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6" y="84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93324"/>
            <a:ext cx="9143999" cy="193899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smtClean="0">
                <a:latin typeface="+mn-lt"/>
              </a:rPr>
              <a:t>Dang Xuan Truong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smtClean="0">
                <a:latin typeface="+mn-lt"/>
              </a:rPr>
              <a:t>Vietnam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smtClean="0">
                <a:latin typeface="+mn-lt"/>
              </a:rPr>
              <a:t>truongdx@nature.org.vn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>
            <a:normAutofit fontScale="70000" lnSpcReduction="20000"/>
          </a:bodyPr>
          <a:lstStyle/>
          <a:p>
            <a:r>
              <a:rPr lang="en-GB" i="1"/>
              <a:t>B.Sc. </a:t>
            </a:r>
            <a:r>
              <a:rPr lang="en-GB"/>
              <a:t>in Agriculture. Major: Crop </a:t>
            </a:r>
            <a:r>
              <a:rPr lang="en-GB" smtClean="0"/>
              <a:t>Sience, Vietnam </a:t>
            </a:r>
            <a:r>
              <a:rPr lang="en-GB"/>
              <a:t>National University of Agriculture. </a:t>
            </a:r>
            <a:endParaRPr lang="en-US"/>
          </a:p>
          <a:p>
            <a:r>
              <a:rPr lang="en-GB" b="1"/>
              <a:t>Sept 2009:</a:t>
            </a:r>
            <a:r>
              <a:rPr lang="en-GB"/>
              <a:t>  </a:t>
            </a:r>
            <a:r>
              <a:rPr lang="en-GB" smtClean="0"/>
              <a:t>Completed </a:t>
            </a:r>
            <a:r>
              <a:rPr lang="en-GB"/>
              <a:t>modules “Participation irrigation management” by JICA and Vietnam Academy for Water resources. </a:t>
            </a:r>
            <a:endParaRPr lang="en-US"/>
          </a:p>
          <a:p>
            <a:r>
              <a:rPr lang="en-GB" b="1"/>
              <a:t>May </a:t>
            </a:r>
            <a:r>
              <a:rPr lang="en-GB" b="1" smtClean="0"/>
              <a:t>2014: </a:t>
            </a:r>
            <a:r>
              <a:rPr lang="en-GB" smtClean="0"/>
              <a:t>Completed </a:t>
            </a:r>
            <a:r>
              <a:rPr lang="en-GB"/>
              <a:t>course “Grassroots equity” by RECOFTC in Bangkok, Thailand</a:t>
            </a:r>
            <a:r>
              <a:rPr lang="en-GB" smtClean="0"/>
              <a:t>.</a:t>
            </a:r>
          </a:p>
          <a:p>
            <a:r>
              <a:rPr lang="en-GB" b="1" smtClean="0"/>
              <a:t>July 2017</a:t>
            </a:r>
            <a:r>
              <a:rPr lang="en-GB" smtClean="0"/>
              <a:t>: Completed course “Skills training for Trainer” by MDF Asia</a:t>
            </a:r>
            <a:endParaRPr lang="en-US"/>
          </a:p>
          <a:p>
            <a:r>
              <a:rPr lang="en-GB" b="1" smtClean="0"/>
              <a:t>2015 </a:t>
            </a:r>
            <a:r>
              <a:rPr lang="en-GB" b="1"/>
              <a:t>-</a:t>
            </a:r>
            <a:r>
              <a:rPr lang="en-GB" b="1" smtClean="0"/>
              <a:t>2018:  </a:t>
            </a:r>
            <a:r>
              <a:rPr lang="en-GB" smtClean="0"/>
              <a:t>Completed </a:t>
            </a:r>
            <a:r>
              <a:rPr lang="en-GB"/>
              <a:t>Gender Action Learning program </a:t>
            </a:r>
            <a:r>
              <a:rPr lang="en-GB" smtClean="0"/>
              <a:t>organized by </a:t>
            </a:r>
            <a:r>
              <a:rPr lang="en-GB"/>
              <a:t>Oxfam </a:t>
            </a:r>
            <a:endParaRPr lang="en-GB" smtClean="0"/>
          </a:p>
          <a:p>
            <a:endParaRPr lang="it-IT" smtClean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4019488"/>
            <a:ext cx="7829552" cy="2456734"/>
          </a:xfrm>
        </p:spPr>
        <p:txBody>
          <a:bodyPr>
            <a:normAutofit fontScale="70000" lnSpcReduction="20000"/>
          </a:bodyPr>
          <a:lstStyle/>
          <a:p>
            <a:r>
              <a:rPr lang="it-IT" smtClean="0"/>
              <a:t>Project Coordinator – Center for People and Nature reconciliation (PanNature).</a:t>
            </a:r>
          </a:p>
          <a:p>
            <a:pPr marL="0" indent="0">
              <a:buNone/>
            </a:pPr>
            <a:r>
              <a:rPr lang="en-US" smtClean="0"/>
              <a:t>Main responsible:</a:t>
            </a:r>
          </a:p>
          <a:p>
            <a:pPr>
              <a:buFontTx/>
              <a:buChar char="-"/>
            </a:pPr>
            <a:r>
              <a:rPr lang="en-US" smtClean="0"/>
              <a:t>Coordinate </a:t>
            </a:r>
            <a:r>
              <a:rPr lang="en-US"/>
              <a:t>projects related to forest governance and and climate-friendly agriculture. </a:t>
            </a:r>
            <a:endParaRPr lang="en-US" smtClean="0"/>
          </a:p>
          <a:p>
            <a:pPr>
              <a:buFontTx/>
              <a:buChar char="-"/>
            </a:pPr>
            <a:r>
              <a:rPr lang="en-US" smtClean="0"/>
              <a:t>Conducting policy </a:t>
            </a:r>
            <a:r>
              <a:rPr lang="en-US"/>
              <a:t>research and advocacy activities at </a:t>
            </a:r>
            <a:r>
              <a:rPr lang="en-US" smtClean="0"/>
              <a:t>local level.</a:t>
            </a:r>
          </a:p>
          <a:p>
            <a:pPr>
              <a:buFontTx/>
              <a:buChar char="-"/>
            </a:pPr>
            <a:r>
              <a:rPr lang="en-US" smtClean="0"/>
              <a:t>Training for trainers on some soft skills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Volunteer work: Environtment and trees protect activities in Hanoi</a:t>
            </a:r>
          </a:p>
          <a:p>
            <a:r>
              <a:rPr lang="it-IT" smtClean="0"/>
              <a:t>Hobbies: Motobike trip and take photos; football and tennis.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903111"/>
            <a:ext cx="4983746" cy="5667022"/>
          </a:xfrm>
        </p:spPr>
        <p:txBody>
          <a:bodyPr>
            <a:normAutofit fontScale="77500" lnSpcReduction="20000"/>
          </a:bodyPr>
          <a:lstStyle/>
          <a:p>
            <a:r>
              <a:rPr lang="it-IT" sz="2600" smtClean="0"/>
              <a:t>Project name: </a:t>
            </a:r>
            <a:r>
              <a:rPr lang="it-IT" sz="2600" b="1" i="1" smtClean="0"/>
              <a:t>«Climate change and Ethnic Minorities in Northwestern Vietnam» </a:t>
            </a:r>
            <a:r>
              <a:rPr lang="it-IT" sz="2600" smtClean="0"/>
              <a:t>(2015 – 2018)</a:t>
            </a:r>
          </a:p>
          <a:p>
            <a:r>
              <a:rPr lang="it-IT" sz="2600" smtClean="0"/>
              <a:t>Main Goal: </a:t>
            </a:r>
            <a:r>
              <a:rPr lang="en-US" sz="2600"/>
              <a:t>strengthening the capacity </a:t>
            </a:r>
            <a:r>
              <a:rPr lang="en-US" sz="2600" smtClean="0"/>
              <a:t>to respon to CC of local EMs through increasing </a:t>
            </a:r>
            <a:r>
              <a:rPr lang="en-US" sz="2600"/>
              <a:t>their role in policy </a:t>
            </a:r>
            <a:r>
              <a:rPr lang="en-US" sz="2600" smtClean="0"/>
              <a:t>processes </a:t>
            </a:r>
            <a:r>
              <a:rPr lang="en-US" sz="2600"/>
              <a:t>and promoting CSA practices. </a:t>
            </a:r>
            <a:r>
              <a:rPr lang="it-IT" sz="2600" smtClean="0"/>
              <a:t>Role: Policy officer</a:t>
            </a:r>
          </a:p>
          <a:p>
            <a:r>
              <a:rPr lang="it-IT" sz="2600" smtClean="0"/>
              <a:t>Donnor: CISU (Denmark)</a:t>
            </a:r>
          </a:p>
          <a:p>
            <a:endParaRPr lang="it-IT" sz="2600" smtClean="0"/>
          </a:p>
          <a:p>
            <a:r>
              <a:rPr lang="it-IT" sz="2600" smtClean="0"/>
              <a:t>Implementing organizations: </a:t>
            </a:r>
          </a:p>
          <a:p>
            <a:pPr marL="0" indent="0">
              <a:buNone/>
            </a:pPr>
            <a:r>
              <a:rPr lang="it-IT" sz="2600"/>
              <a:t> </a:t>
            </a:r>
            <a:r>
              <a:rPr lang="it-IT" sz="2600" smtClean="0"/>
              <a:t>- PanNature, ADDA Vietnam</a:t>
            </a:r>
          </a:p>
          <a:p>
            <a:pPr marL="0" indent="0">
              <a:buNone/>
            </a:pPr>
            <a:r>
              <a:rPr lang="it-IT" sz="2600" smtClean="0"/>
              <a:t> - Local Partners: Province Farmer’s Union (Son La, Lai Chau), Women Development Fund (Dien Bien)</a:t>
            </a:r>
          </a:p>
          <a:p>
            <a:pPr marL="0" indent="0">
              <a:buNone/>
            </a:pPr>
            <a:endParaRPr lang="it-IT" sz="2600" smtClean="0"/>
          </a:p>
          <a:p>
            <a:pPr marL="0" indent="0">
              <a:buNone/>
            </a:pPr>
            <a:endParaRPr lang="it-IT" sz="2600"/>
          </a:p>
          <a:p>
            <a:pPr marL="0" indent="0">
              <a:buNone/>
            </a:pPr>
            <a:r>
              <a:rPr lang="it-IT" sz="2600" smtClean="0"/>
              <a:t>- Project sites: 25 communes, 9 dicstrict, 3 prvinces</a:t>
            </a:r>
          </a:p>
          <a:p>
            <a:pPr marL="0" indent="0">
              <a:buNone/>
            </a:pPr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42" y="2661477"/>
            <a:ext cx="1340930" cy="4566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06208" y="4786488"/>
            <a:ext cx="1499926" cy="532519"/>
            <a:chOff x="6472697" y="5469249"/>
            <a:chExt cx="1786835" cy="7077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2697" y="5482587"/>
              <a:ext cx="703717" cy="6943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2232" y="5469249"/>
              <a:ext cx="827300" cy="70771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80993" y="3229669"/>
            <a:ext cx="715132" cy="739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996" y="687449"/>
            <a:ext cx="3956518" cy="3444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374" y="3229669"/>
            <a:ext cx="739056" cy="739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831" y="4131733"/>
            <a:ext cx="3954683" cy="26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2" y="880534"/>
            <a:ext cx="9075647" cy="5296430"/>
          </a:xfrm>
        </p:spPr>
        <p:txBody>
          <a:bodyPr/>
          <a:lstStyle/>
          <a:p>
            <a:r>
              <a:rPr lang="it-IT" smtClean="0"/>
              <a:t>Activities</a:t>
            </a:r>
          </a:p>
          <a:p>
            <a:pPr marL="514350" indent="-514350">
              <a:buAutoNum type="romanUcPeriod"/>
            </a:pPr>
            <a:r>
              <a:rPr lang="en-US" sz="2000" smtClean="0"/>
              <a:t>Establish FIG group </a:t>
            </a:r>
            <a:r>
              <a:rPr lang="en-US" sz="2000"/>
              <a:t>and demonstration </a:t>
            </a:r>
            <a:r>
              <a:rPr lang="en-US" sz="2000" smtClean="0"/>
              <a:t>model</a:t>
            </a:r>
            <a:endParaRPr lang="it-IT" sz="2000"/>
          </a:p>
          <a:p>
            <a:pPr marL="0" indent="0">
              <a:buNone/>
            </a:pPr>
            <a:endParaRPr lang="it-IT" sz="2400" smtClean="0"/>
          </a:p>
          <a:p>
            <a:pPr marL="514350" indent="-514350">
              <a:buAutoNum type="romanUcPeriod"/>
            </a:pPr>
            <a:endParaRPr lang="it-IT" sz="2400"/>
          </a:p>
          <a:p>
            <a:pPr marL="514350" indent="-514350">
              <a:buAutoNum type="romanUcPeriod"/>
            </a:pPr>
            <a:endParaRPr lang="it-IT" sz="2000"/>
          </a:p>
          <a:p>
            <a:pPr>
              <a:buFontTx/>
              <a:buChar char="-"/>
            </a:pPr>
            <a:endParaRPr lang="it-IT" sz="2000" smtClean="0"/>
          </a:p>
          <a:p>
            <a:pPr>
              <a:buFontTx/>
              <a:buChar char="-"/>
            </a:pPr>
            <a:r>
              <a:rPr lang="it-IT" sz="2000" smtClean="0"/>
              <a:t>FIGs was established by local farmers (10-15 households) base on voluntary</a:t>
            </a:r>
          </a:p>
          <a:p>
            <a:pPr>
              <a:buFontTx/>
              <a:buChar char="-"/>
            </a:pPr>
            <a:r>
              <a:rPr lang="it-IT" sz="2000" smtClean="0"/>
              <a:t>Trainners/ Local Facilitators </a:t>
            </a:r>
            <a:r>
              <a:rPr lang="en-US" sz="2000" smtClean="0"/>
              <a:t>was </a:t>
            </a:r>
            <a:r>
              <a:rPr lang="en-US" sz="2000"/>
              <a:t>selected from good </a:t>
            </a:r>
            <a:r>
              <a:rPr lang="en-US" sz="2000" smtClean="0"/>
              <a:t>and </a:t>
            </a:r>
            <a:r>
              <a:rPr lang="en-US" sz="2000"/>
              <a:t>experienced </a:t>
            </a:r>
            <a:r>
              <a:rPr lang="en-US" sz="2000" smtClean="0"/>
              <a:t>farmers. Trainner</a:t>
            </a:r>
          </a:p>
          <a:p>
            <a:pPr marL="0" indent="0">
              <a:buNone/>
            </a:pPr>
            <a:endParaRPr lang="it-IT" sz="2400" smtClean="0"/>
          </a:p>
        </p:txBody>
      </p:sp>
      <p:sp>
        <p:nvSpPr>
          <p:cNvPr id="11" name="Rectangle 10"/>
          <p:cNvSpPr/>
          <p:nvPr/>
        </p:nvSpPr>
        <p:spPr>
          <a:xfrm>
            <a:off x="3939427" y="2032000"/>
            <a:ext cx="887721" cy="282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FFS</a:t>
            </a:r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982" y="2023532"/>
            <a:ext cx="9096018" cy="1343378"/>
            <a:chOff x="57819" y="2494843"/>
            <a:chExt cx="8953364" cy="908757"/>
          </a:xfrm>
        </p:grpSpPr>
        <p:sp>
          <p:nvSpPr>
            <p:cNvPr id="2" name="Rectangle 1"/>
            <p:cNvSpPr/>
            <p:nvPr/>
          </p:nvSpPr>
          <p:spPr>
            <a:xfrm>
              <a:off x="2939791" y="2551289"/>
              <a:ext cx="983632" cy="643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LFs</a:t>
              </a: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44533" y="2517422"/>
              <a:ext cx="959556" cy="654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FIGs</a:t>
              </a: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4174" y="2494843"/>
              <a:ext cx="1887009" cy="654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Demonstration </a:t>
              </a:r>
              <a:r>
                <a:rPr lang="en-US"/>
                <a:t>models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19" y="2551290"/>
              <a:ext cx="1129904" cy="71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Experts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338331" y="2813237"/>
              <a:ext cx="1349641" cy="18062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77212" y="2540000"/>
              <a:ext cx="887721" cy="282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accent4">
                      <a:lumMod val="75000"/>
                    </a:schemeClr>
                  </a:solidFill>
                </a:rPr>
                <a:t>TOT</a:t>
              </a:r>
              <a:endParaRPr lang="en-US" sz="2400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019127" y="2765777"/>
              <a:ext cx="850461" cy="214491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011637" y="2726265"/>
              <a:ext cx="1031178" cy="276581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723" y="3121379"/>
              <a:ext cx="1826680" cy="282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accent4">
                      <a:lumMod val="75000"/>
                    </a:schemeClr>
                  </a:solidFill>
                </a:rPr>
                <a:t>Technic and skills</a:t>
              </a:r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31526" y="1992490"/>
            <a:ext cx="1389288" cy="262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</a:rPr>
              <a:t>Practices</a:t>
            </a:r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318" y="4728480"/>
            <a:ext cx="3477230" cy="1955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49" y="4728480"/>
            <a:ext cx="3458929" cy="19559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54" y="4910685"/>
            <a:ext cx="2975872" cy="16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12800"/>
            <a:ext cx="3848099" cy="5757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mtClean="0"/>
              <a:t>II. Policy advocacy</a:t>
            </a:r>
            <a:endParaRPr lang="it-IT"/>
          </a:p>
          <a:p>
            <a:pPr>
              <a:buFontTx/>
              <a:buChar char="-"/>
            </a:pPr>
            <a:r>
              <a:rPr lang="it-IT" sz="2000"/>
              <a:t>Research on impact of climate change to agriculture production</a:t>
            </a:r>
          </a:p>
          <a:p>
            <a:pPr>
              <a:buFontTx/>
              <a:buChar char="-"/>
            </a:pPr>
            <a:r>
              <a:rPr lang="it-IT" sz="2000"/>
              <a:t>Develop CRAI (Climate Change Responded Agricultural </a:t>
            </a:r>
            <a:r>
              <a:rPr lang="it-IT" sz="2000" smtClean="0"/>
              <a:t>Indexs)</a:t>
            </a:r>
            <a:endParaRPr lang="it-IT" sz="2000"/>
          </a:p>
          <a:p>
            <a:pPr>
              <a:buFontTx/>
              <a:buChar char="-"/>
            </a:pPr>
            <a:r>
              <a:rPr lang="it-IT" sz="2000"/>
              <a:t>Research on anual and five-year development planning process aim to </a:t>
            </a:r>
            <a:r>
              <a:rPr lang="en-US" sz="2000" smtClean="0"/>
              <a:t>identify </a:t>
            </a:r>
            <a:r>
              <a:rPr lang="en-US" sz="2000"/>
              <a:t>opportunities for </a:t>
            </a:r>
            <a:r>
              <a:rPr lang="en-US" sz="2000"/>
              <a:t>promoting </a:t>
            </a:r>
            <a:r>
              <a:rPr lang="en-US" sz="2000" smtClean="0"/>
              <a:t>mainstreaming CC </a:t>
            </a:r>
            <a:r>
              <a:rPr lang="en-US" sz="2000"/>
              <a:t>in </a:t>
            </a:r>
            <a:r>
              <a:rPr lang="en-US" sz="2000" smtClean="0"/>
              <a:t>policy</a:t>
            </a:r>
          </a:p>
          <a:p>
            <a:pPr>
              <a:buFontTx/>
              <a:buChar char="-"/>
            </a:pPr>
            <a:r>
              <a:rPr lang="it-IT" sz="2000" smtClean="0"/>
              <a:t>Dialogues </a:t>
            </a:r>
            <a:r>
              <a:rPr lang="it-IT" sz="2000"/>
              <a:t>between all stakeholders: FIGs, Expert and Policy </a:t>
            </a:r>
            <a:r>
              <a:rPr lang="it-IT" sz="2000" smtClean="0"/>
              <a:t>makers.</a:t>
            </a:r>
            <a:endParaRPr lang="it-IT" sz="2000"/>
          </a:p>
          <a:p>
            <a:pPr>
              <a:buFontTx/>
              <a:buChar char="-"/>
            </a:pPr>
            <a:r>
              <a:rPr lang="it-IT" sz="2000"/>
              <a:t>Training for local Social organiaztion on policy analysis and advocacy </a:t>
            </a:r>
            <a:endParaRPr lang="it-IT" sz="2000" smtClean="0"/>
          </a:p>
          <a:p>
            <a:pPr>
              <a:buFontTx/>
              <a:buChar char="-"/>
            </a:pPr>
            <a:r>
              <a:rPr lang="it-IT" sz="2000" smtClean="0"/>
              <a:t>Mekong Resources Forum III</a:t>
            </a:r>
            <a:endParaRPr lang="it-IT" sz="2000"/>
          </a:p>
          <a:p>
            <a:pPr marL="0" indent="0">
              <a:buNone/>
            </a:pPr>
            <a:r>
              <a:rPr lang="it-IT" smtClean="0"/>
              <a:t>III. Communications</a:t>
            </a:r>
          </a:p>
          <a:p>
            <a:pPr>
              <a:buFontTx/>
              <a:buChar char="-"/>
            </a:pPr>
            <a:r>
              <a:rPr lang="it-IT" sz="2200"/>
              <a:t>Video, publications, Policy recommendations</a:t>
            </a:r>
          </a:p>
          <a:p>
            <a:pPr>
              <a:buFontTx/>
              <a:buChar char="-"/>
            </a:pPr>
            <a:endParaRPr lang="it-IT" smtClean="0"/>
          </a:p>
          <a:p>
            <a:pPr>
              <a:buFontTx/>
              <a:buChar char="-"/>
            </a:pPr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1982611"/>
            <a:ext cx="52959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89" y="4974245"/>
            <a:ext cx="2652889" cy="198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156" y="531910"/>
            <a:ext cx="2671233" cy="17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423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Truong Dang</cp:lastModifiedBy>
  <cp:revision>118</cp:revision>
  <dcterms:created xsi:type="dcterms:W3CDTF">2014-07-05T09:11:12Z</dcterms:created>
  <dcterms:modified xsi:type="dcterms:W3CDTF">2019-06-21T09:42:00Z</dcterms:modified>
</cp:coreProperties>
</file>