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79" r:id="rId3"/>
    <p:sldId id="288" r:id="rId4"/>
    <p:sldId id="311" r:id="rId5"/>
    <p:sldId id="289" r:id="rId6"/>
    <p:sldId id="290" r:id="rId7"/>
    <p:sldId id="332" r:id="rId8"/>
    <p:sldId id="333" r:id="rId9"/>
    <p:sldId id="304" r:id="rId10"/>
    <p:sldId id="29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C88"/>
    <a:srgbClr val="E3FF83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E2B22-BB88-4C28-9A3B-EDC04352D25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B9A0F6-F50E-40B1-BFAF-96527B27EB37}">
      <dgm:prSet phldrT="[Text]"/>
      <dgm:spPr/>
      <dgm:t>
        <a:bodyPr/>
        <a:lstStyle/>
        <a:p>
          <a:r>
            <a:rPr lang="en-GB" dirty="0"/>
            <a:t>NBCD Programme</a:t>
          </a:r>
        </a:p>
      </dgm:t>
    </dgm:pt>
    <dgm:pt modelId="{C10BF2BE-DF91-4A99-BCA1-833F5D35ED3F}" type="parTrans" cxnId="{9354B49A-015D-447A-B7C7-E699CA41D560}">
      <dgm:prSet/>
      <dgm:spPr/>
      <dgm:t>
        <a:bodyPr/>
        <a:lstStyle/>
        <a:p>
          <a:endParaRPr lang="en-GB"/>
        </a:p>
      </dgm:t>
    </dgm:pt>
    <dgm:pt modelId="{2A83EF65-9D5E-4642-8BD0-2C09271223D4}" type="sibTrans" cxnId="{9354B49A-015D-447A-B7C7-E699CA41D560}">
      <dgm:prSet/>
      <dgm:spPr/>
      <dgm:t>
        <a:bodyPr/>
        <a:lstStyle/>
        <a:p>
          <a:endParaRPr lang="en-GB"/>
        </a:p>
      </dgm:t>
    </dgm:pt>
    <dgm:pt modelId="{00041BE0-6BCE-4107-B6D2-BF71308B438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000" dirty="0"/>
            <a:t>Nature-Based Community Enterprises (NBCE)</a:t>
          </a:r>
        </a:p>
        <a:p>
          <a:r>
            <a:rPr lang="en-GB" sz="2000" b="1" dirty="0">
              <a:solidFill>
                <a:srgbClr val="002060"/>
              </a:solidFill>
            </a:rPr>
            <a:t>(32 NBCE)</a:t>
          </a:r>
        </a:p>
      </dgm:t>
    </dgm:pt>
    <dgm:pt modelId="{E1ABA2F8-AED6-4A26-9F34-3A36CF6E6104}" type="parTrans" cxnId="{733D7017-F306-4EA7-A830-4963FDE0828F}">
      <dgm:prSet/>
      <dgm:spPr/>
      <dgm:t>
        <a:bodyPr/>
        <a:lstStyle/>
        <a:p>
          <a:endParaRPr lang="en-GB"/>
        </a:p>
      </dgm:t>
    </dgm:pt>
    <dgm:pt modelId="{230D2110-D01E-484E-9F98-504153DBD670}" type="sibTrans" cxnId="{733D7017-F306-4EA7-A830-4963FDE0828F}">
      <dgm:prSet/>
      <dgm:spPr/>
      <dgm:t>
        <a:bodyPr/>
        <a:lstStyle/>
        <a:p>
          <a:endParaRPr lang="en-GB"/>
        </a:p>
      </dgm:t>
    </dgm:pt>
    <dgm:pt modelId="{0A667CD9-294B-4804-B1E7-C38C2EF0F435}">
      <dgm:prSet phldrT="[Text]" phldr="1"/>
      <dgm:spPr/>
      <dgm:t>
        <a:bodyPr/>
        <a:lstStyle/>
        <a:p>
          <a:endParaRPr lang="en-GB" dirty="0"/>
        </a:p>
      </dgm:t>
    </dgm:pt>
    <dgm:pt modelId="{72E51247-7183-4ED1-A208-32E97B273A85}" type="parTrans" cxnId="{39358ED4-5B64-4AF4-BFC0-CC88F2598D2E}">
      <dgm:prSet/>
      <dgm:spPr/>
      <dgm:t>
        <a:bodyPr/>
        <a:lstStyle/>
        <a:p>
          <a:endParaRPr lang="en-GB"/>
        </a:p>
      </dgm:t>
    </dgm:pt>
    <dgm:pt modelId="{220DD30B-2ABA-4E8E-90AD-739771C80792}" type="sibTrans" cxnId="{39358ED4-5B64-4AF4-BFC0-CC88F2598D2E}">
      <dgm:prSet/>
      <dgm:spPr/>
      <dgm:t>
        <a:bodyPr/>
        <a:lstStyle/>
        <a:p>
          <a:endParaRPr lang="en-GB"/>
        </a:p>
      </dgm:t>
    </dgm:pt>
    <dgm:pt modelId="{45BA1A62-9685-41FD-A585-4BBF6F861394}">
      <dgm:prSet phldrT="[Text]" phldr="1"/>
      <dgm:spPr/>
      <dgm:t>
        <a:bodyPr/>
        <a:lstStyle/>
        <a:p>
          <a:endParaRPr lang="en-GB"/>
        </a:p>
      </dgm:t>
    </dgm:pt>
    <dgm:pt modelId="{B3F6255F-7EFB-42CD-8B18-8DB2AEBA8CD4}" type="parTrans" cxnId="{1CD012CD-C6D6-4D1A-85EC-C5587992595A}">
      <dgm:prSet/>
      <dgm:spPr/>
      <dgm:t>
        <a:bodyPr/>
        <a:lstStyle/>
        <a:p>
          <a:endParaRPr lang="en-GB"/>
        </a:p>
      </dgm:t>
    </dgm:pt>
    <dgm:pt modelId="{01DC841B-3754-4F71-B7DC-06381488D74D}" type="sibTrans" cxnId="{1CD012CD-C6D6-4D1A-85EC-C5587992595A}">
      <dgm:prSet/>
      <dgm:spPr/>
      <dgm:t>
        <a:bodyPr/>
        <a:lstStyle/>
        <a:p>
          <a:endParaRPr lang="en-GB"/>
        </a:p>
      </dgm:t>
    </dgm:pt>
    <dgm:pt modelId="{FB37CAC8-57CC-4DBA-B924-B836BF80C44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dirty="0"/>
            <a:t>Nature-Based Community Village (NBV)</a:t>
          </a:r>
        </a:p>
        <a:p>
          <a:r>
            <a:rPr lang="en-GB" sz="2000" b="1" dirty="0">
              <a:solidFill>
                <a:srgbClr val="002060"/>
              </a:solidFill>
            </a:rPr>
            <a:t>(7 NBV)</a:t>
          </a:r>
        </a:p>
      </dgm:t>
    </dgm:pt>
    <dgm:pt modelId="{02D335F9-8683-43B5-94F3-78BDE8CD9F62}" type="parTrans" cxnId="{F3F6135D-026C-4613-AE65-2FB68F7A1DA0}">
      <dgm:prSet/>
      <dgm:spPr/>
      <dgm:t>
        <a:bodyPr/>
        <a:lstStyle/>
        <a:p>
          <a:endParaRPr lang="en-GB"/>
        </a:p>
      </dgm:t>
    </dgm:pt>
    <dgm:pt modelId="{49FD8EBD-8812-4465-87E7-CFB68B0E1AB4}" type="sibTrans" cxnId="{F3F6135D-026C-4613-AE65-2FB68F7A1DA0}">
      <dgm:prSet/>
      <dgm:spPr/>
      <dgm:t>
        <a:bodyPr/>
        <a:lstStyle/>
        <a:p>
          <a:endParaRPr lang="en-GB"/>
        </a:p>
      </dgm:t>
    </dgm:pt>
    <dgm:pt modelId="{5FBC2A2F-92E5-47F1-BDE0-593478BD00EC}">
      <dgm:prSet phldrT="[Text]" custT="1"/>
      <dgm:spPr>
        <a:solidFill>
          <a:srgbClr val="FF9900"/>
        </a:solidFill>
      </dgm:spPr>
      <dgm:t>
        <a:bodyPr/>
        <a:lstStyle/>
        <a:p>
          <a:r>
            <a:rPr lang="en-GB" sz="2000" dirty="0"/>
            <a:t>Nature-Based Schools (NBS)</a:t>
          </a:r>
        </a:p>
        <a:p>
          <a:r>
            <a:rPr lang="en-GB" sz="2000" b="1" dirty="0">
              <a:solidFill>
                <a:srgbClr val="002060"/>
              </a:solidFill>
            </a:rPr>
            <a:t>(23 NBS)</a:t>
          </a:r>
        </a:p>
      </dgm:t>
    </dgm:pt>
    <dgm:pt modelId="{5853D83C-2AE3-479B-A3F4-3B4F0D2C74FE}" type="parTrans" cxnId="{7AE288D9-4B7A-4445-88B5-C5187E7B2007}">
      <dgm:prSet/>
      <dgm:spPr/>
      <dgm:t>
        <a:bodyPr/>
        <a:lstStyle/>
        <a:p>
          <a:endParaRPr lang="en-GB"/>
        </a:p>
      </dgm:t>
    </dgm:pt>
    <dgm:pt modelId="{2A7607C0-8871-4BA0-8E73-2D77A76E1783}" type="sibTrans" cxnId="{7AE288D9-4B7A-4445-88B5-C5187E7B2007}">
      <dgm:prSet/>
      <dgm:spPr/>
      <dgm:t>
        <a:bodyPr/>
        <a:lstStyle/>
        <a:p>
          <a:endParaRPr lang="en-GB"/>
        </a:p>
      </dgm:t>
    </dgm:pt>
    <dgm:pt modelId="{514B6DB8-DC13-4FC8-8060-5F2FF455E9D3}" type="pres">
      <dgm:prSet presAssocID="{375E2B22-BB88-4C28-9A3B-EDC04352D2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14802-A45A-4E37-B478-6A9555EF500F}" type="pres">
      <dgm:prSet presAssocID="{C8B9A0F6-F50E-40B1-BFAF-96527B27EB37}" presName="centerShape" presStyleLbl="node0" presStyleIdx="0" presStyleCnt="1"/>
      <dgm:spPr/>
    </dgm:pt>
    <dgm:pt modelId="{F4A07C71-3F6C-40AD-BC0D-11E8576310E2}" type="pres">
      <dgm:prSet presAssocID="{00041BE0-6BCE-4107-B6D2-BF71308B4389}" presName="node" presStyleLbl="node1" presStyleIdx="0" presStyleCnt="3" custScaleX="138445" custScaleY="135805" custRadScaleRad="93664">
        <dgm:presLayoutVars>
          <dgm:bulletEnabled val="1"/>
        </dgm:presLayoutVars>
      </dgm:prSet>
      <dgm:spPr/>
    </dgm:pt>
    <dgm:pt modelId="{F4C6D7E3-2940-4195-A316-C803CF954927}" type="pres">
      <dgm:prSet presAssocID="{00041BE0-6BCE-4107-B6D2-BF71308B4389}" presName="dummy" presStyleCnt="0"/>
      <dgm:spPr/>
    </dgm:pt>
    <dgm:pt modelId="{FF5EDBDE-8ECF-4361-9F44-8EA772B59CB7}" type="pres">
      <dgm:prSet presAssocID="{230D2110-D01E-484E-9F98-504153DBD670}" presName="sibTrans" presStyleLbl="sibTrans2D1" presStyleIdx="0" presStyleCnt="3"/>
      <dgm:spPr/>
    </dgm:pt>
    <dgm:pt modelId="{FC8C1C14-83F5-4DD9-BA9E-A9B4C374AED7}" type="pres">
      <dgm:prSet presAssocID="{FB37CAC8-57CC-4DBA-B924-B836BF80C44A}" presName="node" presStyleLbl="node1" presStyleIdx="1" presStyleCnt="3" custScaleX="140593" custScaleY="139891" custRadScaleRad="95694" custRadScaleInc="-5252">
        <dgm:presLayoutVars>
          <dgm:bulletEnabled val="1"/>
        </dgm:presLayoutVars>
      </dgm:prSet>
      <dgm:spPr/>
    </dgm:pt>
    <dgm:pt modelId="{9827C0CC-F0D4-4A4B-80B2-7CD5C95A2DCB}" type="pres">
      <dgm:prSet presAssocID="{FB37CAC8-57CC-4DBA-B924-B836BF80C44A}" presName="dummy" presStyleCnt="0"/>
      <dgm:spPr/>
    </dgm:pt>
    <dgm:pt modelId="{BFF2C98B-1ABE-4BBE-B945-8C6D5E41C6EC}" type="pres">
      <dgm:prSet presAssocID="{49FD8EBD-8812-4465-87E7-CFB68B0E1AB4}" presName="sibTrans" presStyleLbl="sibTrans2D1" presStyleIdx="1" presStyleCnt="3"/>
      <dgm:spPr/>
    </dgm:pt>
    <dgm:pt modelId="{1A73BF0E-5AC5-4AED-9ACC-24CA99A2D983}" type="pres">
      <dgm:prSet presAssocID="{5FBC2A2F-92E5-47F1-BDE0-593478BD00EC}" presName="node" presStyleLbl="node1" presStyleIdx="2" presStyleCnt="3" custScaleX="138268" custScaleY="138026" custRadScaleRad="95066" custRadScaleInc="25542">
        <dgm:presLayoutVars>
          <dgm:bulletEnabled val="1"/>
        </dgm:presLayoutVars>
      </dgm:prSet>
      <dgm:spPr/>
    </dgm:pt>
    <dgm:pt modelId="{4364E950-FC70-4788-A9C7-C227656B42F4}" type="pres">
      <dgm:prSet presAssocID="{5FBC2A2F-92E5-47F1-BDE0-593478BD00EC}" presName="dummy" presStyleCnt="0"/>
      <dgm:spPr/>
    </dgm:pt>
    <dgm:pt modelId="{29A40678-DA82-4BD0-BCCB-3DFA3810ABBC}" type="pres">
      <dgm:prSet presAssocID="{2A7607C0-8871-4BA0-8E73-2D77A76E1783}" presName="sibTrans" presStyleLbl="sibTrans2D1" presStyleIdx="2" presStyleCnt="3"/>
      <dgm:spPr/>
    </dgm:pt>
  </dgm:ptLst>
  <dgm:cxnLst>
    <dgm:cxn modelId="{733D7017-F306-4EA7-A830-4963FDE0828F}" srcId="{C8B9A0F6-F50E-40B1-BFAF-96527B27EB37}" destId="{00041BE0-6BCE-4107-B6D2-BF71308B4389}" srcOrd="0" destOrd="0" parTransId="{E1ABA2F8-AED6-4A26-9F34-3A36CF6E6104}" sibTransId="{230D2110-D01E-484E-9F98-504153DBD670}"/>
    <dgm:cxn modelId="{38FAC51E-F5B2-44CD-8072-3746AE8EACF0}" type="presOf" srcId="{5FBC2A2F-92E5-47F1-BDE0-593478BD00EC}" destId="{1A73BF0E-5AC5-4AED-9ACC-24CA99A2D983}" srcOrd="0" destOrd="0" presId="urn:microsoft.com/office/officeart/2005/8/layout/radial6"/>
    <dgm:cxn modelId="{24EB7D35-0287-4C74-8499-30EBA94BBB68}" type="presOf" srcId="{C8B9A0F6-F50E-40B1-BFAF-96527B27EB37}" destId="{22C14802-A45A-4E37-B478-6A9555EF500F}" srcOrd="0" destOrd="0" presId="urn:microsoft.com/office/officeart/2005/8/layout/radial6"/>
    <dgm:cxn modelId="{A835F85C-94BB-4ECA-A3D3-C4F68EE3525C}" type="presOf" srcId="{375E2B22-BB88-4C28-9A3B-EDC04352D253}" destId="{514B6DB8-DC13-4FC8-8060-5F2FF455E9D3}" srcOrd="0" destOrd="0" presId="urn:microsoft.com/office/officeart/2005/8/layout/radial6"/>
    <dgm:cxn modelId="{F3F6135D-026C-4613-AE65-2FB68F7A1DA0}" srcId="{C8B9A0F6-F50E-40B1-BFAF-96527B27EB37}" destId="{FB37CAC8-57CC-4DBA-B924-B836BF80C44A}" srcOrd="1" destOrd="0" parTransId="{02D335F9-8683-43B5-94F3-78BDE8CD9F62}" sibTransId="{49FD8EBD-8812-4465-87E7-CFB68B0E1AB4}"/>
    <dgm:cxn modelId="{9354B49A-015D-447A-B7C7-E699CA41D560}" srcId="{375E2B22-BB88-4C28-9A3B-EDC04352D253}" destId="{C8B9A0F6-F50E-40B1-BFAF-96527B27EB37}" srcOrd="0" destOrd="0" parTransId="{C10BF2BE-DF91-4A99-BCA1-833F5D35ED3F}" sibTransId="{2A83EF65-9D5E-4642-8BD0-2C09271223D4}"/>
    <dgm:cxn modelId="{1CD012CD-C6D6-4D1A-85EC-C5587992595A}" srcId="{0A667CD9-294B-4804-B1E7-C38C2EF0F435}" destId="{45BA1A62-9685-41FD-A585-4BBF6F861394}" srcOrd="0" destOrd="0" parTransId="{B3F6255F-7EFB-42CD-8B18-8DB2AEBA8CD4}" sibTransId="{01DC841B-3754-4F71-B7DC-06381488D74D}"/>
    <dgm:cxn modelId="{39358ED4-5B64-4AF4-BFC0-CC88F2598D2E}" srcId="{375E2B22-BB88-4C28-9A3B-EDC04352D253}" destId="{0A667CD9-294B-4804-B1E7-C38C2EF0F435}" srcOrd="1" destOrd="0" parTransId="{72E51247-7183-4ED1-A208-32E97B273A85}" sibTransId="{220DD30B-2ABA-4E8E-90AD-739771C80792}"/>
    <dgm:cxn modelId="{7AE288D9-4B7A-4445-88B5-C5187E7B2007}" srcId="{C8B9A0F6-F50E-40B1-BFAF-96527B27EB37}" destId="{5FBC2A2F-92E5-47F1-BDE0-593478BD00EC}" srcOrd="2" destOrd="0" parTransId="{5853D83C-2AE3-479B-A3F4-3B4F0D2C74FE}" sibTransId="{2A7607C0-8871-4BA0-8E73-2D77A76E1783}"/>
    <dgm:cxn modelId="{C8699CE4-44DC-45D4-B402-DC660EE2A96E}" type="presOf" srcId="{2A7607C0-8871-4BA0-8E73-2D77A76E1783}" destId="{29A40678-DA82-4BD0-BCCB-3DFA3810ABBC}" srcOrd="0" destOrd="0" presId="urn:microsoft.com/office/officeart/2005/8/layout/radial6"/>
    <dgm:cxn modelId="{4A3E57E9-3F05-4909-A775-45442EE4BBBB}" type="presOf" srcId="{00041BE0-6BCE-4107-B6D2-BF71308B4389}" destId="{F4A07C71-3F6C-40AD-BC0D-11E8576310E2}" srcOrd="0" destOrd="0" presId="urn:microsoft.com/office/officeart/2005/8/layout/radial6"/>
    <dgm:cxn modelId="{2A67F5EA-0472-411F-9409-F3F193590700}" type="presOf" srcId="{230D2110-D01E-484E-9F98-504153DBD670}" destId="{FF5EDBDE-8ECF-4361-9F44-8EA772B59CB7}" srcOrd="0" destOrd="0" presId="urn:microsoft.com/office/officeart/2005/8/layout/radial6"/>
    <dgm:cxn modelId="{C6DE80F3-DD05-46AB-9257-4E4A4B9D2A6A}" type="presOf" srcId="{49FD8EBD-8812-4465-87E7-CFB68B0E1AB4}" destId="{BFF2C98B-1ABE-4BBE-B945-8C6D5E41C6EC}" srcOrd="0" destOrd="0" presId="urn:microsoft.com/office/officeart/2005/8/layout/radial6"/>
    <dgm:cxn modelId="{2926E3FE-5423-4A42-9FFE-A5D4AD3C3BD8}" type="presOf" srcId="{FB37CAC8-57CC-4DBA-B924-B836BF80C44A}" destId="{FC8C1C14-83F5-4DD9-BA9E-A9B4C374AED7}" srcOrd="0" destOrd="0" presId="urn:microsoft.com/office/officeart/2005/8/layout/radial6"/>
    <dgm:cxn modelId="{588A0181-BEF0-4250-8F52-3363344E4A64}" type="presParOf" srcId="{514B6DB8-DC13-4FC8-8060-5F2FF455E9D3}" destId="{22C14802-A45A-4E37-B478-6A9555EF500F}" srcOrd="0" destOrd="0" presId="urn:microsoft.com/office/officeart/2005/8/layout/radial6"/>
    <dgm:cxn modelId="{E1EB0565-7D29-4BF9-991B-D9A52BCC5106}" type="presParOf" srcId="{514B6DB8-DC13-4FC8-8060-5F2FF455E9D3}" destId="{F4A07C71-3F6C-40AD-BC0D-11E8576310E2}" srcOrd="1" destOrd="0" presId="urn:microsoft.com/office/officeart/2005/8/layout/radial6"/>
    <dgm:cxn modelId="{A9DAED1F-FA39-4E72-BE52-C01AB7DAA523}" type="presParOf" srcId="{514B6DB8-DC13-4FC8-8060-5F2FF455E9D3}" destId="{F4C6D7E3-2940-4195-A316-C803CF954927}" srcOrd="2" destOrd="0" presId="urn:microsoft.com/office/officeart/2005/8/layout/radial6"/>
    <dgm:cxn modelId="{80904D53-B3FF-4F31-A72E-3F3575B9D0C2}" type="presParOf" srcId="{514B6DB8-DC13-4FC8-8060-5F2FF455E9D3}" destId="{FF5EDBDE-8ECF-4361-9F44-8EA772B59CB7}" srcOrd="3" destOrd="0" presId="urn:microsoft.com/office/officeart/2005/8/layout/radial6"/>
    <dgm:cxn modelId="{0273E792-6DF8-41DC-85A6-3ED9D5F64FA8}" type="presParOf" srcId="{514B6DB8-DC13-4FC8-8060-5F2FF455E9D3}" destId="{FC8C1C14-83F5-4DD9-BA9E-A9B4C374AED7}" srcOrd="4" destOrd="0" presId="urn:microsoft.com/office/officeart/2005/8/layout/radial6"/>
    <dgm:cxn modelId="{097D7153-91FF-4F9E-A6DD-4CFB378BCE81}" type="presParOf" srcId="{514B6DB8-DC13-4FC8-8060-5F2FF455E9D3}" destId="{9827C0CC-F0D4-4A4B-80B2-7CD5C95A2DCB}" srcOrd="5" destOrd="0" presId="urn:microsoft.com/office/officeart/2005/8/layout/radial6"/>
    <dgm:cxn modelId="{8B712017-6A4B-4EA2-B025-E12D6B815C84}" type="presParOf" srcId="{514B6DB8-DC13-4FC8-8060-5F2FF455E9D3}" destId="{BFF2C98B-1ABE-4BBE-B945-8C6D5E41C6EC}" srcOrd="6" destOrd="0" presId="urn:microsoft.com/office/officeart/2005/8/layout/radial6"/>
    <dgm:cxn modelId="{D76BD012-FBAB-4B2B-A23C-6B2D4E288DEE}" type="presParOf" srcId="{514B6DB8-DC13-4FC8-8060-5F2FF455E9D3}" destId="{1A73BF0E-5AC5-4AED-9ACC-24CA99A2D983}" srcOrd="7" destOrd="0" presId="urn:microsoft.com/office/officeart/2005/8/layout/radial6"/>
    <dgm:cxn modelId="{3BF845C8-CF99-49B1-B899-626BFDEF7741}" type="presParOf" srcId="{514B6DB8-DC13-4FC8-8060-5F2FF455E9D3}" destId="{4364E950-FC70-4788-A9C7-C227656B42F4}" srcOrd="8" destOrd="0" presId="urn:microsoft.com/office/officeart/2005/8/layout/radial6"/>
    <dgm:cxn modelId="{274B96A6-ABD4-4A09-9F42-4DB0F2FD41B1}" type="presParOf" srcId="{514B6DB8-DC13-4FC8-8060-5F2FF455E9D3}" destId="{29A40678-DA82-4BD0-BCCB-3DFA3810ABB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3D718-6BCA-471B-8E31-52DD35B529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0BDF0B1-EF09-4C6A-B028-CD3DF7B02559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en-GB" sz="2400" dirty="0"/>
            <a:t>Sustainable agriculture</a:t>
          </a:r>
        </a:p>
      </dgm:t>
    </dgm:pt>
    <dgm:pt modelId="{631B988C-9230-48E5-A8AD-FB7FF0083AC8}" type="parTrans" cxnId="{AE5D84C3-A7BD-41A0-977D-D8E2253CEAAA}">
      <dgm:prSet/>
      <dgm:spPr/>
      <dgm:t>
        <a:bodyPr/>
        <a:lstStyle/>
        <a:p>
          <a:endParaRPr lang="en-GB"/>
        </a:p>
      </dgm:t>
    </dgm:pt>
    <dgm:pt modelId="{121F0353-8B57-49EA-B147-2223B90AA0C2}" type="sibTrans" cxnId="{AE5D84C3-A7BD-41A0-977D-D8E2253CEAAA}">
      <dgm:prSet/>
      <dgm:spPr/>
      <dgm:t>
        <a:bodyPr/>
        <a:lstStyle/>
        <a:p>
          <a:endParaRPr lang="en-GB"/>
        </a:p>
      </dgm:t>
    </dgm:pt>
    <dgm:pt modelId="{9BF69613-49C1-44E1-8015-E356ACDC2E9E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en-GB" sz="2400" dirty="0"/>
            <a:t>Landscape restoration and resilience to climate change</a:t>
          </a:r>
        </a:p>
      </dgm:t>
    </dgm:pt>
    <dgm:pt modelId="{1942FA1F-9EA9-47D8-9044-43B597A50F25}" type="parTrans" cxnId="{B5FA88CF-3950-4517-B02E-70EB6A795F68}">
      <dgm:prSet/>
      <dgm:spPr/>
      <dgm:t>
        <a:bodyPr/>
        <a:lstStyle/>
        <a:p>
          <a:endParaRPr lang="en-GB"/>
        </a:p>
      </dgm:t>
    </dgm:pt>
    <dgm:pt modelId="{116FFE7D-C138-48C7-BE83-308DC6FB1B2C}" type="sibTrans" cxnId="{B5FA88CF-3950-4517-B02E-70EB6A795F68}">
      <dgm:prSet/>
      <dgm:spPr/>
      <dgm:t>
        <a:bodyPr/>
        <a:lstStyle/>
        <a:p>
          <a:endParaRPr lang="en-GB"/>
        </a:p>
      </dgm:t>
    </dgm:pt>
    <dgm:pt modelId="{0F53D0DB-1795-433B-8831-5235C82F08E2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en-GB" sz="2400" dirty="0"/>
            <a:t>Nature-based off-farm enterprises (sustainable fishing, beekeeping, ecotourism, handcraft, etc.)</a:t>
          </a:r>
        </a:p>
      </dgm:t>
    </dgm:pt>
    <dgm:pt modelId="{AEA6F978-6258-4F72-8779-C9C786CF7E66}" type="parTrans" cxnId="{FC138F40-B817-4B1E-9189-2957E0EB7A2E}">
      <dgm:prSet/>
      <dgm:spPr/>
      <dgm:t>
        <a:bodyPr/>
        <a:lstStyle/>
        <a:p>
          <a:endParaRPr lang="en-GB"/>
        </a:p>
      </dgm:t>
    </dgm:pt>
    <dgm:pt modelId="{1272BF84-C2C0-4C7F-9869-00841022A76D}" type="sibTrans" cxnId="{FC138F40-B817-4B1E-9189-2957E0EB7A2E}">
      <dgm:prSet/>
      <dgm:spPr/>
      <dgm:t>
        <a:bodyPr/>
        <a:lstStyle/>
        <a:p>
          <a:endParaRPr lang="en-GB"/>
        </a:p>
      </dgm:t>
    </dgm:pt>
    <dgm:pt modelId="{CF169488-19D8-45EC-A112-E1CB1959632A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en-GB" sz="2400" dirty="0"/>
            <a:t>Transformational and home-grown solutions to promote environment, livelihoods &amp; financial sustainability</a:t>
          </a:r>
        </a:p>
      </dgm:t>
    </dgm:pt>
    <dgm:pt modelId="{B29C2AC5-5CA4-4941-92DE-BDC7C0D8B129}" type="parTrans" cxnId="{6B4ECF76-7E9F-4927-B8F5-8117CF474877}">
      <dgm:prSet/>
      <dgm:spPr/>
      <dgm:t>
        <a:bodyPr/>
        <a:lstStyle/>
        <a:p>
          <a:endParaRPr lang="en-GB"/>
        </a:p>
      </dgm:t>
    </dgm:pt>
    <dgm:pt modelId="{13E9DFD4-A672-4D51-976A-6735AE2E6C94}" type="sibTrans" cxnId="{6B4ECF76-7E9F-4927-B8F5-8117CF474877}">
      <dgm:prSet/>
      <dgm:spPr/>
      <dgm:t>
        <a:bodyPr/>
        <a:lstStyle/>
        <a:p>
          <a:endParaRPr lang="en-GB"/>
        </a:p>
      </dgm:t>
    </dgm:pt>
    <dgm:pt modelId="{4BCDFB89-8979-4F30-B54E-7513F1388656}" type="pres">
      <dgm:prSet presAssocID="{FFF3D718-6BCA-471B-8E31-52DD35B52909}" presName="compositeShape" presStyleCnt="0">
        <dgm:presLayoutVars>
          <dgm:dir/>
          <dgm:resizeHandles/>
        </dgm:presLayoutVars>
      </dgm:prSet>
      <dgm:spPr/>
    </dgm:pt>
    <dgm:pt modelId="{7A8FA76E-188B-4132-BAFF-E8F26814833B}" type="pres">
      <dgm:prSet presAssocID="{FFF3D718-6BCA-471B-8E31-52DD35B52909}" presName="pyramid" presStyleLbl="node1" presStyleIdx="0" presStyleCnt="1" custLinFactNeighborX="-6629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prstGeom prst="ellipse">
          <a:avLst/>
        </a:prstGeom>
        <a:ln>
          <a:solidFill>
            <a:srgbClr val="002060"/>
          </a:solidFill>
        </a:ln>
      </dgm:spPr>
    </dgm:pt>
    <dgm:pt modelId="{F55D83ED-13C2-4E06-9639-FC07C9150C70}" type="pres">
      <dgm:prSet presAssocID="{FFF3D718-6BCA-471B-8E31-52DD35B52909}" presName="theList" presStyleCnt="0"/>
      <dgm:spPr/>
    </dgm:pt>
    <dgm:pt modelId="{4148A4C6-71A2-4D9B-81BB-1F225A83C459}" type="pres">
      <dgm:prSet presAssocID="{E0BDF0B1-EF09-4C6A-B028-CD3DF7B02559}" presName="aNode" presStyleLbl="fgAcc1" presStyleIdx="0" presStyleCnt="4" custScaleX="144515" custScaleY="92302" custLinFactY="-16511" custLinFactNeighborX="3191" custLinFactNeighborY="-100000">
        <dgm:presLayoutVars>
          <dgm:bulletEnabled val="1"/>
        </dgm:presLayoutVars>
      </dgm:prSet>
      <dgm:spPr/>
    </dgm:pt>
    <dgm:pt modelId="{27F02DC0-8968-4E0E-BECC-8E70687A9E3D}" type="pres">
      <dgm:prSet presAssocID="{E0BDF0B1-EF09-4C6A-B028-CD3DF7B02559}" presName="aSpace" presStyleCnt="0"/>
      <dgm:spPr/>
    </dgm:pt>
    <dgm:pt modelId="{CDF84478-DC07-432D-B337-5B6449E95461}" type="pres">
      <dgm:prSet presAssocID="{9BF69613-49C1-44E1-8015-E356ACDC2E9E}" presName="aNode" presStyleLbl="fgAcc1" presStyleIdx="1" presStyleCnt="4" custScaleX="142019" custScaleY="91451" custLinFactNeighborX="2720" custLinFactNeighborY="-73743">
        <dgm:presLayoutVars>
          <dgm:bulletEnabled val="1"/>
        </dgm:presLayoutVars>
      </dgm:prSet>
      <dgm:spPr/>
    </dgm:pt>
    <dgm:pt modelId="{4D952525-0E7F-4CC7-A2B1-E4F91596FECC}" type="pres">
      <dgm:prSet presAssocID="{9BF69613-49C1-44E1-8015-E356ACDC2E9E}" presName="aSpace" presStyleCnt="0"/>
      <dgm:spPr/>
    </dgm:pt>
    <dgm:pt modelId="{8AA6B3C1-E6DC-4043-BCB2-B8AC5DE1639B}" type="pres">
      <dgm:prSet presAssocID="{0F53D0DB-1795-433B-8831-5235C82F08E2}" presName="aNode" presStyleLbl="fgAcc1" presStyleIdx="2" presStyleCnt="4" custScaleX="145766" custScaleY="134822" custLinFactNeighborX="3033" custLinFactNeighborY="82312">
        <dgm:presLayoutVars>
          <dgm:bulletEnabled val="1"/>
        </dgm:presLayoutVars>
      </dgm:prSet>
      <dgm:spPr/>
    </dgm:pt>
    <dgm:pt modelId="{8247AC74-3D6D-4DE0-AE8B-1E145970AAED}" type="pres">
      <dgm:prSet presAssocID="{0F53D0DB-1795-433B-8831-5235C82F08E2}" presName="aSpace" presStyleCnt="0"/>
      <dgm:spPr/>
    </dgm:pt>
    <dgm:pt modelId="{07B98BE1-46EC-428A-B918-CDFF98285895}" type="pres">
      <dgm:prSet presAssocID="{CF169488-19D8-45EC-A112-E1CB1959632A}" presName="aNode" presStyleLbl="fgAcc1" presStyleIdx="3" presStyleCnt="4" custScaleX="141903" custScaleY="157203" custLinFactY="21087" custLinFactNeighborX="4687" custLinFactNeighborY="100000">
        <dgm:presLayoutVars>
          <dgm:bulletEnabled val="1"/>
        </dgm:presLayoutVars>
      </dgm:prSet>
      <dgm:spPr/>
    </dgm:pt>
    <dgm:pt modelId="{FE8B79A4-6E41-4D70-AEFF-9167FB34F465}" type="pres">
      <dgm:prSet presAssocID="{CF169488-19D8-45EC-A112-E1CB1959632A}" presName="aSpace" presStyleCnt="0"/>
      <dgm:spPr/>
    </dgm:pt>
  </dgm:ptLst>
  <dgm:cxnLst>
    <dgm:cxn modelId="{FC138F40-B817-4B1E-9189-2957E0EB7A2E}" srcId="{FFF3D718-6BCA-471B-8E31-52DD35B52909}" destId="{0F53D0DB-1795-433B-8831-5235C82F08E2}" srcOrd="2" destOrd="0" parTransId="{AEA6F978-6258-4F72-8779-C9C786CF7E66}" sibTransId="{1272BF84-C2C0-4C7F-9869-00841022A76D}"/>
    <dgm:cxn modelId="{87A7C145-74B5-46A7-A3C2-2B4ADD2E04AB}" type="presOf" srcId="{FFF3D718-6BCA-471B-8E31-52DD35B52909}" destId="{4BCDFB89-8979-4F30-B54E-7513F1388656}" srcOrd="0" destOrd="0" presId="urn:microsoft.com/office/officeart/2005/8/layout/pyramid2"/>
    <dgm:cxn modelId="{6B4ECF76-7E9F-4927-B8F5-8117CF474877}" srcId="{FFF3D718-6BCA-471B-8E31-52DD35B52909}" destId="{CF169488-19D8-45EC-A112-E1CB1959632A}" srcOrd="3" destOrd="0" parTransId="{B29C2AC5-5CA4-4941-92DE-BDC7C0D8B129}" sibTransId="{13E9DFD4-A672-4D51-976A-6735AE2E6C94}"/>
    <dgm:cxn modelId="{AE5D84C3-A7BD-41A0-977D-D8E2253CEAAA}" srcId="{FFF3D718-6BCA-471B-8E31-52DD35B52909}" destId="{E0BDF0B1-EF09-4C6A-B028-CD3DF7B02559}" srcOrd="0" destOrd="0" parTransId="{631B988C-9230-48E5-A8AD-FB7FF0083AC8}" sibTransId="{121F0353-8B57-49EA-B147-2223B90AA0C2}"/>
    <dgm:cxn modelId="{E6AC6CC6-6BAA-4924-925E-DA4A3860C92B}" type="presOf" srcId="{CF169488-19D8-45EC-A112-E1CB1959632A}" destId="{07B98BE1-46EC-428A-B918-CDFF98285895}" srcOrd="0" destOrd="0" presId="urn:microsoft.com/office/officeart/2005/8/layout/pyramid2"/>
    <dgm:cxn modelId="{B5FA88CF-3950-4517-B02E-70EB6A795F68}" srcId="{FFF3D718-6BCA-471B-8E31-52DD35B52909}" destId="{9BF69613-49C1-44E1-8015-E356ACDC2E9E}" srcOrd="1" destOrd="0" parTransId="{1942FA1F-9EA9-47D8-9044-43B597A50F25}" sibTransId="{116FFE7D-C138-48C7-BE83-308DC6FB1B2C}"/>
    <dgm:cxn modelId="{AE5D91E1-DBFC-44AF-86B2-350C8E7BD71B}" type="presOf" srcId="{0F53D0DB-1795-433B-8831-5235C82F08E2}" destId="{8AA6B3C1-E6DC-4043-BCB2-B8AC5DE1639B}" srcOrd="0" destOrd="0" presId="urn:microsoft.com/office/officeart/2005/8/layout/pyramid2"/>
    <dgm:cxn modelId="{430FAFF5-A98D-45FE-A5A9-C5F23902FA33}" type="presOf" srcId="{9BF69613-49C1-44E1-8015-E356ACDC2E9E}" destId="{CDF84478-DC07-432D-B337-5B6449E95461}" srcOrd="0" destOrd="0" presId="urn:microsoft.com/office/officeart/2005/8/layout/pyramid2"/>
    <dgm:cxn modelId="{5DC6ECFD-EE4C-4782-A126-453801A108A6}" type="presOf" srcId="{E0BDF0B1-EF09-4C6A-B028-CD3DF7B02559}" destId="{4148A4C6-71A2-4D9B-81BB-1F225A83C459}" srcOrd="0" destOrd="0" presId="urn:microsoft.com/office/officeart/2005/8/layout/pyramid2"/>
    <dgm:cxn modelId="{046EBA2C-35D9-41C7-99FF-561B39FDA144}" type="presParOf" srcId="{4BCDFB89-8979-4F30-B54E-7513F1388656}" destId="{7A8FA76E-188B-4132-BAFF-E8F26814833B}" srcOrd="0" destOrd="0" presId="urn:microsoft.com/office/officeart/2005/8/layout/pyramid2"/>
    <dgm:cxn modelId="{6EBE1B1B-37B3-44FC-9F0C-E8DB6F316D5E}" type="presParOf" srcId="{4BCDFB89-8979-4F30-B54E-7513F1388656}" destId="{F55D83ED-13C2-4E06-9639-FC07C9150C70}" srcOrd="1" destOrd="0" presId="urn:microsoft.com/office/officeart/2005/8/layout/pyramid2"/>
    <dgm:cxn modelId="{C19C8EAF-0E24-48BC-B986-FA12FA3FE35D}" type="presParOf" srcId="{F55D83ED-13C2-4E06-9639-FC07C9150C70}" destId="{4148A4C6-71A2-4D9B-81BB-1F225A83C459}" srcOrd="0" destOrd="0" presId="urn:microsoft.com/office/officeart/2005/8/layout/pyramid2"/>
    <dgm:cxn modelId="{BC8E9084-2AA4-43C3-864A-515CEA0DF3B4}" type="presParOf" srcId="{F55D83ED-13C2-4E06-9639-FC07C9150C70}" destId="{27F02DC0-8968-4E0E-BECC-8E70687A9E3D}" srcOrd="1" destOrd="0" presId="urn:microsoft.com/office/officeart/2005/8/layout/pyramid2"/>
    <dgm:cxn modelId="{25E41725-475A-4F61-B3A4-816EF4A0CA15}" type="presParOf" srcId="{F55D83ED-13C2-4E06-9639-FC07C9150C70}" destId="{CDF84478-DC07-432D-B337-5B6449E95461}" srcOrd="2" destOrd="0" presId="urn:microsoft.com/office/officeart/2005/8/layout/pyramid2"/>
    <dgm:cxn modelId="{78985D0A-AB84-4566-BA7E-E35FDDB46F0D}" type="presParOf" srcId="{F55D83ED-13C2-4E06-9639-FC07C9150C70}" destId="{4D952525-0E7F-4CC7-A2B1-E4F91596FECC}" srcOrd="3" destOrd="0" presId="urn:microsoft.com/office/officeart/2005/8/layout/pyramid2"/>
    <dgm:cxn modelId="{678257CB-F014-498B-9490-13836FC65C93}" type="presParOf" srcId="{F55D83ED-13C2-4E06-9639-FC07C9150C70}" destId="{8AA6B3C1-E6DC-4043-BCB2-B8AC5DE1639B}" srcOrd="4" destOrd="0" presId="urn:microsoft.com/office/officeart/2005/8/layout/pyramid2"/>
    <dgm:cxn modelId="{78166C17-D780-410C-A5EC-BD80B4C3D56C}" type="presParOf" srcId="{F55D83ED-13C2-4E06-9639-FC07C9150C70}" destId="{8247AC74-3D6D-4DE0-AE8B-1E145970AAED}" srcOrd="5" destOrd="0" presId="urn:microsoft.com/office/officeart/2005/8/layout/pyramid2"/>
    <dgm:cxn modelId="{BB29D2C3-51B5-46A5-B7A2-672FAF7F6A53}" type="presParOf" srcId="{F55D83ED-13C2-4E06-9639-FC07C9150C70}" destId="{07B98BE1-46EC-428A-B918-CDFF98285895}" srcOrd="6" destOrd="0" presId="urn:microsoft.com/office/officeart/2005/8/layout/pyramid2"/>
    <dgm:cxn modelId="{7A81978C-ED47-46C5-9C31-91FF55ACAA27}" type="presParOf" srcId="{F55D83ED-13C2-4E06-9639-FC07C9150C70}" destId="{FE8B79A4-6E41-4D70-AEFF-9167FB34F46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40678-DA82-4BD0-BCCB-3DFA3810ABBC}">
      <dsp:nvSpPr>
        <dsp:cNvPr id="0" name=""/>
        <dsp:cNvSpPr/>
      </dsp:nvSpPr>
      <dsp:spPr>
        <a:xfrm>
          <a:off x="1521367" y="976987"/>
          <a:ext cx="4680276" cy="4680276"/>
        </a:xfrm>
        <a:prstGeom prst="blockArc">
          <a:avLst>
            <a:gd name="adj1" fmla="val 9892547"/>
            <a:gd name="adj2" fmla="val 1595636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C98B-1ABE-4BBE-B945-8C6D5E41C6EC}">
      <dsp:nvSpPr>
        <dsp:cNvPr id="0" name=""/>
        <dsp:cNvSpPr/>
      </dsp:nvSpPr>
      <dsp:spPr>
        <a:xfrm>
          <a:off x="1384376" y="603074"/>
          <a:ext cx="4680276" cy="4680276"/>
        </a:xfrm>
        <a:prstGeom prst="blockArc">
          <a:avLst>
            <a:gd name="adj1" fmla="val 2004069"/>
            <a:gd name="adj2" fmla="val 929289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EDBDE-8ECF-4361-9F44-8EA772B59CB7}">
      <dsp:nvSpPr>
        <dsp:cNvPr id="0" name=""/>
        <dsp:cNvSpPr/>
      </dsp:nvSpPr>
      <dsp:spPr>
        <a:xfrm>
          <a:off x="1185259" y="976074"/>
          <a:ext cx="4680276" cy="4680276"/>
        </a:xfrm>
        <a:prstGeom prst="blockArc">
          <a:avLst>
            <a:gd name="adj1" fmla="val 16462310"/>
            <a:gd name="adj2" fmla="val 136726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4802-A45A-4E37-B478-6A9555EF500F}">
      <dsp:nvSpPr>
        <dsp:cNvPr id="0" name=""/>
        <dsp:cNvSpPr/>
      </dsp:nvSpPr>
      <dsp:spPr>
        <a:xfrm>
          <a:off x="2622249" y="2100638"/>
          <a:ext cx="2154790" cy="2154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NBCD Programme</a:t>
          </a:r>
        </a:p>
      </dsp:txBody>
      <dsp:txXfrm>
        <a:off x="2937811" y="2416200"/>
        <a:ext cx="1523666" cy="1523666"/>
      </dsp:txXfrm>
    </dsp:sp>
    <dsp:sp modelId="{F4A07C71-3F6C-40AD-BC0D-11E8576310E2}">
      <dsp:nvSpPr>
        <dsp:cNvPr id="0" name=""/>
        <dsp:cNvSpPr/>
      </dsp:nvSpPr>
      <dsp:spPr>
        <a:xfrm>
          <a:off x="2655524" y="12816"/>
          <a:ext cx="2088239" cy="2048418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Nature-Based Community Enterprises (NBCE)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(32 NBCE)</a:t>
          </a:r>
        </a:p>
      </dsp:txBody>
      <dsp:txXfrm>
        <a:off x="2961340" y="312800"/>
        <a:ext cx="1476607" cy="1448450"/>
      </dsp:txXfrm>
    </dsp:sp>
    <dsp:sp modelId="{FC8C1C14-83F5-4DD9-BA9E-A9B4C374AED7}">
      <dsp:nvSpPr>
        <dsp:cNvPr id="0" name=""/>
        <dsp:cNvSpPr/>
      </dsp:nvSpPr>
      <dsp:spPr>
        <a:xfrm>
          <a:off x="4572496" y="3146534"/>
          <a:ext cx="2120638" cy="2110050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Nature-Based Community Village (NBV)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(7 NBV)</a:t>
          </a:r>
        </a:p>
      </dsp:txBody>
      <dsp:txXfrm>
        <a:off x="4883056" y="3455544"/>
        <a:ext cx="1499518" cy="1492030"/>
      </dsp:txXfrm>
    </dsp:sp>
    <dsp:sp modelId="{1A73BF0E-5AC5-4AED-9ACC-24CA99A2D983}">
      <dsp:nvSpPr>
        <dsp:cNvPr id="0" name=""/>
        <dsp:cNvSpPr/>
      </dsp:nvSpPr>
      <dsp:spPr>
        <a:xfrm>
          <a:off x="612059" y="2872569"/>
          <a:ext cx="2085569" cy="2081919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Nature-Based Schools (NBS)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(23 NBS)</a:t>
          </a:r>
        </a:p>
      </dsp:txBody>
      <dsp:txXfrm>
        <a:off x="917484" y="3177459"/>
        <a:ext cx="1474719" cy="1472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FA76E-188B-4132-BAFF-E8F26814833B}">
      <dsp:nvSpPr>
        <dsp:cNvPr id="0" name=""/>
        <dsp:cNvSpPr/>
      </dsp:nvSpPr>
      <dsp:spPr>
        <a:xfrm>
          <a:off x="0" y="0"/>
          <a:ext cx="5472112" cy="547211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148A4C6-71A2-4D9B-81BB-1F225A83C459}">
      <dsp:nvSpPr>
        <dsp:cNvPr id="0" name=""/>
        <dsp:cNvSpPr/>
      </dsp:nvSpPr>
      <dsp:spPr>
        <a:xfrm>
          <a:off x="2321604" y="305774"/>
          <a:ext cx="5140214" cy="768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Sustainable agriculture</a:t>
          </a:r>
        </a:p>
      </dsp:txBody>
      <dsp:txXfrm>
        <a:off x="2359118" y="343288"/>
        <a:ext cx="5065186" cy="693453"/>
      </dsp:txXfrm>
    </dsp:sp>
    <dsp:sp modelId="{CDF84478-DC07-432D-B337-5B6449E95461}">
      <dsp:nvSpPr>
        <dsp:cNvPr id="0" name=""/>
        <dsp:cNvSpPr/>
      </dsp:nvSpPr>
      <dsp:spPr>
        <a:xfrm>
          <a:off x="2349241" y="1343120"/>
          <a:ext cx="5051435" cy="7613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Landscape restoration and resilience to climate change</a:t>
          </a:r>
        </a:p>
      </dsp:txBody>
      <dsp:txXfrm>
        <a:off x="2386409" y="1380288"/>
        <a:ext cx="4977099" cy="687060"/>
      </dsp:txXfrm>
    </dsp:sp>
    <dsp:sp modelId="{8AA6B3C1-E6DC-4043-BCB2-B8AC5DE1639B}">
      <dsp:nvSpPr>
        <dsp:cNvPr id="0" name=""/>
        <dsp:cNvSpPr/>
      </dsp:nvSpPr>
      <dsp:spPr>
        <a:xfrm>
          <a:off x="2293736" y="2370997"/>
          <a:ext cx="5184711" cy="1122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Nature-based off-farm enterprises (sustainable fishing, beekeeping, ecotourism, handcraft, etc.)</a:t>
          </a:r>
        </a:p>
      </dsp:txBody>
      <dsp:txXfrm>
        <a:off x="2348531" y="2425792"/>
        <a:ext cx="5075121" cy="1012901"/>
      </dsp:txXfrm>
    </dsp:sp>
    <dsp:sp modelId="{07B98BE1-46EC-428A-B918-CDFF98285895}">
      <dsp:nvSpPr>
        <dsp:cNvPr id="0" name=""/>
        <dsp:cNvSpPr/>
      </dsp:nvSpPr>
      <dsp:spPr>
        <a:xfrm>
          <a:off x="2421267" y="3791534"/>
          <a:ext cx="5047309" cy="130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Transformational and home-grown solutions to promote environment, livelihoods &amp; financial sustainability</a:t>
          </a:r>
        </a:p>
      </dsp:txBody>
      <dsp:txXfrm>
        <a:off x="2485159" y="3855426"/>
        <a:ext cx="4919525" cy="118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36BD8-0280-478B-BBAA-F68347CD3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87"/>
            <a:ext cx="9144000" cy="5932426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2001078" y="1791574"/>
            <a:ext cx="5141843" cy="224676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600" dirty="0">
                <a:solidFill>
                  <a:schemeClr val="bg1"/>
                </a:solidFill>
                <a:latin typeface="Impact" panose="020B0806030902050204" pitchFamily="34" charset="0"/>
              </a:rPr>
              <a:t>Personal </a:t>
            </a:r>
            <a:r>
              <a:rPr lang="it-IT" sz="3600" dirty="0" err="1">
                <a:solidFill>
                  <a:schemeClr val="bg1"/>
                </a:solidFill>
                <a:latin typeface="Impact" panose="020B0806030902050204" pitchFamily="34" charset="0"/>
              </a:rPr>
              <a:t>presentation</a:t>
            </a:r>
            <a:endParaRPr lang="it-IT" sz="3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solidFill>
                  <a:schemeClr val="bg1"/>
                </a:solidFill>
                <a:latin typeface="+mn-lt"/>
              </a:rPr>
              <a:t>Name: Gilbert Muvunankiko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  <a:latin typeface="+mn-lt"/>
              </a:rPr>
              <a:t>Affiliation: Albertine Rift Conservation Society (ARCOS Network) 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  <a:latin typeface="+mn-lt"/>
              </a:rPr>
              <a:t>E-mail: gmuvunankiko@arcosnetwork.org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88553-BDB3-4343-9671-FB24B9D56809}"/>
              </a:ext>
            </a:extLst>
          </p:cNvPr>
          <p:cNvSpPr/>
          <p:nvPr/>
        </p:nvSpPr>
        <p:spPr>
          <a:xfrm>
            <a:off x="0" y="5367130"/>
            <a:ext cx="9144000" cy="149087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Impact" panose="020B0806030902050204" pitchFamily="34" charset="0"/>
              </a:rPr>
              <a:t>IPROMO</a:t>
            </a:r>
            <a:r>
              <a:rPr lang="it-IT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+mj-lt"/>
              </a:rPr>
              <a:t>Landscape approach for enhancing mountain resilience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Pieve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Tesino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/Ormea 02-18 July 2019</a:t>
            </a:r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950094-7B94-4374-A477-9FC4FC1DA0ED}"/>
              </a:ext>
            </a:extLst>
          </p:cNvPr>
          <p:cNvCxnSpPr/>
          <p:nvPr/>
        </p:nvCxnSpPr>
        <p:spPr>
          <a:xfrm>
            <a:off x="3458816" y="2531163"/>
            <a:ext cx="241189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664962-A892-4A16-9612-B35D1D2A4171}"/>
              </a:ext>
            </a:extLst>
          </p:cNvPr>
          <p:cNvCxnSpPr/>
          <p:nvPr/>
        </p:nvCxnSpPr>
        <p:spPr>
          <a:xfrm>
            <a:off x="3458816" y="4313583"/>
            <a:ext cx="2411895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036C4-6796-45D6-9DD1-F45C9B2A7276}"/>
              </a:ext>
            </a:extLst>
          </p:cNvPr>
          <p:cNvSpPr/>
          <p:nvPr/>
        </p:nvSpPr>
        <p:spPr>
          <a:xfrm>
            <a:off x="0" y="0"/>
            <a:ext cx="927652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89888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it-IT" sz="4800" dirty="0">
                <a:solidFill>
                  <a:schemeClr val="bg1"/>
                </a:solidFill>
                <a:latin typeface="Impact" panose="020B0806030902050204" pitchFamily="34" charset="0"/>
              </a:rPr>
              <a:t>Grazie per la vostra attenzione!</a:t>
            </a:r>
            <a:br>
              <a:rPr lang="it-IT" sz="48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Thank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C3F23-FEC8-405B-ACF7-0BE9072D87AC}"/>
              </a:ext>
            </a:extLst>
          </p:cNvPr>
          <p:cNvSpPr/>
          <p:nvPr/>
        </p:nvSpPr>
        <p:spPr>
          <a:xfrm>
            <a:off x="0" y="0"/>
            <a:ext cx="927652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Education</a:t>
            </a:r>
            <a:endParaRPr lang="it-IT" sz="28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161849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Bachelor of Biology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Other trainings and courses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Science Communication for journalists</a:t>
            </a:r>
            <a:r>
              <a:rPr lang="it-IT" dirty="0">
                <a:solidFill>
                  <a:schemeClr val="bg1"/>
                </a:solidFill>
              </a:rPr>
              <a:t>, graphic design &amp; video editing, </a:t>
            </a:r>
            <a:r>
              <a:rPr lang="en-GB" dirty="0">
                <a:solidFill>
                  <a:schemeClr val="bg1"/>
                </a:solidFill>
              </a:rPr>
              <a:t>Biodiversity Data Mobilization and Management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Integrated Freshwater Ecosystem Management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3348600"/>
            <a:ext cx="7829552" cy="33677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2014-Now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Head, Communications Department at The Albertine Rift Conservation Society (ARCOS Network)-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Main activity</a:t>
            </a:r>
            <a:r>
              <a:rPr lang="en-GB" dirty="0">
                <a:solidFill>
                  <a:schemeClr val="bg1"/>
                </a:solidFill>
              </a:rPr>
              <a:t>: to provide leadership, coordination, management and support ARCOS information systems, communication and outreach activities and GIS resources, working closely with ARCOS staff and partners.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Other tasks</a:t>
            </a:r>
            <a:r>
              <a:rPr lang="en-GB" dirty="0">
                <a:solidFill>
                  <a:schemeClr val="bg1"/>
                </a:solidFill>
              </a:rPr>
              <a:t>: Apart from leading IS and Communications Department, also Manage Forest Landscape Restoration Initiative with responsibility to develop projects, mobilise resources and oversee the implementation and scaling up.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465592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dirty="0">
                <a:solidFill>
                  <a:srgbClr val="FFFF00"/>
                </a:solidFill>
                <a:latin typeface="Impact" panose="020B0806030902050204" pitchFamily="34" charset="0"/>
              </a:rPr>
              <a:t>Employment and main activities</a:t>
            </a: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65BA92-5DE3-40C9-A65D-9069AE4B6780}"/>
              </a:ext>
            </a:extLst>
          </p:cNvPr>
          <p:cNvSpPr/>
          <p:nvPr/>
        </p:nvSpPr>
        <p:spPr>
          <a:xfrm>
            <a:off x="0" y="0"/>
            <a:ext cx="927652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Other</a:t>
            </a:r>
            <a:r>
              <a:rPr lang="it-IT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it-IT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interests</a:t>
            </a:r>
            <a:r>
              <a:rPr lang="it-IT" sz="2800" dirty="0">
                <a:solidFill>
                  <a:srgbClr val="FFFF00"/>
                </a:solidFill>
                <a:latin typeface="Impact" panose="020B0806030902050204" pitchFamily="34" charset="0"/>
              </a:rPr>
              <a:t> (</a:t>
            </a:r>
            <a:r>
              <a:rPr lang="it-IT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volunteer</a:t>
            </a:r>
            <a:r>
              <a:rPr lang="it-IT" sz="2800" dirty="0">
                <a:solidFill>
                  <a:srgbClr val="FFFF00"/>
                </a:solidFill>
                <a:latin typeface="Impact" panose="020B0806030902050204" pitchFamily="34" charset="0"/>
              </a:rPr>
              <a:t> work, hobbies etc.)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900" b="1" dirty="0">
                <a:solidFill>
                  <a:schemeClr val="bg1"/>
                </a:solidFill>
              </a:rPr>
              <a:t>Interests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Environment and sustainbale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Forest Landscape Restoration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Education for Sustainable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Science Journalism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900" b="1" dirty="0">
                <a:solidFill>
                  <a:schemeClr val="bg1"/>
                </a:solidFill>
              </a:rPr>
              <a:t>Hobbies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Listening to music, swimming and outing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16" y="725991"/>
            <a:ext cx="5179404" cy="601537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770485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800" dirty="0"/>
          </a:p>
          <a:p>
            <a:endParaRPr lang="en-GB" altLang="en-US" sz="2800" dirty="0"/>
          </a:p>
          <a:p>
            <a:pPr>
              <a:buFont typeface="Arial" charset="0"/>
              <a:buNone/>
            </a:pPr>
            <a:endParaRPr lang="en-GB" alt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87624" y="145479"/>
            <a:ext cx="7956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About ARCOS Network</a:t>
            </a:r>
          </a:p>
        </p:txBody>
      </p:sp>
    </p:spTree>
    <p:extLst>
      <p:ext uri="{BB962C8B-B14F-4D97-AF65-F5344CB8AC3E}">
        <p14:creationId xmlns:p14="http://schemas.microsoft.com/office/powerpoint/2010/main" val="270973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3724BC-C888-4B65-AF04-987E47557B7B}"/>
              </a:ext>
            </a:extLst>
          </p:cNvPr>
          <p:cNvSpPr/>
          <p:nvPr/>
        </p:nvSpPr>
        <p:spPr>
          <a:xfrm>
            <a:off x="0" y="0"/>
            <a:ext cx="927652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-119270" y="203983"/>
            <a:ext cx="91440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solidFill>
                  <a:srgbClr val="FFFF00"/>
                </a:solidFill>
                <a:latin typeface="Impact" panose="020B0806030902050204" pitchFamily="34" charset="0"/>
              </a:rPr>
              <a:t>Building Resilience through Nature-Based Community Solutions</a:t>
            </a:r>
            <a:endParaRPr lang="it-IT" sz="28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solidFill>
                  <a:schemeClr val="bg1"/>
                </a:solidFill>
              </a:rPr>
              <a:t>Goals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The overall goal of this initiative is to ensure sustainable community development through supporting their engagement in sustainable environment management, strengthening their nature-based enterprises and building networks with other communities to exchange knowledge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8" descr="BEST Approach.JPG">
            <a:extLst>
              <a:ext uri="{FF2B5EF4-FFF2-40B4-BE49-F238E27FC236}">
                <a16:creationId xmlns:a16="http://schemas.microsoft.com/office/drawing/2014/main" id="{68C71E16-45E2-4F79-AB56-0A8BEC757E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2867" r="6074" b="-431"/>
          <a:stretch>
            <a:fillRect/>
          </a:stretch>
        </p:blipFill>
        <p:spPr>
          <a:xfrm>
            <a:off x="1348730" y="840228"/>
            <a:ext cx="5688632" cy="57606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37141B-7925-42BB-9DB6-6C5A8D58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128792" cy="475456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Impact" panose="020B0806030902050204" pitchFamily="34" charset="0"/>
              </a:rPr>
              <a:t>Implementation: BEST Approach</a:t>
            </a: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C72951-FD35-41DE-867A-6A7CCA4D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17240"/>
            <a:ext cx="7128792" cy="47545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Impact" panose="020B0806030902050204" pitchFamily="34" charset="0"/>
              </a:rPr>
              <a:t>Implementation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13F5C0-2EB6-45E3-83CC-A34EB038DC8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-540568" y="836712"/>
          <a:ext cx="74168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79B0D16-2AF1-4391-ACE3-77EF960AC428}"/>
              </a:ext>
            </a:extLst>
          </p:cNvPr>
          <p:cNvSpPr/>
          <p:nvPr/>
        </p:nvSpPr>
        <p:spPr>
          <a:xfrm>
            <a:off x="5292080" y="692696"/>
            <a:ext cx="3744416" cy="3312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Collaboration between and within models is the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All models adapt and apply BEST Approach</a:t>
            </a:r>
          </a:p>
          <a:p>
            <a:endParaRPr lang="en-GB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NBV is the transformation unit  where, building on well trained communities in other models, sustainable transformation is driven to serve as a model</a:t>
            </a:r>
          </a:p>
        </p:txBody>
      </p:sp>
    </p:spTree>
    <p:extLst>
      <p:ext uri="{BB962C8B-B14F-4D97-AF65-F5344CB8AC3E}">
        <p14:creationId xmlns:p14="http://schemas.microsoft.com/office/powerpoint/2010/main" val="388780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C72951-FD35-41DE-867A-6A7CCA4D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17240"/>
            <a:ext cx="7128792" cy="47545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Impact" panose="020B0806030902050204" pitchFamily="34" charset="0"/>
              </a:rPr>
              <a:t>Key Areas of intervention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18673AE-6608-4CCD-A01F-49DA94902C53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258888" y="836613"/>
          <a:ext cx="7634287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BFF02E2-2E43-4117-9799-42BEBA497B43}"/>
              </a:ext>
            </a:extLst>
          </p:cNvPr>
          <p:cNvSpPr/>
          <p:nvPr/>
        </p:nvSpPr>
        <p:spPr>
          <a:xfrm rot="16200000">
            <a:off x="820434" y="3205826"/>
            <a:ext cx="4478796" cy="7200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/>
              <a:t>Sustainable Community</a:t>
            </a:r>
          </a:p>
        </p:txBody>
      </p:sp>
    </p:spTree>
    <p:extLst>
      <p:ext uri="{BB962C8B-B14F-4D97-AF65-F5344CB8AC3E}">
        <p14:creationId xmlns:p14="http://schemas.microsoft.com/office/powerpoint/2010/main" val="121710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3138"/>
            <a:ext cx="8496944" cy="510618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Transformational process takes long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Limited resources to scale up the initiative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Remote access for some NBCEs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Government interest and appreciation of the initiative as well as willingness to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Community willingness to develop and contribute to implementing identified sustainable actions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323528" y="1613991"/>
            <a:ext cx="194421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002060"/>
                </a:solidFill>
              </a:rPr>
              <a:t>Challenges</a:t>
            </a: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323528" y="3961655"/>
            <a:ext cx="2232248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Opportunities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260648"/>
            <a:ext cx="734044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Impact" panose="020B0806030902050204" pitchFamily="34" charset="0"/>
              </a:rPr>
              <a:t>Challenges and Opportunities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403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Implementation: BEST Approach</vt:lpstr>
      <vt:lpstr>Implementation Models</vt:lpstr>
      <vt:lpstr>Key Areas of intervention</vt:lpstr>
      <vt:lpstr>PowerPoint Presentation</vt:lpstr>
      <vt:lpstr>Grazie per la vostra attenzione!  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Gilbert MUVUNANKIKO</cp:lastModifiedBy>
  <cp:revision>92</cp:revision>
  <dcterms:created xsi:type="dcterms:W3CDTF">2014-07-05T09:11:12Z</dcterms:created>
  <dcterms:modified xsi:type="dcterms:W3CDTF">2019-06-21T15:18:16Z</dcterms:modified>
</cp:coreProperties>
</file>