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8" r:id="rId2"/>
    <p:sldId id="279" r:id="rId3"/>
    <p:sldId id="288" r:id="rId4"/>
    <p:sldId id="289" r:id="rId5"/>
    <p:sldId id="290" r:id="rId6"/>
    <p:sldId id="291" r:id="rId7"/>
    <p:sldId id="295" r:id="rId8"/>
    <p:sldId id="411" r:id="rId9"/>
    <p:sldId id="408" r:id="rId10"/>
    <p:sldId id="409" r:id="rId11"/>
    <p:sldId id="294"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0">
          <p15:clr>
            <a:srgbClr val="A4A3A4"/>
          </p15:clr>
        </p15:guide>
        <p15:guide id="2" pos="2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88"/>
    <a:srgbClr val="E3FF83"/>
    <a:srgbClr val="006600"/>
    <a:srgbClr val="00CC00"/>
    <a:srgbClr val="FF6600"/>
    <a:srgbClr val="FF66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53" d="100"/>
          <a:sy n="53" d="100"/>
        </p:scale>
        <p:origin x="1680" y="624"/>
      </p:cViewPr>
      <p:guideLst>
        <p:guide orient="horz" pos="2720"/>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0A46D-7C23-A74C-A927-950A7F23F9EF}" type="datetimeFigureOut">
              <a:rPr lang="it-IT" smtClean="0"/>
              <a:t>02/07/2019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C88D-BAEE-204A-9505-52122518187D}" type="slidenum">
              <a:rPr lang="it-IT" smtClean="0"/>
              <a:t>‹#›</a:t>
            </a:fld>
            <a:endParaRPr lang="it-IT"/>
          </a:p>
        </p:txBody>
      </p:sp>
    </p:spTree>
    <p:extLst>
      <p:ext uri="{BB962C8B-B14F-4D97-AF65-F5344CB8AC3E}">
        <p14:creationId xmlns:p14="http://schemas.microsoft.com/office/powerpoint/2010/main" val="1240200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02/07/2019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4970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02/07/2019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4276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02/07/2019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97088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02/07/2019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7311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3DE7BF72-1CFC-4EE4-AD29-9ECF34C8F35B}" type="datetimeFigureOut">
              <a:rPr lang="it-IT" smtClean="0"/>
              <a:t>02/07/2019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32018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DE7BF72-1CFC-4EE4-AD29-9ECF34C8F35B}" type="datetimeFigureOut">
              <a:rPr lang="it-IT" smtClean="0"/>
              <a:t>02/07/2019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1451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DE7BF72-1CFC-4EE4-AD29-9ECF34C8F35B}" type="datetimeFigureOut">
              <a:rPr lang="it-IT" smtClean="0"/>
              <a:t>02/07/2019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4011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3DE7BF72-1CFC-4EE4-AD29-9ECF34C8F35B}" type="datetimeFigureOut">
              <a:rPr lang="it-IT" smtClean="0"/>
              <a:t>02/07/2019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01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BF72-1CFC-4EE4-AD29-9ECF34C8F35B}" type="datetimeFigureOut">
              <a:rPr lang="it-IT" smtClean="0"/>
              <a:t>02/07/2019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0754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02/07/2019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22725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02/07/2019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734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BF72-1CFC-4EE4-AD29-9ECF34C8F35B}" type="datetimeFigureOut">
              <a:rPr lang="it-IT" smtClean="0"/>
              <a:t>02/07/2019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t>‹#›</a:t>
            </a:fld>
            <a:endParaRPr lang="it-IT"/>
          </a:p>
        </p:txBody>
      </p:sp>
    </p:spTree>
    <p:extLst>
      <p:ext uri="{BB962C8B-B14F-4D97-AF65-F5344CB8AC3E}">
        <p14:creationId xmlns:p14="http://schemas.microsoft.com/office/powerpoint/2010/main" val="18810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93324"/>
            <a:ext cx="9143999" cy="193899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a:latin typeface="+mn-lt"/>
              </a:rPr>
              <a:t>Personal presentation </a:t>
            </a:r>
          </a:p>
          <a:p>
            <a:pPr algn="ctr">
              <a:lnSpc>
                <a:spcPct val="100000"/>
              </a:lnSpc>
            </a:pPr>
            <a:endParaRPr lang="it-IT" sz="2000" dirty="0">
              <a:latin typeface="+mn-lt"/>
            </a:endParaRPr>
          </a:p>
          <a:p>
            <a:pPr algn="ctr">
              <a:lnSpc>
                <a:spcPct val="100000"/>
              </a:lnSpc>
            </a:pPr>
            <a:r>
              <a:rPr lang="it-IT" sz="2400" b="1" dirty="0">
                <a:latin typeface="+mn-lt"/>
              </a:rPr>
              <a:t>Goytom Berhe</a:t>
            </a:r>
            <a:endParaRPr lang="it-IT" sz="2000" b="1" dirty="0">
              <a:latin typeface="+mn-lt"/>
            </a:endParaRPr>
          </a:p>
          <a:p>
            <a:pPr algn="ctr">
              <a:lnSpc>
                <a:spcPct val="100000"/>
              </a:lnSpc>
            </a:pPr>
            <a:r>
              <a:rPr lang="it-IT" sz="2000" dirty="0">
                <a:latin typeface="+mn-lt"/>
              </a:rPr>
              <a:t>GIZ Biodiversity &amp; Forestry (GIZ–BFP) Programme</a:t>
            </a:r>
          </a:p>
          <a:p>
            <a:pPr algn="ctr">
              <a:lnSpc>
                <a:spcPct val="100000"/>
              </a:lnSpc>
            </a:pPr>
            <a:r>
              <a:rPr lang="it-IT" sz="2000" dirty="0">
                <a:latin typeface="+mn-lt"/>
              </a:rPr>
              <a:t>goytomberhe1979@yahoo.com</a:t>
            </a:r>
            <a:endParaRPr lang="it-IT" sz="2800" dirty="0">
              <a:latin typeface="+mn-lt"/>
            </a:endParaRPr>
          </a:p>
        </p:txBody>
      </p:sp>
      <p:sp>
        <p:nvSpPr>
          <p:cNvPr id="2" name="CasellaDiTesto 1"/>
          <p:cNvSpPr txBox="1"/>
          <p:nvPr/>
        </p:nvSpPr>
        <p:spPr>
          <a:xfrm>
            <a:off x="1" y="5529976"/>
            <a:ext cx="9143998" cy="1015663"/>
          </a:xfrm>
          <a:prstGeom prst="rect">
            <a:avLst/>
          </a:prstGeom>
          <a:noFill/>
        </p:spPr>
        <p:txBody>
          <a:bodyPr wrap="square" rtlCol="0">
            <a:spAutoFit/>
          </a:bodyPr>
          <a:lstStyle/>
          <a:p>
            <a:pPr algn="ctr"/>
            <a:r>
              <a:rPr lang="it-IT" dirty="0"/>
              <a:t> </a:t>
            </a:r>
            <a:r>
              <a:rPr lang="it-IT" sz="2400" b="1" dirty="0"/>
              <a:t>IPROMO</a:t>
            </a:r>
            <a:r>
              <a:rPr lang="it-IT" b="1" dirty="0"/>
              <a:t> </a:t>
            </a:r>
            <a:endParaRPr lang="it-IT" dirty="0"/>
          </a:p>
          <a:p>
            <a:pPr algn="ctr"/>
            <a:r>
              <a:rPr lang="en-US" b="1" dirty="0"/>
              <a:t> </a:t>
            </a:r>
            <a:r>
              <a:rPr lang="en-US" b="1" i="1" dirty="0"/>
              <a:t>Landscape approach for enhancing mountain resilience</a:t>
            </a:r>
          </a:p>
          <a:p>
            <a:pPr algn="ctr"/>
            <a:r>
              <a:rPr lang="en-US" b="1" dirty="0" err="1"/>
              <a:t>Pieve</a:t>
            </a:r>
            <a:r>
              <a:rPr lang="en-US" b="1" dirty="0"/>
              <a:t> </a:t>
            </a:r>
            <a:r>
              <a:rPr lang="en-US" b="1" dirty="0" err="1"/>
              <a:t>Tesino</a:t>
            </a:r>
            <a:r>
              <a:rPr lang="en-US" b="1" dirty="0"/>
              <a:t> /Ormea 02-18 July 2019</a:t>
            </a:r>
            <a:endParaRPr lang="it-IT" dirty="0"/>
          </a:p>
        </p:txBody>
      </p:sp>
    </p:spTree>
    <p:extLst>
      <p:ext uri="{BB962C8B-B14F-4D97-AF65-F5344CB8AC3E}">
        <p14:creationId xmlns:p14="http://schemas.microsoft.com/office/powerpoint/2010/main" val="263700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98A5-EA50-481B-B418-A7F710804B9A}"/>
              </a:ext>
            </a:extLst>
          </p:cNvPr>
          <p:cNvSpPr>
            <a:spLocks noGrp="1"/>
          </p:cNvSpPr>
          <p:nvPr>
            <p:ph type="title"/>
          </p:nvPr>
        </p:nvSpPr>
        <p:spPr>
          <a:xfrm>
            <a:off x="628650" y="365126"/>
            <a:ext cx="7886700" cy="1325563"/>
          </a:xfrm>
        </p:spPr>
        <p:txBody>
          <a:bodyPr/>
          <a:lstStyle/>
          <a:p>
            <a:r>
              <a:rPr lang="en-US" dirty="0"/>
              <a:t>Field level activities</a:t>
            </a:r>
          </a:p>
        </p:txBody>
      </p:sp>
      <p:pic>
        <p:nvPicPr>
          <p:cNvPr id="8" name="Content Placeholder 7" descr="A person that is standing in the grass&#10;&#10;Description generated with very high confidence">
            <a:extLst>
              <a:ext uri="{FF2B5EF4-FFF2-40B4-BE49-F238E27FC236}">
                <a16:creationId xmlns:a16="http://schemas.microsoft.com/office/drawing/2014/main" id="{D207CAD3-C77C-4B3B-81D8-94481D8A9E2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650" y="1690689"/>
            <a:ext cx="3886200" cy="4253705"/>
          </a:xfrm>
        </p:spPr>
      </p:pic>
      <p:pic>
        <p:nvPicPr>
          <p:cNvPr id="10" name="Content Placeholder 9" descr="A group of people sitting in a field&#10;&#10;Description generated with very high confidence">
            <a:extLst>
              <a:ext uri="{FF2B5EF4-FFF2-40B4-BE49-F238E27FC236}">
                <a16:creationId xmlns:a16="http://schemas.microsoft.com/office/drawing/2014/main" id="{F74EC40D-F872-4353-8ABB-59A1A02BE4C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14850" y="1690689"/>
            <a:ext cx="4000500" cy="4253705"/>
          </a:xfrm>
        </p:spPr>
      </p:pic>
    </p:spTree>
    <p:extLst>
      <p:ext uri="{BB962C8B-B14F-4D97-AF65-F5344CB8AC3E}">
        <p14:creationId xmlns:p14="http://schemas.microsoft.com/office/powerpoint/2010/main" val="14354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244898-ABB8-4B13-A4CB-B186E3DA7483}"/>
              </a:ext>
            </a:extLst>
          </p:cNvPr>
          <p:cNvPicPr>
            <a:picLocks noChangeAspect="1"/>
          </p:cNvPicPr>
          <p:nvPr/>
        </p:nvPicPr>
        <p:blipFill>
          <a:blip r:embed="rId2"/>
          <a:stretch>
            <a:fillRect/>
          </a:stretch>
        </p:blipFill>
        <p:spPr>
          <a:xfrm>
            <a:off x="440113" y="2076450"/>
            <a:ext cx="8237162" cy="2076450"/>
          </a:xfrm>
          <a:prstGeom prst="rect">
            <a:avLst/>
          </a:prstGeom>
        </p:spPr>
      </p:pic>
    </p:spTree>
    <p:extLst>
      <p:ext uri="{BB962C8B-B14F-4D97-AF65-F5344CB8AC3E}">
        <p14:creationId xmlns:p14="http://schemas.microsoft.com/office/powerpoint/2010/main" val="228564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Education</a:t>
            </a:r>
            <a:endParaRPr lang="it-IT" sz="2800" b="1" dirty="0">
              <a:latin typeface="+mn-lt"/>
            </a:endParaRPr>
          </a:p>
        </p:txBody>
      </p:sp>
      <p:sp>
        <p:nvSpPr>
          <p:cNvPr id="4" name="Segnaposto contenuto 3"/>
          <p:cNvSpPr>
            <a:spLocks noGrp="1"/>
          </p:cNvSpPr>
          <p:nvPr>
            <p:ph sz="half" idx="1"/>
          </p:nvPr>
        </p:nvSpPr>
        <p:spPr>
          <a:xfrm>
            <a:off x="685798" y="528358"/>
            <a:ext cx="7829552" cy="2663729"/>
          </a:xfrm>
        </p:spPr>
        <p:txBody>
          <a:bodyPr>
            <a:normAutofit fontScale="77500" lnSpcReduction="20000"/>
          </a:bodyPr>
          <a:lstStyle/>
          <a:p>
            <a:r>
              <a:rPr lang="it-IT" dirty="0"/>
              <a:t>BA degree in Development &amp; Environmental Management Studies</a:t>
            </a:r>
          </a:p>
          <a:p>
            <a:r>
              <a:rPr lang="it-IT" dirty="0"/>
              <a:t>MA in Rural Development  </a:t>
            </a:r>
          </a:p>
        </p:txBody>
      </p:sp>
      <p:sp>
        <p:nvSpPr>
          <p:cNvPr id="5" name="Segnaposto contenuto 4"/>
          <p:cNvSpPr>
            <a:spLocks noGrp="1"/>
          </p:cNvSpPr>
          <p:nvPr>
            <p:ph sz="half" idx="2"/>
          </p:nvPr>
        </p:nvSpPr>
        <p:spPr>
          <a:xfrm>
            <a:off x="685798" y="4019488"/>
            <a:ext cx="7829552" cy="2456734"/>
          </a:xfrm>
        </p:spPr>
        <p:txBody>
          <a:bodyPr>
            <a:normAutofit fontScale="77500" lnSpcReduction="20000"/>
          </a:bodyPr>
          <a:lstStyle/>
          <a:p>
            <a:pPr algn="just"/>
            <a:r>
              <a:rPr lang="it-IT" dirty="0"/>
              <a:t>GIZ Biodiversity &amp; Forestry Programme and working as a Forestry Advisor in Dessa’a transboundary forest since the end of 2016</a:t>
            </a:r>
          </a:p>
          <a:p>
            <a:pPr algn="just"/>
            <a:endParaRPr lang="it-IT" dirty="0"/>
          </a:p>
          <a:p>
            <a:pPr algn="just"/>
            <a:r>
              <a:rPr lang="it-IT" dirty="0"/>
              <a:t>Main Activities: Forest management plan, Forest landscape restoration (FLR), livelihood improvement programme, incentive based tree planting business at private HH level (targeted indigenous people living around buffer part of the Dessa’a forest), tree seed and nursery business, Sylvicultue management</a:t>
            </a:r>
          </a:p>
        </p:txBody>
      </p:sp>
      <p:sp>
        <p:nvSpPr>
          <p:cNvPr id="8" name="Titolo 1"/>
          <p:cNvSpPr txBox="1">
            <a:spLocks/>
          </p:cNvSpPr>
          <p:nvPr/>
        </p:nvSpPr>
        <p:spPr>
          <a:xfrm>
            <a:off x="-2" y="3287486"/>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Employment</a:t>
            </a:r>
            <a:r>
              <a:rPr lang="it-IT" sz="2800" b="1" dirty="0">
                <a:latin typeface="+mn-lt"/>
              </a:rPr>
              <a:t> and </a:t>
            </a:r>
            <a:r>
              <a:rPr lang="it-IT" sz="2800" b="1" dirty="0" err="1">
                <a:latin typeface="+mn-lt"/>
              </a:rPr>
              <a:t>main</a:t>
            </a:r>
            <a:r>
              <a:rPr lang="it-IT" sz="2800" b="1" dirty="0">
                <a:latin typeface="+mn-lt"/>
              </a:rPr>
              <a:t> </a:t>
            </a:r>
            <a:r>
              <a:rPr lang="it-IT" sz="2800" b="1" dirty="0" err="1">
                <a:latin typeface="+mn-lt"/>
              </a:rPr>
              <a:t>activities</a:t>
            </a:r>
            <a:endParaRPr lang="it-IT" sz="2800" b="1" dirty="0">
              <a:latin typeface="+mn-lt"/>
            </a:endParaRPr>
          </a:p>
        </p:txBody>
      </p:sp>
    </p:spTree>
    <p:extLst>
      <p:ext uri="{BB962C8B-B14F-4D97-AF65-F5344CB8AC3E}">
        <p14:creationId xmlns:p14="http://schemas.microsoft.com/office/powerpoint/2010/main" val="217719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Other</a:t>
            </a:r>
            <a:r>
              <a:rPr lang="it-IT" sz="2800" b="1" dirty="0">
                <a:latin typeface="+mn-lt"/>
              </a:rPr>
              <a:t> </a:t>
            </a:r>
            <a:r>
              <a:rPr lang="it-IT" sz="2800" b="1" dirty="0" err="1">
                <a:latin typeface="+mn-lt"/>
              </a:rPr>
              <a:t>interests</a:t>
            </a:r>
            <a:r>
              <a:rPr lang="it-IT" sz="2800" b="1" dirty="0">
                <a:latin typeface="+mn-lt"/>
              </a:rPr>
              <a:t> (</a:t>
            </a:r>
            <a:r>
              <a:rPr lang="it-IT" sz="2800" b="1" dirty="0" err="1">
                <a:latin typeface="+mn-lt"/>
              </a:rPr>
              <a:t>volunteer</a:t>
            </a:r>
            <a:r>
              <a:rPr lang="it-IT" sz="2800" b="1" dirty="0">
                <a:latin typeface="+mn-lt"/>
              </a:rPr>
              <a:t> work, hobbies etc.)</a:t>
            </a:r>
          </a:p>
        </p:txBody>
      </p:sp>
      <p:sp>
        <p:nvSpPr>
          <p:cNvPr id="2" name="Segnaposto contenuto 1"/>
          <p:cNvSpPr>
            <a:spLocks noGrp="1"/>
          </p:cNvSpPr>
          <p:nvPr>
            <p:ph idx="1"/>
          </p:nvPr>
        </p:nvSpPr>
        <p:spPr/>
        <p:txBody>
          <a:bodyPr>
            <a:normAutofit/>
          </a:bodyPr>
          <a:lstStyle/>
          <a:p>
            <a:pPr algn="just"/>
            <a:r>
              <a:rPr lang="en-US" dirty="0"/>
              <a:t>Actively engaged and led awareness creation campaign for protection of native species against deforestation and charcoal making together with Awash-</a:t>
            </a:r>
            <a:r>
              <a:rPr lang="en-US" dirty="0" err="1"/>
              <a:t>Arba</a:t>
            </a:r>
            <a:r>
              <a:rPr lang="en-US" dirty="0"/>
              <a:t> municipality in Afar region of Ethiopia</a:t>
            </a:r>
          </a:p>
          <a:p>
            <a:pPr algn="just"/>
            <a:r>
              <a:rPr lang="en-US" dirty="0"/>
              <a:t>A member of Ethiopia </a:t>
            </a:r>
            <a:r>
              <a:rPr lang="en-US" dirty="0" err="1"/>
              <a:t>ForWater</a:t>
            </a:r>
            <a:r>
              <a:rPr lang="en-US" dirty="0"/>
              <a:t> interest group: which will focus on strengthening this new network of forest-water stakeholders to facilitate and scale-up forests and water interventions in FLR and Integrated Watershed Management (IWM) </a:t>
            </a:r>
          </a:p>
          <a:p>
            <a:pPr algn="just"/>
            <a:endParaRPr lang="en-US" dirty="0"/>
          </a:p>
          <a:p>
            <a:pPr algn="just"/>
            <a:endParaRPr lang="it-IT" dirty="0"/>
          </a:p>
        </p:txBody>
      </p:sp>
    </p:spTree>
    <p:extLst>
      <p:ext uri="{BB962C8B-B14F-4D97-AF65-F5344CB8AC3E}">
        <p14:creationId xmlns:p14="http://schemas.microsoft.com/office/powerpoint/2010/main" val="330590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a:latin typeface="+mn-lt"/>
              </a:rPr>
              <a:t>Brief presentation of GIZ-BFP intervention sites</a:t>
            </a:r>
          </a:p>
        </p:txBody>
      </p:sp>
      <p:pic>
        <p:nvPicPr>
          <p:cNvPr id="4" name="Content Placeholder 3">
            <a:extLst>
              <a:ext uri="{FF2B5EF4-FFF2-40B4-BE49-F238E27FC236}">
                <a16:creationId xmlns:a16="http://schemas.microsoft.com/office/drawing/2014/main" id="{8F00264F-C75F-4E4E-A378-47A3EF91D8E1}"/>
              </a:ext>
            </a:extLst>
          </p:cNvPr>
          <p:cNvPicPr>
            <a:picLocks noGrp="1" noChangeAspect="1"/>
          </p:cNvPicPr>
          <p:nvPr>
            <p:ph idx="1"/>
          </p:nvPr>
        </p:nvPicPr>
        <p:blipFill rotWithShape="1">
          <a:blip r:embed="rId2"/>
          <a:srcRect t="16991" b="5623"/>
          <a:stretch/>
        </p:blipFill>
        <p:spPr>
          <a:xfrm>
            <a:off x="628650" y="2094330"/>
            <a:ext cx="7886700" cy="3813928"/>
          </a:xfrm>
          <a:prstGeom prst="rect">
            <a:avLst/>
          </a:prstGeom>
        </p:spPr>
      </p:pic>
    </p:spTree>
    <p:extLst>
      <p:ext uri="{BB962C8B-B14F-4D97-AF65-F5344CB8AC3E}">
        <p14:creationId xmlns:p14="http://schemas.microsoft.com/office/powerpoint/2010/main" val="149507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a:latin typeface="+mn-lt"/>
              </a:rPr>
              <a:t>Mission of the programme</a:t>
            </a:r>
          </a:p>
        </p:txBody>
      </p:sp>
      <p:pic>
        <p:nvPicPr>
          <p:cNvPr id="4" name="Content Placeholder 3">
            <a:extLst>
              <a:ext uri="{FF2B5EF4-FFF2-40B4-BE49-F238E27FC236}">
                <a16:creationId xmlns:a16="http://schemas.microsoft.com/office/drawing/2014/main" id="{D98700C9-3CFA-4554-BD1A-B35B564EE4BF}"/>
              </a:ext>
            </a:extLst>
          </p:cNvPr>
          <p:cNvPicPr>
            <a:picLocks noGrp="1" noChangeAspect="1"/>
          </p:cNvPicPr>
          <p:nvPr>
            <p:ph idx="1"/>
          </p:nvPr>
        </p:nvPicPr>
        <p:blipFill rotWithShape="1">
          <a:blip r:embed="rId2"/>
          <a:srcRect t="19677" b="16539"/>
          <a:stretch/>
        </p:blipFill>
        <p:spPr>
          <a:xfrm>
            <a:off x="628650" y="2429336"/>
            <a:ext cx="7886700" cy="3143915"/>
          </a:xfrm>
          <a:prstGeom prst="rect">
            <a:avLst/>
          </a:prstGeom>
        </p:spPr>
      </p:pic>
    </p:spTree>
    <p:extLst>
      <p:ext uri="{BB962C8B-B14F-4D97-AF65-F5344CB8AC3E}">
        <p14:creationId xmlns:p14="http://schemas.microsoft.com/office/powerpoint/2010/main" val="164516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a:latin typeface="+mn-lt"/>
              </a:rPr>
              <a:t>The 4 Programme component areas</a:t>
            </a:r>
          </a:p>
        </p:txBody>
      </p:sp>
      <p:pic>
        <p:nvPicPr>
          <p:cNvPr id="4" name="Content Placeholder 3">
            <a:extLst>
              <a:ext uri="{FF2B5EF4-FFF2-40B4-BE49-F238E27FC236}">
                <a16:creationId xmlns:a16="http://schemas.microsoft.com/office/drawing/2014/main" id="{346ECC91-96B2-495B-BBFE-DC233387CA9A}"/>
              </a:ext>
            </a:extLst>
          </p:cNvPr>
          <p:cNvPicPr>
            <a:picLocks noGrp="1" noChangeAspect="1"/>
          </p:cNvPicPr>
          <p:nvPr>
            <p:ph idx="1"/>
          </p:nvPr>
        </p:nvPicPr>
        <p:blipFill rotWithShape="1">
          <a:blip r:embed="rId2"/>
          <a:srcRect t="17778"/>
          <a:stretch/>
        </p:blipFill>
        <p:spPr>
          <a:xfrm>
            <a:off x="628650" y="1976833"/>
            <a:ext cx="7886700" cy="4048922"/>
          </a:xfrm>
          <a:prstGeom prst="rect">
            <a:avLst/>
          </a:prstGeom>
        </p:spPr>
      </p:pic>
    </p:spTree>
    <p:extLst>
      <p:ext uri="{BB962C8B-B14F-4D97-AF65-F5344CB8AC3E}">
        <p14:creationId xmlns:p14="http://schemas.microsoft.com/office/powerpoint/2010/main" val="310791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7D4-B90F-49BE-ABC0-48EEAC7E0F0F}"/>
              </a:ext>
            </a:extLst>
          </p:cNvPr>
          <p:cNvSpPr>
            <a:spLocks noGrp="1"/>
          </p:cNvSpPr>
          <p:nvPr>
            <p:ph type="title"/>
          </p:nvPr>
        </p:nvSpPr>
        <p:spPr>
          <a:xfrm>
            <a:off x="0" y="365126"/>
            <a:ext cx="9144000" cy="1325563"/>
          </a:xfrm>
        </p:spPr>
        <p:txBody>
          <a:bodyPr/>
          <a:lstStyle/>
          <a:p>
            <a:r>
              <a:rPr lang="en-US" dirty="0"/>
              <a:t>Instruments for the implementation</a:t>
            </a:r>
          </a:p>
        </p:txBody>
      </p:sp>
      <p:sp>
        <p:nvSpPr>
          <p:cNvPr id="3" name="Content Placeholder 2">
            <a:extLst>
              <a:ext uri="{FF2B5EF4-FFF2-40B4-BE49-F238E27FC236}">
                <a16:creationId xmlns:a16="http://schemas.microsoft.com/office/drawing/2014/main" id="{8155FC45-9655-4349-917C-48C4F2D7A6D0}"/>
              </a:ext>
            </a:extLst>
          </p:cNvPr>
          <p:cNvSpPr>
            <a:spLocks noGrp="1"/>
          </p:cNvSpPr>
          <p:nvPr>
            <p:ph idx="1"/>
          </p:nvPr>
        </p:nvSpPr>
        <p:spPr/>
        <p:txBody>
          <a:bodyPr/>
          <a:lstStyle/>
          <a:p>
            <a:pPr algn="just">
              <a:buFont typeface="Wingdings" panose="05000000000000000000" pitchFamily="2" charset="2"/>
              <a:buChar char="v"/>
              <a:defRPr/>
            </a:pPr>
            <a:r>
              <a:rPr lang="en-US" dirty="0">
                <a:solidFill>
                  <a:sysClr val="windowText" lastClr="000000"/>
                </a:solidFill>
              </a:rPr>
              <a:t> Advisory services</a:t>
            </a:r>
          </a:p>
          <a:p>
            <a:pPr marL="0" lvl="0" indent="0" algn="just">
              <a:buNone/>
              <a:defRPr/>
            </a:pPr>
            <a:endParaRPr lang="en-US" dirty="0">
              <a:solidFill>
                <a:sysClr val="windowText" lastClr="000000"/>
              </a:solidFill>
            </a:endParaRPr>
          </a:p>
          <a:p>
            <a:pPr lvl="0" algn="just">
              <a:buFont typeface="Wingdings" panose="05000000000000000000" pitchFamily="2" charset="2"/>
              <a:buChar char="v"/>
              <a:defRPr/>
            </a:pPr>
            <a:r>
              <a:rPr lang="en-US" dirty="0">
                <a:solidFill>
                  <a:sysClr val="windowText" lastClr="000000"/>
                </a:solidFill>
              </a:rPr>
              <a:t> Provision of equipment/materials</a:t>
            </a:r>
          </a:p>
          <a:p>
            <a:pPr lvl="0" algn="just">
              <a:defRPr/>
            </a:pPr>
            <a:endParaRPr lang="en-US" dirty="0">
              <a:solidFill>
                <a:sysClr val="windowText" lastClr="000000"/>
              </a:solidFill>
            </a:endParaRPr>
          </a:p>
          <a:p>
            <a:pPr lvl="0" algn="just">
              <a:buFont typeface="Wingdings" panose="05000000000000000000" pitchFamily="2" charset="2"/>
              <a:buChar char="v"/>
              <a:defRPr/>
            </a:pPr>
            <a:r>
              <a:rPr lang="en-US" dirty="0">
                <a:solidFill>
                  <a:sysClr val="windowText" lastClr="000000"/>
                </a:solidFill>
              </a:rPr>
              <a:t> Consultants</a:t>
            </a:r>
          </a:p>
          <a:p>
            <a:pPr lvl="0" algn="just">
              <a:defRPr/>
            </a:pPr>
            <a:endParaRPr lang="en-US" dirty="0">
              <a:solidFill>
                <a:sysClr val="windowText" lastClr="000000"/>
              </a:solidFill>
            </a:endParaRPr>
          </a:p>
          <a:p>
            <a:pPr lvl="0" algn="just">
              <a:buFont typeface="Wingdings" panose="05000000000000000000" pitchFamily="2" charset="2"/>
              <a:buChar char="v"/>
              <a:defRPr/>
            </a:pPr>
            <a:r>
              <a:rPr lang="en-US" dirty="0">
                <a:solidFill>
                  <a:sysClr val="windowText" lastClr="000000"/>
                </a:solidFill>
              </a:rPr>
              <a:t> Local subsidies</a:t>
            </a:r>
          </a:p>
          <a:p>
            <a:endParaRPr lang="en-US" dirty="0"/>
          </a:p>
        </p:txBody>
      </p:sp>
    </p:spTree>
    <p:extLst>
      <p:ext uri="{BB962C8B-B14F-4D97-AF65-F5344CB8AC3E}">
        <p14:creationId xmlns:p14="http://schemas.microsoft.com/office/powerpoint/2010/main" val="252476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5A89-0039-4C76-8035-6A13DC49F76B}"/>
              </a:ext>
            </a:extLst>
          </p:cNvPr>
          <p:cNvSpPr>
            <a:spLocks noGrp="1"/>
          </p:cNvSpPr>
          <p:nvPr>
            <p:ph type="title"/>
          </p:nvPr>
        </p:nvSpPr>
        <p:spPr>
          <a:xfrm>
            <a:off x="628650" y="365127"/>
            <a:ext cx="7886700" cy="1006474"/>
          </a:xfrm>
        </p:spPr>
        <p:txBody>
          <a:bodyPr/>
          <a:lstStyle/>
          <a:p>
            <a:r>
              <a:rPr lang="en-US" dirty="0"/>
              <a:t>“</a:t>
            </a:r>
            <a:r>
              <a:rPr lang="en-US" dirty="0" err="1"/>
              <a:t>Dessa’a</a:t>
            </a:r>
            <a:r>
              <a:rPr lang="en-US" dirty="0"/>
              <a:t>” transboundary forest</a:t>
            </a:r>
          </a:p>
        </p:txBody>
      </p:sp>
      <p:sp>
        <p:nvSpPr>
          <p:cNvPr id="3" name="Content Placeholder 2">
            <a:extLst>
              <a:ext uri="{FF2B5EF4-FFF2-40B4-BE49-F238E27FC236}">
                <a16:creationId xmlns:a16="http://schemas.microsoft.com/office/drawing/2014/main" id="{2658D8F9-5860-46CA-8FB5-E147FBB7FD51}"/>
              </a:ext>
            </a:extLst>
          </p:cNvPr>
          <p:cNvSpPr>
            <a:spLocks noGrp="1"/>
          </p:cNvSpPr>
          <p:nvPr>
            <p:ph idx="1"/>
          </p:nvPr>
        </p:nvSpPr>
        <p:spPr>
          <a:xfrm>
            <a:off x="182880" y="1371600"/>
            <a:ext cx="8961120" cy="5486400"/>
          </a:xfrm>
        </p:spPr>
        <p:txBody>
          <a:bodyPr/>
          <a:lstStyle/>
          <a:p>
            <a:pPr algn="just"/>
            <a:r>
              <a:rPr lang="en-US" dirty="0"/>
              <a:t>154,071 Ha of area in size</a:t>
            </a:r>
          </a:p>
          <a:p>
            <a:pPr marL="0" indent="0" algn="just">
              <a:buNone/>
            </a:pPr>
            <a:endParaRPr lang="en-US" dirty="0"/>
          </a:p>
          <a:p>
            <a:pPr algn="just"/>
            <a:r>
              <a:rPr lang="en-US" dirty="0"/>
              <a:t>Located between two regions of Tigray &amp; Afar</a:t>
            </a:r>
          </a:p>
          <a:p>
            <a:pPr algn="just"/>
            <a:endParaRPr lang="en-US" dirty="0"/>
          </a:p>
          <a:p>
            <a:pPr algn="just"/>
            <a:r>
              <a:rPr lang="en-US" dirty="0"/>
              <a:t>Dominated by indigenous tree species mainly Olea and </a:t>
            </a:r>
            <a:r>
              <a:rPr lang="en-US" dirty="0" err="1"/>
              <a:t>Juniperus</a:t>
            </a:r>
            <a:r>
              <a:rPr lang="en-US" dirty="0"/>
              <a:t> in the highland and acacia in the lowland</a:t>
            </a:r>
          </a:p>
          <a:p>
            <a:pPr algn="just"/>
            <a:endParaRPr lang="en-US" dirty="0"/>
          </a:p>
          <a:p>
            <a:pPr algn="just"/>
            <a:r>
              <a:rPr lang="en-US" dirty="0"/>
              <a:t>Elevation up to 3,200 M</a:t>
            </a:r>
          </a:p>
          <a:p>
            <a:pPr algn="just"/>
            <a:endParaRPr lang="en-US" dirty="0"/>
          </a:p>
          <a:p>
            <a:pPr algn="just"/>
            <a:r>
              <a:rPr lang="en-US" dirty="0"/>
              <a:t>Deforestation for fuel wood and charcoal is a key challenge</a:t>
            </a:r>
          </a:p>
          <a:p>
            <a:pPr algn="just"/>
            <a:endParaRPr lang="en-US" dirty="0"/>
          </a:p>
          <a:p>
            <a:endParaRPr lang="en-US" dirty="0"/>
          </a:p>
        </p:txBody>
      </p:sp>
    </p:spTree>
    <p:extLst>
      <p:ext uri="{BB962C8B-B14F-4D97-AF65-F5344CB8AC3E}">
        <p14:creationId xmlns:p14="http://schemas.microsoft.com/office/powerpoint/2010/main" val="43537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9CD3-F17B-43B9-973E-9A1EC29B6ED2}"/>
              </a:ext>
            </a:extLst>
          </p:cNvPr>
          <p:cNvSpPr>
            <a:spLocks noGrp="1"/>
          </p:cNvSpPr>
          <p:nvPr>
            <p:ph type="title"/>
          </p:nvPr>
        </p:nvSpPr>
        <p:spPr/>
        <p:txBody>
          <a:bodyPr/>
          <a:lstStyle/>
          <a:p>
            <a:r>
              <a:rPr lang="en-US" dirty="0"/>
              <a:t>Trees in lowland vs highland in </a:t>
            </a:r>
            <a:r>
              <a:rPr lang="en-US" dirty="0" err="1"/>
              <a:t>Dessa’a</a:t>
            </a:r>
            <a:endParaRPr lang="en-US" dirty="0"/>
          </a:p>
        </p:txBody>
      </p:sp>
      <p:sp>
        <p:nvSpPr>
          <p:cNvPr id="3" name="Text Placeholder 2">
            <a:extLst>
              <a:ext uri="{FF2B5EF4-FFF2-40B4-BE49-F238E27FC236}">
                <a16:creationId xmlns:a16="http://schemas.microsoft.com/office/drawing/2014/main" id="{C81FEAFE-8C23-49FF-8DB0-0580B102ACD5}"/>
              </a:ext>
            </a:extLst>
          </p:cNvPr>
          <p:cNvSpPr>
            <a:spLocks noGrp="1"/>
          </p:cNvSpPr>
          <p:nvPr>
            <p:ph type="body" idx="1"/>
          </p:nvPr>
        </p:nvSpPr>
        <p:spPr/>
        <p:txBody>
          <a:bodyPr>
            <a:normAutofit/>
          </a:bodyPr>
          <a:lstStyle/>
          <a:p>
            <a:r>
              <a:rPr lang="en-US" dirty="0"/>
              <a:t>Dragon tree (Endangered tree at global level)</a:t>
            </a:r>
          </a:p>
        </p:txBody>
      </p:sp>
      <p:sp>
        <p:nvSpPr>
          <p:cNvPr id="5" name="Text Placeholder 4">
            <a:extLst>
              <a:ext uri="{FF2B5EF4-FFF2-40B4-BE49-F238E27FC236}">
                <a16:creationId xmlns:a16="http://schemas.microsoft.com/office/drawing/2014/main" id="{2E24E8F9-3739-4BD4-BE8B-7F352AC8DB98}"/>
              </a:ext>
            </a:extLst>
          </p:cNvPr>
          <p:cNvSpPr>
            <a:spLocks noGrp="1"/>
          </p:cNvSpPr>
          <p:nvPr>
            <p:ph type="body" sz="quarter" idx="3"/>
          </p:nvPr>
        </p:nvSpPr>
        <p:spPr/>
        <p:txBody>
          <a:bodyPr>
            <a:normAutofit/>
          </a:bodyPr>
          <a:lstStyle/>
          <a:p>
            <a:r>
              <a:rPr lang="en-US" dirty="0"/>
              <a:t>Olea and </a:t>
            </a:r>
            <a:r>
              <a:rPr lang="en-US" dirty="0" err="1"/>
              <a:t>Juniperus</a:t>
            </a:r>
            <a:r>
              <a:rPr lang="en-US" dirty="0"/>
              <a:t> trees</a:t>
            </a:r>
          </a:p>
        </p:txBody>
      </p:sp>
      <p:pic>
        <p:nvPicPr>
          <p:cNvPr id="10" name="Content Placeholder 9">
            <a:extLst>
              <a:ext uri="{FF2B5EF4-FFF2-40B4-BE49-F238E27FC236}">
                <a16:creationId xmlns:a16="http://schemas.microsoft.com/office/drawing/2014/main" id="{B6D392B1-1642-4FB2-897C-A54B0595C5D2}"/>
              </a:ext>
            </a:extLst>
          </p:cNvPr>
          <p:cNvPicPr>
            <a:picLocks noGrp="1" noChangeAspect="1"/>
          </p:cNvPicPr>
          <p:nvPr>
            <p:ph sz="quarter" idx="4"/>
          </p:nvPr>
        </p:nvPicPr>
        <p:blipFill>
          <a:blip r:embed="rId2"/>
          <a:stretch>
            <a:fillRect/>
          </a:stretch>
        </p:blipFill>
        <p:spPr>
          <a:xfrm>
            <a:off x="4629150" y="2889448"/>
            <a:ext cx="3887788" cy="2915841"/>
          </a:xfrm>
          <a:prstGeom prst="rect">
            <a:avLst/>
          </a:prstGeom>
        </p:spPr>
      </p:pic>
      <p:pic>
        <p:nvPicPr>
          <p:cNvPr id="9" name="Grafik 2">
            <a:extLst>
              <a:ext uri="{FF2B5EF4-FFF2-40B4-BE49-F238E27FC236}">
                <a16:creationId xmlns:a16="http://schemas.microsoft.com/office/drawing/2014/main" id="{F8918E1C-3FCA-48CD-BD1D-6F59C31457B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0238" y="2896593"/>
            <a:ext cx="3998912" cy="2901552"/>
          </a:xfrm>
          <a:prstGeom prst="rect">
            <a:avLst/>
          </a:prstGeom>
        </p:spPr>
      </p:pic>
    </p:spTree>
    <p:extLst>
      <p:ext uri="{BB962C8B-B14F-4D97-AF65-F5344CB8AC3E}">
        <p14:creationId xmlns:p14="http://schemas.microsoft.com/office/powerpoint/2010/main" val="46495802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297</Words>
  <Application>Microsoft Office PowerPoint</Application>
  <PresentationFormat>On-screen Show (4:3)</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Instruments for the implementation</vt:lpstr>
      <vt:lpstr>“Dessa’a” transboundary forest</vt:lpstr>
      <vt:lpstr>Trees in lowland vs highland in Dessa’a</vt:lpstr>
      <vt:lpstr>Field level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the Alps</dc:title>
  <dc:creator>Bassignana Mauro</dc:creator>
  <cp:lastModifiedBy>UserLA5487</cp:lastModifiedBy>
  <cp:revision>99</cp:revision>
  <dcterms:created xsi:type="dcterms:W3CDTF">2014-07-05T09:11:12Z</dcterms:created>
  <dcterms:modified xsi:type="dcterms:W3CDTF">2019-07-02T02:43:29Z</dcterms:modified>
</cp:coreProperties>
</file>