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8" r:id="rId2"/>
    <p:sldId id="279" r:id="rId3"/>
    <p:sldId id="288" r:id="rId4"/>
    <p:sldId id="293" r:id="rId5"/>
    <p:sldId id="320" r:id="rId6"/>
    <p:sldId id="321" r:id="rId7"/>
    <p:sldId id="326" r:id="rId8"/>
    <p:sldId id="327" r:id="rId9"/>
    <p:sldId id="328" r:id="rId10"/>
    <p:sldId id="329" r:id="rId11"/>
    <p:sldId id="298" r:id="rId12"/>
    <p:sldId id="343" r:id="rId13"/>
    <p:sldId id="341" r:id="rId14"/>
    <p:sldId id="342" r:id="rId15"/>
    <p:sldId id="346" r:id="rId16"/>
    <p:sldId id="305" r:id="rId17"/>
    <p:sldId id="323" r:id="rId18"/>
    <p:sldId id="338" r:id="rId19"/>
    <p:sldId id="340" r:id="rId20"/>
    <p:sldId id="330" r:id="rId21"/>
    <p:sldId id="324" r:id="rId22"/>
    <p:sldId id="345" r:id="rId23"/>
    <p:sldId id="325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0">
          <p15:clr>
            <a:srgbClr val="A4A3A4"/>
          </p15:clr>
        </p15:guide>
        <p15:guide id="2" pos="2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88"/>
    <a:srgbClr val="E3FF83"/>
    <a:srgbClr val="006600"/>
    <a:srgbClr val="00CC00"/>
    <a:srgbClr val="FF6600"/>
    <a:srgbClr val="FF66CC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9" autoAdjust="0"/>
    <p:restoredTop sz="94343" autoAdjust="0"/>
  </p:normalViewPr>
  <p:slideViewPr>
    <p:cSldViewPr snapToGrid="0">
      <p:cViewPr varScale="1">
        <p:scale>
          <a:sx n="70" d="100"/>
          <a:sy n="70" d="100"/>
        </p:scale>
        <p:origin x="1314" y="54"/>
      </p:cViewPr>
      <p:guideLst>
        <p:guide orient="horz" pos="2720"/>
        <p:guide pos="2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0A46D-7C23-A74C-A927-950A7F23F9EF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AC88D-BAEE-204A-9505-5212251818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20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D50FA-5D74-4FBE-805E-D4E2BDA8D6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4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dirty="0">
              <a:ea typeface="ＭＳ Ｐゴシック" pitchFamily="3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30766" indent="-281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24255" indent="-2248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73957" indent="-2248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23659" indent="-2248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473361" indent="-2248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23062" indent="-2248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372764" indent="-2248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22466" indent="-2248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33255CC-2005-4007-A481-88DC19080A29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637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Identity/ Heart</a:t>
            </a:r>
            <a:r>
              <a:rPr lang="en-US" baseline="0" dirty="0" smtClean="0"/>
              <a:t> of the country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D50FA-5D74-4FBE-805E-D4E2BDA8D6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3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8899F-FB09-46C6-B666-2F2AC1AB637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06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uninitiated hunters shoot all types of birds including migrating soaring birds (storks, pelicans, cranes, etc.) which are specifically protected by international conventions. </a:t>
            </a:r>
          </a:p>
          <a:p>
            <a:r>
              <a:rPr lang="en-US" dirty="0" smtClean="0"/>
              <a:t>Pursuing a bird case in court since 2012.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8899F-FB09-46C6-B666-2F2AC1AB637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02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09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6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885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8280920" cy="5472608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9F716-6D6D-45E7-870C-F1D653BA72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5688632" cy="490066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6A2D97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7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10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18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18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41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16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48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2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34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7BF72-1CFC-4EE4-AD29-9ECF34C8F35B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5D428-8962-4FC5-ACFE-B2FD27EF9F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0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eb@lebanontrail.org" TargetMode="External"/><Relationship Id="rId2" Type="http://schemas.openxmlformats.org/officeDocument/2006/relationships/hyperlink" Target="mailto:martinebtaich@gmail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1" y="695370"/>
            <a:ext cx="9143999" cy="378565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it-IT" sz="2000" dirty="0" smtClean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it-IT" sz="2400" b="1" dirty="0" smtClean="0">
                <a:solidFill>
                  <a:srgbClr val="7030A0"/>
                </a:solidFill>
                <a:latin typeface="+mn-lt"/>
              </a:rPr>
              <a:t>Martine Btaich </a:t>
            </a:r>
          </a:p>
          <a:p>
            <a:pPr algn="ctr">
              <a:lnSpc>
                <a:spcPct val="100000"/>
              </a:lnSpc>
            </a:pPr>
            <a:r>
              <a:rPr lang="it-IT" sz="2400" b="1" dirty="0" smtClean="0">
                <a:solidFill>
                  <a:srgbClr val="7030A0"/>
                </a:solidFill>
                <a:latin typeface="+mn-lt"/>
              </a:rPr>
              <a:t>Rural and Responsible Tourism Professional</a:t>
            </a:r>
          </a:p>
          <a:p>
            <a:pPr algn="ctr">
              <a:lnSpc>
                <a:spcPct val="100000"/>
              </a:lnSpc>
            </a:pPr>
            <a:r>
              <a:rPr lang="it-IT" sz="2400" b="1" dirty="0" smtClean="0">
                <a:solidFill>
                  <a:srgbClr val="7030A0"/>
                </a:solidFill>
                <a:latin typeface="+mn-lt"/>
              </a:rPr>
              <a:t>Lebanon Mountain Trail Association</a:t>
            </a:r>
            <a:endParaRPr lang="it-IT" sz="2000" dirty="0">
              <a:solidFill>
                <a:srgbClr val="7030A0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it-IT" sz="2000" dirty="0" smtClean="0">
                <a:solidFill>
                  <a:srgbClr val="7030A0"/>
                </a:solidFill>
                <a:latin typeface="+mn-lt"/>
                <a:hlinkClick r:id="rId2"/>
              </a:rPr>
              <a:t>martinebtaich@gmail.com</a:t>
            </a:r>
            <a:endParaRPr lang="it-IT" sz="2000" dirty="0" smtClean="0">
              <a:solidFill>
                <a:srgbClr val="7030A0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it-IT" sz="2000" dirty="0" smtClean="0">
                <a:solidFill>
                  <a:srgbClr val="7030A0"/>
                </a:solidFill>
                <a:latin typeface="+mn-lt"/>
                <a:hlinkClick r:id="rId3"/>
              </a:rPr>
              <a:t>martineb@lebanontrail.org</a:t>
            </a:r>
            <a:endParaRPr lang="it-IT" sz="2000" dirty="0" smtClean="0">
              <a:solidFill>
                <a:srgbClr val="7030A0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it-IT" sz="2000" dirty="0">
              <a:solidFill>
                <a:srgbClr val="7030A0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it-IT" sz="2000" dirty="0" smtClean="0">
              <a:solidFill>
                <a:srgbClr val="7030A0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it-IT" sz="2000" dirty="0">
              <a:solidFill>
                <a:srgbClr val="7030A0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it-IT" sz="2000" dirty="0" smtClean="0">
                <a:solidFill>
                  <a:srgbClr val="7030A0"/>
                </a:solidFill>
                <a:latin typeface="+mn-lt"/>
              </a:rPr>
              <a:t>«The Land is the Source» F.B</a:t>
            </a:r>
          </a:p>
          <a:p>
            <a:pPr algn="ctr">
              <a:lnSpc>
                <a:spcPct val="100000"/>
              </a:lnSpc>
            </a:pPr>
            <a:endParaRPr lang="it-IT" sz="2800" dirty="0">
              <a:latin typeface="+mn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" y="5529976"/>
            <a:ext cx="91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2400" b="1" dirty="0"/>
              <a:t>IPROMO</a:t>
            </a:r>
            <a:r>
              <a:rPr lang="it-IT" b="1" dirty="0"/>
              <a:t> </a:t>
            </a:r>
            <a:endParaRPr lang="it-IT" dirty="0"/>
          </a:p>
          <a:p>
            <a:pPr algn="ctr"/>
            <a:r>
              <a:rPr lang="en-US" b="1" dirty="0"/>
              <a:t> </a:t>
            </a:r>
            <a:r>
              <a:rPr lang="en-US" b="1" i="1" dirty="0"/>
              <a:t>Landscape approach for enhancing mountain resilience</a:t>
            </a:r>
          </a:p>
          <a:p>
            <a:pPr algn="ctr"/>
            <a:r>
              <a:rPr lang="en-US" b="1" dirty="0" err="1" smtClean="0"/>
              <a:t>Pieve</a:t>
            </a:r>
            <a:r>
              <a:rPr lang="en-US" b="1" dirty="0" smtClean="0"/>
              <a:t> </a:t>
            </a:r>
            <a:r>
              <a:rPr lang="en-US" b="1" dirty="0" err="1"/>
              <a:t>Tesino</a:t>
            </a:r>
            <a:r>
              <a:rPr lang="en-US" b="1" dirty="0"/>
              <a:t> </a:t>
            </a:r>
            <a:r>
              <a:rPr lang="en-US" b="1" dirty="0" smtClean="0"/>
              <a:t>/Ormea 02-18 July 2019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70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01" y="3533448"/>
            <a:ext cx="4346803" cy="3192536"/>
          </a:xfrm>
          <a:prstGeom prst="rect">
            <a:avLst/>
          </a:prstGeom>
        </p:spPr>
      </p:pic>
      <p:pic>
        <p:nvPicPr>
          <p:cNvPr id="12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52" y="214296"/>
            <a:ext cx="4344152" cy="3205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5" y="3533448"/>
            <a:ext cx="4359668" cy="3149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"/>
          <a:stretch/>
        </p:blipFill>
        <p:spPr>
          <a:xfrm>
            <a:off x="108775" y="214297"/>
            <a:ext cx="4371448" cy="32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2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Trail cleaning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493592" y="4927875"/>
            <a:ext cx="2345608" cy="139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365512"/>
            <a:ext cx="2269408" cy="1553832"/>
          </a:xfrm>
          <a:prstGeom prst="rect">
            <a:avLst/>
          </a:prstGeom>
          <a:effectLst/>
        </p:spPr>
      </p:pic>
      <p:pic>
        <p:nvPicPr>
          <p:cNvPr id="4" name="Picture 3" descr="C:\Users\Karim El-Jisr\Documents\Backup Data\LMT Association\Communication\SOCIETY 3\Material\pg11 _ signposting\IMG_606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" y="4927875"/>
            <a:ext cx="2011680" cy="1371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artine\Dropbox\LMT\Photos Thru Walk 2015\IMG_4889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7200" y="4927875"/>
            <a:ext cx="2272866" cy="139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Karim El-Jisr\Documents\LMT Association\Communication\LMT Magazine\Photos\Nadine Weber\water (2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466" y="4921695"/>
            <a:ext cx="2222934" cy="1402905"/>
          </a:xfrm>
          <a:prstGeom prst="rect">
            <a:avLst/>
          </a:prstGeom>
          <a:noFill/>
          <a:effectLst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81263" y="122238"/>
            <a:ext cx="8229600" cy="1630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The LMT Association (LMTA)</a:t>
            </a:r>
            <a:endParaRPr lang="en-US" sz="3600" b="1" dirty="0" smtClean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26720" y="1676399"/>
            <a:ext cx="5897880" cy="2819401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latin typeface="Candara" panose="020E0502030303020204" pitchFamily="34" charset="0"/>
              </a:rPr>
              <a:t>Develop, maintain and conserve the trail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latin typeface="Candara" panose="020E0502030303020204" pitchFamily="34" charset="0"/>
              </a:rPr>
              <a:t>Promote the trail as a responsible tourism destination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latin typeface="Candara" panose="020E0502030303020204" pitchFamily="34" charset="0"/>
              </a:rPr>
              <a:t>Develop economic opportunities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latin typeface="Candara" panose="020E0502030303020204" pitchFamily="34" charset="0"/>
              </a:rPr>
              <a:t>Protect the natural, cultural and architectural heritage and landmarks near the trail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latin typeface="Candara" panose="020E0502030303020204" pitchFamily="34" charset="0"/>
              </a:rPr>
              <a:t>Community development and educational activities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02" y="1373901"/>
            <a:ext cx="4279631" cy="3209723"/>
          </a:xfrm>
          <a:prstGeom prst="rect">
            <a:avLst/>
          </a:prstGeom>
        </p:spPr>
      </p:pic>
      <p:pic>
        <p:nvPicPr>
          <p:cNvPr id="7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183"/>
            <a:ext cx="3105185" cy="3820817"/>
          </a:xfrm>
          <a:prstGeom prst="rect">
            <a:avLst/>
          </a:prstGeom>
        </p:spPr>
      </p:pic>
      <p:pic>
        <p:nvPicPr>
          <p:cNvPr id="3" name="Picture 3" descr="C:\Users\Karim El-Jisr\Documents\Backup Data\LMT Association\Communication\SOCIETY 3\Material\pg11 _ signposting\IMG_606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0" y="55473"/>
            <a:ext cx="3968402" cy="2976302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3048000"/>
            <a:ext cx="1767781" cy="380680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412845" y="5370504"/>
            <a:ext cx="7772400" cy="8382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Trail Development</a:t>
            </a:r>
            <a:endParaRPr lang="en-US" sz="48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01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0734" y="3457685"/>
            <a:ext cx="4290866" cy="2992909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C:\Users\Martine\Pictures\LMTA\TW2017\IMG_24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471" y="229532"/>
            <a:ext cx="4325529" cy="30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10" y="208176"/>
            <a:ext cx="4259590" cy="30400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3" y="3457685"/>
            <a:ext cx="4280056" cy="302361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685800" y="5360158"/>
            <a:ext cx="7772400" cy="8382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Community Development</a:t>
            </a:r>
            <a:endParaRPr lang="en-US" sz="48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8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8" descr="TTEC Workshops With MOEHE_2015 12 106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21"/>
          <a:stretch/>
        </p:blipFill>
        <p:spPr bwMode="auto">
          <a:xfrm>
            <a:off x="4700734" y="3488391"/>
            <a:ext cx="4290866" cy="2992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1584" r="-3805" b="-1584"/>
          <a:stretch/>
        </p:blipFill>
        <p:spPr>
          <a:xfrm>
            <a:off x="246471" y="232297"/>
            <a:ext cx="4484970" cy="3105263"/>
          </a:xfrm>
          <a:prstGeom prst="rect">
            <a:avLst/>
          </a:prstGeom>
        </p:spPr>
      </p:pic>
      <p:pic>
        <p:nvPicPr>
          <p:cNvPr id="7" name="Picture 1" descr="Trail cleaning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4645"/>
          <a:stretch/>
        </p:blipFill>
        <p:spPr bwMode="auto">
          <a:xfrm>
            <a:off x="4634795" y="228600"/>
            <a:ext cx="4356805" cy="304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-301" r="11666" b="2659"/>
          <a:stretch/>
        </p:blipFill>
        <p:spPr>
          <a:xfrm>
            <a:off x="174014" y="3457685"/>
            <a:ext cx="4397986" cy="30236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525869"/>
            <a:ext cx="9144000" cy="646331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A0000"/>
                </a:solidFill>
                <a:latin typeface="Candara" panose="020E0502030303020204" pitchFamily="34" charset="0"/>
              </a:rPr>
              <a:t>Education</a:t>
            </a:r>
            <a:endParaRPr lang="en-US" sz="3600" b="1" dirty="0">
              <a:solidFill>
                <a:srgbClr val="8A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Karim El-Jisr\Documents\Backup Data\LMT Association\Communication\SOCIETY 3\Material\pg15 _ education\English WATER MODULE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3747"/>
            <a:ext cx="2438400" cy="344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arim El-Jisr\Documents\Backup Data\LMT Association\Communication\SOCIETY 3\Material\pg10-11 _ Water Sampling\WATER SPRINGS LMT 21 Oct- Book, short_Page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7250" y="3886200"/>
            <a:ext cx="1663711" cy="246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77" t="9066" r="8066" b="16741"/>
          <a:stretch/>
        </p:blipFill>
        <p:spPr>
          <a:xfrm>
            <a:off x="3383797" y="1469571"/>
            <a:ext cx="5638800" cy="2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790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rim El-Jisr\AppData\Local\Microsoft\Windows\INetCache\IE\7HSHLO35\MC90043480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57" y="609600"/>
            <a:ext cx="3733686" cy="373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495800"/>
            <a:ext cx="85344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sz="3600" b="1" dirty="0" smtClean="0">
                <a:solidFill>
                  <a:srgbClr val="FF0000"/>
                </a:solidFill>
              </a:rPr>
              <a:t>The Trail and the Mountains are in Danger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944" y="243502"/>
            <a:ext cx="4115843" cy="3086882"/>
          </a:xfrm>
          <a:prstGeom prst="rect">
            <a:avLst/>
          </a:prstGeom>
        </p:spPr>
      </p:pic>
      <p:pic>
        <p:nvPicPr>
          <p:cNvPr id="5123" name="Picture 3" descr="C:\Users\Karim El-Jisr\Pictures\LMTA\Abuses\Jairoun, section 3\2013\IMG_30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43502"/>
            <a:ext cx="4142952" cy="30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arim El-Jisr\Pictures\LMTA\Abuses\Qamouaa section 2\2013\IMG_290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481665"/>
            <a:ext cx="4142951" cy="30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rtine\Pictures\LMT TW2015 MB Akkar_2015 03\IMG_803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1986" y="3470160"/>
            <a:ext cx="4114801" cy="308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371550" y="5013211"/>
            <a:ext cx="543615" cy="27130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371552" y="1701051"/>
            <a:ext cx="555814" cy="29471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848"/>
          <a:stretch/>
        </p:blipFill>
        <p:spPr>
          <a:xfrm>
            <a:off x="217741" y="246594"/>
            <a:ext cx="4140851" cy="3155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787" y="3573873"/>
            <a:ext cx="4190741" cy="3017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95"/>
          <a:stretch/>
        </p:blipFill>
        <p:spPr>
          <a:xfrm>
            <a:off x="217741" y="3573873"/>
            <a:ext cx="4140851" cy="30170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50"/>
          <a:stretch/>
        </p:blipFill>
        <p:spPr bwMode="auto">
          <a:xfrm>
            <a:off x="4625787" y="246594"/>
            <a:ext cx="4190741" cy="312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579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297" y="3596049"/>
            <a:ext cx="4168151" cy="3017055"/>
          </a:xfrm>
          <a:prstGeom prst="rect">
            <a:avLst/>
          </a:prstGeom>
        </p:spPr>
      </p:pic>
      <p:pic>
        <p:nvPicPr>
          <p:cNvPr id="7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38" y="284491"/>
            <a:ext cx="4161664" cy="3127464"/>
          </a:xfrm>
          <a:prstGeom prst="rect">
            <a:avLst/>
          </a:prstGeom>
        </p:spPr>
      </p:pic>
      <p:pic>
        <p:nvPicPr>
          <p:cNvPr id="8" name="Picture 7" descr="C:\Users\Martine\Dropbox\TW 0415 (1)\IMG_061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94"/>
          <a:stretch/>
        </p:blipFill>
        <p:spPr bwMode="auto">
          <a:xfrm>
            <a:off x="250708" y="3596048"/>
            <a:ext cx="4139074" cy="301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369" y="284491"/>
            <a:ext cx="4168152" cy="31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0" y="705394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err="1" smtClean="0">
                <a:solidFill>
                  <a:srgbClr val="7030A0"/>
                </a:solidFill>
                <a:latin typeface="+mn-lt"/>
              </a:rPr>
              <a:t>Education</a:t>
            </a:r>
            <a:endParaRPr lang="it-IT" sz="2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685798" y="1233752"/>
            <a:ext cx="7829552" cy="1705391"/>
          </a:xfrm>
        </p:spPr>
        <p:txBody>
          <a:bodyPr>
            <a:normAutofit/>
          </a:bodyPr>
          <a:lstStyle/>
          <a:p>
            <a:pPr marL="171450" lvl="0" indent="-171450"/>
            <a:r>
              <a:rPr lang="fr-FR" sz="2000" dirty="0" err="1">
                <a:sym typeface="Arial"/>
              </a:rPr>
              <a:t>Executive</a:t>
            </a:r>
            <a:r>
              <a:rPr lang="fr-FR" sz="2000" dirty="0">
                <a:sym typeface="Arial"/>
              </a:rPr>
              <a:t> MBA- Ecole Supérieure des Affaires (ESA)- ESCP EAP, Lebanon, </a:t>
            </a:r>
            <a:r>
              <a:rPr lang="en-US" sz="2000" dirty="0" smtClean="0">
                <a:sym typeface="Arial"/>
              </a:rPr>
              <a:t>2007</a:t>
            </a:r>
          </a:p>
          <a:p>
            <a:pPr marL="171450" lvl="0" indent="-171450"/>
            <a:r>
              <a:rPr lang="en-US" sz="2000" dirty="0" smtClean="0"/>
              <a:t>BA </a:t>
            </a:r>
            <a:r>
              <a:rPr lang="en-US" sz="2000" dirty="0"/>
              <a:t>– Sales and Advertising- Saint Joseph University, Lebanon, </a:t>
            </a:r>
            <a:r>
              <a:rPr lang="en-US" sz="2000" dirty="0" smtClean="0"/>
              <a:t>1996</a:t>
            </a:r>
            <a:endParaRPr lang="en-US" sz="2000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685798" y="3705981"/>
            <a:ext cx="7829552" cy="12963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Currently: Executive Director of the Lebanon Mountain Trail Association</a:t>
            </a:r>
          </a:p>
          <a:p>
            <a:r>
              <a:rPr lang="en-US" sz="2000" dirty="0" smtClean="0"/>
              <a:t>Independent professional with NGOs on </a:t>
            </a:r>
            <a:r>
              <a:rPr lang="en-US" sz="2000" dirty="0" smtClean="0"/>
              <a:t>Community </a:t>
            </a:r>
            <a:r>
              <a:rPr lang="en-US" sz="2000" dirty="0" smtClean="0"/>
              <a:t>Development</a:t>
            </a:r>
            <a:r>
              <a:rPr lang="en-US" sz="2000" dirty="0" smtClean="0"/>
              <a:t>, Community Based Tourism, </a:t>
            </a:r>
            <a:r>
              <a:rPr lang="en-US" sz="2000" dirty="0" smtClean="0"/>
              <a:t>Tourism </a:t>
            </a:r>
            <a:r>
              <a:rPr lang="en-US" sz="2000" dirty="0" smtClean="0"/>
              <a:t>Policies</a:t>
            </a:r>
            <a:endParaRPr lang="it-IT" sz="2000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-2" y="2973979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err="1">
                <a:solidFill>
                  <a:srgbClr val="7030A0"/>
                </a:solidFill>
                <a:latin typeface="+mn-lt"/>
              </a:rPr>
              <a:t>Employment</a:t>
            </a:r>
            <a:r>
              <a:rPr lang="it-IT" sz="2800" b="1" dirty="0">
                <a:solidFill>
                  <a:srgbClr val="7030A0"/>
                </a:solidFill>
                <a:latin typeface="+mn-lt"/>
              </a:rPr>
              <a:t> and </a:t>
            </a:r>
            <a:r>
              <a:rPr lang="it-IT" sz="2800" b="1" dirty="0" err="1">
                <a:solidFill>
                  <a:srgbClr val="7030A0"/>
                </a:solidFill>
                <a:latin typeface="+mn-lt"/>
              </a:rPr>
              <a:t>main</a:t>
            </a:r>
            <a:r>
              <a:rPr lang="it-IT" sz="28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it-IT" sz="2800" b="1" dirty="0" err="1" smtClean="0">
                <a:solidFill>
                  <a:srgbClr val="7030A0"/>
                </a:solidFill>
                <a:latin typeface="+mn-lt"/>
              </a:rPr>
              <a:t>activities</a:t>
            </a:r>
            <a:endParaRPr lang="it-IT" sz="28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71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00" y="0"/>
            <a:ext cx="9344000" cy="700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1143000"/>
            <a:ext cx="7239000" cy="4893647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Candara" panose="020E0502030303020204" pitchFamily="34" charset="0"/>
              </a:rPr>
              <a:t>Lack of legal frameworks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b="1" dirty="0" smtClean="0"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Candara" panose="020E0502030303020204" pitchFamily="34" charset="0"/>
              </a:rPr>
              <a:t>Lack of enforcement of laws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b="1" dirty="0" smtClean="0"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Candara" panose="020E0502030303020204" pitchFamily="34" charset="0"/>
              </a:rPr>
              <a:t>Infrastructural gaps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b="1" dirty="0" smtClean="0"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Candara" panose="020E0502030303020204" pitchFamily="34" charset="0"/>
              </a:rPr>
              <a:t>Socio economic challenges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b="1" dirty="0"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Candara" panose="020E0502030303020204" pitchFamily="34" charset="0"/>
              </a:rPr>
              <a:t>Political instability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b="1" dirty="0" smtClean="0"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Candara" panose="020E0502030303020204" pitchFamily="34" charset="0"/>
              </a:rPr>
              <a:t>Cultural  challenges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b="1" dirty="0" smtClean="0"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Candara" panose="020E0502030303020204" pitchFamily="34" charset="0"/>
              </a:rPr>
              <a:t>…</a:t>
            </a:r>
            <a:endParaRPr lang="en-US" sz="24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0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40" y="1173280"/>
            <a:ext cx="3593123" cy="5078741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0" y="2104695"/>
            <a:ext cx="3270740" cy="421739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562600" y="990600"/>
            <a:ext cx="342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Reporting Abuses 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+</a:t>
            </a: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Lobbying</a:t>
            </a:r>
            <a:r>
              <a:rPr lang="en-US" sz="2400" dirty="0" smtClean="0">
                <a:solidFill>
                  <a:srgbClr val="7030A0"/>
                </a:solidFill>
              </a:rPr>
              <a:t> with the Government and advocating for legislation for conservation 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+</a:t>
            </a: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Discouraging Unwanted Behavior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57" y="4459760"/>
            <a:ext cx="2240285" cy="18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r="5556"/>
          <a:stretch/>
        </p:blipFill>
        <p:spPr>
          <a:xfrm>
            <a:off x="0" y="381000"/>
            <a:ext cx="9139767" cy="647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r="5556"/>
          <a:stretch/>
        </p:blipFill>
        <p:spPr>
          <a:xfrm>
            <a:off x="-5687" y="0"/>
            <a:ext cx="9139767" cy="6477000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76199" y="261382"/>
            <a:ext cx="8991601" cy="828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Create Harmony </a:t>
            </a:r>
            <a:endParaRPr lang="en-US" sz="4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3581400"/>
            <a:ext cx="624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Between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Those who serve the trail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Those who walk it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Those who host visitors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With officials and authorities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And of course with Nature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e\Dropbox\LMT\Photos Thru Walk 2015\IMG_569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73"/>
            <a:ext cx="9144000" cy="685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319" y="3048000"/>
            <a:ext cx="3810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603" y="3065142"/>
            <a:ext cx="346716" cy="346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3067124"/>
            <a:ext cx="342752" cy="342752"/>
          </a:xfrm>
          <a:prstGeom prst="rect">
            <a:avLst/>
          </a:prstGeom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648200" y="2438401"/>
            <a:ext cx="403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rtl="1" eaLnBrk="1"/>
            <a:r>
              <a:rPr lang="en-US" altLang="en-US" sz="2800" b="1" dirty="0" smtClean="0">
                <a:solidFill>
                  <a:srgbClr val="7030A0"/>
                </a:solidFill>
                <a:latin typeface="Candara" pitchFamily="34" charset="0"/>
              </a:rPr>
              <a:t>Lebanontrail.org</a:t>
            </a:r>
            <a:endParaRPr lang="en-US" altLang="en-US" sz="2400" b="1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57" y="295971"/>
            <a:ext cx="2240285" cy="18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0" y="661834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err="1" smtClean="0">
                <a:solidFill>
                  <a:srgbClr val="7030A0"/>
                </a:solidFill>
                <a:latin typeface="+mn-lt"/>
              </a:rPr>
              <a:t>Other</a:t>
            </a:r>
            <a:r>
              <a:rPr lang="it-IT" sz="28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it-IT" sz="2800" b="1" dirty="0" err="1">
                <a:solidFill>
                  <a:srgbClr val="7030A0"/>
                </a:solidFill>
                <a:latin typeface="+mn-lt"/>
              </a:rPr>
              <a:t>interests</a:t>
            </a:r>
            <a:r>
              <a:rPr lang="it-IT" sz="2800" b="1" dirty="0">
                <a:solidFill>
                  <a:srgbClr val="7030A0"/>
                </a:solidFill>
                <a:latin typeface="+mn-lt"/>
              </a:rPr>
              <a:t> (</a:t>
            </a:r>
            <a:r>
              <a:rPr lang="it-IT" sz="2800" b="1" dirty="0" err="1" smtClean="0">
                <a:solidFill>
                  <a:srgbClr val="7030A0"/>
                </a:solidFill>
                <a:latin typeface="+mn-lt"/>
              </a:rPr>
              <a:t>volunteer</a:t>
            </a:r>
            <a:r>
              <a:rPr lang="it-IT" sz="2800" b="1" dirty="0" smtClean="0">
                <a:solidFill>
                  <a:srgbClr val="7030A0"/>
                </a:solidFill>
                <a:latin typeface="+mn-lt"/>
              </a:rPr>
              <a:t> work, hobbies etc.)</a:t>
            </a:r>
            <a:endParaRPr lang="it-IT" sz="2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106295"/>
          </a:xfrm>
        </p:spPr>
        <p:txBody>
          <a:bodyPr>
            <a:normAutofit/>
          </a:bodyPr>
          <a:lstStyle/>
          <a:p>
            <a:pPr lvl="0"/>
            <a:r>
              <a:rPr lang="en-US" sz="2000" dirty="0" smtClean="0"/>
              <a:t>Hiking/ trekking</a:t>
            </a:r>
            <a:endParaRPr lang="en-US" sz="2000" dirty="0"/>
          </a:p>
          <a:p>
            <a:pPr lvl="0"/>
            <a:r>
              <a:rPr lang="en-US" sz="2000" dirty="0" smtClean="0"/>
              <a:t>Sustainable </a:t>
            </a:r>
            <a:r>
              <a:rPr lang="en-US" sz="2000" dirty="0"/>
              <a:t>travel, culture, mountain, conservation and environmental issues</a:t>
            </a:r>
          </a:p>
          <a:p>
            <a:r>
              <a:rPr lang="en-US" sz="2000" dirty="0"/>
              <a:t>Contributor to </a:t>
            </a:r>
            <a:r>
              <a:rPr lang="en-US" sz="2000" dirty="0" smtClean="0"/>
              <a:t>the </a:t>
            </a:r>
            <a:r>
              <a:rPr lang="en-US" sz="2000" i="1" dirty="0" smtClean="0"/>
              <a:t>Lebanon </a:t>
            </a:r>
            <a:r>
              <a:rPr lang="en-US" sz="2000" i="1" dirty="0"/>
              <a:t>Traveler</a:t>
            </a:r>
            <a:r>
              <a:rPr lang="en-US" sz="2000" dirty="0"/>
              <a:t> </a:t>
            </a:r>
            <a:r>
              <a:rPr lang="en-US" sz="2000" dirty="0" smtClean="0"/>
              <a:t>magazine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30590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b="2158"/>
          <a:stretch/>
        </p:blipFill>
        <p:spPr>
          <a:xfrm>
            <a:off x="0" y="-52032"/>
            <a:ext cx="9753600" cy="6910032"/>
          </a:xfrm>
          <a:prstGeom prst="rect">
            <a:avLst/>
          </a:prstGeom>
        </p:spPr>
      </p:pic>
      <p:pic>
        <p:nvPicPr>
          <p:cNvPr id="11" name="officeArt object" descr="LMT logo JPG - Hi-Res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0" y="-9565"/>
            <a:ext cx="2971800" cy="176216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65000"/>
                <a:alpha val="94000"/>
              </a:scheme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304801" y="18476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Celebrating a Shared Heritage</a:t>
            </a:r>
          </a:p>
          <a:p>
            <a:pPr algn="ctr"/>
            <a:r>
              <a:rPr lang="en-US" sz="3600" b="1" i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Bringing Communities Closer Together</a:t>
            </a:r>
          </a:p>
        </p:txBody>
      </p:sp>
    </p:spTree>
    <p:extLst>
      <p:ext uri="{BB962C8B-B14F-4D97-AF65-F5344CB8AC3E}">
        <p14:creationId xmlns:p14="http://schemas.microsoft.com/office/powerpoint/2010/main" val="31678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31" y="0"/>
            <a:ext cx="1578769" cy="1578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51088" cy="5088005"/>
          </a:xfrm>
          <a:prstGeom prst="rect">
            <a:avLst/>
          </a:prstGeom>
        </p:spPr>
      </p:pic>
      <p:sp>
        <p:nvSpPr>
          <p:cNvPr id="5124" name="Text Placeholder 3"/>
          <p:cNvSpPr txBox="1">
            <a:spLocks/>
          </p:cNvSpPr>
          <p:nvPr/>
        </p:nvSpPr>
        <p:spPr bwMode="auto">
          <a:xfrm>
            <a:off x="3557588" y="3352800"/>
            <a:ext cx="3962400" cy="18288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33</a:t>
            </a:r>
            <a:r>
              <a:rPr lang="fr-FR" alt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 </a:t>
            </a:r>
            <a:r>
              <a:rPr lang="fr-FR" altLang="en-U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°</a:t>
            </a:r>
            <a:r>
              <a:rPr lang="en-US" altLang="en-U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North </a:t>
            </a:r>
          </a:p>
          <a:p>
            <a:pPr eaLnBrk="1" hangingPunct="1">
              <a:buFontTx/>
              <a:buNone/>
            </a:pPr>
            <a:r>
              <a:rPr lang="en-US" alt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10,452 km2</a:t>
            </a:r>
          </a:p>
          <a:p>
            <a:pPr eaLnBrk="1" hangingPunct="1">
              <a:buFontTx/>
              <a:buNone/>
            </a:pPr>
            <a:r>
              <a:rPr lang="en-US" alt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4Million people</a:t>
            </a:r>
          </a:p>
          <a:p>
            <a:pPr eaLnBrk="1" hangingPunct="1">
              <a:buFontTx/>
              <a:buNone/>
            </a:pPr>
            <a:r>
              <a:rPr lang="en-US" alt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66% </a:t>
            </a:r>
            <a:r>
              <a:rPr lang="en-US" alt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mountainous</a:t>
            </a:r>
          </a:p>
          <a:p>
            <a:pPr eaLnBrk="1" hangingPunct="1">
              <a:buFontTx/>
              <a:buNone/>
            </a:pPr>
            <a:r>
              <a:rPr lang="en-US" alt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Minority </a:t>
            </a:r>
            <a:r>
              <a:rPr lang="en-US" altLang="en-US" sz="2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groups (18 different religious groups) </a:t>
            </a:r>
            <a:endParaRPr lang="en-US" altLang="en-US" sz="2000" b="1" dirty="0" smtClean="0">
              <a:solidFill>
                <a:srgbClr val="7030A0"/>
              </a:solidFill>
              <a:latin typeface="Candara" panose="020E050203030302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0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95275"/>
            <a:ext cx="1271588" cy="8477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181600" y="1066800"/>
            <a:ext cx="1143000" cy="17526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304800"/>
            <a:ext cx="1612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Lebanon</a:t>
            </a:r>
          </a:p>
          <a:p>
            <a:pPr algn="ctr"/>
            <a:r>
              <a:rPr lang="ar-LB" sz="2400" b="1" dirty="0" smtClean="0"/>
              <a:t>لبنان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944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fficeArt object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7020" y="685800"/>
            <a:ext cx="5679380" cy="643092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Lebanon Mountain Trail</a:t>
            </a:r>
            <a:br>
              <a:rPr lang="en-US" sz="4000" b="1" dirty="0" smtClean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en-US" sz="2400" b="1" i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Celebrating a  Shared Heritage!</a:t>
            </a:r>
            <a:endParaRPr lang="en-US" b="1" dirty="0" smtClean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00961"/>
            <a:ext cx="4488135" cy="4800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470 km (293 mi.)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570-2,011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m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1,870-6.600ft)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27 sections (27 days)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4 side trails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75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towns and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villages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50 municipalities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1 World Heritage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Site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3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Nature Reserves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2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Biosphere Reserves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Protected Areas and Sites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Important Bird Areas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028" name="Picture 4" descr="C:\Users\Martine\AppData\Local\Microsoft\Windows\INetCache\IE\SFA82JO2\CEDAR-TREE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535" y="2133600"/>
            <a:ext cx="236265" cy="1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artine\AppData\Local\Microsoft\Windows\INetCache\IE\SFA82JO2\CEDAR-TRE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21" y="2518031"/>
            <a:ext cx="248889" cy="1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artine\AppData\Local\Microsoft\Windows\INetCache\IE\SFA82JO2\CEDAR-TRE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444" y="4419600"/>
            <a:ext cx="248889" cy="1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tine\AppData\Local\Microsoft\Windows\INetCache\IE\RT2WQSRB\Maailmanperintökohde_772b_tunnusosa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10" y="2307844"/>
            <a:ext cx="180512" cy="1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98288" y="5793729"/>
            <a:ext cx="3359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ndara" panose="020E0502030303020204" pitchFamily="34" charset="0"/>
              </a:rPr>
              <a:t>50% foot/ historic paths</a:t>
            </a:r>
          </a:p>
          <a:p>
            <a:pPr algn="ctr"/>
            <a:r>
              <a:rPr lang="en-US" sz="2000" dirty="0" smtClean="0">
                <a:latin typeface="Candara" panose="020E0502030303020204" pitchFamily="34" charset="0"/>
              </a:rPr>
              <a:t>40% dirt/ agricultural roads</a:t>
            </a:r>
          </a:p>
          <a:p>
            <a:pPr algn="ctr"/>
            <a:r>
              <a:rPr lang="en-US" sz="2000" dirty="0" smtClean="0">
                <a:latin typeface="Candara" panose="020E0502030303020204" pitchFamily="34" charset="0"/>
              </a:rPr>
              <a:t>10% paved</a:t>
            </a:r>
            <a:endParaRPr lang="en-US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47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rim El-Jisr\Documents\LMT Association\Photos\TW2012\Day -9 (23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290" y="0"/>
            <a:ext cx="96774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99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tine\Pictures\LMTA\For TV_2017 06\IMG_1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14" y="304800"/>
            <a:ext cx="434508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" b="5256"/>
          <a:stretch/>
        </p:blipFill>
        <p:spPr>
          <a:xfrm>
            <a:off x="4646515" y="3533449"/>
            <a:ext cx="4345085" cy="3111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4373164" cy="3124200"/>
          </a:xfrm>
          <a:prstGeom prst="rect">
            <a:avLst/>
          </a:prstGeom>
        </p:spPr>
      </p:pic>
      <p:pic>
        <p:nvPicPr>
          <p:cNvPr id="10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/>
          <a:stretch/>
        </p:blipFill>
        <p:spPr>
          <a:xfrm>
            <a:off x="174924" y="3548786"/>
            <a:ext cx="4320876" cy="31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tine\Dropbox\LMT\Photos Thru Walk 2015\IMG_499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4096" y="180742"/>
            <a:ext cx="4114800" cy="658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artine\Pictures\LMTA\For TV_2017 06\LMT 14 - Niels Rasmussen - Fauna on the LM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3276600"/>
            <a:ext cx="4648200" cy="348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Karim El-Jisr\Pictures\LMTA\Bird Photos\High Res\Eurasian Crane - Flickr - gynti_46 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39"/>
          <a:stretch/>
        </p:blipFill>
        <p:spPr bwMode="auto">
          <a:xfrm>
            <a:off x="152400" y="180742"/>
            <a:ext cx="4648200" cy="295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Karim El-Jisr\Pictures\LMTA\Bird Photos\Red Kite - Flickr - kritos_b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853" y="1892815"/>
            <a:ext cx="1843111" cy="122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Karim El-Jisr\Pictures\LMTA\Bird Photos\White Stork - Flickr - Ferran Turmo Gort 4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170274" y="1870218"/>
            <a:ext cx="1630326" cy="124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91440" tIns="45720" rIns="91440" bIns="45720" rtlCol="0" anchor="ctr">
        <a:spAutoFit/>
      </a:bodyPr>
      <a:lstStyle>
        <a:defPPr algn="ctr">
          <a:lnSpc>
            <a:spcPct val="100000"/>
          </a:lnSpc>
          <a:defRPr sz="2800" b="1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869</TotalTime>
  <Words>383</Words>
  <Application>Microsoft Office PowerPoint</Application>
  <PresentationFormat>On-screen Show (4:3)</PresentationFormat>
  <Paragraphs>92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Candara</vt:lpstr>
      <vt:lpstr>Helvetica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Lebanon Mountain Trail Celebrating a  Shared Heritage!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 in the Alps</dc:title>
  <dc:creator>Bassignana Mauro</dc:creator>
  <cp:lastModifiedBy>Martine</cp:lastModifiedBy>
  <cp:revision>99</cp:revision>
  <dcterms:created xsi:type="dcterms:W3CDTF">2014-07-05T09:11:12Z</dcterms:created>
  <dcterms:modified xsi:type="dcterms:W3CDTF">2019-07-03T11:21:46Z</dcterms:modified>
</cp:coreProperties>
</file>