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78" r:id="rId2"/>
    <p:sldId id="279" r:id="rId3"/>
    <p:sldId id="288" r:id="rId4"/>
    <p:sldId id="289" r:id="rId5"/>
    <p:sldId id="290" r:id="rId6"/>
    <p:sldId id="291" r:id="rId7"/>
    <p:sldId id="292" r:id="rId8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20">
          <p15:clr>
            <a:srgbClr val="A4A3A4"/>
          </p15:clr>
        </p15:guide>
        <p15:guide id="2" pos="284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C88"/>
    <a:srgbClr val="E3FF83"/>
    <a:srgbClr val="006600"/>
    <a:srgbClr val="00CC00"/>
    <a:srgbClr val="FF6600"/>
    <a:srgbClr val="FF66CC"/>
    <a:srgbClr val="99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73" d="100"/>
          <a:sy n="73" d="100"/>
        </p:scale>
        <p:origin x="1236" y="72"/>
      </p:cViewPr>
      <p:guideLst>
        <p:guide orient="horz" pos="2720"/>
        <p:guide pos="284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70A46D-7C23-A74C-A927-950A7F23F9EF}" type="datetimeFigureOut">
              <a:rPr lang="it-IT" smtClean="0"/>
              <a:t>30/06/2019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1AC88D-BAEE-204A-9505-52122518187D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40200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30/06/2019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7097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30/06/2019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7607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30/06/2019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0885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30/06/2019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1106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30/06/2019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0182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30/06/2019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5188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30/06/2019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1411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30/06/2019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0167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30/06/2019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5481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30/06/2019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7251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30/06/2019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7348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C88">
            <a:alpha val="2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E7BF72-1CFC-4EE4-AD29-9ECF34C8F35B}" type="datetimeFigureOut">
              <a:rPr lang="it-IT" smtClean="0"/>
              <a:t>30/06/2019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100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olo 1"/>
          <p:cNvSpPr txBox="1">
            <a:spLocks/>
          </p:cNvSpPr>
          <p:nvPr/>
        </p:nvSpPr>
        <p:spPr>
          <a:xfrm>
            <a:off x="0" y="924102"/>
            <a:ext cx="9143999" cy="1877437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3200" b="1" dirty="0" smtClean="0">
                <a:latin typeface="+mn-lt"/>
              </a:rPr>
              <a:t>Personal </a:t>
            </a:r>
            <a:r>
              <a:rPr lang="it-IT" sz="3200" b="1" dirty="0" err="1" smtClean="0">
                <a:latin typeface="+mn-lt"/>
              </a:rPr>
              <a:t>presentation</a:t>
            </a:r>
            <a:endParaRPr lang="it-IT" sz="3200" b="1" dirty="0" smtClean="0">
              <a:latin typeface="+mn-lt"/>
            </a:endParaRPr>
          </a:p>
          <a:p>
            <a:pPr algn="ctr">
              <a:lnSpc>
                <a:spcPct val="100000"/>
              </a:lnSpc>
            </a:pPr>
            <a:endParaRPr lang="it-IT" sz="2000" dirty="0" smtClean="0">
              <a:latin typeface="+mn-lt"/>
            </a:endParaRPr>
          </a:p>
          <a:p>
            <a:pPr algn="ctr">
              <a:lnSpc>
                <a:spcPct val="100000"/>
              </a:lnSpc>
            </a:pPr>
            <a:r>
              <a:rPr lang="it-IT" sz="2400" b="1" dirty="0" smtClean="0">
                <a:latin typeface="+mn-lt"/>
              </a:rPr>
              <a:t>Mokitinyane Nthimo</a:t>
            </a:r>
            <a:endParaRPr lang="it-IT" sz="2000" b="1" dirty="0" smtClean="0">
              <a:latin typeface="+mn-lt"/>
            </a:endParaRPr>
          </a:p>
          <a:p>
            <a:pPr algn="ctr">
              <a:lnSpc>
                <a:spcPct val="100000"/>
              </a:lnSpc>
            </a:pPr>
            <a:r>
              <a:rPr lang="it-IT" sz="2000" dirty="0" smtClean="0">
                <a:latin typeface="+mn-lt"/>
              </a:rPr>
              <a:t>Food and Agriculture Organisation of the United Nations</a:t>
            </a:r>
            <a:endParaRPr lang="it-IT" sz="2000" dirty="0">
              <a:latin typeface="+mn-lt"/>
            </a:endParaRPr>
          </a:p>
          <a:p>
            <a:pPr algn="ctr">
              <a:lnSpc>
                <a:spcPct val="100000"/>
              </a:lnSpc>
            </a:pPr>
            <a:r>
              <a:rPr lang="it-IT" sz="2000" dirty="0" smtClean="0">
                <a:latin typeface="+mn-lt"/>
              </a:rPr>
              <a:t>Mokitinyane.Nthimo@fao.org</a:t>
            </a:r>
            <a:endParaRPr lang="it-IT" sz="2800" dirty="0">
              <a:latin typeface="+mn-lt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1" y="5529976"/>
            <a:ext cx="914399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 </a:t>
            </a:r>
            <a:r>
              <a:rPr lang="it-IT" sz="2400" b="1" dirty="0"/>
              <a:t>IPROMO</a:t>
            </a:r>
            <a:r>
              <a:rPr lang="it-IT" b="1" dirty="0"/>
              <a:t> </a:t>
            </a:r>
            <a:endParaRPr lang="it-IT" dirty="0"/>
          </a:p>
          <a:p>
            <a:pPr algn="ctr"/>
            <a:r>
              <a:rPr lang="en-US" b="1" dirty="0"/>
              <a:t> </a:t>
            </a:r>
            <a:r>
              <a:rPr lang="en-US" b="1" i="1" dirty="0"/>
              <a:t>Landscape approach for enhancing mountain resilience</a:t>
            </a:r>
          </a:p>
          <a:p>
            <a:pPr algn="ctr"/>
            <a:r>
              <a:rPr lang="en-US" b="1" dirty="0" err="1" smtClean="0"/>
              <a:t>Pieve</a:t>
            </a:r>
            <a:r>
              <a:rPr lang="en-US" b="1" dirty="0" smtClean="0"/>
              <a:t> </a:t>
            </a:r>
            <a:r>
              <a:rPr lang="en-US" b="1" dirty="0" err="1"/>
              <a:t>Tesino</a:t>
            </a:r>
            <a:r>
              <a:rPr lang="en-US" b="1" dirty="0"/>
              <a:t> </a:t>
            </a:r>
            <a:r>
              <a:rPr lang="en-US" b="1" dirty="0" smtClean="0"/>
              <a:t>/Ormea 02-18 July 2019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37002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olo 1"/>
          <p:cNvSpPr txBox="1">
            <a:spLocks/>
          </p:cNvSpPr>
          <p:nvPr/>
        </p:nvSpPr>
        <p:spPr>
          <a:xfrm>
            <a:off x="0" y="0"/>
            <a:ext cx="9144000" cy="5232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2800" b="1" dirty="0" err="1" smtClean="0">
                <a:latin typeface="+mn-lt"/>
              </a:rPr>
              <a:t>Education</a:t>
            </a:r>
            <a:endParaRPr lang="it-IT" sz="2800" b="1" dirty="0">
              <a:latin typeface="+mn-lt"/>
            </a:endParaRP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635665324"/>
              </p:ext>
            </p:extLst>
          </p:nvPr>
        </p:nvGraphicFramePr>
        <p:xfrm>
          <a:off x="685800" y="523221"/>
          <a:ext cx="7948748" cy="26249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7187">
                  <a:extLst>
                    <a:ext uri="{9D8B030D-6E8A-4147-A177-3AD203B41FA5}">
                      <a16:colId xmlns:a16="http://schemas.microsoft.com/office/drawing/2014/main" val="1680714300"/>
                    </a:ext>
                  </a:extLst>
                </a:gridCol>
                <a:gridCol w="1872887">
                  <a:extLst>
                    <a:ext uri="{9D8B030D-6E8A-4147-A177-3AD203B41FA5}">
                      <a16:colId xmlns:a16="http://schemas.microsoft.com/office/drawing/2014/main" val="765259885"/>
                    </a:ext>
                  </a:extLst>
                </a:gridCol>
                <a:gridCol w="2495006">
                  <a:extLst>
                    <a:ext uri="{9D8B030D-6E8A-4147-A177-3AD203B41FA5}">
                      <a16:colId xmlns:a16="http://schemas.microsoft.com/office/drawing/2014/main" val="127403770"/>
                    </a:ext>
                  </a:extLst>
                </a:gridCol>
                <a:gridCol w="1593668">
                  <a:extLst>
                    <a:ext uri="{9D8B030D-6E8A-4147-A177-3AD203B41FA5}">
                      <a16:colId xmlns:a16="http://schemas.microsoft.com/office/drawing/2014/main" val="2069481820"/>
                    </a:ext>
                  </a:extLst>
                </a:gridCol>
              </a:tblGrid>
              <a:tr h="642059">
                <a:tc>
                  <a:txBody>
                    <a:bodyPr/>
                    <a:lstStyle/>
                    <a:p>
                      <a:r>
                        <a:rPr lang="en-GB" dirty="0" smtClean="0"/>
                        <a:t>University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Degree obtained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Field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Year</a:t>
                      </a:r>
                      <a:r>
                        <a:rPr lang="en-GB" baseline="0" dirty="0" smtClean="0"/>
                        <a:t> of completion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3268189"/>
                  </a:ext>
                </a:extLst>
              </a:tr>
              <a:tr h="371986">
                <a:tc>
                  <a:txBody>
                    <a:bodyPr/>
                    <a:lstStyle/>
                    <a:p>
                      <a:r>
                        <a:rPr lang="en-GB" dirty="0" smtClean="0"/>
                        <a:t>National University of Lesotho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Bachelor</a:t>
                      </a:r>
                      <a:r>
                        <a:rPr lang="en-GB" baseline="0" dirty="0" smtClean="0"/>
                        <a:t> of Science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Biology &amp; Chemistry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1994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4675468"/>
                  </a:ext>
                </a:extLst>
              </a:tr>
              <a:tr h="702709">
                <a:tc>
                  <a:txBody>
                    <a:bodyPr/>
                    <a:lstStyle/>
                    <a:p>
                      <a:r>
                        <a:rPr lang="en-GB" dirty="0" smtClean="0"/>
                        <a:t>Rhodes University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Master of Science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Fisheries Management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2000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7766865"/>
                  </a:ext>
                </a:extLst>
              </a:tr>
              <a:tr h="371986">
                <a:tc>
                  <a:txBody>
                    <a:bodyPr/>
                    <a:lstStyle/>
                    <a:p>
                      <a:r>
                        <a:rPr lang="en-GB" dirty="0" smtClean="0"/>
                        <a:t>University of Witwatersrand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Master of Management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Public and Development Management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2012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3584514"/>
                  </a:ext>
                </a:extLst>
              </a:tr>
            </a:tbl>
          </a:graphicData>
        </a:graphic>
      </p:graphicFrame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63139872"/>
              </p:ext>
            </p:extLst>
          </p:nvPr>
        </p:nvGraphicFramePr>
        <p:xfrm>
          <a:off x="685800" y="4019550"/>
          <a:ext cx="7829550" cy="311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2714">
                  <a:extLst>
                    <a:ext uri="{9D8B030D-6E8A-4147-A177-3AD203B41FA5}">
                      <a16:colId xmlns:a16="http://schemas.microsoft.com/office/drawing/2014/main" val="1614496661"/>
                    </a:ext>
                  </a:extLst>
                </a:gridCol>
                <a:gridCol w="3540035">
                  <a:extLst>
                    <a:ext uri="{9D8B030D-6E8A-4147-A177-3AD203B41FA5}">
                      <a16:colId xmlns:a16="http://schemas.microsoft.com/office/drawing/2014/main" val="267342932"/>
                    </a:ext>
                  </a:extLst>
                </a:gridCol>
                <a:gridCol w="2166801">
                  <a:extLst>
                    <a:ext uri="{9D8B030D-6E8A-4147-A177-3AD203B41FA5}">
                      <a16:colId xmlns:a16="http://schemas.microsoft.com/office/drawing/2014/main" val="28245788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Organisation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Responsibility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Period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11964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Food and Agriculture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dirty="0" smtClean="0"/>
                        <a:t>Organisation (FAO)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Responsible for development,  management and coordination of the entire FAO programme in Lesotho, which comprises of a range of projects and programmes 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2003 to date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88953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Lesotho Highlands</a:t>
                      </a:r>
                      <a:r>
                        <a:rPr lang="en-GB" baseline="0" dirty="0" smtClean="0"/>
                        <a:t> Development Authority (LHDA)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Responsible for management of the Lesotho Highlands Fisheries</a:t>
                      </a:r>
                      <a:r>
                        <a:rPr lang="en-GB" baseline="0" dirty="0" smtClean="0"/>
                        <a:t> Project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1998 to 2003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29242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2542622"/>
                  </a:ext>
                </a:extLst>
              </a:tr>
            </a:tbl>
          </a:graphicData>
        </a:graphic>
      </p:graphicFrame>
      <p:sp>
        <p:nvSpPr>
          <p:cNvPr id="8" name="Titolo 1"/>
          <p:cNvSpPr txBox="1">
            <a:spLocks/>
          </p:cNvSpPr>
          <p:nvPr/>
        </p:nvSpPr>
        <p:spPr>
          <a:xfrm>
            <a:off x="-2" y="3287486"/>
            <a:ext cx="9144000" cy="5232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2800" b="1" dirty="0" err="1">
                <a:latin typeface="+mn-lt"/>
              </a:rPr>
              <a:t>Employment</a:t>
            </a:r>
            <a:r>
              <a:rPr lang="it-IT" sz="2800" b="1" dirty="0">
                <a:latin typeface="+mn-lt"/>
              </a:rPr>
              <a:t> and </a:t>
            </a:r>
            <a:r>
              <a:rPr lang="it-IT" sz="2800" b="1" dirty="0" err="1">
                <a:latin typeface="+mn-lt"/>
              </a:rPr>
              <a:t>main</a:t>
            </a:r>
            <a:r>
              <a:rPr lang="it-IT" sz="2800" b="1" dirty="0">
                <a:latin typeface="+mn-lt"/>
              </a:rPr>
              <a:t> </a:t>
            </a:r>
            <a:r>
              <a:rPr lang="it-IT" sz="2800" b="1" dirty="0" err="1" smtClean="0">
                <a:latin typeface="+mn-lt"/>
              </a:rPr>
              <a:t>activities</a:t>
            </a:r>
            <a:endParaRPr lang="it-IT" sz="28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77194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1"/>
          <p:cNvSpPr txBox="1">
            <a:spLocks/>
          </p:cNvSpPr>
          <p:nvPr/>
        </p:nvSpPr>
        <p:spPr>
          <a:xfrm>
            <a:off x="0" y="8690"/>
            <a:ext cx="9144000" cy="5232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2800" b="1" dirty="0" err="1" smtClean="0">
                <a:latin typeface="+mn-lt"/>
              </a:rPr>
              <a:t>Other</a:t>
            </a:r>
            <a:r>
              <a:rPr lang="it-IT" sz="2800" b="1" dirty="0">
                <a:latin typeface="+mn-lt"/>
              </a:rPr>
              <a:t> </a:t>
            </a:r>
            <a:r>
              <a:rPr lang="it-IT" sz="2800" b="1" dirty="0" err="1">
                <a:latin typeface="+mn-lt"/>
              </a:rPr>
              <a:t>interests</a:t>
            </a:r>
            <a:r>
              <a:rPr lang="it-IT" sz="2800" b="1" dirty="0">
                <a:latin typeface="+mn-lt"/>
              </a:rPr>
              <a:t> (</a:t>
            </a:r>
            <a:r>
              <a:rPr lang="it-IT" sz="2800" b="1" dirty="0" err="1" smtClean="0">
                <a:latin typeface="+mn-lt"/>
              </a:rPr>
              <a:t>volunteer</a:t>
            </a:r>
            <a:r>
              <a:rPr lang="it-IT" sz="2800" b="1" dirty="0" smtClean="0">
                <a:latin typeface="+mn-lt"/>
              </a:rPr>
              <a:t> work, hobbies etc.)</a:t>
            </a:r>
            <a:endParaRPr lang="it-IT" sz="2800" b="1" dirty="0">
              <a:latin typeface="+mn-lt"/>
            </a:endParaRPr>
          </a:p>
        </p:txBody>
      </p:sp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Love reading</a:t>
            </a:r>
          </a:p>
          <a:p>
            <a:r>
              <a:rPr lang="it-IT" dirty="0" smtClean="0"/>
              <a:t>Enjoy hiking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05907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olo 1"/>
          <p:cNvSpPr txBox="1">
            <a:spLocks/>
          </p:cNvSpPr>
          <p:nvPr/>
        </p:nvSpPr>
        <p:spPr>
          <a:xfrm>
            <a:off x="0" y="0"/>
            <a:ext cx="9144000" cy="954107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n-US" sz="2800" b="1" dirty="0" smtClean="0"/>
              <a:t>Strengthening capacity for climate change adaptation through </a:t>
            </a:r>
            <a:r>
              <a:rPr lang="en-US" sz="2800" b="1" dirty="0"/>
              <a:t>support to the Integrated Watershed Management </a:t>
            </a:r>
            <a:r>
              <a:rPr lang="en-US" sz="2800" b="1" dirty="0" smtClean="0"/>
              <a:t>Programme</a:t>
            </a:r>
            <a:endParaRPr lang="en-US" sz="28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Background</a:t>
            </a:r>
          </a:p>
          <a:p>
            <a:pPr lvl="1"/>
            <a:r>
              <a:rPr lang="en-US" dirty="0"/>
              <a:t>Aligned with the NRM, agriculture and food security related priorities of </a:t>
            </a:r>
            <a:r>
              <a:rPr lang="en-US" dirty="0" smtClean="0"/>
              <a:t>NAPA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Major interventions focused on development of technical capacity and demonstration of adaptation practices in three districts covering 3 livelihood </a:t>
            </a:r>
            <a:r>
              <a:rPr lang="en-US" dirty="0" smtClean="0"/>
              <a:t>zones (Mountains, Lowlands and </a:t>
            </a:r>
            <a:r>
              <a:rPr lang="en-US" dirty="0" err="1" smtClean="0"/>
              <a:t>Senqu</a:t>
            </a:r>
            <a:r>
              <a:rPr lang="en-US" dirty="0" smtClean="0"/>
              <a:t> river valley)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Project sites – </a:t>
            </a:r>
            <a:r>
              <a:rPr lang="en-US" dirty="0" err="1"/>
              <a:t>Mafeteng</a:t>
            </a:r>
            <a:r>
              <a:rPr lang="en-US" dirty="0"/>
              <a:t>, </a:t>
            </a:r>
            <a:r>
              <a:rPr lang="en-US" dirty="0" err="1"/>
              <a:t>Quthing</a:t>
            </a:r>
            <a:r>
              <a:rPr lang="en-US" dirty="0"/>
              <a:t> and </a:t>
            </a:r>
            <a:r>
              <a:rPr lang="en-US" dirty="0" err="1"/>
              <a:t>Thaba-Tseka</a:t>
            </a:r>
            <a:endParaRPr lang="it-IT" dirty="0" smtClean="0"/>
          </a:p>
          <a:p>
            <a:pPr lvl="1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95076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olo 1"/>
          <p:cNvSpPr txBox="1">
            <a:spLocks/>
          </p:cNvSpPr>
          <p:nvPr/>
        </p:nvSpPr>
        <p:spPr>
          <a:xfrm>
            <a:off x="0" y="8690"/>
            <a:ext cx="9144000" cy="5232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2800" b="1" dirty="0" smtClean="0">
                <a:latin typeface="+mn-lt"/>
              </a:rPr>
              <a:t>Project objectives</a:t>
            </a:r>
            <a:endParaRPr lang="it-IT" sz="2800" b="1" dirty="0">
              <a:latin typeface="+mn-lt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Implement land and water management practices and resource conservation measures to reduce vulnerability and enhance adaptive capacity </a:t>
            </a:r>
          </a:p>
          <a:p>
            <a:r>
              <a:rPr lang="en-US" dirty="0"/>
              <a:t>Strengthen diversified livelihood strategies – focusing on crops, livestock and agroforestry systems</a:t>
            </a:r>
            <a:endParaRPr lang="en-GB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45160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olo 1"/>
          <p:cNvSpPr txBox="1">
            <a:spLocks/>
          </p:cNvSpPr>
          <p:nvPr/>
        </p:nvSpPr>
        <p:spPr>
          <a:xfrm>
            <a:off x="0" y="8690"/>
            <a:ext cx="9144000" cy="5232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2800" b="1" dirty="0" smtClean="0">
                <a:latin typeface="+mn-lt"/>
              </a:rPr>
              <a:t>Project Components</a:t>
            </a:r>
            <a:endParaRPr lang="it-IT" sz="2800" b="1" dirty="0">
              <a:latin typeface="+mn-lt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Strengthen technical capacities of staff and institutions on sustainable land and water management and climate resilient livelihoods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Assess vulnerability of livelihoods and impacts of climate change on land suitability and use  at the </a:t>
            </a:r>
            <a:r>
              <a:rPr lang="en-US" b="1" dirty="0"/>
              <a:t>watershed scale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Promote tested SLM/W practices to build resilience to climate risk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Strengthen diversified livelihood strategies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Disseminate best </a:t>
            </a:r>
            <a:r>
              <a:rPr lang="en-US" dirty="0" smtClean="0"/>
              <a:t>practices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7910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for your attention!</a:t>
            </a:r>
            <a:endParaRPr lang="en-US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(Optional)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028616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wrap="square" lIns="91440" tIns="45720" rIns="91440" bIns="45720" rtlCol="0" anchor="ctr">
        <a:spAutoFit/>
      </a:bodyPr>
      <a:lstStyle>
        <a:defPPr algn="ctr">
          <a:lnSpc>
            <a:spcPct val="100000"/>
          </a:lnSpc>
          <a:defRPr sz="2800" b="1"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728</TotalTime>
  <Words>299</Words>
  <Application>Microsoft Office PowerPoint</Application>
  <PresentationFormat>On-screen Show (4:3)</PresentationFormat>
  <Paragraphs>56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di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for your attention!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Agriculture in the Alps</dc:title>
  <dc:creator>Bassignana Mauro</dc:creator>
  <cp:lastModifiedBy>Nthimo, Mokitinyane (FAOLS)</cp:lastModifiedBy>
  <cp:revision>85</cp:revision>
  <dcterms:created xsi:type="dcterms:W3CDTF">2014-07-05T09:11:12Z</dcterms:created>
  <dcterms:modified xsi:type="dcterms:W3CDTF">2019-06-30T13:25:33Z</dcterms:modified>
</cp:coreProperties>
</file>