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78" r:id="rId2"/>
    <p:sldId id="279" r:id="rId3"/>
    <p:sldId id="288" r:id="rId4"/>
    <p:sldId id="289" r:id="rId5"/>
    <p:sldId id="290" r:id="rId6"/>
    <p:sldId id="291" r:id="rId7"/>
    <p:sldId id="293" r:id="rId8"/>
    <p:sldId id="292" r:id="rId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81" d="100"/>
          <a:sy n="81" d="100"/>
        </p:scale>
        <p:origin x="-996" y="210"/>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26/06/2019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26/06/2019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26/06/2019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26/06/2019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26/06/2019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26/06/2019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26/06/2019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26/06/2019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26/06/2019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26/06/2019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26/06/2019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26/06/2019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26/06/2019</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93324"/>
            <a:ext cx="9143999" cy="1938992"/>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smtClean="0">
                <a:latin typeface="+mn-lt"/>
              </a:rPr>
              <a:t>Personal </a:t>
            </a:r>
            <a:r>
              <a:rPr lang="it-IT" sz="3200" b="1" dirty="0" err="1" smtClean="0">
                <a:latin typeface="+mn-lt"/>
              </a:rPr>
              <a:t>presentation</a:t>
            </a:r>
            <a:endParaRPr lang="it-IT" sz="3200" b="1" dirty="0" smtClean="0">
              <a:latin typeface="+mn-lt"/>
            </a:endParaRPr>
          </a:p>
          <a:p>
            <a:pPr algn="ctr">
              <a:lnSpc>
                <a:spcPct val="100000"/>
              </a:lnSpc>
            </a:pPr>
            <a:endParaRPr lang="it-IT" sz="2000" dirty="0" smtClean="0">
              <a:latin typeface="+mn-lt"/>
            </a:endParaRPr>
          </a:p>
          <a:p>
            <a:pPr algn="ctr">
              <a:lnSpc>
                <a:spcPct val="100000"/>
              </a:lnSpc>
            </a:pPr>
            <a:r>
              <a:rPr lang="it-IT" sz="2400" b="1" dirty="0" smtClean="0">
                <a:latin typeface="+mn-lt"/>
              </a:rPr>
              <a:t>NGECE Nicholas</a:t>
            </a:r>
            <a:endParaRPr lang="it-IT" sz="2000" b="1" dirty="0" smtClean="0">
              <a:latin typeface="+mn-lt"/>
            </a:endParaRPr>
          </a:p>
          <a:p>
            <a:pPr algn="ctr">
              <a:lnSpc>
                <a:spcPct val="100000"/>
              </a:lnSpc>
            </a:pPr>
            <a:r>
              <a:rPr lang="it-IT" sz="2000" dirty="0" smtClean="0">
                <a:latin typeface="+mn-lt"/>
              </a:rPr>
              <a:t>DETRA Africa</a:t>
            </a:r>
            <a:endParaRPr lang="it-IT" sz="2000" dirty="0">
              <a:latin typeface="+mn-lt"/>
            </a:endParaRPr>
          </a:p>
          <a:p>
            <a:pPr algn="ctr">
              <a:lnSpc>
                <a:spcPct val="100000"/>
              </a:lnSpc>
            </a:pPr>
            <a:r>
              <a:rPr lang="it-IT" sz="2000" dirty="0" smtClean="0">
                <a:latin typeface="+mn-lt"/>
              </a:rPr>
              <a:t>info@detra-africa.org</a:t>
            </a:r>
            <a:endParaRPr lang="it-IT" sz="2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smtClean="0"/>
              <a:t> </a:t>
            </a:r>
            <a:r>
              <a:rPr lang="it-IT" sz="2400" b="1" dirty="0"/>
              <a:t>IPROMO</a:t>
            </a:r>
            <a:r>
              <a:rPr lang="it-IT" b="1" dirty="0"/>
              <a:t> </a:t>
            </a:r>
            <a:endParaRPr lang="it-IT" dirty="0"/>
          </a:p>
          <a:p>
            <a:pPr algn="ctr"/>
            <a:r>
              <a:rPr lang="en-US" b="1" dirty="0"/>
              <a:t> </a:t>
            </a:r>
            <a:r>
              <a:rPr lang="en-US" b="1" i="1" dirty="0"/>
              <a:t>Landscape approach for enhancing mountain resilience</a:t>
            </a:r>
          </a:p>
          <a:p>
            <a:pPr algn="ctr"/>
            <a:r>
              <a:rPr lang="en-US" b="1" dirty="0" err="1" smtClean="0"/>
              <a:t>Pieve</a:t>
            </a:r>
            <a:r>
              <a:rPr lang="en-US" b="1" dirty="0" smtClean="0"/>
              <a:t> </a:t>
            </a:r>
            <a:r>
              <a:rPr lang="en-US" b="1" dirty="0" err="1"/>
              <a:t>Tesino</a:t>
            </a:r>
            <a:r>
              <a:rPr lang="en-US" b="1" dirty="0"/>
              <a:t> </a:t>
            </a:r>
            <a:r>
              <a:rPr lang="en-US" b="1" dirty="0" smtClean="0"/>
              <a:t>/Ormea 02-18 July 2019</a:t>
            </a:r>
            <a:endParaRPr lang="it-IT" dirty="0"/>
          </a:p>
        </p:txBody>
      </p:sp>
    </p:spTree>
    <p:extLst>
      <p:ext uri="{BB962C8B-B14F-4D97-AF65-F5344CB8AC3E}">
        <p14:creationId xmlns:p14="http://schemas.microsoft.com/office/powerpoint/2010/main" val="2637002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Education</a:t>
            </a:r>
            <a:endParaRPr lang="it-IT" sz="2800" b="1" dirty="0">
              <a:latin typeface="+mn-lt"/>
            </a:endParaRPr>
          </a:p>
        </p:txBody>
      </p:sp>
      <p:sp>
        <p:nvSpPr>
          <p:cNvPr id="4" name="Segnaposto contenuto 3"/>
          <p:cNvSpPr>
            <a:spLocks noGrp="1"/>
          </p:cNvSpPr>
          <p:nvPr>
            <p:ph sz="half" idx="1"/>
          </p:nvPr>
        </p:nvSpPr>
        <p:spPr>
          <a:xfrm>
            <a:off x="685798" y="528359"/>
            <a:ext cx="7829552" cy="1804534"/>
          </a:xfrm>
        </p:spPr>
        <p:txBody>
          <a:bodyPr>
            <a:normAutofit fontScale="77500" lnSpcReduction="20000"/>
          </a:bodyPr>
          <a:lstStyle/>
          <a:p>
            <a:pPr lvl="0"/>
            <a:r>
              <a:rPr lang="en-US" dirty="0" smtClean="0"/>
              <a:t>Certificate </a:t>
            </a:r>
            <a:r>
              <a:rPr lang="en-US" dirty="0"/>
              <a:t>in Trainer of Trainers in Planning and Management, </a:t>
            </a:r>
            <a:r>
              <a:rPr lang="en-US" dirty="0" err="1"/>
              <a:t>Wageningen</a:t>
            </a:r>
            <a:r>
              <a:rPr lang="en-US" dirty="0"/>
              <a:t> University, Netherlands (2006)</a:t>
            </a:r>
          </a:p>
          <a:p>
            <a:pPr lvl="0"/>
            <a:r>
              <a:rPr lang="en-US" dirty="0"/>
              <a:t>Master of Science, Conservation studies. in Kenya. University of Nairobi, Kenya. , 2000-2001</a:t>
            </a:r>
          </a:p>
          <a:p>
            <a:pPr lvl="0"/>
            <a:r>
              <a:rPr lang="en-US" dirty="0"/>
              <a:t>Bachelor of Science, Natural Resources Management. </a:t>
            </a:r>
            <a:r>
              <a:rPr lang="en-US" dirty="0" err="1"/>
              <a:t>Egerton</a:t>
            </a:r>
            <a:r>
              <a:rPr lang="en-US" dirty="0"/>
              <a:t> University, Kenya. 1994-1998</a:t>
            </a:r>
          </a:p>
          <a:p>
            <a:endParaRPr lang="it-IT" dirty="0"/>
          </a:p>
        </p:txBody>
      </p:sp>
      <p:sp>
        <p:nvSpPr>
          <p:cNvPr id="5" name="Segnaposto contenuto 4"/>
          <p:cNvSpPr>
            <a:spLocks noGrp="1"/>
          </p:cNvSpPr>
          <p:nvPr>
            <p:ph sz="half" idx="2"/>
          </p:nvPr>
        </p:nvSpPr>
        <p:spPr>
          <a:xfrm>
            <a:off x="685798" y="3025259"/>
            <a:ext cx="7829552" cy="3450963"/>
          </a:xfrm>
        </p:spPr>
        <p:txBody>
          <a:bodyPr>
            <a:normAutofit fontScale="77500" lnSpcReduction="20000"/>
          </a:bodyPr>
          <a:lstStyle/>
          <a:p>
            <a:pPr lvl="0"/>
            <a:r>
              <a:rPr lang="en-US" dirty="0"/>
              <a:t>From May 2016 to-date, </a:t>
            </a:r>
            <a:r>
              <a:rPr lang="en-US" b="1" dirty="0"/>
              <a:t>Consultant- </a:t>
            </a:r>
            <a:r>
              <a:rPr lang="en-US" b="1" dirty="0" err="1"/>
              <a:t>Programme</a:t>
            </a:r>
            <a:r>
              <a:rPr lang="en-US" b="1" dirty="0"/>
              <a:t> Design, Management, MEAL and Resource Mobilization Specialist- </a:t>
            </a:r>
            <a:r>
              <a:rPr lang="en-US" b="1" u="sng" dirty="0"/>
              <a:t>DETRA- Africa Consulting</a:t>
            </a:r>
            <a:r>
              <a:rPr lang="en-US" dirty="0"/>
              <a:t> - Project Design and Development for Government and NGO </a:t>
            </a:r>
            <a:r>
              <a:rPr lang="en-US" dirty="0" err="1"/>
              <a:t>programmes</a:t>
            </a:r>
            <a:r>
              <a:rPr lang="en-US" dirty="0"/>
              <a:t>. Fundraising and MEAL specialist for clients. -Detailed feasibility reporting, Design and implementation of Climate Change, Agriculture and Enterprise projects in Africa; Fundraising specialist for clients, over USD 2M raised for various clients on Environment, Enterprise and Development.</a:t>
            </a:r>
          </a:p>
          <a:p>
            <a:r>
              <a:rPr lang="fr-FR" dirty="0"/>
              <a:t>2011 to 2016, </a:t>
            </a:r>
            <a:r>
              <a:rPr lang="fr-FR" b="1" dirty="0" err="1"/>
              <a:t>Regional</a:t>
            </a:r>
            <a:r>
              <a:rPr lang="fr-FR" b="1" dirty="0"/>
              <a:t> Programmes Manager/ </a:t>
            </a:r>
            <a:r>
              <a:rPr lang="fr-FR" b="1" dirty="0" err="1"/>
              <a:t>Development</a:t>
            </a:r>
            <a:r>
              <a:rPr lang="fr-FR" b="1" dirty="0"/>
              <a:t> </a:t>
            </a:r>
            <a:r>
              <a:rPr lang="fr-FR" b="1" dirty="0" err="1"/>
              <a:t>Adviser</a:t>
            </a:r>
            <a:r>
              <a:rPr lang="fr-FR" b="1" dirty="0"/>
              <a:t> </a:t>
            </a:r>
            <a:r>
              <a:rPr lang="fr-FR" b="1" dirty="0" err="1"/>
              <a:t>at</a:t>
            </a:r>
            <a:r>
              <a:rPr lang="fr-FR" b="1" dirty="0"/>
              <a:t> </a:t>
            </a:r>
            <a:r>
              <a:rPr lang="fr-FR" b="1" u="sng" dirty="0" err="1"/>
              <a:t>Embassy</a:t>
            </a:r>
            <a:r>
              <a:rPr lang="fr-FR" b="1" u="sng" dirty="0"/>
              <a:t> of </a:t>
            </a:r>
            <a:r>
              <a:rPr lang="fr-FR" b="1" u="sng" dirty="0" err="1"/>
              <a:t>Sweden</a:t>
            </a:r>
            <a:r>
              <a:rPr lang="fr-FR" b="1" u="sng" dirty="0"/>
              <a:t>/SIDA</a:t>
            </a:r>
            <a:r>
              <a:rPr lang="fr-FR" b="1" dirty="0"/>
              <a:t>.</a:t>
            </a:r>
            <a:r>
              <a:rPr lang="fr-FR" dirty="0"/>
              <a:t> - Management of a </a:t>
            </a:r>
            <a:r>
              <a:rPr lang="fr-FR" dirty="0" err="1"/>
              <a:t>Donor</a:t>
            </a:r>
            <a:r>
              <a:rPr lang="fr-FR" dirty="0"/>
              <a:t> </a:t>
            </a:r>
            <a:r>
              <a:rPr lang="fr-FR" dirty="0" err="1"/>
              <a:t>granting</a:t>
            </a:r>
            <a:r>
              <a:rPr lang="fr-FR" dirty="0"/>
              <a:t> </a:t>
            </a:r>
            <a:r>
              <a:rPr lang="fr-FR" dirty="0" err="1"/>
              <a:t>mechanism</a:t>
            </a:r>
            <a:r>
              <a:rPr lang="fr-FR" dirty="0"/>
              <a:t> in </a:t>
            </a:r>
            <a:r>
              <a:rPr lang="fr-FR" dirty="0" err="1"/>
              <a:t>Humanitarian</a:t>
            </a:r>
            <a:r>
              <a:rPr lang="fr-FR" dirty="0"/>
              <a:t>, Natural </a:t>
            </a:r>
            <a:r>
              <a:rPr lang="fr-FR" dirty="0" err="1"/>
              <a:t>Resources</a:t>
            </a:r>
            <a:r>
              <a:rPr lang="fr-FR" dirty="0"/>
              <a:t>, </a:t>
            </a:r>
            <a:r>
              <a:rPr lang="fr-FR" dirty="0" err="1"/>
              <a:t>climate</a:t>
            </a:r>
            <a:r>
              <a:rPr lang="fr-FR" dirty="0"/>
              <a:t> change, and infrastructure </a:t>
            </a:r>
            <a:r>
              <a:rPr lang="fr-FR" dirty="0" err="1"/>
              <a:t>development</a:t>
            </a:r>
            <a:r>
              <a:rPr lang="fr-FR" dirty="0"/>
              <a:t> </a:t>
            </a:r>
            <a:r>
              <a:rPr lang="fr-FR" dirty="0" err="1"/>
              <a:t>sectors</a:t>
            </a:r>
            <a:r>
              <a:rPr lang="fr-FR" dirty="0"/>
              <a:t>. </a:t>
            </a:r>
            <a:endParaRPr lang="it-IT" dirty="0"/>
          </a:p>
        </p:txBody>
      </p:sp>
      <p:sp>
        <p:nvSpPr>
          <p:cNvPr id="8" name="Titolo 1"/>
          <p:cNvSpPr txBox="1">
            <a:spLocks/>
          </p:cNvSpPr>
          <p:nvPr/>
        </p:nvSpPr>
        <p:spPr>
          <a:xfrm>
            <a:off x="-2" y="2502039"/>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smtClean="0">
                <a:latin typeface="+mn-lt"/>
              </a:rPr>
              <a:t>activities</a:t>
            </a:r>
            <a:endParaRPr lang="it-IT" sz="2800" b="1" dirty="0">
              <a:latin typeface="+mn-lt"/>
            </a:endParaRPr>
          </a:p>
        </p:txBody>
      </p:sp>
    </p:spTree>
    <p:extLst>
      <p:ext uri="{BB962C8B-B14F-4D97-AF65-F5344CB8AC3E}">
        <p14:creationId xmlns:p14="http://schemas.microsoft.com/office/powerpoint/2010/main" val="2177194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Other</a:t>
            </a:r>
            <a:r>
              <a:rPr lang="it-IT" sz="2800" b="1" dirty="0">
                <a:latin typeface="+mn-lt"/>
              </a:rPr>
              <a:t> </a:t>
            </a:r>
            <a:r>
              <a:rPr lang="it-IT" sz="2800" b="1" dirty="0" err="1">
                <a:latin typeface="+mn-lt"/>
              </a:rPr>
              <a:t>interests</a:t>
            </a:r>
            <a:r>
              <a:rPr lang="it-IT" sz="2800" b="1" dirty="0">
                <a:latin typeface="+mn-lt"/>
              </a:rPr>
              <a:t> (</a:t>
            </a:r>
            <a:r>
              <a:rPr lang="it-IT" sz="2800" b="1" dirty="0" err="1" smtClean="0">
                <a:latin typeface="+mn-lt"/>
              </a:rPr>
              <a:t>volunteer</a:t>
            </a:r>
            <a:r>
              <a:rPr lang="it-IT" sz="2800" b="1" dirty="0" smtClean="0">
                <a:latin typeface="+mn-lt"/>
              </a:rPr>
              <a:t> work, hobbies etc.)</a:t>
            </a:r>
            <a:endParaRPr lang="it-IT" sz="2800" b="1" dirty="0">
              <a:latin typeface="+mn-lt"/>
            </a:endParaRPr>
          </a:p>
        </p:txBody>
      </p:sp>
      <p:sp>
        <p:nvSpPr>
          <p:cNvPr id="2" name="Segnaposto contenuto 1"/>
          <p:cNvSpPr>
            <a:spLocks noGrp="1"/>
          </p:cNvSpPr>
          <p:nvPr>
            <p:ph idx="1"/>
          </p:nvPr>
        </p:nvSpPr>
        <p:spPr>
          <a:xfrm>
            <a:off x="628650" y="726831"/>
            <a:ext cx="7886700" cy="5450132"/>
          </a:xfrm>
        </p:spPr>
        <p:txBody>
          <a:bodyPr>
            <a:normAutofit fontScale="62500" lnSpcReduction="20000"/>
          </a:bodyPr>
          <a:lstStyle/>
          <a:p>
            <a:pPr lvl="0"/>
            <a:r>
              <a:rPr lang="en-US" dirty="0"/>
              <a:t>From October 2018- Member of the </a:t>
            </a:r>
            <a:r>
              <a:rPr lang="en-US" b="1" dirty="0"/>
              <a:t>UNDP SGP</a:t>
            </a:r>
            <a:r>
              <a:rPr lang="en-US" dirty="0"/>
              <a:t> Technical Advisory Committee to advice </a:t>
            </a:r>
            <a:r>
              <a:rPr lang="en-US" b="1" dirty="0"/>
              <a:t>UNDP Kenya Small Grants </a:t>
            </a:r>
            <a:r>
              <a:rPr lang="en-US" b="1" dirty="0" err="1"/>
              <a:t>Programme</a:t>
            </a:r>
            <a:r>
              <a:rPr lang="en-US" dirty="0"/>
              <a:t> on funding and </a:t>
            </a:r>
            <a:r>
              <a:rPr lang="en-US" dirty="0" err="1"/>
              <a:t>programme</a:t>
            </a:r>
            <a:r>
              <a:rPr lang="en-US" dirty="0"/>
              <a:t> development for Kenya.</a:t>
            </a:r>
          </a:p>
          <a:p>
            <a:pPr lvl="0"/>
            <a:r>
              <a:rPr lang="en-US" dirty="0"/>
              <a:t>2016-2018: Team Leader/ Lead consultant for </a:t>
            </a:r>
            <a:r>
              <a:rPr lang="en-US" b="1" dirty="0"/>
              <a:t>UN Habitat</a:t>
            </a:r>
            <a:r>
              <a:rPr lang="en-US" dirty="0"/>
              <a:t>, study on Joint Initiative on Financing for Resilient and Green Urban Global Solutions in Africa in 5 major African cities. </a:t>
            </a:r>
          </a:p>
          <a:p>
            <a:pPr lvl="0"/>
            <a:r>
              <a:rPr lang="en-US" dirty="0"/>
              <a:t>2017 Finalist: </a:t>
            </a:r>
            <a:r>
              <a:rPr lang="en-US" b="1" dirty="0"/>
              <a:t>ACUMEN Fellowship on Social Entrepreneurship</a:t>
            </a:r>
            <a:r>
              <a:rPr lang="en-US" dirty="0"/>
              <a:t> in East Africa.</a:t>
            </a:r>
          </a:p>
          <a:p>
            <a:pPr lvl="0"/>
            <a:r>
              <a:rPr lang="en-US" dirty="0"/>
              <a:t>2015-2016: Part-time </a:t>
            </a:r>
            <a:r>
              <a:rPr lang="en-US" dirty="0" err="1"/>
              <a:t>Programme</a:t>
            </a:r>
            <a:r>
              <a:rPr lang="en-US" dirty="0"/>
              <a:t> Design Specialist for </a:t>
            </a:r>
            <a:r>
              <a:rPr lang="en-US" b="1" dirty="0"/>
              <a:t>Centre for Research in Environment Kenya</a:t>
            </a:r>
            <a:r>
              <a:rPr lang="en-US" dirty="0"/>
              <a:t>. Design, develop and commissioning development projects.</a:t>
            </a:r>
          </a:p>
          <a:p>
            <a:pPr lvl="0"/>
            <a:r>
              <a:rPr lang="en-US" dirty="0"/>
              <a:t>2009: Consultant on ESIA, </a:t>
            </a:r>
            <a:r>
              <a:rPr lang="en-US" b="1" dirty="0"/>
              <a:t>African Development Bank</a:t>
            </a:r>
            <a:r>
              <a:rPr lang="en-US" dirty="0"/>
              <a:t> Gibe Dam Project, Ethiopia.</a:t>
            </a:r>
          </a:p>
          <a:p>
            <a:pPr lvl="0"/>
            <a:r>
              <a:rPr lang="en-US" dirty="0"/>
              <a:t>2009: Consultant, GIBB Africa/ KENGEN, Kenya for </a:t>
            </a:r>
            <a:r>
              <a:rPr lang="en-US" b="1" dirty="0"/>
              <a:t>World Bank and Japanese Development Bank</a:t>
            </a:r>
            <a:r>
              <a:rPr lang="en-US" dirty="0"/>
              <a:t> ; Project Ecologist and ESIA expert for various projects.</a:t>
            </a:r>
          </a:p>
          <a:p>
            <a:pPr lvl="0"/>
            <a:r>
              <a:rPr lang="en-US" dirty="0"/>
              <a:t>2009: Winner, </a:t>
            </a:r>
            <a:r>
              <a:rPr lang="en-US" dirty="0" err="1"/>
              <a:t>Sukuma</a:t>
            </a:r>
            <a:r>
              <a:rPr lang="en-US" dirty="0"/>
              <a:t> Africa Awards on Social Entrepreneurship/ Millennium Development Goals at the </a:t>
            </a:r>
            <a:r>
              <a:rPr lang="en-US" b="1" dirty="0"/>
              <a:t>World Social Forum- Cape Town</a:t>
            </a:r>
            <a:r>
              <a:rPr lang="en-US" dirty="0"/>
              <a:t>, South Africa</a:t>
            </a:r>
          </a:p>
          <a:p>
            <a:pPr lvl="0"/>
            <a:r>
              <a:rPr lang="en-US" dirty="0"/>
              <a:t>2009: Winner, International Prize, 2008 Bid Network Challenge, Netherlands, </a:t>
            </a:r>
          </a:p>
          <a:p>
            <a:pPr lvl="0"/>
            <a:r>
              <a:rPr lang="en-US" dirty="0"/>
              <a:t>2008: Finalist, 2007 </a:t>
            </a:r>
            <a:r>
              <a:rPr lang="en-US" b="1" dirty="0"/>
              <a:t>UNEP Seed Award</a:t>
            </a:r>
            <a:r>
              <a:rPr lang="en-US" dirty="0"/>
              <a:t>s on entrepreneurship </a:t>
            </a:r>
          </a:p>
          <a:p>
            <a:pPr lvl="0"/>
            <a:r>
              <a:rPr lang="en-US" dirty="0"/>
              <a:t>2017: Finalist </a:t>
            </a:r>
            <a:r>
              <a:rPr lang="en-US" b="1" dirty="0" err="1"/>
              <a:t>Ashoka</a:t>
            </a:r>
            <a:r>
              <a:rPr lang="en-US" b="1" dirty="0"/>
              <a:t> Fellows in Social Enterprise</a:t>
            </a:r>
            <a:endParaRPr lang="en-US" dirty="0"/>
          </a:p>
          <a:p>
            <a:pPr lvl="0"/>
            <a:r>
              <a:rPr lang="en-US" dirty="0"/>
              <a:t>2001: Recipient </a:t>
            </a:r>
            <a:r>
              <a:rPr lang="en-US" b="1" dirty="0"/>
              <a:t>University of California, Davis</a:t>
            </a:r>
            <a:r>
              <a:rPr lang="en-US" dirty="0"/>
              <a:t> Scholarship to undertake Masters Degree.</a:t>
            </a:r>
          </a:p>
          <a:p>
            <a:endParaRPr lang="it-IT" dirty="0"/>
          </a:p>
        </p:txBody>
      </p:sp>
    </p:spTree>
    <p:extLst>
      <p:ext uri="{BB962C8B-B14F-4D97-AF65-F5344CB8AC3E}">
        <p14:creationId xmlns:p14="http://schemas.microsoft.com/office/powerpoint/2010/main" val="3305907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628650" y="531910"/>
            <a:ext cx="7886700" cy="5645053"/>
          </a:xfrm>
        </p:spPr>
        <p:txBody>
          <a:bodyPr>
            <a:normAutofit fontScale="92500" lnSpcReduction="20000"/>
          </a:bodyPr>
          <a:lstStyle/>
          <a:p>
            <a:r>
              <a:rPr lang="en-US" b="1" u="sng" dirty="0"/>
              <a:t>Ecosystem Based Resilience and Adaptation to Climate Change in the Mt Kenya East Forest Ecosystem through promotion of a natural resource based </a:t>
            </a:r>
            <a:r>
              <a:rPr lang="en-US" b="1" u="sng" dirty="0" smtClean="0"/>
              <a:t>economy</a:t>
            </a:r>
          </a:p>
          <a:p>
            <a:r>
              <a:rPr lang="en-US" dirty="0" smtClean="0"/>
              <a:t>The </a:t>
            </a:r>
            <a:r>
              <a:rPr lang="en-US" dirty="0"/>
              <a:t>Mt Kenya East Forest is on the windward side of Mt Kenya. The region lies between agro-ecological zones , characterized by rainfall of between and  </a:t>
            </a:r>
            <a:r>
              <a:rPr lang="en-US" dirty="0" err="1"/>
              <a:t>and</a:t>
            </a:r>
            <a:r>
              <a:rPr lang="en-US" dirty="0"/>
              <a:t> temperatures of between and. The ecosystem is named after and hosts Mt. Kenya, a Biosphere Reserve UNESCO World Heritage Site (ref……….).  It should be conserved for provision of global ecosystem services, such as wildlife conservation, water, carbon sink and climate regulation. A ten year comprehensive management plan for conservation of Mt. Kenya Ecosystem was developed by KWS, KFS, KEFRI, WRMA and NEMA with participation of stakeholders. The Plan came into force in 2010 and has 7 management </a:t>
            </a:r>
            <a:r>
              <a:rPr lang="en-US" dirty="0" err="1"/>
              <a:t>programmes</a:t>
            </a:r>
            <a:r>
              <a:rPr lang="en-US" dirty="0"/>
              <a:t>.</a:t>
            </a:r>
            <a:endParaRPr lang="it-IT" dirty="0"/>
          </a:p>
        </p:txBody>
      </p:sp>
    </p:spTree>
    <p:extLst>
      <p:ext uri="{BB962C8B-B14F-4D97-AF65-F5344CB8AC3E}">
        <p14:creationId xmlns:p14="http://schemas.microsoft.com/office/powerpoint/2010/main" val="1495076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29374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t>Objectives</a:t>
            </a:r>
            <a:r>
              <a:rPr lang="it-IT" sz="2800" b="1" dirty="0" smtClean="0">
                <a:latin typeface="+mn-lt"/>
              </a:rPr>
              <a:t>	</a:t>
            </a:r>
            <a:endParaRPr lang="it-IT" sz="2800" b="1" dirty="0">
              <a:latin typeface="+mn-lt"/>
            </a:endParaRPr>
          </a:p>
        </p:txBody>
      </p:sp>
      <p:sp>
        <p:nvSpPr>
          <p:cNvPr id="3" name="Segnaposto contenuto 2"/>
          <p:cNvSpPr>
            <a:spLocks noGrp="1"/>
          </p:cNvSpPr>
          <p:nvPr>
            <p:ph idx="1"/>
          </p:nvPr>
        </p:nvSpPr>
        <p:spPr>
          <a:xfrm>
            <a:off x="628650" y="949569"/>
            <a:ext cx="7886700" cy="5227394"/>
          </a:xfrm>
        </p:spPr>
        <p:txBody>
          <a:bodyPr>
            <a:normAutofit fontScale="92500" lnSpcReduction="10000"/>
          </a:bodyPr>
          <a:lstStyle/>
          <a:p>
            <a:r>
              <a:rPr lang="en-US" dirty="0" smtClean="0"/>
              <a:t>1</a:t>
            </a:r>
            <a:r>
              <a:rPr lang="en-US" dirty="0"/>
              <a:t>. To document climate-related impacts and vulnerabilities of communities in 3 counties of the Mt. Kenya East ecosystem</a:t>
            </a:r>
          </a:p>
          <a:p>
            <a:r>
              <a:rPr lang="en-US" dirty="0"/>
              <a:t>2. To promote  landscape scale Ecosystem-based Adaptation (</a:t>
            </a:r>
            <a:r>
              <a:rPr lang="en-US" dirty="0" err="1"/>
              <a:t>EbA</a:t>
            </a:r>
            <a:r>
              <a:rPr lang="en-US" dirty="0"/>
              <a:t>)  as a cost-effective and low-risk approach for building climate resilience over large rural landscapes that surround a protected area.</a:t>
            </a:r>
          </a:p>
          <a:p>
            <a:r>
              <a:rPr lang="en-US" dirty="0"/>
              <a:t>3. To mobilize and equip local communities to rehabilitate degraded forests and wetlands in order to restore eco-system services, based on wise-use principles and guidelines. </a:t>
            </a:r>
          </a:p>
          <a:p>
            <a:r>
              <a:rPr lang="en-US" dirty="0"/>
              <a:t>4. To build the capacity (institutional strengthening)                                                                                                                                                                                                                            of the various actors in the ecosystem to be able to implement </a:t>
            </a:r>
            <a:r>
              <a:rPr lang="en-US" dirty="0" err="1"/>
              <a:t>EbA</a:t>
            </a:r>
            <a:r>
              <a:rPr lang="en-US" dirty="0"/>
              <a:t> activities.</a:t>
            </a:r>
          </a:p>
          <a:p>
            <a:endParaRPr lang="it-IT" dirty="0"/>
          </a:p>
        </p:txBody>
      </p:sp>
    </p:spTree>
    <p:extLst>
      <p:ext uri="{BB962C8B-B14F-4D97-AF65-F5344CB8AC3E}">
        <p14:creationId xmlns:p14="http://schemas.microsoft.com/office/powerpoint/2010/main" val="1645160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3/3</a:t>
            </a:r>
            <a:endParaRPr lang="it-IT" sz="2800" b="1" dirty="0">
              <a:latin typeface="+mn-lt"/>
            </a:endParaRPr>
          </a:p>
        </p:txBody>
      </p:sp>
      <p:sp>
        <p:nvSpPr>
          <p:cNvPr id="3" name="Segnaposto contenuto 2"/>
          <p:cNvSpPr>
            <a:spLocks noGrp="1"/>
          </p:cNvSpPr>
          <p:nvPr>
            <p:ph idx="1"/>
          </p:nvPr>
        </p:nvSpPr>
        <p:spPr>
          <a:xfrm>
            <a:off x="628650" y="531910"/>
            <a:ext cx="7886700" cy="5645053"/>
          </a:xfrm>
        </p:spPr>
        <p:txBody>
          <a:bodyPr/>
          <a:lstStyle/>
          <a:p>
            <a:r>
              <a:rPr lang="it-IT" dirty="0" smtClean="0"/>
              <a:t>Activities</a:t>
            </a:r>
          </a:p>
          <a:p>
            <a:r>
              <a:rPr lang="en-US" dirty="0"/>
              <a:t>1.1 .1Conduct baseline surveys of  specific climate-related impacts and vulnerabilities of communities in selected counties of the ecosystem. </a:t>
            </a:r>
          </a:p>
          <a:p>
            <a:r>
              <a:rPr lang="en-US" dirty="0"/>
              <a:t>2.1.1 Create awareness of </a:t>
            </a:r>
            <a:r>
              <a:rPr lang="en-US" dirty="0" err="1"/>
              <a:t>EbA</a:t>
            </a:r>
            <a:r>
              <a:rPr lang="en-US" dirty="0"/>
              <a:t> amongst policy makers and communities through meetings </a:t>
            </a:r>
          </a:p>
          <a:p>
            <a:r>
              <a:rPr lang="en-US" dirty="0"/>
              <a:t>2.1.2 Pilot the application of </a:t>
            </a:r>
            <a:r>
              <a:rPr lang="en-US" dirty="0" err="1"/>
              <a:t>EbA</a:t>
            </a:r>
            <a:r>
              <a:rPr lang="en-US" dirty="0"/>
              <a:t> in selected areas of the Mt. Kenya East Ecosystem and assess its suitability as a low risk approach for building climate resilience over large rural landscapes while meeting the management objectives of a protected area</a:t>
            </a:r>
          </a:p>
          <a:p>
            <a:endParaRPr lang="it-IT" dirty="0"/>
          </a:p>
        </p:txBody>
      </p:sp>
    </p:spTree>
    <p:extLst>
      <p:ext uri="{BB962C8B-B14F-4D97-AF65-F5344CB8AC3E}">
        <p14:creationId xmlns:p14="http://schemas.microsoft.com/office/powerpoint/2010/main" val="3107910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455489"/>
          </a:xfrm>
        </p:spPr>
        <p:txBody>
          <a:bodyPr>
            <a:normAutofit fontScale="90000"/>
          </a:bodyPr>
          <a:lstStyle/>
          <a:p>
            <a:r>
              <a:rPr lang="en-US" dirty="0" smtClean="0"/>
              <a:t>Activities cont’d</a:t>
            </a:r>
            <a:endParaRPr lang="en-US" dirty="0"/>
          </a:p>
        </p:txBody>
      </p:sp>
      <p:sp>
        <p:nvSpPr>
          <p:cNvPr id="3" name="Content Placeholder 2"/>
          <p:cNvSpPr>
            <a:spLocks noGrp="1"/>
          </p:cNvSpPr>
          <p:nvPr>
            <p:ph idx="1"/>
          </p:nvPr>
        </p:nvSpPr>
        <p:spPr>
          <a:xfrm>
            <a:off x="628650" y="1055077"/>
            <a:ext cx="7886700" cy="5121886"/>
          </a:xfrm>
        </p:spPr>
        <p:txBody>
          <a:bodyPr>
            <a:normAutofit fontScale="92500" lnSpcReduction="10000"/>
          </a:bodyPr>
          <a:lstStyle/>
          <a:p>
            <a:r>
              <a:rPr lang="en-US" dirty="0"/>
              <a:t>3.1.1 Incorporate sustainable land management practices and reforestation in support  of resilient agricultural practices</a:t>
            </a:r>
          </a:p>
          <a:p>
            <a:r>
              <a:rPr lang="en-US" dirty="0"/>
              <a:t>3.1.2 Develop alternative natural resource based livelihoods for communities living in high potential zones of Mt Kenya East region so as to reduce the utilization pressure exerted on the natural forests and wetlands. </a:t>
            </a:r>
          </a:p>
          <a:p>
            <a:r>
              <a:rPr lang="en-US" dirty="0"/>
              <a:t>3.1.3 Strengthen the climate information and early warning systems that support the communities to make climate-resilient decisions. </a:t>
            </a:r>
          </a:p>
          <a:p>
            <a:r>
              <a:rPr lang="en-US" dirty="0"/>
              <a:t>3.1.4 Supporting initiatives around climate adaptation and mitigation as well as those addressing Ecosystem based Adaptation</a:t>
            </a:r>
          </a:p>
          <a:p>
            <a:endParaRPr lang="en-US" dirty="0"/>
          </a:p>
        </p:txBody>
      </p:sp>
    </p:spTree>
    <p:extLst>
      <p:ext uri="{BB962C8B-B14F-4D97-AF65-F5344CB8AC3E}">
        <p14:creationId xmlns:p14="http://schemas.microsoft.com/office/powerpoint/2010/main" val="2162538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Thank for your attention!</a:t>
            </a:r>
            <a:endParaRPr lang="en-US" dirty="0"/>
          </a:p>
        </p:txBody>
      </p:sp>
      <p:sp>
        <p:nvSpPr>
          <p:cNvPr id="3" name="Sottotitolo 2"/>
          <p:cNvSpPr>
            <a:spLocks noGrp="1"/>
          </p:cNvSpPr>
          <p:nvPr>
            <p:ph type="subTitle" idx="1"/>
          </p:nvPr>
        </p:nvSpPr>
        <p:spPr/>
        <p:txBody>
          <a:bodyPr/>
          <a:lstStyle/>
          <a:p>
            <a:r>
              <a:rPr lang="it-IT" dirty="0" smtClean="0"/>
              <a:t>(Optional)</a:t>
            </a:r>
            <a:endParaRPr lang="it-IT" dirty="0"/>
          </a:p>
        </p:txBody>
      </p:sp>
    </p:spTree>
    <p:extLst>
      <p:ext uri="{BB962C8B-B14F-4D97-AF65-F5344CB8AC3E}">
        <p14:creationId xmlns:p14="http://schemas.microsoft.com/office/powerpoint/2010/main" val="10028616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694</TotalTime>
  <Words>745</Words>
  <Application>Microsoft Office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Tema di Office</vt:lpstr>
      <vt:lpstr>PowerPoint Presentation</vt:lpstr>
      <vt:lpstr>PowerPoint Presentation</vt:lpstr>
      <vt:lpstr>PowerPoint Presentation</vt:lpstr>
      <vt:lpstr>PowerPoint Presentation</vt:lpstr>
      <vt:lpstr>PowerPoint Presentation</vt:lpstr>
      <vt:lpstr>PowerPoint Presentation</vt:lpstr>
      <vt:lpstr>Activities cont’d</vt:lpstr>
      <vt:lpstr>Thank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HP</cp:lastModifiedBy>
  <cp:revision>81</cp:revision>
  <dcterms:created xsi:type="dcterms:W3CDTF">2014-07-05T09:11:12Z</dcterms:created>
  <dcterms:modified xsi:type="dcterms:W3CDTF">2019-06-25T22:32:14Z</dcterms:modified>
</cp:coreProperties>
</file>