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78" r:id="rId2"/>
    <p:sldId id="279" r:id="rId3"/>
    <p:sldId id="288" r:id="rId4"/>
    <p:sldId id="289" r:id="rId5"/>
    <p:sldId id="290" r:id="rId6"/>
    <p:sldId id="291" r:id="rId7"/>
    <p:sldId id="292" r:id="rId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20">
          <p15:clr>
            <a:srgbClr val="A4A3A4"/>
          </p15:clr>
        </p15:guide>
        <p15:guide id="2" pos="284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727272"/>
    <a:srgbClr val="FFFC88"/>
    <a:srgbClr val="E3FF83"/>
    <a:srgbClr val="006600"/>
    <a:srgbClr val="00CC00"/>
    <a:srgbClr val="FF6600"/>
    <a:srgbClr val="FF66CC"/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68" d="100"/>
          <a:sy n="68" d="100"/>
        </p:scale>
        <p:origin x="1308" y="72"/>
      </p:cViewPr>
      <p:guideLst>
        <p:guide orient="horz" pos="2720"/>
        <p:guide pos="284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70A46D-7C23-A74C-A927-950A7F23F9EF}" type="datetimeFigureOut">
              <a:rPr lang="it-IT" smtClean="0"/>
              <a:t>25/06/2019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1AC88D-BAEE-204A-9505-52122518187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0200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25/06/2019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7097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25/06/2019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7607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25/06/2019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0885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25/06/2019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1106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25/06/2019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0182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25/06/2019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5188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25/06/2019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1411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25/06/2019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0167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25/06/2019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5481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25/06/2019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7251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25/06/2019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7348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88">
            <a:alpha val="2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7BF72-1CFC-4EE4-AD29-9ECF34C8F35B}" type="datetimeFigureOut">
              <a:rPr lang="it-IT" smtClean="0"/>
              <a:t>25/06/2019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5D428-8962-4FC5-ACFE-B2FD27EF9F56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100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0" y="709566"/>
            <a:ext cx="9143999" cy="1877437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3200" b="1" dirty="0">
                <a:latin typeface="+mn-lt"/>
              </a:rPr>
              <a:t>Personal </a:t>
            </a:r>
            <a:r>
              <a:rPr lang="it-IT" sz="3200" b="1" dirty="0" err="1">
                <a:latin typeface="+mn-lt"/>
              </a:rPr>
              <a:t>presentation</a:t>
            </a:r>
            <a:endParaRPr lang="it-IT" sz="3200" b="1" dirty="0">
              <a:latin typeface="+mn-lt"/>
            </a:endParaRPr>
          </a:p>
          <a:p>
            <a:pPr algn="ctr">
              <a:lnSpc>
                <a:spcPct val="100000"/>
              </a:lnSpc>
            </a:pPr>
            <a:endParaRPr lang="it-IT" sz="2000" dirty="0">
              <a:latin typeface="+mn-lt"/>
            </a:endParaRPr>
          </a:p>
          <a:p>
            <a:pPr algn="ctr">
              <a:lnSpc>
                <a:spcPct val="100000"/>
              </a:lnSpc>
            </a:pPr>
            <a:r>
              <a:rPr lang="it-IT" sz="2400" b="1" dirty="0">
                <a:latin typeface="+mn-lt"/>
              </a:rPr>
              <a:t>OSCAR IVÁN GALVIS MORA - COLOMBIA</a:t>
            </a:r>
            <a:endParaRPr lang="it-IT" sz="2000" b="1" dirty="0">
              <a:latin typeface="+mn-lt"/>
            </a:endParaRPr>
          </a:p>
          <a:p>
            <a:pPr algn="ctr">
              <a:lnSpc>
                <a:spcPct val="100000"/>
              </a:lnSpc>
            </a:pPr>
            <a:r>
              <a:rPr lang="it-IT" sz="2000" dirty="0">
                <a:latin typeface="+mn-lt"/>
              </a:rPr>
              <a:t>Climate Change Adaptation Specialist – Colombian Ministry of Mines and Energy</a:t>
            </a:r>
          </a:p>
          <a:p>
            <a:pPr algn="ctr">
              <a:lnSpc>
                <a:spcPct val="100000"/>
              </a:lnSpc>
            </a:pPr>
            <a:r>
              <a:rPr lang="it-IT" sz="2000" dirty="0">
                <a:latin typeface="+mn-lt"/>
              </a:rPr>
              <a:t>oigalvis@minenergia.gov.co</a:t>
            </a:r>
            <a:endParaRPr lang="it-IT" sz="2800" dirty="0">
              <a:latin typeface="+mn-lt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2" y="5623554"/>
            <a:ext cx="91439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 </a:t>
            </a:r>
            <a:r>
              <a:rPr lang="it-IT" sz="2400" b="1" dirty="0"/>
              <a:t>IPROMO</a:t>
            </a:r>
            <a:r>
              <a:rPr lang="it-IT" b="1" dirty="0"/>
              <a:t> </a:t>
            </a:r>
            <a:endParaRPr lang="it-IT" dirty="0"/>
          </a:p>
          <a:p>
            <a:pPr algn="ctr"/>
            <a:r>
              <a:rPr lang="en-US" b="1" dirty="0"/>
              <a:t> </a:t>
            </a:r>
            <a:r>
              <a:rPr lang="en-US" b="1" i="1" dirty="0"/>
              <a:t>Landscape approach for enhancing mountain resilience</a:t>
            </a:r>
          </a:p>
          <a:p>
            <a:pPr algn="ctr"/>
            <a:r>
              <a:rPr lang="en-US" b="1" dirty="0" err="1"/>
              <a:t>Pieve</a:t>
            </a:r>
            <a:r>
              <a:rPr lang="en-US" b="1" dirty="0"/>
              <a:t> </a:t>
            </a:r>
            <a:r>
              <a:rPr lang="en-US" b="1" dirty="0" err="1"/>
              <a:t>Tesino</a:t>
            </a:r>
            <a:r>
              <a:rPr lang="en-US" b="1" dirty="0"/>
              <a:t> /Ormea 02-18 July 2019</a:t>
            </a:r>
            <a:endParaRPr lang="it-IT" dirty="0"/>
          </a:p>
        </p:txBody>
      </p:sp>
      <p:pic>
        <p:nvPicPr>
          <p:cNvPr id="4" name="Imagen 3" descr="Imagen que contiene persona, hombre, interior, pared&#10;&#10;Descripción generada automáticamente">
            <a:extLst>
              <a:ext uri="{FF2B5EF4-FFF2-40B4-BE49-F238E27FC236}">
                <a16:creationId xmlns:a16="http://schemas.microsoft.com/office/drawing/2014/main" id="{1EE351C3-BB8B-4CC5-8F08-B18F0D2C9B4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86" y="2820571"/>
            <a:ext cx="1823553" cy="2733195"/>
          </a:xfrm>
          <a:prstGeom prst="rect">
            <a:avLst/>
          </a:prstGeom>
        </p:spPr>
      </p:pic>
      <p:pic>
        <p:nvPicPr>
          <p:cNvPr id="6" name="Imagen 5" descr="Imagen que contiene texto, mapa&#10;&#10;Descripción generada automáticamente">
            <a:extLst>
              <a:ext uri="{FF2B5EF4-FFF2-40B4-BE49-F238E27FC236}">
                <a16:creationId xmlns:a16="http://schemas.microsoft.com/office/drawing/2014/main" id="{5EF69AE4-274E-4625-8DAD-6C186DA43B8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1934" y="3164623"/>
            <a:ext cx="1859701" cy="2045092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76D23900-F45C-4030-B051-FDA26DF4931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7930" y="3571844"/>
            <a:ext cx="1859702" cy="1233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7002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0" y="64881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err="1">
                <a:latin typeface="+mn-lt"/>
              </a:rPr>
              <a:t>Education</a:t>
            </a:r>
            <a:endParaRPr lang="it-IT" sz="2800" b="1" dirty="0">
              <a:latin typeface="+mn-lt"/>
            </a:endParaRP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685798" y="877623"/>
            <a:ext cx="7829552" cy="1553660"/>
          </a:xfrm>
        </p:spPr>
        <p:txBody>
          <a:bodyPr>
            <a:normAutofit fontScale="85000" lnSpcReduction="10000"/>
          </a:bodyPr>
          <a:lstStyle/>
          <a:p>
            <a:r>
              <a:rPr lang="it-IT" dirty="0"/>
              <a:t>Bachelor: Civil Engineering – National University of Colombia</a:t>
            </a:r>
          </a:p>
          <a:p>
            <a:r>
              <a:rPr lang="it-IT" dirty="0"/>
              <a:t>Master Degree: Civil Engineering for Risk Mitigation – Politecnico di Milano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half" idx="2"/>
          </p:nvPr>
        </p:nvSpPr>
        <p:spPr>
          <a:xfrm>
            <a:off x="685798" y="3316103"/>
            <a:ext cx="7829552" cy="3239442"/>
          </a:xfrm>
        </p:spPr>
        <p:txBody>
          <a:bodyPr>
            <a:normAutofit fontScale="85000" lnSpcReduction="10000"/>
          </a:bodyPr>
          <a:lstStyle/>
          <a:p>
            <a:r>
              <a:rPr lang="it-IT" b="1" dirty="0"/>
              <a:t>Climate Change Adaptation Specialist of the Colombian Ministry of Mines and Energy: </a:t>
            </a:r>
            <a:r>
              <a:rPr lang="it-IT" dirty="0"/>
              <a:t>Support the implementation of the adaptation guidelines and strategies defined in the Integral Climate Change Management Plan of the mines and energy sector.</a:t>
            </a:r>
            <a:endParaRPr lang="it-IT" b="1" dirty="0"/>
          </a:p>
          <a:p>
            <a:r>
              <a:rPr lang="it-IT" b="1" dirty="0"/>
              <a:t>Coordinator of the «US in-Country» Program in Colombia of the NAP Global Network: </a:t>
            </a:r>
            <a:r>
              <a:rPr lang="it-IT" dirty="0"/>
              <a:t>Coordinator of all activities and strategies developed by the NAP Global Network in Colombia, related to the formulation and implementation of Integral Climate Change Management Plans.</a:t>
            </a:r>
          </a:p>
        </p:txBody>
      </p:sp>
      <p:sp>
        <p:nvSpPr>
          <p:cNvPr id="8" name="Titolo 1"/>
          <p:cNvSpPr txBox="1">
            <a:spLocks/>
          </p:cNvSpPr>
          <p:nvPr/>
        </p:nvSpPr>
        <p:spPr>
          <a:xfrm>
            <a:off x="0" y="2576902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err="1">
                <a:latin typeface="+mn-lt"/>
              </a:rPr>
              <a:t>Employment</a:t>
            </a:r>
            <a:r>
              <a:rPr lang="it-IT" sz="2800" b="1" dirty="0">
                <a:latin typeface="+mn-lt"/>
              </a:rPr>
              <a:t> and </a:t>
            </a:r>
            <a:r>
              <a:rPr lang="it-IT" sz="2800" b="1" dirty="0" err="1">
                <a:latin typeface="+mn-lt"/>
              </a:rPr>
              <a:t>main</a:t>
            </a:r>
            <a:r>
              <a:rPr lang="it-IT" sz="2800" b="1" dirty="0">
                <a:latin typeface="+mn-lt"/>
              </a:rPr>
              <a:t> </a:t>
            </a:r>
            <a:r>
              <a:rPr lang="it-IT" sz="2800" b="1" dirty="0" err="1">
                <a:latin typeface="+mn-lt"/>
              </a:rPr>
              <a:t>activities</a:t>
            </a:r>
            <a:endParaRPr lang="it-IT" sz="28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77194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1"/>
          <p:cNvSpPr txBox="1">
            <a:spLocks/>
          </p:cNvSpPr>
          <p:nvPr/>
        </p:nvSpPr>
        <p:spPr>
          <a:xfrm>
            <a:off x="0" y="8690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err="1">
                <a:latin typeface="+mn-lt"/>
              </a:rPr>
              <a:t>Other</a:t>
            </a:r>
            <a:r>
              <a:rPr lang="it-IT" sz="2800" b="1" dirty="0">
                <a:latin typeface="+mn-lt"/>
              </a:rPr>
              <a:t> </a:t>
            </a:r>
            <a:r>
              <a:rPr lang="it-IT" sz="2800" b="1" dirty="0" err="1">
                <a:latin typeface="+mn-lt"/>
              </a:rPr>
              <a:t>interests</a:t>
            </a:r>
            <a:r>
              <a:rPr lang="it-IT" sz="2800" b="1" dirty="0">
                <a:latin typeface="+mn-lt"/>
              </a:rPr>
              <a:t> (</a:t>
            </a:r>
            <a:r>
              <a:rPr lang="it-IT" sz="2800" b="1" dirty="0" err="1">
                <a:latin typeface="+mn-lt"/>
              </a:rPr>
              <a:t>volunteer</a:t>
            </a:r>
            <a:r>
              <a:rPr lang="it-IT" sz="2800" b="1" dirty="0">
                <a:latin typeface="+mn-lt"/>
              </a:rPr>
              <a:t> work, hobbies etc.)</a:t>
            </a:r>
          </a:p>
        </p:txBody>
      </p:sp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628650" y="981564"/>
            <a:ext cx="7886700" cy="3463827"/>
          </a:xfrm>
        </p:spPr>
        <p:txBody>
          <a:bodyPr/>
          <a:lstStyle/>
          <a:p>
            <a:pPr marL="0" indent="0">
              <a:buNone/>
            </a:pPr>
            <a:r>
              <a:rPr lang="it-IT" b="1" dirty="0"/>
              <a:t>VOLUNTEER WORK:</a:t>
            </a:r>
          </a:p>
          <a:p>
            <a:r>
              <a:rPr lang="it-IT" dirty="0"/>
              <a:t>Solid Waste Management: Active member of young communities that look for an innovative strategies to manage solid wastes on Bogotá-Colombia</a:t>
            </a:r>
          </a:p>
          <a:p>
            <a:r>
              <a:rPr lang="it-IT" dirty="0"/>
              <a:t>Capacity building on local schools: Speaker on a series of conferences in local schools, where the main topic are the activities the children can make on their homes to help the environment.</a:t>
            </a:r>
          </a:p>
        </p:txBody>
      </p:sp>
      <p:sp>
        <p:nvSpPr>
          <p:cNvPr id="4" name="Segnaposto contenuto 1">
            <a:extLst>
              <a:ext uri="{FF2B5EF4-FFF2-40B4-BE49-F238E27FC236}">
                <a16:creationId xmlns:a16="http://schemas.microsoft.com/office/drawing/2014/main" id="{F004FB8F-E5D6-46FE-A7BA-AEA11F843F04}"/>
              </a:ext>
            </a:extLst>
          </p:cNvPr>
          <p:cNvSpPr txBox="1">
            <a:spLocks/>
          </p:cNvSpPr>
          <p:nvPr/>
        </p:nvSpPr>
        <p:spPr>
          <a:xfrm>
            <a:off x="628650" y="4664955"/>
            <a:ext cx="7886700" cy="20171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b="1" dirty="0"/>
              <a:t>HOBBIES:</a:t>
            </a:r>
          </a:p>
        </p:txBody>
      </p:sp>
      <p:pic>
        <p:nvPicPr>
          <p:cNvPr id="5" name="Imagen 4" descr="Imagen que contiene bicicleta, transporte&#10;&#10;Descripción generada automáticamente">
            <a:extLst>
              <a:ext uri="{FF2B5EF4-FFF2-40B4-BE49-F238E27FC236}">
                <a16:creationId xmlns:a16="http://schemas.microsoft.com/office/drawing/2014/main" id="{F803AEE8-EB2C-4B42-9EF3-3B0AAA0983F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81" t="7082" r="5556" b="18240"/>
          <a:stretch/>
        </p:blipFill>
        <p:spPr>
          <a:xfrm>
            <a:off x="495300" y="5266836"/>
            <a:ext cx="1331310" cy="1219200"/>
          </a:xfrm>
          <a:prstGeom prst="rect">
            <a:avLst/>
          </a:prstGeom>
        </p:spPr>
      </p:pic>
      <p:sp>
        <p:nvSpPr>
          <p:cNvPr id="7" name="Segnaposto contenuto 1">
            <a:extLst>
              <a:ext uri="{FF2B5EF4-FFF2-40B4-BE49-F238E27FC236}">
                <a16:creationId xmlns:a16="http://schemas.microsoft.com/office/drawing/2014/main" id="{0B7A40C7-F08D-4DF3-9D96-1E258C863B48}"/>
              </a:ext>
            </a:extLst>
          </p:cNvPr>
          <p:cNvSpPr txBox="1">
            <a:spLocks/>
          </p:cNvSpPr>
          <p:nvPr/>
        </p:nvSpPr>
        <p:spPr>
          <a:xfrm>
            <a:off x="1826610" y="5731219"/>
            <a:ext cx="1869090" cy="9655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2000" i="1" dirty="0"/>
              <a:t>As a transportation mode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087BA336-C9F0-4963-B713-88F4B8A7C18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94" t="16783" r="10941" b="10640"/>
          <a:stretch/>
        </p:blipFill>
        <p:spPr>
          <a:xfrm>
            <a:off x="3541110" y="5225932"/>
            <a:ext cx="1237820" cy="1219201"/>
          </a:xfrm>
          <a:prstGeom prst="rect">
            <a:avLst/>
          </a:prstGeom>
        </p:spPr>
      </p:pic>
      <p:sp>
        <p:nvSpPr>
          <p:cNvPr id="12" name="Segnaposto contenuto 1">
            <a:extLst>
              <a:ext uri="{FF2B5EF4-FFF2-40B4-BE49-F238E27FC236}">
                <a16:creationId xmlns:a16="http://schemas.microsoft.com/office/drawing/2014/main" id="{F2C50BED-44EB-44C7-848A-854FE9377AAE}"/>
              </a:ext>
            </a:extLst>
          </p:cNvPr>
          <p:cNvSpPr txBox="1">
            <a:spLocks/>
          </p:cNvSpPr>
          <p:nvPr/>
        </p:nvSpPr>
        <p:spPr>
          <a:xfrm>
            <a:off x="4539925" y="6329779"/>
            <a:ext cx="1869090" cy="4677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2000" i="1" dirty="0"/>
              <a:t>Just like a fan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773B7DC6-AD28-4F8C-9603-D995594DF5C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0491" y="5299319"/>
            <a:ext cx="1747838" cy="1154233"/>
          </a:xfrm>
          <a:prstGeom prst="rect">
            <a:avLst/>
          </a:prstGeom>
        </p:spPr>
      </p:pic>
      <p:sp>
        <p:nvSpPr>
          <p:cNvPr id="15" name="Segnaposto contenuto 1">
            <a:extLst>
              <a:ext uri="{FF2B5EF4-FFF2-40B4-BE49-F238E27FC236}">
                <a16:creationId xmlns:a16="http://schemas.microsoft.com/office/drawing/2014/main" id="{69BA9589-3BD4-4175-B9C2-67F9A67B4C99}"/>
              </a:ext>
            </a:extLst>
          </p:cNvPr>
          <p:cNvSpPr txBox="1">
            <a:spLocks/>
          </p:cNvSpPr>
          <p:nvPr/>
        </p:nvSpPr>
        <p:spPr>
          <a:xfrm>
            <a:off x="7635100" y="6115050"/>
            <a:ext cx="1451750" cy="6951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1800" i="1" dirty="0"/>
              <a:t>When I have time</a:t>
            </a:r>
          </a:p>
        </p:txBody>
      </p:sp>
    </p:spTree>
    <p:extLst>
      <p:ext uri="{BB962C8B-B14F-4D97-AF65-F5344CB8AC3E}">
        <p14:creationId xmlns:p14="http://schemas.microsoft.com/office/powerpoint/2010/main" val="3305907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0" y="8690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>
                <a:latin typeface="+mn-lt"/>
              </a:rPr>
              <a:t>Presentation of a </a:t>
            </a:r>
            <a:r>
              <a:rPr lang="it-IT" sz="2800" b="1" dirty="0" err="1">
                <a:latin typeface="+mn-lt"/>
              </a:rPr>
              <a:t>project</a:t>
            </a:r>
            <a:r>
              <a:rPr lang="it-IT" sz="2800" b="1" dirty="0">
                <a:latin typeface="+mn-lt"/>
              </a:rPr>
              <a:t> </a:t>
            </a:r>
            <a:r>
              <a:rPr lang="it-IT" sz="2800" b="1" dirty="0" err="1">
                <a:latin typeface="+mn-lt"/>
              </a:rPr>
              <a:t>you</a:t>
            </a:r>
            <a:r>
              <a:rPr lang="it-IT" sz="2800" b="1" dirty="0">
                <a:latin typeface="+mn-lt"/>
              </a:rPr>
              <a:t> are </a:t>
            </a:r>
            <a:r>
              <a:rPr lang="it-IT" sz="2800" b="1" dirty="0" err="1">
                <a:latin typeface="+mn-lt"/>
              </a:rPr>
              <a:t>working</a:t>
            </a:r>
            <a:r>
              <a:rPr lang="it-IT" sz="2800" b="1" dirty="0">
                <a:latin typeface="+mn-lt"/>
              </a:rPr>
              <a:t> on	1/3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5857B3AE-A879-43E0-B686-8AF8B9AD8552}"/>
              </a:ext>
            </a:extLst>
          </p:cNvPr>
          <p:cNvSpPr/>
          <p:nvPr/>
        </p:nvSpPr>
        <p:spPr>
          <a:xfrm>
            <a:off x="410096" y="837851"/>
            <a:ext cx="244139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s-ES" sz="1600" dirty="0">
                <a:solidFill>
                  <a:srgbClr val="000000"/>
                </a:solidFill>
                <a:latin typeface="+mn-lt"/>
              </a:rPr>
              <a:t>Development of a Climate </a:t>
            </a:r>
            <a:r>
              <a:rPr lang="es-ES" sz="1600" dirty="0" err="1">
                <a:solidFill>
                  <a:srgbClr val="000000"/>
                </a:solidFill>
                <a:latin typeface="+mn-lt"/>
              </a:rPr>
              <a:t>Risk</a:t>
            </a:r>
            <a:r>
              <a:rPr lang="es-ES" sz="1600" dirty="0">
                <a:solidFill>
                  <a:srgbClr val="000000"/>
                </a:solidFill>
                <a:latin typeface="+mn-lt"/>
              </a:rPr>
              <a:t> Assessment </a:t>
            </a:r>
            <a:r>
              <a:rPr lang="es-ES" sz="1600" dirty="0" err="1">
                <a:solidFill>
                  <a:srgbClr val="000000"/>
                </a:solidFill>
                <a:latin typeface="+mn-lt"/>
              </a:rPr>
              <a:t>Methodology</a:t>
            </a:r>
            <a:endParaRPr lang="es-US" sz="160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1BD12741-1FCC-49ED-B85B-2CDBFA6CD879}"/>
              </a:ext>
            </a:extLst>
          </p:cNvPr>
          <p:cNvSpPr txBox="1"/>
          <p:nvPr/>
        </p:nvSpPr>
        <p:spPr>
          <a:xfrm>
            <a:off x="417082" y="2294632"/>
            <a:ext cx="2415354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anchor="ctr">
            <a:spAutoFit/>
          </a:bodyPr>
          <a:lstStyle>
            <a:defPPr>
              <a:defRPr lang="it-IT"/>
            </a:defPPr>
            <a:lvl1pPr algn="ctr">
              <a:defRPr sz="1600">
                <a:solidFill>
                  <a:srgbClr val="000000"/>
                </a:solidFill>
              </a:defRPr>
            </a:lvl1pPr>
          </a:lstStyle>
          <a:p>
            <a:r>
              <a:rPr lang="es-ES" dirty="0"/>
              <a:t>Climate </a:t>
            </a:r>
            <a:r>
              <a:rPr lang="es-ES" dirty="0" err="1"/>
              <a:t>Risk</a:t>
            </a:r>
            <a:r>
              <a:rPr lang="es-ES" dirty="0"/>
              <a:t> Assessment for the </a:t>
            </a:r>
            <a:r>
              <a:rPr lang="es-ES" dirty="0" err="1"/>
              <a:t>three</a:t>
            </a:r>
            <a:r>
              <a:rPr lang="es-ES" dirty="0"/>
              <a:t> </a:t>
            </a:r>
            <a:r>
              <a:rPr lang="es-ES" dirty="0" err="1"/>
              <a:t>sectors</a:t>
            </a:r>
            <a:r>
              <a:rPr lang="es-ES" dirty="0"/>
              <a:t>: Power, </a:t>
            </a:r>
            <a:r>
              <a:rPr lang="es-ES" dirty="0" err="1"/>
              <a:t>Oil</a:t>
            </a:r>
            <a:r>
              <a:rPr lang="es-ES" dirty="0"/>
              <a:t> &amp; Gas, </a:t>
            </a:r>
            <a:r>
              <a:rPr lang="es-ES" dirty="0" err="1"/>
              <a:t>Mining</a:t>
            </a:r>
            <a:endParaRPr lang="en-US" dirty="0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9768C34A-7BB7-41FE-8F3A-FCE5D0EA0F2F}"/>
              </a:ext>
            </a:extLst>
          </p:cNvPr>
          <p:cNvSpPr txBox="1"/>
          <p:nvPr/>
        </p:nvSpPr>
        <p:spPr>
          <a:xfrm>
            <a:off x="2519029" y="4447568"/>
            <a:ext cx="6390753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anchor="ctr">
            <a:spAutoFit/>
          </a:bodyPr>
          <a:lstStyle>
            <a:defPPr>
              <a:defRPr lang="it-IT"/>
            </a:defPPr>
            <a:lvl1pPr algn="ctr">
              <a:defRPr sz="1600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Even that the sector infrastructure is vulnerable to the changing climate patterns, the indirect impacts due to the possible affectations on the surrounding environment, pointed out the necessity to </a:t>
            </a:r>
            <a:r>
              <a:rPr lang="en-US" b="1" dirty="0"/>
              <a:t>improve the environment resilience in order to reduce the sector’s vulnerability</a:t>
            </a:r>
          </a:p>
        </p:txBody>
      </p:sp>
      <p:cxnSp>
        <p:nvCxnSpPr>
          <p:cNvPr id="23" name="Conector recto de flecha 22">
            <a:extLst>
              <a:ext uri="{FF2B5EF4-FFF2-40B4-BE49-F238E27FC236}">
                <a16:creationId xmlns:a16="http://schemas.microsoft.com/office/drawing/2014/main" id="{7340B504-2864-4813-90EF-BD7563A16673}"/>
              </a:ext>
            </a:extLst>
          </p:cNvPr>
          <p:cNvCxnSpPr>
            <a:stCxn id="9" idx="2"/>
            <a:endCxn id="10" idx="0"/>
          </p:cNvCxnSpPr>
          <p:nvPr/>
        </p:nvCxnSpPr>
        <p:spPr>
          <a:xfrm flipH="1">
            <a:off x="1624759" y="1668848"/>
            <a:ext cx="6032" cy="62578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uadroTexto 28">
            <a:extLst>
              <a:ext uri="{FF2B5EF4-FFF2-40B4-BE49-F238E27FC236}">
                <a16:creationId xmlns:a16="http://schemas.microsoft.com/office/drawing/2014/main" id="{843B1534-7FB4-4E6D-9FA4-DA3749106653}"/>
              </a:ext>
            </a:extLst>
          </p:cNvPr>
          <p:cNvSpPr txBox="1"/>
          <p:nvPr/>
        </p:nvSpPr>
        <p:spPr>
          <a:xfrm rot="16200000">
            <a:off x="1011891" y="3634287"/>
            <a:ext cx="1175376" cy="584775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>
            <a:defPPr>
              <a:defRPr lang="it-IT"/>
            </a:defPPr>
            <a:lvl1pPr algn="ctr">
              <a:defRPr sz="1600">
                <a:solidFill>
                  <a:srgbClr val="000000"/>
                </a:solidFill>
              </a:defRPr>
            </a:lvl1pPr>
          </a:lstStyle>
          <a:p>
            <a:r>
              <a:rPr lang="es-ES" i="1" dirty="0"/>
              <a:t>As </a:t>
            </a:r>
            <a:r>
              <a:rPr lang="es-ES" i="1" dirty="0" err="1"/>
              <a:t>main</a:t>
            </a:r>
            <a:r>
              <a:rPr lang="es-ES" i="1" dirty="0"/>
              <a:t> </a:t>
            </a:r>
            <a:r>
              <a:rPr lang="es-ES" i="1" dirty="0" err="1"/>
              <a:t>result</a:t>
            </a:r>
            <a:endParaRPr lang="en-US" i="1" dirty="0"/>
          </a:p>
        </p:txBody>
      </p:sp>
      <p:cxnSp>
        <p:nvCxnSpPr>
          <p:cNvPr id="34" name="Conector: angular 33">
            <a:extLst>
              <a:ext uri="{FF2B5EF4-FFF2-40B4-BE49-F238E27FC236}">
                <a16:creationId xmlns:a16="http://schemas.microsoft.com/office/drawing/2014/main" id="{9AD4CA54-D6AE-4EFE-A042-A7C40782B644}"/>
              </a:ext>
            </a:extLst>
          </p:cNvPr>
          <p:cNvCxnSpPr>
            <a:cxnSpLocks/>
            <a:stCxn id="10" idx="2"/>
            <a:endCxn id="22" idx="1"/>
          </p:cNvCxnSpPr>
          <p:nvPr/>
        </p:nvCxnSpPr>
        <p:spPr>
          <a:xfrm rot="16200000" flipH="1">
            <a:off x="1141620" y="3608768"/>
            <a:ext cx="1860548" cy="894270"/>
          </a:xfrm>
          <a:prstGeom prst="bentConnector2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7" name="Imagen que contiene electrónica&#10;&#10;Descripción generada con confianza alta.png" descr="Imagen que contiene electrónica&#10;&#10;Descripción generada con confianza alta">
            <a:extLst>
              <a:ext uri="{FF2B5EF4-FFF2-40B4-BE49-F238E27FC236}">
                <a16:creationId xmlns:a16="http://schemas.microsoft.com/office/drawing/2014/main" id="{26B39B3A-CC89-401D-ACE8-AA1360E66D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15" y="5832430"/>
            <a:ext cx="997883" cy="979342"/>
          </a:xfrm>
          <a:prstGeom prst="rect">
            <a:avLst/>
          </a:prstGeom>
          <a:ln w="12700">
            <a:noFill/>
            <a:miter lim="400000"/>
          </a:ln>
        </p:spPr>
      </p:pic>
      <p:pic>
        <p:nvPicPr>
          <p:cNvPr id="38" name="image.png">
            <a:extLst>
              <a:ext uri="{FF2B5EF4-FFF2-40B4-BE49-F238E27FC236}">
                <a16:creationId xmlns:a16="http://schemas.microsoft.com/office/drawing/2014/main" id="{7011A9B1-5C57-48CD-8CE4-AC40E38182A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5360"/>
          <a:stretch>
            <a:fillRect/>
          </a:stretch>
        </p:blipFill>
        <p:spPr>
          <a:xfrm>
            <a:off x="1153532" y="6053019"/>
            <a:ext cx="2822576" cy="538163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" name="Grupo 2">
            <a:extLst>
              <a:ext uri="{FF2B5EF4-FFF2-40B4-BE49-F238E27FC236}">
                <a16:creationId xmlns:a16="http://schemas.microsoft.com/office/drawing/2014/main" id="{C9AAC05D-7992-4A03-B944-2F6CAC0D1DBE}"/>
              </a:ext>
            </a:extLst>
          </p:cNvPr>
          <p:cNvGrpSpPr/>
          <p:nvPr/>
        </p:nvGrpSpPr>
        <p:grpSpPr>
          <a:xfrm>
            <a:off x="3106630" y="604699"/>
            <a:ext cx="5975445" cy="3523906"/>
            <a:chOff x="3175969" y="661183"/>
            <a:chExt cx="5975445" cy="3523906"/>
          </a:xfrm>
        </p:grpSpPr>
        <p:sp>
          <p:nvSpPr>
            <p:cNvPr id="2" name="Rectángulo 1">
              <a:extLst>
                <a:ext uri="{FF2B5EF4-FFF2-40B4-BE49-F238E27FC236}">
                  <a16:creationId xmlns:a16="http://schemas.microsoft.com/office/drawing/2014/main" id="{E4BF4227-CE1D-4F65-B824-8085CB957E57}"/>
                </a:ext>
              </a:extLst>
            </p:cNvPr>
            <p:cNvSpPr/>
            <p:nvPr/>
          </p:nvSpPr>
          <p:spPr>
            <a:xfrm>
              <a:off x="3334043" y="661183"/>
              <a:ext cx="5746218" cy="352390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US"/>
            </a:p>
          </p:txBody>
        </p:sp>
        <p:grpSp>
          <p:nvGrpSpPr>
            <p:cNvPr id="73" name="Grupo 72">
              <a:extLst>
                <a:ext uri="{FF2B5EF4-FFF2-40B4-BE49-F238E27FC236}">
                  <a16:creationId xmlns:a16="http://schemas.microsoft.com/office/drawing/2014/main" id="{9879DCEB-A5A6-4F92-B365-2EF6EFF3D324}"/>
                </a:ext>
              </a:extLst>
            </p:cNvPr>
            <p:cNvGrpSpPr/>
            <p:nvPr/>
          </p:nvGrpSpPr>
          <p:grpSpPr>
            <a:xfrm>
              <a:off x="3175969" y="837851"/>
              <a:ext cx="5975445" cy="3297289"/>
              <a:chOff x="3175969" y="837851"/>
              <a:chExt cx="5975445" cy="3297289"/>
            </a:xfrm>
          </p:grpSpPr>
          <p:grpSp>
            <p:nvGrpSpPr>
              <p:cNvPr id="66" name="Grupo 65">
                <a:extLst>
                  <a:ext uri="{FF2B5EF4-FFF2-40B4-BE49-F238E27FC236}">
                    <a16:creationId xmlns:a16="http://schemas.microsoft.com/office/drawing/2014/main" id="{5044C45F-0838-4E41-B130-8A3FF896B04D}"/>
                  </a:ext>
                </a:extLst>
              </p:cNvPr>
              <p:cNvGrpSpPr/>
              <p:nvPr/>
            </p:nvGrpSpPr>
            <p:grpSpPr>
              <a:xfrm>
                <a:off x="3175969" y="837851"/>
                <a:ext cx="5975445" cy="2846478"/>
                <a:chOff x="3175969" y="837851"/>
                <a:chExt cx="5975445" cy="2846478"/>
              </a:xfrm>
            </p:grpSpPr>
            <p:pic>
              <p:nvPicPr>
                <p:cNvPr id="46" name="Imagen 45">
                  <a:extLst>
                    <a:ext uri="{FF2B5EF4-FFF2-40B4-BE49-F238E27FC236}">
                      <a16:creationId xmlns:a16="http://schemas.microsoft.com/office/drawing/2014/main" id="{989176C3-D287-4B0D-9DF0-2A9C211192B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4"/>
                <a:srcRect l="463" t="1330" r="2169" b="4422"/>
                <a:stretch/>
              </p:blipFill>
              <p:spPr>
                <a:xfrm>
                  <a:off x="3782761" y="837851"/>
                  <a:ext cx="5127021" cy="2564318"/>
                </a:xfrm>
                <a:prstGeom prst="rect">
                  <a:avLst/>
                </a:prstGeom>
              </p:spPr>
            </p:pic>
            <p:sp>
              <p:nvSpPr>
                <p:cNvPr id="61" name="Rectángulo 60">
                  <a:extLst>
                    <a:ext uri="{FF2B5EF4-FFF2-40B4-BE49-F238E27FC236}">
                      <a16:creationId xmlns:a16="http://schemas.microsoft.com/office/drawing/2014/main" id="{86B46F3E-37F6-4F1D-9EBC-53EF66071206}"/>
                    </a:ext>
                  </a:extLst>
                </p:cNvPr>
                <p:cNvSpPr/>
                <p:nvPr/>
              </p:nvSpPr>
              <p:spPr>
                <a:xfrm>
                  <a:off x="6410038" y="3030099"/>
                  <a:ext cx="841449" cy="586402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US"/>
                </a:p>
              </p:txBody>
            </p:sp>
            <p:sp>
              <p:nvSpPr>
                <p:cNvPr id="51" name="CuadroTexto 50">
                  <a:extLst>
                    <a:ext uri="{FF2B5EF4-FFF2-40B4-BE49-F238E27FC236}">
                      <a16:creationId xmlns:a16="http://schemas.microsoft.com/office/drawing/2014/main" id="{23BBD7CA-372D-4789-A18C-1D19AF6AFF69}"/>
                    </a:ext>
                  </a:extLst>
                </p:cNvPr>
                <p:cNvSpPr txBox="1"/>
                <p:nvPr/>
              </p:nvSpPr>
              <p:spPr>
                <a:xfrm>
                  <a:off x="3215763" y="976349"/>
                  <a:ext cx="974230" cy="27699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anchor="ctr">
                  <a:spAutoFit/>
                </a:bodyPr>
                <a:lstStyle>
                  <a:defPPr>
                    <a:defRPr lang="it-IT"/>
                  </a:defPPr>
                  <a:lvl1pPr algn="ctr">
                    <a:defRPr sz="1600">
                      <a:solidFill>
                        <a:srgbClr val="000000"/>
                      </a:solidFill>
                    </a:defRPr>
                  </a:lvl1pPr>
                </a:lstStyle>
                <a:p>
                  <a:r>
                    <a:rPr lang="es-ES" sz="1200" b="1" i="1" dirty="0" err="1"/>
                    <a:t>Very</a:t>
                  </a:r>
                  <a:r>
                    <a:rPr lang="es-ES" sz="1200" b="1" i="1" dirty="0"/>
                    <a:t> High</a:t>
                  </a:r>
                  <a:endParaRPr lang="en-US" sz="1200" b="1" i="1" dirty="0"/>
                </a:p>
              </p:txBody>
            </p:sp>
            <p:sp>
              <p:nvSpPr>
                <p:cNvPr id="52" name="CuadroTexto 51">
                  <a:extLst>
                    <a:ext uri="{FF2B5EF4-FFF2-40B4-BE49-F238E27FC236}">
                      <a16:creationId xmlns:a16="http://schemas.microsoft.com/office/drawing/2014/main" id="{7B793A3B-799D-4CAD-BDC4-E909D801B979}"/>
                    </a:ext>
                  </a:extLst>
                </p:cNvPr>
                <p:cNvSpPr txBox="1"/>
                <p:nvPr/>
              </p:nvSpPr>
              <p:spPr>
                <a:xfrm>
                  <a:off x="3195019" y="1378965"/>
                  <a:ext cx="974230" cy="27699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anchor="ctr">
                  <a:spAutoFit/>
                </a:bodyPr>
                <a:lstStyle>
                  <a:defPPr>
                    <a:defRPr lang="it-IT"/>
                  </a:defPPr>
                  <a:lvl1pPr algn="ctr">
                    <a:defRPr sz="1600">
                      <a:solidFill>
                        <a:srgbClr val="000000"/>
                      </a:solidFill>
                    </a:defRPr>
                  </a:lvl1pPr>
                </a:lstStyle>
                <a:p>
                  <a:r>
                    <a:rPr lang="es-ES" sz="1200" b="1" i="1" dirty="0"/>
                    <a:t>High</a:t>
                  </a:r>
                  <a:endParaRPr lang="en-US" sz="1200" b="1" i="1" dirty="0"/>
                </a:p>
              </p:txBody>
            </p:sp>
            <p:sp>
              <p:nvSpPr>
                <p:cNvPr id="53" name="CuadroTexto 52">
                  <a:extLst>
                    <a:ext uri="{FF2B5EF4-FFF2-40B4-BE49-F238E27FC236}">
                      <a16:creationId xmlns:a16="http://schemas.microsoft.com/office/drawing/2014/main" id="{F76215AD-F784-4FF3-AAB8-10E59B5A944E}"/>
                    </a:ext>
                  </a:extLst>
                </p:cNvPr>
                <p:cNvSpPr txBox="1"/>
                <p:nvPr/>
              </p:nvSpPr>
              <p:spPr>
                <a:xfrm>
                  <a:off x="3195019" y="1853848"/>
                  <a:ext cx="974230" cy="27699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anchor="ctr">
                  <a:spAutoFit/>
                </a:bodyPr>
                <a:lstStyle>
                  <a:defPPr>
                    <a:defRPr lang="it-IT"/>
                  </a:defPPr>
                  <a:lvl1pPr algn="ctr">
                    <a:defRPr sz="1600">
                      <a:solidFill>
                        <a:srgbClr val="000000"/>
                      </a:solidFill>
                    </a:defRPr>
                  </a:lvl1pPr>
                </a:lstStyle>
                <a:p>
                  <a:r>
                    <a:rPr lang="es-ES" sz="1200" b="1" i="1" dirty="0" err="1"/>
                    <a:t>Moderate</a:t>
                  </a:r>
                  <a:endParaRPr lang="en-US" sz="1200" b="1" i="1" dirty="0"/>
                </a:p>
              </p:txBody>
            </p:sp>
            <p:sp>
              <p:nvSpPr>
                <p:cNvPr id="54" name="CuadroTexto 53">
                  <a:extLst>
                    <a:ext uri="{FF2B5EF4-FFF2-40B4-BE49-F238E27FC236}">
                      <a16:creationId xmlns:a16="http://schemas.microsoft.com/office/drawing/2014/main" id="{2491E90A-EB20-4380-9B15-AC6AE4CA1004}"/>
                    </a:ext>
                  </a:extLst>
                </p:cNvPr>
                <p:cNvSpPr txBox="1"/>
                <p:nvPr/>
              </p:nvSpPr>
              <p:spPr>
                <a:xfrm>
                  <a:off x="3195019" y="2256464"/>
                  <a:ext cx="974230" cy="27699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anchor="ctr">
                  <a:spAutoFit/>
                </a:bodyPr>
                <a:lstStyle>
                  <a:defPPr>
                    <a:defRPr lang="it-IT"/>
                  </a:defPPr>
                  <a:lvl1pPr algn="ctr">
                    <a:defRPr sz="1600">
                      <a:solidFill>
                        <a:srgbClr val="000000"/>
                      </a:solidFill>
                    </a:defRPr>
                  </a:lvl1pPr>
                </a:lstStyle>
                <a:p>
                  <a:r>
                    <a:rPr lang="es-ES" sz="1200" b="1" i="1" dirty="0"/>
                    <a:t>Low</a:t>
                  </a:r>
                  <a:endParaRPr lang="en-US" sz="1200" b="1" i="1" dirty="0"/>
                </a:p>
              </p:txBody>
            </p:sp>
            <p:sp>
              <p:nvSpPr>
                <p:cNvPr id="55" name="CuadroTexto 54">
                  <a:extLst>
                    <a:ext uri="{FF2B5EF4-FFF2-40B4-BE49-F238E27FC236}">
                      <a16:creationId xmlns:a16="http://schemas.microsoft.com/office/drawing/2014/main" id="{89C2EA7C-2873-454D-A76E-68FEDFFCF74A}"/>
                    </a:ext>
                  </a:extLst>
                </p:cNvPr>
                <p:cNvSpPr txBox="1"/>
                <p:nvPr/>
              </p:nvSpPr>
              <p:spPr>
                <a:xfrm>
                  <a:off x="3175969" y="2659080"/>
                  <a:ext cx="974230" cy="27699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anchor="ctr">
                  <a:spAutoFit/>
                </a:bodyPr>
                <a:lstStyle>
                  <a:defPPr>
                    <a:defRPr lang="it-IT"/>
                  </a:defPPr>
                  <a:lvl1pPr algn="ctr">
                    <a:defRPr sz="1600">
                      <a:solidFill>
                        <a:srgbClr val="000000"/>
                      </a:solidFill>
                    </a:defRPr>
                  </a:lvl1pPr>
                </a:lstStyle>
                <a:p>
                  <a:r>
                    <a:rPr lang="es-ES" sz="1200" b="1" i="1" dirty="0" err="1"/>
                    <a:t>Very</a:t>
                  </a:r>
                  <a:r>
                    <a:rPr lang="es-ES" sz="1200" b="1" i="1" dirty="0"/>
                    <a:t> Low</a:t>
                  </a:r>
                  <a:endParaRPr lang="en-US" sz="1200" b="1" i="1" dirty="0"/>
                </a:p>
              </p:txBody>
            </p:sp>
            <p:sp>
              <p:nvSpPr>
                <p:cNvPr id="57" name="CuadroTexto 56">
                  <a:extLst>
                    <a:ext uri="{FF2B5EF4-FFF2-40B4-BE49-F238E27FC236}">
                      <a16:creationId xmlns:a16="http://schemas.microsoft.com/office/drawing/2014/main" id="{5DD7D9EC-7F59-4E74-BAF6-E9E42EFFAA72}"/>
                    </a:ext>
                  </a:extLst>
                </p:cNvPr>
                <p:cNvSpPr txBox="1"/>
                <p:nvPr/>
              </p:nvSpPr>
              <p:spPr>
                <a:xfrm>
                  <a:off x="3782761" y="3030099"/>
                  <a:ext cx="974230" cy="461665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txBody>
                <a:bodyPr wrap="square" anchor="ctr">
                  <a:spAutoFit/>
                </a:bodyPr>
                <a:lstStyle>
                  <a:defPPr>
                    <a:defRPr lang="it-IT"/>
                  </a:defPPr>
                  <a:lvl1pPr algn="ctr">
                    <a:defRPr sz="1600">
                      <a:solidFill>
                        <a:srgbClr val="000000"/>
                      </a:solidFill>
                    </a:defRPr>
                  </a:lvl1pPr>
                </a:lstStyle>
                <a:p>
                  <a:r>
                    <a:rPr lang="es-ES" sz="1200" b="1" i="1" dirty="0" err="1"/>
                    <a:t>Hydropower</a:t>
                  </a:r>
                  <a:r>
                    <a:rPr lang="es-ES" sz="1200" b="1" i="1" dirty="0"/>
                    <a:t> </a:t>
                  </a:r>
                  <a:r>
                    <a:rPr lang="es-ES" sz="1200" b="1" i="1" dirty="0" err="1"/>
                    <a:t>plants</a:t>
                  </a:r>
                  <a:endParaRPr lang="en-US" sz="1200" b="1" i="1" dirty="0"/>
                </a:p>
              </p:txBody>
            </p:sp>
            <p:sp>
              <p:nvSpPr>
                <p:cNvPr id="58" name="CuadroTexto 57">
                  <a:extLst>
                    <a:ext uri="{FF2B5EF4-FFF2-40B4-BE49-F238E27FC236}">
                      <a16:creationId xmlns:a16="http://schemas.microsoft.com/office/drawing/2014/main" id="{7199020F-627E-47C8-A451-4D5F6B18115E}"/>
                    </a:ext>
                  </a:extLst>
                </p:cNvPr>
                <p:cNvSpPr txBox="1"/>
                <p:nvPr/>
              </p:nvSpPr>
              <p:spPr>
                <a:xfrm>
                  <a:off x="4689609" y="3037998"/>
                  <a:ext cx="974230" cy="64633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txBody>
                <a:bodyPr wrap="square" anchor="ctr">
                  <a:spAutoFit/>
                </a:bodyPr>
                <a:lstStyle>
                  <a:defPPr>
                    <a:defRPr lang="it-IT"/>
                  </a:defPPr>
                  <a:lvl1pPr algn="ctr">
                    <a:defRPr sz="1600">
                      <a:solidFill>
                        <a:srgbClr val="000000"/>
                      </a:solidFill>
                    </a:defRPr>
                  </a:lvl1pPr>
                </a:lstStyle>
                <a:p>
                  <a:r>
                    <a:rPr lang="es-ES" sz="1200" b="1" i="1" dirty="0"/>
                    <a:t>Small </a:t>
                  </a:r>
                  <a:r>
                    <a:rPr lang="es-ES" sz="1200" b="1" i="1" dirty="0" err="1"/>
                    <a:t>Hydropower</a:t>
                  </a:r>
                  <a:r>
                    <a:rPr lang="es-ES" sz="1200" b="1" i="1" dirty="0"/>
                    <a:t> </a:t>
                  </a:r>
                  <a:r>
                    <a:rPr lang="es-ES" sz="1200" b="1" i="1" dirty="0" err="1"/>
                    <a:t>plants</a:t>
                  </a:r>
                  <a:endParaRPr lang="en-US" sz="1200" b="1" i="1" dirty="0"/>
                </a:p>
              </p:txBody>
            </p:sp>
            <p:sp>
              <p:nvSpPr>
                <p:cNvPr id="59" name="CuadroTexto 58">
                  <a:extLst>
                    <a:ext uri="{FF2B5EF4-FFF2-40B4-BE49-F238E27FC236}">
                      <a16:creationId xmlns:a16="http://schemas.microsoft.com/office/drawing/2014/main" id="{3AA04B2A-E713-43B7-AAC7-C256123F6467}"/>
                    </a:ext>
                  </a:extLst>
                </p:cNvPr>
                <p:cNvSpPr txBox="1"/>
                <p:nvPr/>
              </p:nvSpPr>
              <p:spPr>
                <a:xfrm>
                  <a:off x="5531058" y="3036950"/>
                  <a:ext cx="974230" cy="461665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txBody>
                <a:bodyPr wrap="square" anchor="ctr">
                  <a:spAutoFit/>
                </a:bodyPr>
                <a:lstStyle>
                  <a:defPPr>
                    <a:defRPr lang="it-IT"/>
                  </a:defPPr>
                  <a:lvl1pPr algn="ctr">
                    <a:defRPr sz="1600">
                      <a:solidFill>
                        <a:srgbClr val="000000"/>
                      </a:solidFill>
                    </a:defRPr>
                  </a:lvl1pPr>
                </a:lstStyle>
                <a:p>
                  <a:r>
                    <a:rPr lang="es-ES" sz="1200" b="1" i="1" dirty="0" err="1"/>
                    <a:t>Thermal</a:t>
                  </a:r>
                  <a:r>
                    <a:rPr lang="es-ES" sz="1200" b="1" i="1" dirty="0"/>
                    <a:t> </a:t>
                  </a:r>
                  <a:r>
                    <a:rPr lang="es-ES" sz="1200" b="1" i="1" dirty="0" err="1"/>
                    <a:t>plants</a:t>
                  </a:r>
                  <a:endParaRPr lang="en-US" sz="1200" b="1" i="1" dirty="0"/>
                </a:p>
              </p:txBody>
            </p:sp>
            <p:sp>
              <p:nvSpPr>
                <p:cNvPr id="60" name="CuadroTexto 59">
                  <a:extLst>
                    <a:ext uri="{FF2B5EF4-FFF2-40B4-BE49-F238E27FC236}">
                      <a16:creationId xmlns:a16="http://schemas.microsoft.com/office/drawing/2014/main" id="{7A391B06-F555-43DA-B283-F494D8CEDE7A}"/>
                    </a:ext>
                  </a:extLst>
                </p:cNvPr>
                <p:cNvSpPr txBox="1"/>
                <p:nvPr/>
              </p:nvSpPr>
              <p:spPr>
                <a:xfrm>
                  <a:off x="6330578" y="3129283"/>
                  <a:ext cx="974230" cy="27699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txBody>
                <a:bodyPr wrap="square" anchor="ctr">
                  <a:spAutoFit/>
                </a:bodyPr>
                <a:lstStyle>
                  <a:defPPr>
                    <a:defRPr lang="it-IT"/>
                  </a:defPPr>
                  <a:lvl1pPr algn="ctr">
                    <a:defRPr sz="1600">
                      <a:solidFill>
                        <a:srgbClr val="000000"/>
                      </a:solidFill>
                    </a:defRPr>
                  </a:lvl1pPr>
                </a:lstStyle>
                <a:p>
                  <a:r>
                    <a:rPr lang="es-ES" sz="1200" b="1" i="1" dirty="0" err="1"/>
                    <a:t>Eolic</a:t>
                  </a:r>
                  <a:r>
                    <a:rPr lang="es-ES" sz="1200" b="1" i="1" dirty="0"/>
                    <a:t> </a:t>
                  </a:r>
                  <a:r>
                    <a:rPr lang="es-ES" sz="1200" b="1" i="1" dirty="0" err="1"/>
                    <a:t>plants</a:t>
                  </a:r>
                  <a:endParaRPr lang="en-US" sz="1200" b="1" i="1" dirty="0"/>
                </a:p>
              </p:txBody>
            </p:sp>
            <p:sp>
              <p:nvSpPr>
                <p:cNvPr id="62" name="Rectángulo 61">
                  <a:extLst>
                    <a:ext uri="{FF2B5EF4-FFF2-40B4-BE49-F238E27FC236}">
                      <a16:creationId xmlns:a16="http://schemas.microsoft.com/office/drawing/2014/main" id="{D216A0CA-B21B-4466-81E7-AAD1085AE7F3}"/>
                    </a:ext>
                  </a:extLst>
                </p:cNvPr>
                <p:cNvSpPr/>
                <p:nvPr/>
              </p:nvSpPr>
              <p:spPr>
                <a:xfrm>
                  <a:off x="7287216" y="3035081"/>
                  <a:ext cx="841449" cy="586402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US"/>
                </a:p>
              </p:txBody>
            </p:sp>
            <p:sp>
              <p:nvSpPr>
                <p:cNvPr id="63" name="CuadroTexto 62">
                  <a:extLst>
                    <a:ext uri="{FF2B5EF4-FFF2-40B4-BE49-F238E27FC236}">
                      <a16:creationId xmlns:a16="http://schemas.microsoft.com/office/drawing/2014/main" id="{CFFCD5F3-D385-4C80-8B4A-0891CF5D62FE}"/>
                    </a:ext>
                  </a:extLst>
                </p:cNvPr>
                <p:cNvSpPr txBox="1"/>
                <p:nvPr/>
              </p:nvSpPr>
              <p:spPr>
                <a:xfrm>
                  <a:off x="7207756" y="3148333"/>
                  <a:ext cx="974230" cy="27699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txBody>
                <a:bodyPr wrap="square" anchor="ctr">
                  <a:spAutoFit/>
                </a:bodyPr>
                <a:lstStyle>
                  <a:defPPr>
                    <a:defRPr lang="it-IT"/>
                  </a:defPPr>
                  <a:lvl1pPr algn="ctr">
                    <a:defRPr sz="1600">
                      <a:solidFill>
                        <a:srgbClr val="000000"/>
                      </a:solidFill>
                    </a:defRPr>
                  </a:lvl1pPr>
                </a:lstStyle>
                <a:p>
                  <a:r>
                    <a:rPr lang="es-ES" sz="1200" b="1" i="1" dirty="0"/>
                    <a:t>Solar </a:t>
                  </a:r>
                  <a:r>
                    <a:rPr lang="es-ES" sz="1200" b="1" i="1" dirty="0" err="1"/>
                    <a:t>plants</a:t>
                  </a:r>
                  <a:endParaRPr lang="en-US" sz="1200" b="1" i="1" dirty="0"/>
                </a:p>
              </p:txBody>
            </p:sp>
            <p:sp>
              <p:nvSpPr>
                <p:cNvPr id="64" name="Rectángulo 63">
                  <a:extLst>
                    <a:ext uri="{FF2B5EF4-FFF2-40B4-BE49-F238E27FC236}">
                      <a16:creationId xmlns:a16="http://schemas.microsoft.com/office/drawing/2014/main" id="{70A38DAD-21E5-45AF-8A8D-C54290816E52}"/>
                    </a:ext>
                  </a:extLst>
                </p:cNvPr>
                <p:cNvSpPr/>
                <p:nvPr/>
              </p:nvSpPr>
              <p:spPr>
                <a:xfrm>
                  <a:off x="8182566" y="3035081"/>
                  <a:ext cx="841449" cy="586402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US"/>
                </a:p>
              </p:txBody>
            </p:sp>
            <p:sp>
              <p:nvSpPr>
                <p:cNvPr id="65" name="CuadroTexto 64">
                  <a:extLst>
                    <a:ext uri="{FF2B5EF4-FFF2-40B4-BE49-F238E27FC236}">
                      <a16:creationId xmlns:a16="http://schemas.microsoft.com/office/drawing/2014/main" id="{BDC16B2C-3481-4221-BA94-CE084B17316E}"/>
                    </a:ext>
                  </a:extLst>
                </p:cNvPr>
                <p:cNvSpPr txBox="1"/>
                <p:nvPr/>
              </p:nvSpPr>
              <p:spPr>
                <a:xfrm>
                  <a:off x="8088159" y="3148333"/>
                  <a:ext cx="1063255" cy="27699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txBody>
                <a:bodyPr wrap="square" anchor="ctr">
                  <a:spAutoFit/>
                </a:bodyPr>
                <a:lstStyle>
                  <a:defPPr>
                    <a:defRPr lang="it-IT"/>
                  </a:defPPr>
                  <a:lvl1pPr algn="ctr">
                    <a:defRPr sz="1600">
                      <a:solidFill>
                        <a:srgbClr val="000000"/>
                      </a:solidFill>
                    </a:defRPr>
                  </a:lvl1pPr>
                </a:lstStyle>
                <a:p>
                  <a:r>
                    <a:rPr lang="es-ES" sz="1200" b="1" i="1" dirty="0" err="1"/>
                    <a:t>Transmission</a:t>
                  </a:r>
                  <a:endParaRPr lang="en-US" sz="1200" b="1" i="1" dirty="0"/>
                </a:p>
              </p:txBody>
            </p:sp>
          </p:grpSp>
          <p:sp>
            <p:nvSpPr>
              <p:cNvPr id="69" name="Rectángulo 68">
                <a:extLst>
                  <a:ext uri="{FF2B5EF4-FFF2-40B4-BE49-F238E27FC236}">
                    <a16:creationId xmlns:a16="http://schemas.microsoft.com/office/drawing/2014/main" id="{59558A55-85FD-41C1-A763-A9E845D9A746}"/>
                  </a:ext>
                </a:extLst>
              </p:cNvPr>
              <p:cNvSpPr/>
              <p:nvPr/>
            </p:nvSpPr>
            <p:spPr>
              <a:xfrm>
                <a:off x="7307020" y="3562490"/>
                <a:ext cx="283464" cy="155448"/>
              </a:xfrm>
              <a:prstGeom prst="rect">
                <a:avLst/>
              </a:prstGeom>
              <a:solidFill>
                <a:srgbClr val="D9D9D9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s-US"/>
              </a:p>
            </p:txBody>
          </p:sp>
          <p:sp>
            <p:nvSpPr>
              <p:cNvPr id="70" name="Rectángulo 69">
                <a:extLst>
                  <a:ext uri="{FF2B5EF4-FFF2-40B4-BE49-F238E27FC236}">
                    <a16:creationId xmlns:a16="http://schemas.microsoft.com/office/drawing/2014/main" id="{8B68BC9F-D08F-4481-B56A-F6547250A269}"/>
                  </a:ext>
                </a:extLst>
              </p:cNvPr>
              <p:cNvSpPr/>
              <p:nvPr/>
            </p:nvSpPr>
            <p:spPr>
              <a:xfrm>
                <a:off x="7307020" y="3921649"/>
                <a:ext cx="281560" cy="154386"/>
              </a:xfrm>
              <a:prstGeom prst="rect">
                <a:avLst/>
              </a:prstGeom>
              <a:solidFill>
                <a:srgbClr val="72727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US"/>
              </a:p>
            </p:txBody>
          </p:sp>
          <p:sp>
            <p:nvSpPr>
              <p:cNvPr id="71" name="CuadroTexto 70">
                <a:extLst>
                  <a:ext uri="{FF2B5EF4-FFF2-40B4-BE49-F238E27FC236}">
                    <a16:creationId xmlns:a16="http://schemas.microsoft.com/office/drawing/2014/main" id="{C52B238E-51DE-42AF-935D-7CE55C6CA212}"/>
                  </a:ext>
                </a:extLst>
              </p:cNvPr>
              <p:cNvSpPr txBox="1"/>
              <p:nvPr/>
            </p:nvSpPr>
            <p:spPr>
              <a:xfrm>
                <a:off x="7419033" y="3490543"/>
                <a:ext cx="974230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anchor="ctr">
                <a:spAutoFit/>
              </a:bodyPr>
              <a:lstStyle>
                <a:defPPr>
                  <a:defRPr lang="it-IT"/>
                </a:defPPr>
                <a:lvl1pPr algn="ctr">
                  <a:defRPr sz="1600">
                    <a:solidFill>
                      <a:srgbClr val="000000"/>
                    </a:solidFill>
                  </a:defRPr>
                </a:lvl1pPr>
              </a:lstStyle>
              <a:p>
                <a:r>
                  <a:rPr lang="es-ES" sz="1200" b="1" i="1" dirty="0" err="1"/>
                  <a:t>System</a:t>
                </a:r>
                <a:endParaRPr lang="en-US" sz="1200" b="1" i="1" dirty="0"/>
              </a:p>
            </p:txBody>
          </p:sp>
          <p:sp>
            <p:nvSpPr>
              <p:cNvPr id="72" name="CuadroTexto 71">
                <a:extLst>
                  <a:ext uri="{FF2B5EF4-FFF2-40B4-BE49-F238E27FC236}">
                    <a16:creationId xmlns:a16="http://schemas.microsoft.com/office/drawing/2014/main" id="{545A5E36-DCF6-4E6A-9023-19DF1ECCA70D}"/>
                  </a:ext>
                </a:extLst>
              </p:cNvPr>
              <p:cNvSpPr txBox="1"/>
              <p:nvPr/>
            </p:nvSpPr>
            <p:spPr>
              <a:xfrm>
                <a:off x="7410716" y="3858141"/>
                <a:ext cx="1311820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anchor="ctr">
                <a:spAutoFit/>
              </a:bodyPr>
              <a:lstStyle>
                <a:defPPr>
                  <a:defRPr lang="it-IT"/>
                </a:defPPr>
                <a:lvl1pPr algn="ctr">
                  <a:defRPr sz="1600">
                    <a:solidFill>
                      <a:srgbClr val="000000"/>
                    </a:solidFill>
                  </a:defRPr>
                </a:lvl1pPr>
              </a:lstStyle>
              <a:p>
                <a:r>
                  <a:rPr lang="es-ES" sz="1200" b="1" i="1" dirty="0" err="1"/>
                  <a:t>Environment</a:t>
                </a:r>
                <a:endParaRPr lang="en-US" sz="1200" b="1" i="1" dirty="0"/>
              </a:p>
            </p:txBody>
          </p:sp>
        </p:grpSp>
      </p:grpSp>
      <p:sp>
        <p:nvSpPr>
          <p:cNvPr id="50" name="Flecha: hacia abajo 49">
            <a:extLst>
              <a:ext uri="{FF2B5EF4-FFF2-40B4-BE49-F238E27FC236}">
                <a16:creationId xmlns:a16="http://schemas.microsoft.com/office/drawing/2014/main" id="{2FBDA1E1-41D2-42CA-A94A-DBAA111BA2A5}"/>
              </a:ext>
            </a:extLst>
          </p:cNvPr>
          <p:cNvSpPr/>
          <p:nvPr/>
        </p:nvSpPr>
        <p:spPr>
          <a:xfrm rot="10800000">
            <a:off x="6330578" y="3756012"/>
            <a:ext cx="584776" cy="575357"/>
          </a:xfrm>
          <a:prstGeom prst="downArrow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495076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0" y="8690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>
                <a:latin typeface="+mn-lt"/>
              </a:rPr>
              <a:t>Presentation of a </a:t>
            </a:r>
            <a:r>
              <a:rPr lang="it-IT" sz="2800" b="1" dirty="0" err="1">
                <a:latin typeface="+mn-lt"/>
              </a:rPr>
              <a:t>project</a:t>
            </a:r>
            <a:r>
              <a:rPr lang="it-IT" sz="2800" b="1" dirty="0">
                <a:latin typeface="+mn-lt"/>
              </a:rPr>
              <a:t> </a:t>
            </a:r>
            <a:r>
              <a:rPr lang="it-IT" sz="2800" b="1" dirty="0" err="1">
                <a:latin typeface="+mn-lt"/>
              </a:rPr>
              <a:t>you</a:t>
            </a:r>
            <a:r>
              <a:rPr lang="it-IT" sz="2800" b="1" dirty="0">
                <a:latin typeface="+mn-lt"/>
              </a:rPr>
              <a:t> are </a:t>
            </a:r>
            <a:r>
              <a:rPr lang="it-IT" sz="2800" b="1" dirty="0" err="1">
                <a:latin typeface="+mn-lt"/>
              </a:rPr>
              <a:t>working</a:t>
            </a:r>
            <a:r>
              <a:rPr lang="it-IT" sz="2800" b="1" dirty="0">
                <a:latin typeface="+mn-lt"/>
              </a:rPr>
              <a:t> on	2/3</a:t>
            </a:r>
          </a:p>
        </p:txBody>
      </p:sp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037DDFE8-B729-4EC6-83FE-1E367E3D7056}"/>
              </a:ext>
            </a:extLst>
          </p:cNvPr>
          <p:cNvSpPr txBox="1">
            <a:spLocks/>
          </p:cNvSpPr>
          <p:nvPr/>
        </p:nvSpPr>
        <p:spPr>
          <a:xfrm>
            <a:off x="558353" y="1292907"/>
            <a:ext cx="3488140" cy="4272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US" sz="2000" dirty="0" err="1"/>
              <a:t>Bioengineering</a:t>
            </a:r>
            <a:r>
              <a:rPr lang="es-US" sz="2000" dirty="0"/>
              <a:t>: Green </a:t>
            </a:r>
            <a:r>
              <a:rPr lang="es-US" sz="2000" dirty="0" err="1"/>
              <a:t>structures</a:t>
            </a:r>
            <a:r>
              <a:rPr lang="es-US" sz="2000" dirty="0"/>
              <a:t> </a:t>
            </a:r>
            <a:r>
              <a:rPr lang="es-US" sz="2000" dirty="0" err="1"/>
              <a:t>to</a:t>
            </a:r>
            <a:r>
              <a:rPr lang="es-US" sz="2000" dirty="0"/>
              <a:t> reduce the </a:t>
            </a:r>
            <a:r>
              <a:rPr lang="es-US" sz="2000" dirty="0" err="1"/>
              <a:t>sediment</a:t>
            </a:r>
            <a:r>
              <a:rPr lang="es-US" sz="2000" dirty="0"/>
              <a:t> </a:t>
            </a:r>
            <a:r>
              <a:rPr lang="es-US" sz="2000" dirty="0" err="1"/>
              <a:t>production</a:t>
            </a:r>
            <a:r>
              <a:rPr lang="es-US" sz="2000" dirty="0"/>
              <a:t> on the </a:t>
            </a:r>
            <a:r>
              <a:rPr lang="es-US" sz="2000" dirty="0" err="1"/>
              <a:t>hydropower</a:t>
            </a:r>
            <a:r>
              <a:rPr lang="es-US" sz="2000" dirty="0"/>
              <a:t> </a:t>
            </a:r>
            <a:r>
              <a:rPr lang="es-US" sz="2000" dirty="0" err="1"/>
              <a:t>plant’s</a:t>
            </a:r>
            <a:r>
              <a:rPr lang="es-US" sz="2000" dirty="0"/>
              <a:t> </a:t>
            </a:r>
            <a:r>
              <a:rPr lang="es-US" sz="2000" dirty="0" err="1"/>
              <a:t>catchments</a:t>
            </a:r>
            <a:r>
              <a:rPr lang="es-US" sz="2000" dirty="0"/>
              <a:t>.</a:t>
            </a:r>
          </a:p>
          <a:p>
            <a:r>
              <a:rPr lang="es-US" sz="2000" dirty="0" err="1"/>
              <a:t>Measures</a:t>
            </a:r>
            <a:r>
              <a:rPr lang="es-US" sz="2000" dirty="0"/>
              <a:t> </a:t>
            </a:r>
            <a:r>
              <a:rPr lang="es-US" sz="2000" dirty="0" err="1"/>
              <a:t>to</a:t>
            </a:r>
            <a:r>
              <a:rPr lang="es-US" sz="2000" dirty="0"/>
              <a:t> </a:t>
            </a:r>
            <a:r>
              <a:rPr lang="es-US" sz="2000" dirty="0" err="1"/>
              <a:t>improve</a:t>
            </a:r>
            <a:r>
              <a:rPr lang="es-US" sz="2000" dirty="0"/>
              <a:t> the </a:t>
            </a:r>
            <a:r>
              <a:rPr lang="es-US" sz="2000" dirty="0" err="1"/>
              <a:t>manage</a:t>
            </a:r>
            <a:r>
              <a:rPr lang="es-US" sz="2000" dirty="0"/>
              <a:t> the </a:t>
            </a:r>
            <a:r>
              <a:rPr lang="es-US" sz="2000" dirty="0" err="1"/>
              <a:t>produced</a:t>
            </a:r>
            <a:r>
              <a:rPr lang="es-US" sz="2000" dirty="0"/>
              <a:t> </a:t>
            </a:r>
            <a:r>
              <a:rPr lang="es-US" sz="2000" dirty="0" err="1"/>
              <a:t>water</a:t>
            </a:r>
            <a:r>
              <a:rPr lang="es-US" sz="2000" dirty="0"/>
              <a:t> </a:t>
            </a:r>
            <a:r>
              <a:rPr lang="es-US" sz="2000" dirty="0" err="1"/>
              <a:t>within</a:t>
            </a:r>
            <a:r>
              <a:rPr lang="es-US" sz="2000" dirty="0"/>
              <a:t> an </a:t>
            </a:r>
            <a:r>
              <a:rPr lang="es-US" sz="2000" dirty="0" err="1"/>
              <a:t>oil</a:t>
            </a:r>
            <a:r>
              <a:rPr lang="es-US" sz="2000" dirty="0"/>
              <a:t> and gas </a:t>
            </a:r>
            <a:r>
              <a:rPr lang="es-US" sz="2000" dirty="0" err="1"/>
              <a:t>exploration</a:t>
            </a:r>
            <a:r>
              <a:rPr lang="es-US" sz="2000" dirty="0"/>
              <a:t> </a:t>
            </a:r>
            <a:r>
              <a:rPr lang="es-US" sz="2000" dirty="0" err="1"/>
              <a:t>process</a:t>
            </a:r>
            <a:r>
              <a:rPr lang="es-US" sz="2000" dirty="0"/>
              <a:t>.</a:t>
            </a:r>
          </a:p>
          <a:p>
            <a:r>
              <a:rPr lang="es-US" sz="2000" dirty="0" err="1"/>
              <a:t>Measures</a:t>
            </a:r>
            <a:r>
              <a:rPr lang="es-US" sz="2000" dirty="0"/>
              <a:t> </a:t>
            </a:r>
            <a:r>
              <a:rPr lang="es-US" sz="2000" dirty="0" err="1"/>
              <a:t>to</a:t>
            </a:r>
            <a:r>
              <a:rPr lang="es-US" sz="2000" dirty="0"/>
              <a:t> </a:t>
            </a:r>
            <a:r>
              <a:rPr lang="es-US" sz="2000" dirty="0" err="1"/>
              <a:t>improve</a:t>
            </a:r>
            <a:r>
              <a:rPr lang="es-US" sz="2000" dirty="0"/>
              <a:t> the </a:t>
            </a:r>
            <a:r>
              <a:rPr lang="es-US" sz="2000" dirty="0" err="1"/>
              <a:t>environment</a:t>
            </a:r>
            <a:r>
              <a:rPr lang="es-US" sz="2000" dirty="0"/>
              <a:t> response </a:t>
            </a:r>
            <a:r>
              <a:rPr lang="es-US" sz="2000" dirty="0" err="1"/>
              <a:t>during</a:t>
            </a:r>
            <a:r>
              <a:rPr lang="es-US" sz="2000" dirty="0"/>
              <a:t> a </a:t>
            </a:r>
            <a:r>
              <a:rPr lang="es-US" sz="2000" dirty="0" err="1"/>
              <a:t>drought</a:t>
            </a:r>
            <a:r>
              <a:rPr lang="es-US" sz="2000" dirty="0"/>
              <a:t>, in </a:t>
            </a:r>
            <a:r>
              <a:rPr lang="es-US" sz="2000" dirty="0" err="1"/>
              <a:t>order</a:t>
            </a:r>
            <a:r>
              <a:rPr lang="es-US" sz="2000" dirty="0"/>
              <a:t> </a:t>
            </a:r>
            <a:r>
              <a:rPr lang="es-US" sz="2000" dirty="0" err="1"/>
              <a:t>to</a:t>
            </a:r>
            <a:r>
              <a:rPr lang="es-US" sz="2000" dirty="0"/>
              <a:t> </a:t>
            </a:r>
            <a:r>
              <a:rPr lang="es-US" sz="2000" dirty="0" err="1"/>
              <a:t>assure</a:t>
            </a:r>
            <a:r>
              <a:rPr lang="es-US" sz="2000" dirty="0"/>
              <a:t> the </a:t>
            </a:r>
            <a:r>
              <a:rPr lang="es-US" sz="2000" dirty="0" err="1"/>
              <a:t>water</a:t>
            </a:r>
            <a:r>
              <a:rPr lang="es-US" sz="2000" dirty="0"/>
              <a:t> </a:t>
            </a:r>
            <a:r>
              <a:rPr lang="es-US" sz="2000" dirty="0" err="1"/>
              <a:t>availabiluty</a:t>
            </a:r>
            <a:r>
              <a:rPr lang="es-US" sz="2000" dirty="0"/>
              <a:t> for the </a:t>
            </a:r>
            <a:r>
              <a:rPr lang="es-US" sz="2000" dirty="0" err="1"/>
              <a:t>energetics</a:t>
            </a:r>
            <a:r>
              <a:rPr lang="es-US" sz="2000" dirty="0"/>
              <a:t> </a:t>
            </a:r>
            <a:r>
              <a:rPr lang="es-US" sz="2000" dirty="0" err="1"/>
              <a:t>generation</a:t>
            </a:r>
            <a:r>
              <a:rPr lang="es-US" sz="2000" dirty="0"/>
              <a:t>.</a:t>
            </a:r>
            <a:endParaRPr lang="it-IT" sz="2000" dirty="0"/>
          </a:p>
        </p:txBody>
      </p:sp>
      <p:pic>
        <p:nvPicPr>
          <p:cNvPr id="5" name="Imagen que contiene electrónica&#10;&#10;Descripción generada con confianza alta.png" descr="Imagen que contiene electrónica&#10;&#10;Descripción generada con confianza alta">
            <a:extLst>
              <a:ext uri="{FF2B5EF4-FFF2-40B4-BE49-F238E27FC236}">
                <a16:creationId xmlns:a16="http://schemas.microsoft.com/office/drawing/2014/main" id="{A8887855-B567-4951-8B4B-D79ECD2E61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15" y="5832430"/>
            <a:ext cx="997883" cy="979342"/>
          </a:xfrm>
          <a:prstGeom prst="rect">
            <a:avLst/>
          </a:prstGeom>
          <a:ln w="12700">
            <a:noFill/>
            <a:miter lim="400000"/>
          </a:ln>
        </p:spPr>
      </p:pic>
      <p:pic>
        <p:nvPicPr>
          <p:cNvPr id="6" name="image.png">
            <a:extLst>
              <a:ext uri="{FF2B5EF4-FFF2-40B4-BE49-F238E27FC236}">
                <a16:creationId xmlns:a16="http://schemas.microsoft.com/office/drawing/2014/main" id="{8A938C3E-1D24-4641-8198-BAF7FF9BB7F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5360"/>
          <a:stretch>
            <a:fillRect/>
          </a:stretch>
        </p:blipFill>
        <p:spPr>
          <a:xfrm>
            <a:off x="1153532" y="6053019"/>
            <a:ext cx="2822576" cy="538163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Elipse 6">
            <a:extLst>
              <a:ext uri="{FF2B5EF4-FFF2-40B4-BE49-F238E27FC236}">
                <a16:creationId xmlns:a16="http://schemas.microsoft.com/office/drawing/2014/main" id="{C0B051E2-B839-4704-83F0-FA41FB12CA2D}"/>
              </a:ext>
            </a:extLst>
          </p:cNvPr>
          <p:cNvSpPr/>
          <p:nvPr/>
        </p:nvSpPr>
        <p:spPr>
          <a:xfrm>
            <a:off x="5817237" y="996596"/>
            <a:ext cx="2286000" cy="2286000"/>
          </a:xfrm>
          <a:prstGeom prst="ellipse">
            <a:avLst/>
          </a:prstGeom>
          <a:solidFill>
            <a:schemeClr val="accent1">
              <a:alpha val="56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S"/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F7411AAC-79B7-4FFE-AF63-F9C66638199D}"/>
              </a:ext>
            </a:extLst>
          </p:cNvPr>
          <p:cNvSpPr/>
          <p:nvPr/>
        </p:nvSpPr>
        <p:spPr>
          <a:xfrm>
            <a:off x="5007664" y="1732479"/>
            <a:ext cx="2286000" cy="2286000"/>
          </a:xfrm>
          <a:prstGeom prst="ellipse">
            <a:avLst/>
          </a:prstGeom>
          <a:solidFill>
            <a:srgbClr val="FFC000">
              <a:alpha val="56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S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00DBE524-7B12-43E9-933A-8357D2473752}"/>
              </a:ext>
            </a:extLst>
          </p:cNvPr>
          <p:cNvSpPr/>
          <p:nvPr/>
        </p:nvSpPr>
        <p:spPr>
          <a:xfrm>
            <a:off x="5817237" y="2450053"/>
            <a:ext cx="2286000" cy="2286000"/>
          </a:xfrm>
          <a:prstGeom prst="ellipse">
            <a:avLst/>
          </a:prstGeom>
          <a:solidFill>
            <a:srgbClr val="92D050">
              <a:alpha val="56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S"/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2155F738-9B86-4BAC-ACBB-C6D27AF91D48}"/>
              </a:ext>
            </a:extLst>
          </p:cNvPr>
          <p:cNvSpPr/>
          <p:nvPr/>
        </p:nvSpPr>
        <p:spPr>
          <a:xfrm>
            <a:off x="6539487" y="1694153"/>
            <a:ext cx="2286000" cy="2286000"/>
          </a:xfrm>
          <a:prstGeom prst="ellipse">
            <a:avLst/>
          </a:prstGeom>
          <a:solidFill>
            <a:srgbClr val="00B050">
              <a:alpha val="56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D077E831-4054-4E7B-B88D-748EF9A61DCA}"/>
              </a:ext>
            </a:extLst>
          </p:cNvPr>
          <p:cNvSpPr txBox="1"/>
          <p:nvPr/>
        </p:nvSpPr>
        <p:spPr>
          <a:xfrm>
            <a:off x="6473122" y="1131778"/>
            <a:ext cx="974230" cy="646331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>
            <a:defPPr>
              <a:defRPr lang="it-IT"/>
            </a:defPPr>
            <a:lvl1pPr algn="ctr">
              <a:defRPr sz="1600">
                <a:solidFill>
                  <a:srgbClr val="000000"/>
                </a:solidFill>
              </a:defRPr>
            </a:lvl1pPr>
          </a:lstStyle>
          <a:p>
            <a:r>
              <a:rPr lang="es-ES" sz="1200" b="1" i="1" dirty="0" err="1"/>
              <a:t>Dependency</a:t>
            </a:r>
            <a:r>
              <a:rPr lang="es-ES" sz="1200" b="1" i="1" dirty="0"/>
              <a:t> on Natural </a:t>
            </a:r>
            <a:r>
              <a:rPr lang="es-ES" sz="1200" b="1" i="1" dirty="0" err="1"/>
              <a:t>Reources</a:t>
            </a:r>
            <a:endParaRPr lang="en-US" sz="1200" b="1" i="1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3CC44103-7FFE-4CA5-832C-66CB207DC18A}"/>
              </a:ext>
            </a:extLst>
          </p:cNvPr>
          <p:cNvSpPr txBox="1"/>
          <p:nvPr/>
        </p:nvSpPr>
        <p:spPr>
          <a:xfrm>
            <a:off x="5010350" y="2450053"/>
            <a:ext cx="1054232" cy="646331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>
            <a:defPPr>
              <a:defRPr lang="it-IT"/>
            </a:defPPr>
            <a:lvl1pPr algn="ctr">
              <a:defRPr sz="1600">
                <a:solidFill>
                  <a:srgbClr val="000000"/>
                </a:solidFill>
              </a:defRPr>
            </a:lvl1pPr>
          </a:lstStyle>
          <a:p>
            <a:r>
              <a:rPr lang="es-ES" sz="1200" b="1" i="1" dirty="0" err="1"/>
              <a:t>Physical</a:t>
            </a:r>
            <a:r>
              <a:rPr lang="es-ES" sz="1200" b="1" i="1" dirty="0"/>
              <a:t> and Economic Vulnerability</a:t>
            </a:r>
            <a:endParaRPr lang="en-US" sz="1200" b="1" i="1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4F22681B-9451-4D61-9F0A-9488682CE3FD}"/>
              </a:ext>
            </a:extLst>
          </p:cNvPr>
          <p:cNvSpPr txBox="1"/>
          <p:nvPr/>
        </p:nvSpPr>
        <p:spPr>
          <a:xfrm>
            <a:off x="6473122" y="4046873"/>
            <a:ext cx="974230" cy="461665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>
            <a:defPPr>
              <a:defRPr lang="it-IT"/>
            </a:defPPr>
            <a:lvl1pPr algn="ctr">
              <a:defRPr sz="1600">
                <a:solidFill>
                  <a:srgbClr val="000000"/>
                </a:solidFill>
              </a:defRPr>
            </a:lvl1pPr>
          </a:lstStyle>
          <a:p>
            <a:r>
              <a:rPr lang="es-ES" sz="1200" b="1" i="1" dirty="0"/>
              <a:t>Impacts on </a:t>
            </a:r>
            <a:r>
              <a:rPr lang="es-ES" sz="1200" b="1" i="1" dirty="0" err="1"/>
              <a:t>bioduversity</a:t>
            </a:r>
            <a:endParaRPr lang="en-US" sz="1200" b="1" i="1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78E8FBF6-D60C-4D0B-9F45-B0114500CBDE}"/>
              </a:ext>
            </a:extLst>
          </p:cNvPr>
          <p:cNvSpPr txBox="1"/>
          <p:nvPr/>
        </p:nvSpPr>
        <p:spPr>
          <a:xfrm>
            <a:off x="7875400" y="2423662"/>
            <a:ext cx="974230" cy="646331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>
            <a:defPPr>
              <a:defRPr lang="it-IT"/>
            </a:defPPr>
            <a:lvl1pPr algn="ctr">
              <a:defRPr sz="1600">
                <a:solidFill>
                  <a:srgbClr val="000000"/>
                </a:solidFill>
              </a:defRPr>
            </a:lvl1pPr>
          </a:lstStyle>
          <a:p>
            <a:r>
              <a:rPr lang="es-ES" sz="1200" b="1" i="1" dirty="0"/>
              <a:t>Sector Climate </a:t>
            </a:r>
            <a:r>
              <a:rPr lang="es-ES" sz="1200" b="1" i="1" dirty="0" err="1"/>
              <a:t>Resilience</a:t>
            </a:r>
            <a:r>
              <a:rPr lang="es-ES" sz="1200" b="1" i="1" dirty="0"/>
              <a:t> </a:t>
            </a:r>
            <a:endParaRPr lang="en-US" sz="1200" b="1" i="1" dirty="0"/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6E3EDA5E-C7CD-4506-8E80-AA5F784350F3}"/>
              </a:ext>
            </a:extLst>
          </p:cNvPr>
          <p:cNvSpPr/>
          <p:nvPr/>
        </p:nvSpPr>
        <p:spPr>
          <a:xfrm>
            <a:off x="4270478" y="887516"/>
            <a:ext cx="1524000" cy="49836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ECOSYSTEM BASED ADAPTATION</a:t>
            </a:r>
            <a:endParaRPr lang="es-US" sz="1200" b="1" dirty="0">
              <a:solidFill>
                <a:schemeClr val="tx1"/>
              </a:solidFill>
            </a:endParaRPr>
          </a:p>
        </p:txBody>
      </p: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9F9D5B2D-8906-494A-9808-AB96CFCB7C1E}"/>
              </a:ext>
            </a:extLst>
          </p:cNvPr>
          <p:cNvCxnSpPr>
            <a:cxnSpLocks/>
          </p:cNvCxnSpPr>
          <p:nvPr/>
        </p:nvCxnSpPr>
        <p:spPr>
          <a:xfrm>
            <a:off x="5793094" y="1395632"/>
            <a:ext cx="1008191" cy="1377586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Abrir llave 21">
            <a:extLst>
              <a:ext uri="{FF2B5EF4-FFF2-40B4-BE49-F238E27FC236}">
                <a16:creationId xmlns:a16="http://schemas.microsoft.com/office/drawing/2014/main" id="{CA704F71-58AC-4B5D-8EEF-6C297E69A281}"/>
              </a:ext>
            </a:extLst>
          </p:cNvPr>
          <p:cNvSpPr/>
          <p:nvPr/>
        </p:nvSpPr>
        <p:spPr>
          <a:xfrm rot="16200000">
            <a:off x="6819122" y="3175542"/>
            <a:ext cx="362622" cy="3698398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US"/>
          </a:p>
        </p:txBody>
      </p:sp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0849B8E8-BFCD-4D5E-B208-130BCC4E980D}"/>
              </a:ext>
            </a:extLst>
          </p:cNvPr>
          <p:cNvSpPr/>
          <p:nvPr/>
        </p:nvSpPr>
        <p:spPr>
          <a:xfrm>
            <a:off x="4540581" y="5453627"/>
            <a:ext cx="4521203" cy="82834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TECHNOLOGY BASED ADAPTATION: </a:t>
            </a:r>
            <a:r>
              <a:rPr lang="en-US" sz="1200" dirty="0">
                <a:solidFill>
                  <a:schemeClr val="tx1"/>
                </a:solidFill>
              </a:rPr>
              <a:t>Early warning System to face climate risk. It is the base of the M&amp;E system for the mines and energy sector</a:t>
            </a:r>
            <a:endParaRPr lang="es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160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0" y="8690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>
                <a:latin typeface="+mn-lt"/>
              </a:rPr>
              <a:t>Presentation of a </a:t>
            </a:r>
            <a:r>
              <a:rPr lang="it-IT" sz="2800" b="1" dirty="0" err="1">
                <a:latin typeface="+mn-lt"/>
              </a:rPr>
              <a:t>project</a:t>
            </a:r>
            <a:r>
              <a:rPr lang="it-IT" sz="2800" b="1" dirty="0">
                <a:latin typeface="+mn-lt"/>
              </a:rPr>
              <a:t> </a:t>
            </a:r>
            <a:r>
              <a:rPr lang="it-IT" sz="2800" b="1" dirty="0" err="1">
                <a:latin typeface="+mn-lt"/>
              </a:rPr>
              <a:t>you</a:t>
            </a:r>
            <a:r>
              <a:rPr lang="it-IT" sz="2800" b="1" dirty="0">
                <a:latin typeface="+mn-lt"/>
              </a:rPr>
              <a:t> are </a:t>
            </a:r>
            <a:r>
              <a:rPr lang="it-IT" sz="2800" b="1" dirty="0" err="1">
                <a:latin typeface="+mn-lt"/>
              </a:rPr>
              <a:t>working</a:t>
            </a:r>
            <a:r>
              <a:rPr lang="it-IT" sz="2800" b="1" dirty="0">
                <a:latin typeface="+mn-lt"/>
              </a:rPr>
              <a:t> on	3/3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7D494605-FBAF-450C-A676-A47AF8377FA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300" y="6427125"/>
            <a:ext cx="1488522" cy="258833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E4C1D5DA-8A8D-4FF9-8699-D910F5E629A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2541" y="6411800"/>
            <a:ext cx="1396210" cy="274158"/>
          </a:xfrm>
          <a:prstGeom prst="rect">
            <a:avLst/>
          </a:prstGeom>
        </p:spPr>
      </p:pic>
      <p:pic>
        <p:nvPicPr>
          <p:cNvPr id="12" name="Picture 3">
            <a:extLst>
              <a:ext uri="{FF2B5EF4-FFF2-40B4-BE49-F238E27FC236}">
                <a16:creationId xmlns:a16="http://schemas.microsoft.com/office/drawing/2014/main" id="{E4276FF5-C510-49A6-A6BF-4EF2C797724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8" t="4900" r="74215" b="76792"/>
          <a:stretch/>
        </p:blipFill>
        <p:spPr>
          <a:xfrm>
            <a:off x="3865596" y="6300509"/>
            <a:ext cx="683967" cy="256032"/>
          </a:xfrm>
          <a:prstGeom prst="rect">
            <a:avLst/>
          </a:prstGeom>
        </p:spPr>
      </p:pic>
      <p:pic>
        <p:nvPicPr>
          <p:cNvPr id="13" name="Picture 3">
            <a:extLst>
              <a:ext uri="{FF2B5EF4-FFF2-40B4-BE49-F238E27FC236}">
                <a16:creationId xmlns:a16="http://schemas.microsoft.com/office/drawing/2014/main" id="{89278734-45C1-48D6-853F-E2603B5FC0A6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120" b="33952"/>
          <a:stretch/>
        </p:blipFill>
        <p:spPr>
          <a:xfrm>
            <a:off x="4572000" y="6247290"/>
            <a:ext cx="2843252" cy="500671"/>
          </a:xfrm>
          <a:prstGeom prst="rect">
            <a:avLst/>
          </a:prstGeom>
        </p:spPr>
      </p:pic>
      <p:pic>
        <p:nvPicPr>
          <p:cNvPr id="14" name="Picture 3">
            <a:extLst>
              <a:ext uri="{FF2B5EF4-FFF2-40B4-BE49-F238E27FC236}">
                <a16:creationId xmlns:a16="http://schemas.microsoft.com/office/drawing/2014/main" id="{1407266C-41CB-4CA5-9957-9DBBF42F0430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6" t="70863" r="53281" b="8251"/>
          <a:stretch/>
        </p:blipFill>
        <p:spPr>
          <a:xfrm>
            <a:off x="7470263" y="6247290"/>
            <a:ext cx="1534019" cy="362470"/>
          </a:xfrm>
          <a:prstGeom prst="rect">
            <a:avLst/>
          </a:prstGeom>
        </p:spPr>
      </p:pic>
      <p:sp>
        <p:nvSpPr>
          <p:cNvPr id="15" name="CuadroTexto 14">
            <a:extLst>
              <a:ext uri="{FF2B5EF4-FFF2-40B4-BE49-F238E27FC236}">
                <a16:creationId xmlns:a16="http://schemas.microsoft.com/office/drawing/2014/main" id="{0AC976D7-BBF4-4315-9BAF-EC37C0F5CD30}"/>
              </a:ext>
            </a:extLst>
          </p:cNvPr>
          <p:cNvSpPr txBox="1"/>
          <p:nvPr/>
        </p:nvSpPr>
        <p:spPr>
          <a:xfrm>
            <a:off x="693583" y="690111"/>
            <a:ext cx="3411394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anchor="ctr">
            <a:spAutoFit/>
          </a:bodyPr>
          <a:lstStyle>
            <a:defPPr>
              <a:defRPr lang="it-IT"/>
            </a:defPPr>
            <a:lvl1pPr algn="ctr">
              <a:defRPr sz="1600">
                <a:solidFill>
                  <a:srgbClr val="000000"/>
                </a:solidFill>
              </a:defRPr>
            </a:lvl1pPr>
          </a:lstStyle>
          <a:p>
            <a:r>
              <a:rPr lang="es-ES" dirty="0" err="1"/>
              <a:t>Support</a:t>
            </a:r>
            <a:r>
              <a:rPr lang="es-ES" dirty="0"/>
              <a:t> on the </a:t>
            </a:r>
            <a:r>
              <a:rPr lang="es-ES" dirty="0" err="1"/>
              <a:t>formulation</a:t>
            </a:r>
            <a:r>
              <a:rPr lang="es-ES" dirty="0"/>
              <a:t> of the Adaptation </a:t>
            </a:r>
            <a:r>
              <a:rPr lang="es-ES" dirty="0" err="1"/>
              <a:t>component</a:t>
            </a:r>
            <a:r>
              <a:rPr lang="es-ES" dirty="0"/>
              <a:t> of the Integral Climate Change Management Plan</a:t>
            </a:r>
            <a:endParaRPr lang="en-US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AF6BAFAB-8B68-4298-B4DB-29D3A29DA4DB}"/>
              </a:ext>
            </a:extLst>
          </p:cNvPr>
          <p:cNvSpPr txBox="1"/>
          <p:nvPr/>
        </p:nvSpPr>
        <p:spPr>
          <a:xfrm>
            <a:off x="354873" y="1785682"/>
            <a:ext cx="1741330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anchor="ctr">
            <a:spAutoFit/>
          </a:bodyPr>
          <a:lstStyle>
            <a:defPPr>
              <a:defRPr lang="it-IT"/>
            </a:defPPr>
            <a:lvl1pPr algn="ctr">
              <a:defRPr sz="1600">
                <a:solidFill>
                  <a:srgbClr val="000000"/>
                </a:solidFill>
              </a:defRPr>
            </a:lvl1pPr>
          </a:lstStyle>
          <a:p>
            <a:r>
              <a:rPr lang="es-ES" dirty="0"/>
              <a:t>Housing Sector</a:t>
            </a:r>
            <a:endParaRPr lang="en-US" dirty="0"/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9D45863C-7410-4394-A52A-8E60F683B7FC}"/>
              </a:ext>
            </a:extLst>
          </p:cNvPr>
          <p:cNvSpPr txBox="1"/>
          <p:nvPr/>
        </p:nvSpPr>
        <p:spPr>
          <a:xfrm>
            <a:off x="2774629" y="1944414"/>
            <a:ext cx="1741330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anchor="ctr">
            <a:spAutoFit/>
          </a:bodyPr>
          <a:lstStyle>
            <a:defPPr>
              <a:defRPr lang="it-IT"/>
            </a:defPPr>
            <a:lvl1pPr algn="ctr">
              <a:defRPr sz="1600">
                <a:solidFill>
                  <a:srgbClr val="000000"/>
                </a:solidFill>
              </a:defRPr>
            </a:lvl1pPr>
          </a:lstStyle>
          <a:p>
            <a:r>
              <a:rPr lang="es-ES" dirty="0"/>
              <a:t>Water and </a:t>
            </a:r>
            <a:r>
              <a:rPr lang="es-ES" dirty="0" err="1"/>
              <a:t>Sanitation</a:t>
            </a:r>
            <a:r>
              <a:rPr lang="es-ES" dirty="0"/>
              <a:t> Sector</a:t>
            </a:r>
            <a:endParaRPr lang="en-US" dirty="0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E371A705-072C-4F1E-BB26-1C6D4996A0DC}"/>
              </a:ext>
            </a:extLst>
          </p:cNvPr>
          <p:cNvSpPr txBox="1"/>
          <p:nvPr/>
        </p:nvSpPr>
        <p:spPr>
          <a:xfrm>
            <a:off x="354873" y="2492348"/>
            <a:ext cx="1741330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anchor="ctr">
            <a:spAutoFit/>
          </a:bodyPr>
          <a:lstStyle>
            <a:defPPr>
              <a:defRPr lang="it-IT"/>
            </a:defPPr>
            <a:lvl1pPr algn="ctr">
              <a:defRPr sz="1600">
                <a:solidFill>
                  <a:srgbClr val="000000"/>
                </a:solidFill>
              </a:defRPr>
            </a:lvl1pPr>
          </a:lstStyle>
          <a:p>
            <a:r>
              <a:rPr lang="es-ES" dirty="0" err="1"/>
              <a:t>Industry</a:t>
            </a:r>
            <a:r>
              <a:rPr lang="es-ES" dirty="0"/>
              <a:t> Sector</a:t>
            </a:r>
            <a:endParaRPr lang="en-US" dirty="0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FA2BF84C-1A18-46B0-A3A8-F2DF00733F0B}"/>
              </a:ext>
            </a:extLst>
          </p:cNvPr>
          <p:cNvSpPr txBox="1"/>
          <p:nvPr/>
        </p:nvSpPr>
        <p:spPr>
          <a:xfrm>
            <a:off x="354873" y="3199014"/>
            <a:ext cx="1741330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anchor="ctr">
            <a:spAutoFit/>
          </a:bodyPr>
          <a:lstStyle>
            <a:defPPr>
              <a:defRPr lang="it-IT"/>
            </a:defPPr>
            <a:lvl1pPr algn="ctr">
              <a:defRPr sz="1600">
                <a:solidFill>
                  <a:srgbClr val="000000"/>
                </a:solidFill>
              </a:defRPr>
            </a:lvl1pPr>
          </a:lstStyle>
          <a:p>
            <a:r>
              <a:rPr lang="es-ES" dirty="0" err="1"/>
              <a:t>Health</a:t>
            </a:r>
            <a:r>
              <a:rPr lang="es-ES" dirty="0"/>
              <a:t> Sector</a:t>
            </a:r>
            <a:endParaRPr lang="en-US" dirty="0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378D8483-5CA1-42AB-BE99-37432EDCE981}"/>
              </a:ext>
            </a:extLst>
          </p:cNvPr>
          <p:cNvSpPr txBox="1"/>
          <p:nvPr/>
        </p:nvSpPr>
        <p:spPr>
          <a:xfrm>
            <a:off x="2705631" y="3229176"/>
            <a:ext cx="1741330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anchor="ctr">
            <a:spAutoFit/>
          </a:bodyPr>
          <a:lstStyle>
            <a:defPPr>
              <a:defRPr lang="it-IT"/>
            </a:defPPr>
            <a:lvl1pPr algn="ctr">
              <a:defRPr sz="1600">
                <a:solidFill>
                  <a:srgbClr val="000000"/>
                </a:solidFill>
              </a:defRPr>
            </a:lvl1pPr>
          </a:lstStyle>
          <a:p>
            <a:r>
              <a:rPr lang="es-ES" dirty="0" err="1"/>
              <a:t>Transportation</a:t>
            </a:r>
            <a:r>
              <a:rPr lang="es-ES" dirty="0"/>
              <a:t> Sector</a:t>
            </a:r>
            <a:endParaRPr lang="en-US" dirty="0"/>
          </a:p>
        </p:txBody>
      </p:sp>
      <p:cxnSp>
        <p:nvCxnSpPr>
          <p:cNvPr id="23" name="Conector: angular 22">
            <a:extLst>
              <a:ext uri="{FF2B5EF4-FFF2-40B4-BE49-F238E27FC236}">
                <a16:creationId xmlns:a16="http://schemas.microsoft.com/office/drawing/2014/main" id="{000335BB-D741-431E-82C7-843855DBE122}"/>
              </a:ext>
            </a:extLst>
          </p:cNvPr>
          <p:cNvCxnSpPr>
            <a:cxnSpLocks/>
            <a:stCxn id="15" idx="2"/>
            <a:endCxn id="16" idx="3"/>
          </p:cNvCxnSpPr>
          <p:nvPr/>
        </p:nvCxnSpPr>
        <p:spPr>
          <a:xfrm rot="5400000">
            <a:off x="2030817" y="1586495"/>
            <a:ext cx="433851" cy="303077"/>
          </a:xfrm>
          <a:prstGeom prst="bentConnector2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: angular 23">
            <a:extLst>
              <a:ext uri="{FF2B5EF4-FFF2-40B4-BE49-F238E27FC236}">
                <a16:creationId xmlns:a16="http://schemas.microsoft.com/office/drawing/2014/main" id="{407E7B01-7FB1-45DA-BDA4-0156EAC43FBF}"/>
              </a:ext>
            </a:extLst>
          </p:cNvPr>
          <p:cNvCxnSpPr>
            <a:cxnSpLocks/>
            <a:stCxn id="15" idx="2"/>
            <a:endCxn id="18" idx="1"/>
          </p:cNvCxnSpPr>
          <p:nvPr/>
        </p:nvCxnSpPr>
        <p:spPr>
          <a:xfrm rot="16200000" flipH="1">
            <a:off x="2229107" y="1691280"/>
            <a:ext cx="715694" cy="375349"/>
          </a:xfrm>
          <a:prstGeom prst="bentConnector2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: angular 26">
            <a:extLst>
              <a:ext uri="{FF2B5EF4-FFF2-40B4-BE49-F238E27FC236}">
                <a16:creationId xmlns:a16="http://schemas.microsoft.com/office/drawing/2014/main" id="{D82EF4D4-221F-40BB-8868-7D49CCD1AF51}"/>
              </a:ext>
            </a:extLst>
          </p:cNvPr>
          <p:cNvCxnSpPr>
            <a:cxnSpLocks/>
            <a:stCxn id="15" idx="2"/>
            <a:endCxn id="20" idx="3"/>
          </p:cNvCxnSpPr>
          <p:nvPr/>
        </p:nvCxnSpPr>
        <p:spPr>
          <a:xfrm rot="5400000">
            <a:off x="1677484" y="1939828"/>
            <a:ext cx="1140517" cy="303077"/>
          </a:xfrm>
          <a:prstGeom prst="bentConnector2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: angular 29">
            <a:extLst>
              <a:ext uri="{FF2B5EF4-FFF2-40B4-BE49-F238E27FC236}">
                <a16:creationId xmlns:a16="http://schemas.microsoft.com/office/drawing/2014/main" id="{C268397A-E927-4972-9705-F817E3405DE4}"/>
              </a:ext>
            </a:extLst>
          </p:cNvPr>
          <p:cNvCxnSpPr>
            <a:cxnSpLocks/>
            <a:stCxn id="15" idx="2"/>
            <a:endCxn id="21" idx="3"/>
          </p:cNvCxnSpPr>
          <p:nvPr/>
        </p:nvCxnSpPr>
        <p:spPr>
          <a:xfrm rot="5400000">
            <a:off x="1324151" y="2293161"/>
            <a:ext cx="1847183" cy="303077"/>
          </a:xfrm>
          <a:prstGeom prst="bentConnector2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: angular 32">
            <a:extLst>
              <a:ext uri="{FF2B5EF4-FFF2-40B4-BE49-F238E27FC236}">
                <a16:creationId xmlns:a16="http://schemas.microsoft.com/office/drawing/2014/main" id="{5FC96209-F7A1-48F7-84E0-A9B4D0CBEA4E}"/>
              </a:ext>
            </a:extLst>
          </p:cNvPr>
          <p:cNvCxnSpPr>
            <a:cxnSpLocks/>
            <a:stCxn id="15" idx="2"/>
            <a:endCxn id="22" idx="1"/>
          </p:cNvCxnSpPr>
          <p:nvPr/>
        </p:nvCxnSpPr>
        <p:spPr>
          <a:xfrm rot="16200000" flipH="1">
            <a:off x="1552227" y="2368160"/>
            <a:ext cx="2000456" cy="306351"/>
          </a:xfrm>
          <a:prstGeom prst="bentConnector2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Abrir llave 46">
            <a:extLst>
              <a:ext uri="{FF2B5EF4-FFF2-40B4-BE49-F238E27FC236}">
                <a16:creationId xmlns:a16="http://schemas.microsoft.com/office/drawing/2014/main" id="{575D0528-D5D5-4F19-B843-CE9548957222}"/>
              </a:ext>
            </a:extLst>
          </p:cNvPr>
          <p:cNvSpPr/>
          <p:nvPr/>
        </p:nvSpPr>
        <p:spPr>
          <a:xfrm rot="16200000">
            <a:off x="2387274" y="1551808"/>
            <a:ext cx="362622" cy="4963437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US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D13F4CEC-165D-4DEA-B5C3-C34A630FFCB8}"/>
              </a:ext>
            </a:extLst>
          </p:cNvPr>
          <p:cNvSpPr txBox="1"/>
          <p:nvPr/>
        </p:nvSpPr>
        <p:spPr>
          <a:xfrm>
            <a:off x="86866" y="4322804"/>
            <a:ext cx="4963437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anchor="ctr">
            <a:spAutoFit/>
          </a:bodyPr>
          <a:lstStyle>
            <a:defPPr>
              <a:defRPr lang="it-IT"/>
            </a:defPPr>
            <a:lvl1pPr algn="ctr">
              <a:defRPr sz="1600">
                <a:solidFill>
                  <a:srgbClr val="000000"/>
                </a:solidFill>
              </a:defRPr>
            </a:lvl1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ES" dirty="0" err="1"/>
              <a:t>Defiition</a:t>
            </a:r>
            <a:r>
              <a:rPr lang="es-ES" dirty="0"/>
              <a:t> of the climate </a:t>
            </a:r>
            <a:r>
              <a:rPr lang="es-ES" dirty="0" err="1"/>
              <a:t>change</a:t>
            </a:r>
            <a:r>
              <a:rPr lang="es-ES" dirty="0"/>
              <a:t> related </a:t>
            </a:r>
            <a:r>
              <a:rPr lang="es-ES" dirty="0" err="1"/>
              <a:t>needs</a:t>
            </a:r>
            <a:endParaRPr lang="es-ES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ES" dirty="0" err="1"/>
              <a:t>Definitipn</a:t>
            </a:r>
            <a:r>
              <a:rPr lang="es-ES" dirty="0"/>
              <a:t> of the </a:t>
            </a:r>
            <a:r>
              <a:rPr lang="es-ES" dirty="0" err="1"/>
              <a:t>Problem</a:t>
            </a:r>
            <a:r>
              <a:rPr lang="es-ES" dirty="0"/>
              <a:t> and </a:t>
            </a:r>
            <a:r>
              <a:rPr lang="es-ES" dirty="0" err="1"/>
              <a:t>Solution</a:t>
            </a:r>
            <a:r>
              <a:rPr lang="es-ES" dirty="0"/>
              <a:t> tres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ES" dirty="0" err="1"/>
              <a:t>Definition</a:t>
            </a:r>
            <a:r>
              <a:rPr lang="es-ES" dirty="0"/>
              <a:t> of Adaptation Goals (</a:t>
            </a:r>
            <a:r>
              <a:rPr lang="es-ES" dirty="0" err="1"/>
              <a:t>mid</a:t>
            </a:r>
            <a:r>
              <a:rPr lang="es-ES" dirty="0"/>
              <a:t> and </a:t>
            </a:r>
            <a:r>
              <a:rPr lang="es-ES" dirty="0" err="1"/>
              <a:t>long</a:t>
            </a:r>
            <a:r>
              <a:rPr lang="es-ES" dirty="0"/>
              <a:t> </a:t>
            </a:r>
            <a:r>
              <a:rPr lang="es-ES" dirty="0" err="1"/>
              <a:t>term</a:t>
            </a:r>
            <a:r>
              <a:rPr lang="es-ES" dirty="0"/>
              <a:t>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ES" dirty="0" err="1"/>
              <a:t>Definition</a:t>
            </a:r>
            <a:r>
              <a:rPr lang="es-ES" dirty="0"/>
              <a:t> of Adaptation Indicators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ES" dirty="0" err="1"/>
              <a:t>Baseline</a:t>
            </a:r>
            <a:endParaRPr lang="es-ES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ES" dirty="0" err="1"/>
              <a:t>Definition</a:t>
            </a:r>
            <a:r>
              <a:rPr lang="es-ES" dirty="0"/>
              <a:t> of Adaptation </a:t>
            </a:r>
            <a:r>
              <a:rPr lang="es-ES" dirty="0" err="1"/>
              <a:t>measures</a:t>
            </a:r>
            <a:r>
              <a:rPr lang="es-ES" dirty="0"/>
              <a:t> portfolio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ES" dirty="0" err="1"/>
              <a:t>Measures</a:t>
            </a:r>
            <a:r>
              <a:rPr lang="es-ES" dirty="0"/>
              <a:t>’ Technical and Financial </a:t>
            </a:r>
            <a:r>
              <a:rPr lang="es-ES" dirty="0" err="1"/>
              <a:t>structuring</a:t>
            </a:r>
            <a:endParaRPr lang="en-US" dirty="0"/>
          </a:p>
        </p:txBody>
      </p:sp>
      <p:cxnSp>
        <p:nvCxnSpPr>
          <p:cNvPr id="85" name="Conector: angular 84">
            <a:extLst>
              <a:ext uri="{FF2B5EF4-FFF2-40B4-BE49-F238E27FC236}">
                <a16:creationId xmlns:a16="http://schemas.microsoft.com/office/drawing/2014/main" id="{6C4DF37C-9C54-4925-B45B-7191E9A5D886}"/>
              </a:ext>
            </a:extLst>
          </p:cNvPr>
          <p:cNvCxnSpPr>
            <a:cxnSpLocks/>
            <a:stCxn id="18" idx="3"/>
            <a:endCxn id="87" idx="1"/>
          </p:cNvCxnSpPr>
          <p:nvPr/>
        </p:nvCxnSpPr>
        <p:spPr>
          <a:xfrm>
            <a:off x="4515959" y="2236802"/>
            <a:ext cx="1531663" cy="404959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CuadroTexto 86">
            <a:extLst>
              <a:ext uri="{FF2B5EF4-FFF2-40B4-BE49-F238E27FC236}">
                <a16:creationId xmlns:a16="http://schemas.microsoft.com/office/drawing/2014/main" id="{53C12C80-264A-4151-8632-EB0490CF6730}"/>
              </a:ext>
            </a:extLst>
          </p:cNvPr>
          <p:cNvSpPr txBox="1"/>
          <p:nvPr/>
        </p:nvSpPr>
        <p:spPr>
          <a:xfrm>
            <a:off x="6047622" y="1856931"/>
            <a:ext cx="2250042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anchor="ctr">
            <a:spAutoFit/>
          </a:bodyPr>
          <a:lstStyle>
            <a:defPPr>
              <a:defRPr lang="it-IT"/>
            </a:defPPr>
            <a:lvl1pPr algn="ctr">
              <a:defRPr sz="1600">
                <a:solidFill>
                  <a:srgbClr val="000000"/>
                </a:solidFill>
              </a:defRPr>
            </a:lvl1pPr>
          </a:lstStyle>
          <a:p>
            <a:r>
              <a:rPr lang="es-ES" dirty="0" err="1"/>
              <a:t>Design</a:t>
            </a:r>
            <a:r>
              <a:rPr lang="es-ES" dirty="0"/>
              <a:t> and </a:t>
            </a:r>
            <a:r>
              <a:rPr lang="es-ES" dirty="0" err="1"/>
              <a:t>implementation</a:t>
            </a:r>
            <a:r>
              <a:rPr lang="es-ES" dirty="0"/>
              <a:t> of an Early </a:t>
            </a:r>
            <a:r>
              <a:rPr lang="es-ES" dirty="0" err="1"/>
              <a:t>Warning</a:t>
            </a:r>
            <a:r>
              <a:rPr lang="es-ES" dirty="0"/>
              <a:t> </a:t>
            </a:r>
            <a:r>
              <a:rPr lang="es-ES" dirty="0" err="1"/>
              <a:t>System</a:t>
            </a:r>
            <a:r>
              <a:rPr lang="es-ES" dirty="0"/>
              <a:t> for the Water and </a:t>
            </a:r>
            <a:r>
              <a:rPr lang="es-ES" dirty="0" err="1"/>
              <a:t>Sanitation</a:t>
            </a:r>
            <a:r>
              <a:rPr lang="es-ES" dirty="0"/>
              <a:t> sector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face</a:t>
            </a:r>
            <a:r>
              <a:rPr lang="es-ES" dirty="0"/>
              <a:t> climate </a:t>
            </a:r>
            <a:r>
              <a:rPr lang="es-ES" dirty="0" err="1"/>
              <a:t>change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79105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for your attention!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283677" y="5589063"/>
            <a:ext cx="6858000" cy="801150"/>
          </a:xfrm>
        </p:spPr>
        <p:txBody>
          <a:bodyPr/>
          <a:lstStyle/>
          <a:p>
            <a:r>
              <a:rPr lang="it-IT" i="1" dirty="0"/>
              <a:t>Hope to be a great colleage for this course and all your work back in home.</a:t>
            </a:r>
          </a:p>
        </p:txBody>
      </p:sp>
    </p:spTree>
    <p:extLst>
      <p:ext uri="{BB962C8B-B14F-4D97-AF65-F5344CB8AC3E}">
        <p14:creationId xmlns:p14="http://schemas.microsoft.com/office/powerpoint/2010/main" val="1002861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wrap="square" lIns="91440" tIns="45720" rIns="91440" bIns="45720" rtlCol="0" anchor="ctr">
        <a:spAutoFit/>
      </a:bodyPr>
      <a:lstStyle>
        <a:defPPr algn="ctr">
          <a:lnSpc>
            <a:spcPct val="100000"/>
          </a:lnSpc>
          <a:defRPr sz="2800" b="1"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820</TotalTime>
  <Words>548</Words>
  <Application>Microsoft Office PowerPoint</Application>
  <PresentationFormat>Presentación en pantalla (4:3)</PresentationFormat>
  <Paragraphs>67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di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Thank for your attention!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Agriculture in the Alps</dc:title>
  <dc:creator>Bassignana Mauro</dc:creator>
  <cp:lastModifiedBy>Oscar Iván Galvis Mora</cp:lastModifiedBy>
  <cp:revision>94</cp:revision>
  <dcterms:created xsi:type="dcterms:W3CDTF">2014-07-05T09:11:12Z</dcterms:created>
  <dcterms:modified xsi:type="dcterms:W3CDTF">2019-06-26T02:48:55Z</dcterms:modified>
</cp:coreProperties>
</file>