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8" r:id="rId2"/>
    <p:sldId id="279" r:id="rId3"/>
    <p:sldId id="288" r:id="rId4"/>
    <p:sldId id="289" r:id="rId5"/>
    <p:sldId id="296" r:id="rId6"/>
    <p:sldId id="294" r:id="rId7"/>
    <p:sldId id="293" r:id="rId8"/>
    <p:sldId id="295" r:id="rId9"/>
    <p:sldId id="29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5" d="100"/>
          <a:sy n="85" d="100"/>
        </p:scale>
        <p:origin x="-1464" y="352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2EA09B-8E25-7E44-881E-52B71F242420}" type="doc">
      <dgm:prSet loTypeId="urn:microsoft.com/office/officeart/2005/8/layout/l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83A65B-BD8C-7A4D-AA47-1E3F08A7432C}">
      <dgm:prSet phldrT="[Text]"/>
      <dgm:spPr/>
      <dgm:t>
        <a:bodyPr/>
        <a:lstStyle/>
        <a:p>
          <a:r>
            <a:rPr lang="en-US" dirty="0" smtClean="0"/>
            <a:t>Delineation of habitats of key species and key biodiversity areas</a:t>
          </a:r>
          <a:endParaRPr lang="en-US" dirty="0"/>
        </a:p>
      </dgm:t>
    </dgm:pt>
    <dgm:pt modelId="{418200C1-0D76-2E4D-B3D7-F54EC314B47F}" type="parTrans" cxnId="{B38A8BCF-7D2E-E740-9E29-16F32FACDA7B}">
      <dgm:prSet/>
      <dgm:spPr/>
      <dgm:t>
        <a:bodyPr/>
        <a:lstStyle/>
        <a:p>
          <a:endParaRPr lang="en-US"/>
        </a:p>
      </dgm:t>
    </dgm:pt>
    <dgm:pt modelId="{D25E4FE1-E7FA-AD47-836C-BE44866196D7}" type="sibTrans" cxnId="{B38A8BCF-7D2E-E740-9E29-16F32FACDA7B}">
      <dgm:prSet/>
      <dgm:spPr/>
      <dgm:t>
        <a:bodyPr/>
        <a:lstStyle/>
        <a:p>
          <a:endParaRPr lang="en-US"/>
        </a:p>
      </dgm:t>
    </dgm:pt>
    <dgm:pt modelId="{BD6D6A13-002D-F44D-9D64-4E7C636D1C2E}">
      <dgm:prSet phldrT="[Text]"/>
      <dgm:spPr/>
      <dgm:t>
        <a:bodyPr/>
        <a:lstStyle/>
        <a:p>
          <a:r>
            <a:rPr lang="en-US" dirty="0" smtClean="0"/>
            <a:t>Delineation and empower communities (trust-building measures, build the capacity to enter into conservation agreements)  </a:t>
          </a:r>
          <a:endParaRPr lang="en-US" dirty="0"/>
        </a:p>
      </dgm:t>
    </dgm:pt>
    <dgm:pt modelId="{DB2B3346-E849-C244-9F6A-67B355A6A2BD}" type="parTrans" cxnId="{DE970621-0A18-BC4C-BACE-5DC093D337CD}">
      <dgm:prSet/>
      <dgm:spPr/>
      <dgm:t>
        <a:bodyPr/>
        <a:lstStyle/>
        <a:p>
          <a:endParaRPr lang="en-US"/>
        </a:p>
      </dgm:t>
    </dgm:pt>
    <dgm:pt modelId="{8F68049B-1437-7E4D-9007-BD611B84B7B3}" type="sibTrans" cxnId="{DE970621-0A18-BC4C-BACE-5DC093D337CD}">
      <dgm:prSet/>
      <dgm:spPr/>
      <dgm:t>
        <a:bodyPr/>
        <a:lstStyle/>
        <a:p>
          <a:endParaRPr lang="en-US"/>
        </a:p>
      </dgm:t>
    </dgm:pt>
    <dgm:pt modelId="{7F118B04-C9D7-CA42-ACE5-613E9EA5986D}" type="pres">
      <dgm:prSet presAssocID="{232EA09B-8E25-7E44-881E-52B71F2424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522E2C-5556-BC48-8A79-65CEDEA4E9AA}" type="pres">
      <dgm:prSet presAssocID="{CA83A65B-BD8C-7A4D-AA47-1E3F08A7432C}" presName="vertFlow" presStyleCnt="0"/>
      <dgm:spPr/>
    </dgm:pt>
    <dgm:pt modelId="{B91D447D-E800-C34F-9DF5-DAFFFF2BB80B}" type="pres">
      <dgm:prSet presAssocID="{CA83A65B-BD8C-7A4D-AA47-1E3F08A7432C}" presName="header" presStyleLbl="node1" presStyleIdx="0" presStyleCnt="2" custScaleX="124189" custScaleY="116099" custLinFactNeighborX="4811" custLinFactNeighborY="0"/>
      <dgm:spPr/>
      <dgm:t>
        <a:bodyPr/>
        <a:lstStyle/>
        <a:p>
          <a:endParaRPr lang="en-US"/>
        </a:p>
      </dgm:t>
    </dgm:pt>
    <dgm:pt modelId="{2D8DA721-C75C-4C4F-BCFB-7DC3BF2D5A35}" type="pres">
      <dgm:prSet presAssocID="{CA83A65B-BD8C-7A4D-AA47-1E3F08A7432C}" presName="hSp" presStyleCnt="0"/>
      <dgm:spPr/>
    </dgm:pt>
    <dgm:pt modelId="{4AB1B6B6-7AD3-5D46-8D45-8AD1C153AC49}" type="pres">
      <dgm:prSet presAssocID="{BD6D6A13-002D-F44D-9D64-4E7C636D1C2E}" presName="vertFlow" presStyleCnt="0"/>
      <dgm:spPr/>
    </dgm:pt>
    <dgm:pt modelId="{AB724923-639A-0946-9A08-896812946AE4}" type="pres">
      <dgm:prSet presAssocID="{BD6D6A13-002D-F44D-9D64-4E7C636D1C2E}" presName="header" presStyleLbl="node1" presStyleIdx="1" presStyleCnt="2" custScaleX="137496" custScaleY="113677"/>
      <dgm:spPr/>
      <dgm:t>
        <a:bodyPr/>
        <a:lstStyle/>
        <a:p>
          <a:endParaRPr lang="en-US"/>
        </a:p>
      </dgm:t>
    </dgm:pt>
  </dgm:ptLst>
  <dgm:cxnLst>
    <dgm:cxn modelId="{DE970621-0A18-BC4C-BACE-5DC093D337CD}" srcId="{232EA09B-8E25-7E44-881E-52B71F242420}" destId="{BD6D6A13-002D-F44D-9D64-4E7C636D1C2E}" srcOrd="1" destOrd="0" parTransId="{DB2B3346-E849-C244-9F6A-67B355A6A2BD}" sibTransId="{8F68049B-1437-7E4D-9007-BD611B84B7B3}"/>
    <dgm:cxn modelId="{B38A8BCF-7D2E-E740-9E29-16F32FACDA7B}" srcId="{232EA09B-8E25-7E44-881E-52B71F242420}" destId="{CA83A65B-BD8C-7A4D-AA47-1E3F08A7432C}" srcOrd="0" destOrd="0" parTransId="{418200C1-0D76-2E4D-B3D7-F54EC314B47F}" sibTransId="{D25E4FE1-E7FA-AD47-836C-BE44866196D7}"/>
    <dgm:cxn modelId="{809B0A12-6703-6C46-952C-35E22A418E30}" type="presOf" srcId="{CA83A65B-BD8C-7A4D-AA47-1E3F08A7432C}" destId="{B91D447D-E800-C34F-9DF5-DAFFFF2BB80B}" srcOrd="0" destOrd="0" presId="urn:microsoft.com/office/officeart/2005/8/layout/lProcess1"/>
    <dgm:cxn modelId="{08635894-C5A1-2E47-9B75-807AD94872C3}" type="presOf" srcId="{BD6D6A13-002D-F44D-9D64-4E7C636D1C2E}" destId="{AB724923-639A-0946-9A08-896812946AE4}" srcOrd="0" destOrd="0" presId="urn:microsoft.com/office/officeart/2005/8/layout/lProcess1"/>
    <dgm:cxn modelId="{7B9EE546-1DDA-6045-ADD8-B1B5107BE2A9}" type="presOf" srcId="{232EA09B-8E25-7E44-881E-52B71F242420}" destId="{7F118B04-C9D7-CA42-ACE5-613E9EA5986D}" srcOrd="0" destOrd="0" presId="urn:microsoft.com/office/officeart/2005/8/layout/lProcess1"/>
    <dgm:cxn modelId="{8D7AABAD-79B7-834C-AF4A-87AF9CECD9E5}" type="presParOf" srcId="{7F118B04-C9D7-CA42-ACE5-613E9EA5986D}" destId="{66522E2C-5556-BC48-8A79-65CEDEA4E9AA}" srcOrd="0" destOrd="0" presId="urn:microsoft.com/office/officeart/2005/8/layout/lProcess1"/>
    <dgm:cxn modelId="{F13A6C4E-4FDF-2948-92B1-C3CEF7658BB6}" type="presParOf" srcId="{66522E2C-5556-BC48-8A79-65CEDEA4E9AA}" destId="{B91D447D-E800-C34F-9DF5-DAFFFF2BB80B}" srcOrd="0" destOrd="0" presId="urn:microsoft.com/office/officeart/2005/8/layout/lProcess1"/>
    <dgm:cxn modelId="{34FFB14A-5BF8-AE43-B2F5-18F8A9FBC148}" type="presParOf" srcId="{7F118B04-C9D7-CA42-ACE5-613E9EA5986D}" destId="{2D8DA721-C75C-4C4F-BCFB-7DC3BF2D5A35}" srcOrd="1" destOrd="0" presId="urn:microsoft.com/office/officeart/2005/8/layout/lProcess1"/>
    <dgm:cxn modelId="{21573A48-1ECE-744F-82EB-1B4D14EDCCD3}" type="presParOf" srcId="{7F118B04-C9D7-CA42-ACE5-613E9EA5986D}" destId="{4AB1B6B6-7AD3-5D46-8D45-8AD1C153AC49}" srcOrd="2" destOrd="0" presId="urn:microsoft.com/office/officeart/2005/8/layout/lProcess1"/>
    <dgm:cxn modelId="{748EBDC9-71E1-1D49-80D8-F6FDEB95D19D}" type="presParOf" srcId="{4AB1B6B6-7AD3-5D46-8D45-8AD1C153AC49}" destId="{AB724923-639A-0946-9A08-896812946AE4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D447D-E800-C34F-9DF5-DAFFFF2BB80B}">
      <dsp:nvSpPr>
        <dsp:cNvPr id="0" name=""/>
        <dsp:cNvSpPr/>
      </dsp:nvSpPr>
      <dsp:spPr>
        <a:xfrm>
          <a:off x="146384" y="161418"/>
          <a:ext cx="3694981" cy="863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Delineation of habitats of key species and key biodiversity areas</a:t>
          </a:r>
          <a:endParaRPr lang="en-US" sz="1700" kern="1200" dirty="0"/>
        </a:p>
      </dsp:txBody>
      <dsp:txXfrm>
        <a:off x="171677" y="186711"/>
        <a:ext cx="3644395" cy="812984"/>
      </dsp:txXfrm>
    </dsp:sp>
    <dsp:sp modelId="{AB724923-639A-0946-9A08-896812946AE4}">
      <dsp:nvSpPr>
        <dsp:cNvPr id="0" name=""/>
        <dsp:cNvSpPr/>
      </dsp:nvSpPr>
      <dsp:spPr>
        <a:xfrm>
          <a:off x="4114765" y="161418"/>
          <a:ext cx="4090903" cy="84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Delineation and empower communities (trust-building measures, build the capacity to enter into conservation agreements)  </a:t>
          </a:r>
          <a:endParaRPr lang="en-US" sz="1700" kern="1200" dirty="0"/>
        </a:p>
      </dsp:txBody>
      <dsp:txXfrm>
        <a:off x="4139530" y="186183"/>
        <a:ext cx="4041373" cy="796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7/3/19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F5EE6-46A3-47BB-A19E-0F79E4BAFBC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7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9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52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01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73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12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82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60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50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29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14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7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7/3/19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93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sudan.chochua@gopa.de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atachochua@yahoo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0" Type="http://schemas.openxmlformats.org/officeDocument/2006/relationships/image" Target="../media/image13.png"/><Relationship Id="rId31" Type="http://schemas.openxmlformats.org/officeDocument/2006/relationships/image" Target="../media/image14.svg"/><Relationship Id="rId5" Type="http://schemas.openxmlformats.org/officeDocument/2006/relationships/image" Target="../media/image10.svg"/><Relationship Id="rId9" Type="http://schemas.openxmlformats.org/officeDocument/2006/relationships/image" Target="../media/image14.svg"/><Relationship Id="rId25" Type="http://schemas.openxmlformats.org/officeDocument/2006/relationships/image" Target="../media/image30.svg"/><Relationship Id="rId27" Type="http://schemas.openxmlformats.org/officeDocument/2006/relationships/image" Target="../media/image32.svg"/><Relationship Id="rId28" Type="http://schemas.openxmlformats.org/officeDocument/2006/relationships/image" Target="../media/image11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5.jpg"/><Relationship Id="rId9" Type="http://schemas.openxmlformats.org/officeDocument/2006/relationships/image" Target="../media/image16.jpeg"/><Relationship Id="rId10" Type="http://schemas.openxmlformats.org/officeDocument/2006/relationships/image" Target="../media/image17.jpg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-353530"/>
            <a:ext cx="8949765" cy="224676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b="1" dirty="0" err="1" smtClean="0">
                <a:latin typeface="+mn-lt"/>
              </a:rPr>
              <a:t>Rusudan</a:t>
            </a:r>
            <a:r>
              <a:rPr lang="it-IT" sz="2000" b="1" dirty="0" smtClean="0">
                <a:latin typeface="+mn-lt"/>
              </a:rPr>
              <a:t>-Tata </a:t>
            </a:r>
            <a:r>
              <a:rPr lang="it-IT" sz="2000" b="1" dirty="0" err="1" smtClean="0">
                <a:latin typeface="+mn-lt"/>
              </a:rPr>
              <a:t>Chochua</a:t>
            </a: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E</a:t>
            </a:r>
            <a:r>
              <a:rPr lang="en-US" sz="2000" dirty="0" smtClean="0">
                <a:latin typeface="+mn-lt"/>
              </a:rPr>
              <a:t>c</a:t>
            </a:r>
            <a:r>
              <a:rPr lang="it-IT" sz="2000" dirty="0" smtClean="0">
                <a:latin typeface="+mn-lt"/>
              </a:rPr>
              <a:t>o-</a:t>
            </a:r>
            <a:r>
              <a:rPr lang="it-IT" sz="2000" dirty="0" err="1" smtClean="0">
                <a:latin typeface="+mn-lt"/>
              </a:rPr>
              <a:t>Corridors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 err="1" smtClean="0">
                <a:latin typeface="+mn-lt"/>
              </a:rPr>
              <a:t>Programme</a:t>
            </a:r>
            <a:r>
              <a:rPr lang="it-IT" sz="2000" dirty="0" smtClean="0">
                <a:latin typeface="+mn-lt"/>
              </a:rPr>
              <a:t> in the Southern </a:t>
            </a:r>
            <a:r>
              <a:rPr lang="it-IT" sz="2000" dirty="0" err="1" smtClean="0">
                <a:latin typeface="+mn-lt"/>
              </a:rPr>
              <a:t>Caucasus</a:t>
            </a: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Partnership for Living </a:t>
            </a:r>
            <a:r>
              <a:rPr lang="it-IT" sz="2000" dirty="0" err="1" smtClean="0">
                <a:latin typeface="+mn-lt"/>
              </a:rPr>
              <a:t>Landscapes</a:t>
            </a: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  <a:hlinkClick r:id="rId2"/>
              </a:rPr>
              <a:t>tatachochua@yahoo.com</a:t>
            </a:r>
            <a:r>
              <a:rPr lang="it-IT" sz="2000" dirty="0" smtClean="0">
                <a:latin typeface="+mn-lt"/>
              </a:rPr>
              <a:t>; </a:t>
            </a:r>
            <a:r>
              <a:rPr lang="it-IT" sz="2000" dirty="0" smtClean="0">
                <a:latin typeface="+mn-lt"/>
                <a:hlinkClick r:id="rId3"/>
              </a:rPr>
              <a:t>rusudan.chochua@gopa.de</a:t>
            </a:r>
            <a:r>
              <a:rPr lang="it-IT" sz="2000" dirty="0" smtClean="0">
                <a:latin typeface="+mn-lt"/>
              </a:rPr>
              <a:t> 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Landscape approach for enhancing mountain resilience</a:t>
            </a:r>
          </a:p>
          <a:p>
            <a:pPr algn="ctr"/>
            <a:r>
              <a:rPr lang="en-US" b="1" dirty="0" err="1" smtClean="0"/>
              <a:t>Pieve</a:t>
            </a:r>
            <a:r>
              <a:rPr lang="en-US" b="1" dirty="0" smtClean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/Ormea 02-18 July 2019</a:t>
            </a:r>
            <a:endParaRPr lang="it-IT" dirty="0"/>
          </a:p>
        </p:txBody>
      </p:sp>
      <p:pic>
        <p:nvPicPr>
          <p:cNvPr id="5" name="Picture 4" descr="downloa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872" y="2062760"/>
            <a:ext cx="6628825" cy="36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08249" y="528358"/>
            <a:ext cx="8255682" cy="134630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8000" b="1" i="1" dirty="0" smtClean="0"/>
              <a:t>PHD Study</a:t>
            </a:r>
          </a:p>
          <a:p>
            <a:pPr algn="just"/>
            <a:r>
              <a:rPr lang="en-US" sz="8000" b="1" i="1" dirty="0" smtClean="0"/>
              <a:t>2009 </a:t>
            </a:r>
            <a:r>
              <a:rPr lang="en-US" sz="8000" b="1" i="1" dirty="0"/>
              <a:t>– MSc, </a:t>
            </a:r>
            <a:r>
              <a:rPr lang="en-US" sz="8000" dirty="0" err="1"/>
              <a:t>Ivane</a:t>
            </a:r>
            <a:r>
              <a:rPr lang="en-US" sz="8000" dirty="0"/>
              <a:t> </a:t>
            </a:r>
            <a:r>
              <a:rPr lang="en-US" sz="8000" dirty="0" err="1"/>
              <a:t>Javakhishvili</a:t>
            </a:r>
            <a:r>
              <a:rPr lang="en-US" sz="8000" dirty="0"/>
              <a:t> Tbilisi State University, Faculty of Exact and Natural Sciences, Department of Regional Geography and Landscape </a:t>
            </a:r>
            <a:r>
              <a:rPr lang="en-US" sz="8000" dirty="0" smtClean="0"/>
              <a:t>Planning, Geography</a:t>
            </a:r>
            <a:endParaRPr lang="en-US" sz="8000" dirty="0"/>
          </a:p>
          <a:p>
            <a:pPr algn="just"/>
            <a:r>
              <a:rPr lang="en-US" sz="8000" b="1" i="1" dirty="0"/>
              <a:t>2006</a:t>
            </a:r>
            <a:r>
              <a:rPr lang="en-US" sz="8000" dirty="0"/>
              <a:t> - </a:t>
            </a:r>
            <a:r>
              <a:rPr lang="en-US" sz="8000" b="1" i="1" dirty="0"/>
              <a:t>BSc,</a:t>
            </a:r>
            <a:r>
              <a:rPr lang="en-US" sz="8000" dirty="0"/>
              <a:t> </a:t>
            </a:r>
            <a:r>
              <a:rPr lang="en-US" sz="8000" dirty="0" err="1"/>
              <a:t>Ivane</a:t>
            </a:r>
            <a:r>
              <a:rPr lang="en-US" sz="8000" dirty="0"/>
              <a:t> </a:t>
            </a:r>
            <a:r>
              <a:rPr lang="en-US" sz="8000" dirty="0" err="1"/>
              <a:t>Javakhishvili</a:t>
            </a:r>
            <a:r>
              <a:rPr lang="en-US" sz="8000" dirty="0"/>
              <a:t> Tbilisi State University, Faculty of Exact and Natural Sciences, </a:t>
            </a:r>
            <a:r>
              <a:rPr lang="en-US" sz="8000" dirty="0" smtClean="0"/>
              <a:t>Biology</a:t>
            </a:r>
          </a:p>
          <a:p>
            <a:pPr algn="just"/>
            <a:r>
              <a:rPr lang="en-US" sz="8000" dirty="0" smtClean="0"/>
              <a:t>Different international Seminars and Training</a:t>
            </a:r>
            <a:endParaRPr lang="en-US" sz="8000" dirty="0"/>
          </a:p>
          <a:p>
            <a:endParaRPr lang="en-US" sz="8000" dirty="0"/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378007" y="3163529"/>
            <a:ext cx="8285925" cy="369447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8000" dirty="0"/>
              <a:t>National Coordinator, </a:t>
            </a:r>
            <a:r>
              <a:rPr lang="en-US" sz="8000" dirty="0" smtClean="0"/>
              <a:t>Eco Corridors </a:t>
            </a:r>
            <a:r>
              <a:rPr lang="en-US" sz="8000" dirty="0" err="1"/>
              <a:t>Programme</a:t>
            </a:r>
            <a:r>
              <a:rPr lang="en-US" sz="8000" dirty="0"/>
              <a:t> in the Southern </a:t>
            </a:r>
            <a:r>
              <a:rPr lang="en-US" sz="8000" dirty="0" smtClean="0"/>
              <a:t>Caucasus (BMZ</a:t>
            </a:r>
            <a:r>
              <a:rPr lang="en-US" sz="8000" dirty="0"/>
              <a:t>/</a:t>
            </a:r>
            <a:r>
              <a:rPr lang="en-US" sz="8000" dirty="0" err="1" smtClean="0"/>
              <a:t>KfW</a:t>
            </a:r>
            <a:r>
              <a:rPr lang="en-US" sz="8000" dirty="0" smtClean="0"/>
              <a:t>/WWF/GOPA GERMANY/</a:t>
            </a:r>
            <a:r>
              <a:rPr lang="en-US" sz="8000" dirty="0" err="1" smtClean="0"/>
              <a:t>DFS,HessenForst</a:t>
            </a:r>
            <a:r>
              <a:rPr lang="en-US" sz="8000" dirty="0" smtClean="0"/>
              <a:t>)</a:t>
            </a:r>
          </a:p>
          <a:p>
            <a:pPr algn="just"/>
            <a:r>
              <a:rPr lang="en-US" sz="8000" dirty="0" smtClean="0"/>
              <a:t>Advisor </a:t>
            </a:r>
            <a:r>
              <a:rPr lang="en-US" sz="8000" dirty="0"/>
              <a:t>to Executive Director in Environmental </a:t>
            </a:r>
            <a:r>
              <a:rPr lang="en-US" sz="8000" dirty="0" smtClean="0"/>
              <a:t>issues/leading </a:t>
            </a:r>
            <a:r>
              <a:rPr lang="en-US" sz="8000" dirty="0"/>
              <a:t>of Environmental and Social Safeguards </a:t>
            </a:r>
            <a:r>
              <a:rPr lang="en-US" sz="8000" dirty="0" smtClean="0"/>
              <a:t>Unit, Municipal </a:t>
            </a:r>
            <a:r>
              <a:rPr lang="en-US" sz="8000" dirty="0"/>
              <a:t>Development </a:t>
            </a:r>
            <a:r>
              <a:rPr lang="en-US" sz="8000" dirty="0" smtClean="0"/>
              <a:t>Fund/Ministry </a:t>
            </a:r>
            <a:r>
              <a:rPr lang="en-US" sz="8000" dirty="0"/>
              <a:t>of Regional Development and Infrastructure of </a:t>
            </a:r>
            <a:r>
              <a:rPr lang="en-US" sz="8000" dirty="0" smtClean="0"/>
              <a:t>Georgia</a:t>
            </a:r>
          </a:p>
          <a:p>
            <a:pPr algn="just"/>
            <a:r>
              <a:rPr lang="en-US" sz="8000" dirty="0" smtClean="0"/>
              <a:t>National Coordinator, </a:t>
            </a:r>
            <a:r>
              <a:rPr lang="en-US" sz="8000" dirty="0" err="1" smtClean="0"/>
              <a:t>Transboundary</a:t>
            </a:r>
            <a:r>
              <a:rPr lang="en-US" sz="8000" dirty="0" smtClean="0"/>
              <a:t> Joint Secretariat for Nature Conservation in the Southern Caucasus (BMZ/</a:t>
            </a:r>
            <a:r>
              <a:rPr lang="en-US" sz="8000" dirty="0" err="1" smtClean="0"/>
              <a:t>KfW</a:t>
            </a:r>
            <a:r>
              <a:rPr lang="en-US" sz="8000" dirty="0" smtClean="0"/>
              <a:t>/AHT Group AG/REC Caucasus) </a:t>
            </a:r>
          </a:p>
          <a:p>
            <a:pPr algn="just"/>
            <a:r>
              <a:rPr lang="en-US" sz="8000" dirty="0" smtClean="0"/>
              <a:t>Landscape Planning and Infrastructure Specialist, Planning Unit of the Agency of Protected Areas Georgia/Ministry of Environment Protection</a:t>
            </a:r>
          </a:p>
          <a:p>
            <a:pPr algn="just"/>
            <a:r>
              <a:rPr lang="en-US" sz="8000" dirty="0"/>
              <a:t>Department of Landscape Planning, Natural Resources and Expertise, </a:t>
            </a:r>
            <a:r>
              <a:rPr lang="en-US" sz="8000" dirty="0" err="1"/>
              <a:t>Vakhushti</a:t>
            </a:r>
            <a:r>
              <a:rPr lang="en-US" sz="8000" dirty="0"/>
              <a:t> </a:t>
            </a:r>
            <a:r>
              <a:rPr lang="en-US" sz="8000" dirty="0" err="1"/>
              <a:t>Bagrationi</a:t>
            </a:r>
            <a:r>
              <a:rPr lang="en-US" sz="8000" dirty="0"/>
              <a:t> Institute of Geography </a:t>
            </a:r>
            <a:endParaRPr lang="en-US" sz="8000" dirty="0" smtClean="0"/>
          </a:p>
          <a:p>
            <a:pPr algn="just"/>
            <a:r>
              <a:rPr lang="en-US" sz="8000" dirty="0" smtClean="0"/>
              <a:t>Different Projects and assignments</a:t>
            </a:r>
            <a:endParaRPr lang="en-US" sz="8000" dirty="0"/>
          </a:p>
          <a:p>
            <a:endParaRPr lang="en-US" sz="80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2546694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3454399" y="0"/>
            <a:ext cx="5503334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r>
              <a:rPr lang="it-IT" sz="2800" b="1" dirty="0" smtClean="0">
                <a:latin typeface="+mn-lt"/>
              </a:rPr>
              <a:t> and </a:t>
            </a:r>
            <a:r>
              <a:rPr lang="it-IT" sz="2800" b="1" dirty="0" err="1" smtClean="0">
                <a:latin typeface="+mn-lt"/>
              </a:rPr>
              <a:t>Interests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1650" y="957792"/>
            <a:ext cx="7886700" cy="4351338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99" y="488035"/>
            <a:ext cx="4900085" cy="2747434"/>
          </a:xfrm>
          <a:prstGeom prst="rect">
            <a:avLst/>
          </a:prstGeom>
        </p:spPr>
      </p:pic>
      <p:pic>
        <p:nvPicPr>
          <p:cNvPr id="4" name="Picture 3" descr="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3" y="0"/>
            <a:ext cx="3767593" cy="5048250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87" y="2691405"/>
            <a:ext cx="3530600" cy="2353734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" y="4316307"/>
            <a:ext cx="4013200" cy="2541693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81" y="4452471"/>
            <a:ext cx="3943547" cy="2405529"/>
          </a:xfrm>
          <a:prstGeom prst="rect">
            <a:avLst/>
          </a:prstGeom>
        </p:spPr>
      </p:pic>
      <p:pic>
        <p:nvPicPr>
          <p:cNvPr id="12" name="Picture 11" descr="powtr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71" y="5812833"/>
            <a:ext cx="1389529" cy="1045167"/>
          </a:xfrm>
          <a:prstGeom prst="rect">
            <a:avLst/>
          </a:prstGeom>
        </p:spPr>
      </p:pic>
      <p:pic>
        <p:nvPicPr>
          <p:cNvPr id="13" name="Picture 12" descr="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07" y="3839883"/>
            <a:ext cx="2850694" cy="14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Eco-</a:t>
            </a:r>
            <a:r>
              <a:rPr lang="it-IT" sz="2800" b="1" dirty="0" err="1" smtClean="0">
                <a:latin typeface="+mn-lt"/>
              </a:rPr>
              <a:t>Corridor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Programme</a:t>
            </a:r>
            <a:r>
              <a:rPr lang="it-IT" sz="2800" b="1" dirty="0" smtClean="0">
                <a:latin typeface="+mn-lt"/>
              </a:rPr>
              <a:t> in the </a:t>
            </a:r>
            <a:r>
              <a:rPr lang="it-IT" sz="2800" b="1" dirty="0" err="1" smtClean="0">
                <a:latin typeface="+mn-lt"/>
              </a:rPr>
              <a:t>Caucasus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025" y="691093"/>
            <a:ext cx="8088034" cy="243161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sl-SI" dirty="0"/>
              <a:t>S</a:t>
            </a:r>
            <a:r>
              <a:rPr lang="en-GB" dirty="0" err="1"/>
              <a:t>ecure</a:t>
            </a:r>
            <a:r>
              <a:rPr lang="en-GB" dirty="0"/>
              <a:t> conservation and sustainable use of biodiversity in the ecological corridors</a:t>
            </a:r>
            <a:r>
              <a:rPr lang="sl-SI" dirty="0"/>
              <a:t> </a:t>
            </a:r>
            <a:r>
              <a:rPr lang="en-GB" dirty="0"/>
              <a:t> in Armenia, Azerbaijan and Georgia</a:t>
            </a:r>
            <a:endParaRPr lang="sl-SI" dirty="0"/>
          </a:p>
          <a:p>
            <a:pPr lvl="0"/>
            <a:r>
              <a:rPr lang="sl-SI" dirty="0"/>
              <a:t>S</a:t>
            </a:r>
            <a:r>
              <a:rPr lang="en-GB" dirty="0" err="1"/>
              <a:t>ecure</a:t>
            </a:r>
            <a:r>
              <a:rPr lang="en-GB" dirty="0"/>
              <a:t> at least equal income to the local rural population</a:t>
            </a:r>
            <a:endParaRPr lang="sl-SI" dirty="0"/>
          </a:p>
          <a:p>
            <a:pPr lvl="0"/>
            <a:r>
              <a:rPr lang="sl-SI" dirty="0"/>
              <a:t>H</a:t>
            </a:r>
            <a:r>
              <a:rPr lang="en-GB" dirty="0" err="1"/>
              <a:t>elp</a:t>
            </a:r>
            <a:r>
              <a:rPr lang="en-GB" dirty="0"/>
              <a:t> the local rural population (beneficiaries) of selected eco</a:t>
            </a:r>
            <a:r>
              <a:rPr lang="sl-SI" dirty="0"/>
              <a:t>-</a:t>
            </a:r>
            <a:r>
              <a:rPr lang="en-GB" dirty="0"/>
              <a:t>corridors to manage their land in an ecologically sound way</a:t>
            </a:r>
            <a:endParaRPr lang="sl-SI" dirty="0"/>
          </a:p>
          <a:p>
            <a:pPr lvl="0"/>
            <a:r>
              <a:rPr lang="sl-SI" dirty="0" smtClean="0"/>
              <a:t>E</a:t>
            </a:r>
            <a:r>
              <a:rPr lang="en-GB" dirty="0" err="1" smtClean="0"/>
              <a:t>stablishing</a:t>
            </a:r>
            <a:r>
              <a:rPr lang="en-GB" dirty="0" smtClean="0"/>
              <a:t> an </a:t>
            </a:r>
            <a:r>
              <a:rPr lang="en-GB" dirty="0"/>
              <a:t>“</a:t>
            </a:r>
            <a:r>
              <a:rPr lang="en-GB" dirty="0" err="1"/>
              <a:t>Ecoregional</a:t>
            </a:r>
            <a:r>
              <a:rPr lang="en-GB" dirty="0"/>
              <a:t> Corridor Fund” (ECF) as an instrument for promoting sustainable land use practices in ecological corridors</a:t>
            </a:r>
            <a:endParaRPr lang="sl-SI" dirty="0"/>
          </a:p>
          <a:p>
            <a:endParaRPr lang="it-IT" dirty="0"/>
          </a:p>
        </p:txBody>
      </p:sp>
      <p:pic>
        <p:nvPicPr>
          <p:cNvPr id="6" name="Picture 5" descr="PCAs and Wildlife Corridors with Ecoregional Corridors_Conservation agreements_A3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83" y="2689300"/>
            <a:ext cx="6007187" cy="4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Living Landscape</a:t>
            </a:r>
            <a:endParaRPr lang="en-US" dirty="0"/>
          </a:p>
        </p:txBody>
      </p:sp>
      <p:sp>
        <p:nvSpPr>
          <p:cNvPr id="4" name="Elipsa 4"/>
          <p:cNvSpPr>
            <a:spLocks noGrp="1"/>
          </p:cNvSpPr>
          <p:nvPr>
            <p:ph idx="1"/>
          </p:nvPr>
        </p:nvSpPr>
        <p:spPr>
          <a:xfrm>
            <a:off x="307788" y="1241611"/>
            <a:ext cx="7730565" cy="279250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l-SI" sz="2800" dirty="0"/>
              <a:t>Ecologically </a:t>
            </a:r>
            <a:r>
              <a:rPr lang="sl-SI" sz="2800" dirty="0" smtClean="0"/>
              <a:t>sound</a:t>
            </a:r>
          </a:p>
          <a:p>
            <a:pPr marL="0" indent="0" algn="ctr">
              <a:buNone/>
            </a:pPr>
            <a:r>
              <a:rPr lang="sl-SI" sz="2800" dirty="0" smtClean="0"/>
              <a:t>(</a:t>
            </a:r>
            <a:r>
              <a:rPr lang="sl-SI" sz="2800" dirty="0"/>
              <a:t>sustainable) land use </a:t>
            </a:r>
          </a:p>
        </p:txBody>
      </p:sp>
      <p:pic>
        <p:nvPicPr>
          <p:cNvPr id="5" name="Grafika 34" descr="Hoj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59858" y="1948328"/>
            <a:ext cx="914400" cy="914400"/>
          </a:xfrm>
          <a:prstGeom prst="rect">
            <a:avLst/>
          </a:prstGeom>
        </p:spPr>
      </p:pic>
      <p:pic>
        <p:nvPicPr>
          <p:cNvPr id="6" name="Grafika 10" descr="Krava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976840" y="1559859"/>
            <a:ext cx="955496" cy="914400"/>
          </a:xfrm>
          <a:prstGeom prst="rect">
            <a:avLst/>
          </a:prstGeom>
        </p:spPr>
      </p:pic>
      <p:pic>
        <p:nvPicPr>
          <p:cNvPr id="7" name="Grafika 14" descr="Jelka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5860" y="3053976"/>
            <a:ext cx="914400" cy="914400"/>
          </a:xfrm>
          <a:prstGeom prst="rect">
            <a:avLst/>
          </a:prstGeom>
        </p:spPr>
      </p:pic>
      <p:pic>
        <p:nvPicPr>
          <p:cNvPr id="8" name="Grafika 30" descr="Ovca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681506" y="1171389"/>
            <a:ext cx="914400" cy="914400"/>
          </a:xfrm>
          <a:prstGeom prst="rect">
            <a:avLst/>
          </a:prstGeom>
        </p:spPr>
      </p:pic>
      <p:pic>
        <p:nvPicPr>
          <p:cNvPr id="9" name="Grafika 14" descr="Jelka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650565" y="3024095"/>
            <a:ext cx="914400" cy="9144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379882" y="5558118"/>
            <a:ext cx="2644588" cy="11952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Win-win solution</a:t>
            </a:r>
          </a:p>
          <a:p>
            <a:pPr algn="ctr"/>
            <a:endParaRPr lang="en-US" dirty="0"/>
          </a:p>
        </p:txBody>
      </p:sp>
      <p:sp>
        <p:nvSpPr>
          <p:cNvPr id="12" name="Elipsa 4"/>
          <p:cNvSpPr/>
          <p:nvPr/>
        </p:nvSpPr>
        <p:spPr>
          <a:xfrm>
            <a:off x="1966628" y="4279391"/>
            <a:ext cx="3528392" cy="15246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6"/>
          <p:cNvSpPr/>
          <p:nvPr/>
        </p:nvSpPr>
        <p:spPr>
          <a:xfrm>
            <a:off x="3752727" y="4279391"/>
            <a:ext cx="3528392" cy="1524656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Rounded Rectangle 2"/>
          <p:cNvSpPr/>
          <p:nvPr/>
        </p:nvSpPr>
        <p:spPr>
          <a:xfrm>
            <a:off x="2644588" y="4721412"/>
            <a:ext cx="986118" cy="4482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231340" y="4843929"/>
            <a:ext cx="1102659" cy="5498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Common ground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683623" y="4757270"/>
            <a:ext cx="986118" cy="4482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7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 Key species (Scenario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373"/>
            <a:ext cx="5140960" cy="2764145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284350"/>
              </p:ext>
            </p:extLst>
          </p:nvPr>
        </p:nvGraphicFramePr>
        <p:xfrm>
          <a:off x="463269" y="202126"/>
          <a:ext cx="8208912" cy="118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ადიგენი_მიწათსარგებლობა _და მიწათმოსარგებლეები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7900"/>
            <a:ext cx="5140960" cy="2810100"/>
          </a:xfrm>
          <a:prstGeom prst="rect">
            <a:avLst/>
          </a:prstGeom>
        </p:spPr>
      </p:pic>
      <p:pic>
        <p:nvPicPr>
          <p:cNvPr id="7" name="Picture 6" descr="14961569_1449555868392553_2121512075_n.jpg"/>
          <p:cNvPicPr>
            <a:picLocks noChangeAspect="1"/>
          </p:cNvPicPr>
          <p:nvPr/>
        </p:nvPicPr>
        <p:blipFill>
          <a:blip r:embed="rId9" cstate="print"/>
          <a:srcRect t="27018"/>
          <a:stretch>
            <a:fillRect/>
          </a:stretch>
        </p:blipFill>
        <p:spPr>
          <a:xfrm>
            <a:off x="5175973" y="4053841"/>
            <a:ext cx="1965910" cy="1789294"/>
          </a:xfrm>
          <a:prstGeom prst="rect">
            <a:avLst/>
          </a:prstGeom>
        </p:spPr>
      </p:pic>
      <p:pic>
        <p:nvPicPr>
          <p:cNvPr id="9" name="Picture 8" descr="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0" y="1271741"/>
            <a:ext cx="3811064" cy="2751619"/>
          </a:xfrm>
          <a:prstGeom prst="rect">
            <a:avLst/>
          </a:prstGeom>
        </p:spPr>
      </p:pic>
      <p:pic>
        <p:nvPicPr>
          <p:cNvPr id="11" name="Picture 10" descr="20160918_134533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06" y="4051474"/>
            <a:ext cx="1804894" cy="180068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/>
        </p:nvSpPr>
        <p:spPr>
          <a:xfrm>
            <a:off x="5509724" y="5974080"/>
            <a:ext cx="3288836" cy="88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sl-SI" sz="3600" b="1" kern="0" noProof="0" dirty="0" smtClean="0">
                <a:solidFill>
                  <a:srgbClr val="004E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500" dirty="0" smtClean="0"/>
              <a:t>Small Projects – Conservation of habitats </a:t>
            </a:r>
            <a:r>
              <a:rPr lang="en-US" sz="1500" dirty="0"/>
              <a:t>of the target species and </a:t>
            </a:r>
            <a:r>
              <a:rPr lang="en-US" sz="1500" dirty="0" smtClean="0"/>
              <a:t>improving </a:t>
            </a:r>
            <a:r>
              <a:rPr lang="en-US" sz="1500" dirty="0"/>
              <a:t>livelihood </a:t>
            </a:r>
            <a:r>
              <a:rPr lang="en-US" sz="1500" dirty="0" smtClean="0"/>
              <a:t>conditions (family, village, community level)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647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8C7FE4-0DF5-4E28-A13E-158BFA85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36" y="437244"/>
            <a:ext cx="7958708" cy="1080120"/>
          </a:xfrm>
        </p:spPr>
        <p:txBody>
          <a:bodyPr>
            <a:noAutofit/>
          </a:bodyPr>
          <a:lstStyle/>
          <a:p>
            <a:r>
              <a:rPr lang="sl-SI" sz="2400" dirty="0"/>
              <a:t>Menu of Conservation </a:t>
            </a:r>
            <a:r>
              <a:rPr lang="sl-SI" sz="2400" dirty="0" smtClean="0"/>
              <a:t>Measures</a:t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/>
            </a:r>
            <a:br>
              <a:rPr lang="sl-SI" sz="2400" dirty="0"/>
            </a:br>
            <a:endParaRPr lang="sl-SI" sz="200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92F28C97-8BD7-4CFC-A88F-48DFD087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B1C4-4BC6-4137-B7F1-D4295A64A92D}" type="slidenum">
              <a:rPr lang="sl-SI" smtClean="0"/>
              <a:t>7</a:t>
            </a:fld>
            <a:endParaRPr lang="sl-SI"/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B11135FC-43DE-4F4E-B1A3-28A938FCA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93391"/>
              </p:ext>
            </p:extLst>
          </p:nvPr>
        </p:nvGraphicFramePr>
        <p:xfrm>
          <a:off x="467544" y="1556792"/>
          <a:ext cx="2520280" cy="42818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4134042066"/>
                    </a:ext>
                  </a:extLst>
                </a:gridCol>
              </a:tblGrid>
              <a:tr h="2649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 smtClean="0">
                          <a:effectLst/>
                        </a:rPr>
                        <a:t>I </a:t>
                      </a:r>
                      <a:r>
                        <a:rPr lang="en-GB" sz="1400" spc="-10" dirty="0">
                          <a:effectLst/>
                        </a:rPr>
                        <a:t>Habitat management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1765439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Core wildlife habitat zone with no use and restricted access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266953667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Pasture Management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2319292774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High plant diversity meadows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458759500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Arable Land Production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2335873575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Forest Management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873844854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Non-timber forest products regulation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3754495621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Rehabilitation of habitat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2045621160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Planting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2629914136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High Value Landscape Element Conservation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303825238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Removing bottlenecks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1409363232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9BE59A29-C49C-45A7-8D18-868D5E060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03196"/>
              </p:ext>
            </p:extLst>
          </p:nvPr>
        </p:nvGraphicFramePr>
        <p:xfrm>
          <a:off x="3275856" y="1554912"/>
          <a:ext cx="2376264" cy="42818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4134042066"/>
                    </a:ext>
                  </a:extLst>
                </a:gridCol>
              </a:tblGrid>
              <a:tr h="310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 smtClean="0">
                          <a:effectLst/>
                        </a:rPr>
                        <a:t>II </a:t>
                      </a:r>
                      <a:r>
                        <a:rPr lang="en-GB" sz="1400" spc="-10" dirty="0">
                          <a:effectLst/>
                        </a:rPr>
                        <a:t>Conservation management</a:t>
                      </a:r>
                      <a:endParaRPr lang="sl-SI" sz="12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="" xmlns:a16="http://schemas.microsoft.com/office/drawing/2014/main" val="1171765439"/>
                  </a:ext>
                </a:extLst>
              </a:tr>
              <a:tr h="441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Caretakers (Community Rangers)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878891117"/>
                  </a:ext>
                </a:extLst>
              </a:tr>
              <a:tr h="441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Land Tenure Rights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947843851"/>
                  </a:ext>
                </a:extLst>
              </a:tr>
              <a:tr h="441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Compensation of damages by wild predators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317358302"/>
                  </a:ext>
                </a:extLst>
              </a:tr>
              <a:tr h="441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Community Based Organisation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1980932046"/>
                  </a:ext>
                </a:extLst>
              </a:tr>
              <a:tr h="441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Community Conserved </a:t>
                      </a:r>
                      <a:r>
                        <a:rPr lang="en-GB" sz="1400" spc="-10" dirty="0" smtClean="0">
                          <a:effectLst/>
                        </a:rPr>
                        <a:t>Area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774633100"/>
                  </a:ext>
                </a:extLst>
              </a:tr>
              <a:tr h="441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Forest management plans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2939005694"/>
                  </a:ext>
                </a:extLst>
              </a:tr>
              <a:tr h="441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Pasture management plans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511366610"/>
                  </a:ext>
                </a:extLst>
              </a:tr>
              <a:tr h="4413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pc="-10" dirty="0" smtClean="0">
                          <a:effectLst/>
                        </a:rPr>
                        <a:t>Wildlife management area (including</a:t>
                      </a:r>
                      <a:r>
                        <a:rPr lang="en-GB" sz="1400" spc="-10" baseline="0" dirty="0" smtClean="0">
                          <a:effectLst/>
                        </a:rPr>
                        <a:t> h</a:t>
                      </a:r>
                      <a:r>
                        <a:rPr lang="en-GB" sz="1400" spc="-10" dirty="0" smtClean="0">
                          <a:effectLst/>
                        </a:rPr>
                        <a:t>unting area)</a:t>
                      </a:r>
                      <a:endParaRPr lang="sl-SI" sz="1400" spc="-1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2788796558"/>
                  </a:ext>
                </a:extLst>
              </a:tr>
              <a:tr h="441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 dirty="0">
                          <a:effectLst/>
                        </a:rPr>
                        <a:t>Land use plans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3190744413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D5CE611A-A48E-4430-AACC-EBA359077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33211"/>
              </p:ext>
            </p:extLst>
          </p:nvPr>
        </p:nvGraphicFramePr>
        <p:xfrm>
          <a:off x="5868144" y="1556791"/>
          <a:ext cx="3168352" cy="22983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4134042066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1400" spc="-10" dirty="0" smtClean="0">
                          <a:effectLst/>
                        </a:rPr>
                        <a:t>III</a:t>
                      </a:r>
                      <a:r>
                        <a:rPr lang="sl-SI" sz="1400" spc="-10" baseline="0" dirty="0" smtClean="0">
                          <a:effectLst/>
                        </a:rPr>
                        <a:t> </a:t>
                      </a:r>
                      <a:r>
                        <a:rPr lang="sl-SI" sz="1400" spc="-10" dirty="0" smtClean="0">
                          <a:effectLst/>
                        </a:rPr>
                        <a:t>Socio</a:t>
                      </a:r>
                      <a:r>
                        <a:rPr lang="sl-SI" sz="1400" spc="-10" baseline="0" dirty="0" smtClean="0">
                          <a:effectLst/>
                        </a:rPr>
                        <a:t> and </a:t>
                      </a:r>
                      <a:r>
                        <a:rPr lang="sl-SI" sz="1400" spc="-10" dirty="0" smtClean="0">
                          <a:effectLst/>
                        </a:rPr>
                        <a:t>economic activities ( compensation)</a:t>
                      </a:r>
                      <a:endParaRPr lang="sl-SI" sz="1400" spc="-1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="" xmlns:a16="http://schemas.microsoft.com/office/drawing/2014/main" val="1171765439"/>
                  </a:ext>
                </a:extLst>
              </a:tr>
              <a:tr h="18716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social and economic activities of the local communities, directly not linked to habitat conservation that will generate new income and/or other benefits, equal or larger then the income and/or benefits arising from the land use to be discontinued to conservation agreement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sl-SI" sz="1200" spc="-10" dirty="0">
                        <a:effectLst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="" xmlns:a16="http://schemas.microsoft.com/office/drawing/2014/main" val="2266953667"/>
                  </a:ext>
                </a:extLst>
              </a:tr>
            </a:tbl>
          </a:graphicData>
        </a:graphic>
      </p:graphicFrame>
      <p:sp>
        <p:nvSpPr>
          <p:cNvPr id="3" name="Puščica: desno 2">
            <a:extLst>
              <a:ext uri="{FF2B5EF4-FFF2-40B4-BE49-F238E27FC236}">
                <a16:creationId xmlns="" xmlns:a16="http://schemas.microsoft.com/office/drawing/2014/main" id="{9CCACE67-5A55-43A8-9FB7-492FAA3951AB}"/>
              </a:ext>
            </a:extLst>
          </p:cNvPr>
          <p:cNvSpPr/>
          <p:nvPr/>
        </p:nvSpPr>
        <p:spPr>
          <a:xfrm>
            <a:off x="143508" y="1844824"/>
            <a:ext cx="324036" cy="39855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uščica: desno 7">
            <a:extLst>
              <a:ext uri="{FF2B5EF4-FFF2-40B4-BE49-F238E27FC236}">
                <a16:creationId xmlns="" xmlns:a16="http://schemas.microsoft.com/office/drawing/2014/main" id="{1D2DC971-E186-4D91-B19F-EB087A91BC06}"/>
              </a:ext>
            </a:extLst>
          </p:cNvPr>
          <p:cNvSpPr/>
          <p:nvPr/>
        </p:nvSpPr>
        <p:spPr>
          <a:xfrm>
            <a:off x="143508" y="2243378"/>
            <a:ext cx="324036" cy="39855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uščica: desno 8">
            <a:extLst>
              <a:ext uri="{FF2B5EF4-FFF2-40B4-BE49-F238E27FC236}">
                <a16:creationId xmlns="" xmlns:a16="http://schemas.microsoft.com/office/drawing/2014/main" id="{D4D94C72-59CB-4E86-9A0E-49E3404A0808}"/>
              </a:ext>
            </a:extLst>
          </p:cNvPr>
          <p:cNvSpPr/>
          <p:nvPr/>
        </p:nvSpPr>
        <p:spPr>
          <a:xfrm>
            <a:off x="143508" y="2661487"/>
            <a:ext cx="324036" cy="39855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: desno 9">
            <a:extLst>
              <a:ext uri="{FF2B5EF4-FFF2-40B4-BE49-F238E27FC236}">
                <a16:creationId xmlns="" xmlns:a16="http://schemas.microsoft.com/office/drawing/2014/main" id="{55E3305C-E32F-41D0-ACAE-FFEB061B3900}"/>
              </a:ext>
            </a:extLst>
          </p:cNvPr>
          <p:cNvSpPr/>
          <p:nvPr/>
        </p:nvSpPr>
        <p:spPr>
          <a:xfrm>
            <a:off x="2986979" y="2348901"/>
            <a:ext cx="324036" cy="39855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: desno 10">
            <a:extLst>
              <a:ext uri="{FF2B5EF4-FFF2-40B4-BE49-F238E27FC236}">
                <a16:creationId xmlns="" xmlns:a16="http://schemas.microsoft.com/office/drawing/2014/main" id="{0390D8E4-BDC6-484C-8A74-D7EBBE4E6FD7}"/>
              </a:ext>
            </a:extLst>
          </p:cNvPr>
          <p:cNvSpPr/>
          <p:nvPr/>
        </p:nvSpPr>
        <p:spPr>
          <a:xfrm>
            <a:off x="2987824" y="1879702"/>
            <a:ext cx="324036" cy="39855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: desno 9">
            <a:extLst>
              <a:ext uri="{FF2B5EF4-FFF2-40B4-BE49-F238E27FC236}">
                <a16:creationId xmlns="" xmlns:a16="http://schemas.microsoft.com/office/drawing/2014/main" id="{55E3305C-E32F-41D0-ACAE-FFEB061B3900}"/>
              </a:ext>
            </a:extLst>
          </p:cNvPr>
          <p:cNvSpPr/>
          <p:nvPr/>
        </p:nvSpPr>
        <p:spPr>
          <a:xfrm>
            <a:off x="2987824" y="2780928"/>
            <a:ext cx="324036" cy="39855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ounded Rectangle 13"/>
          <p:cNvSpPr/>
          <p:nvPr/>
        </p:nvSpPr>
        <p:spPr>
          <a:xfrm>
            <a:off x="6084168" y="4653136"/>
            <a:ext cx="259228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Introduction of livestock solidarity fund</a:t>
            </a:r>
            <a:endParaRPr lang="en-US" sz="1600" dirty="0"/>
          </a:p>
        </p:txBody>
      </p:sp>
      <p:sp>
        <p:nvSpPr>
          <p:cNvPr id="18" name="Right Arrow 17"/>
          <p:cNvSpPr/>
          <p:nvPr/>
        </p:nvSpPr>
        <p:spPr>
          <a:xfrm rot="3441121">
            <a:off x="5206968" y="3736174"/>
            <a:ext cx="1703074" cy="216192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  <a:alpha val="1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  <a:alpha val="17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  <a:alpha val="1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Puščica: desno 9">
            <a:extLst>
              <a:ext uri="{FF2B5EF4-FFF2-40B4-BE49-F238E27FC236}">
                <a16:creationId xmlns="" xmlns:a16="http://schemas.microsoft.com/office/drawing/2014/main" id="{55E3305C-E32F-41D0-ACAE-FFEB061B3900}"/>
              </a:ext>
            </a:extLst>
          </p:cNvPr>
          <p:cNvSpPr/>
          <p:nvPr/>
        </p:nvSpPr>
        <p:spPr>
          <a:xfrm>
            <a:off x="2987824" y="3212976"/>
            <a:ext cx="288032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uščica: desno 8">
            <a:extLst>
              <a:ext uri="{FF2B5EF4-FFF2-40B4-BE49-F238E27FC236}">
                <a16:creationId xmlns="" xmlns:a16="http://schemas.microsoft.com/office/drawing/2014/main" id="{D4D94C72-59CB-4E86-9A0E-49E3404A0808}"/>
              </a:ext>
            </a:extLst>
          </p:cNvPr>
          <p:cNvSpPr/>
          <p:nvPr/>
        </p:nvSpPr>
        <p:spPr>
          <a:xfrm>
            <a:off x="107504" y="4221088"/>
            <a:ext cx="324036" cy="39855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desno 8">
            <a:extLst>
              <a:ext uri="{FF2B5EF4-FFF2-40B4-BE49-F238E27FC236}">
                <a16:creationId xmlns="" xmlns:a16="http://schemas.microsoft.com/office/drawing/2014/main" id="{D4D94C72-59CB-4E86-9A0E-49E3404A0808}"/>
              </a:ext>
            </a:extLst>
          </p:cNvPr>
          <p:cNvSpPr/>
          <p:nvPr/>
        </p:nvSpPr>
        <p:spPr>
          <a:xfrm>
            <a:off x="107504" y="3429000"/>
            <a:ext cx="324036" cy="39855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ounded Rectangle 18"/>
          <p:cNvSpPr/>
          <p:nvPr/>
        </p:nvSpPr>
        <p:spPr>
          <a:xfrm>
            <a:off x="1150471" y="836706"/>
            <a:ext cx="6648823" cy="522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Win-Win Solutions for people and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8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18" y="125227"/>
            <a:ext cx="8229600" cy="352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Long-term Conservation Agreements</a:t>
            </a:r>
            <a:endParaRPr lang="en-US" dirty="0"/>
          </a:p>
        </p:txBody>
      </p:sp>
      <p:pic>
        <p:nvPicPr>
          <p:cNvPr id="4" name="Picture 3" descr="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987" y="522941"/>
            <a:ext cx="4898025" cy="2924307"/>
          </a:xfrm>
          <a:prstGeom prst="rect">
            <a:avLst/>
          </a:prstGeom>
        </p:spPr>
      </p:pic>
      <p:pic>
        <p:nvPicPr>
          <p:cNvPr id="5" name="Picture 4" descr="Dertseli_Conservation_Agreement_hillsha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471" y="3167529"/>
            <a:ext cx="4437529" cy="3496236"/>
          </a:xfrm>
          <a:prstGeom prst="rect">
            <a:avLst/>
          </a:prstGeom>
        </p:spPr>
      </p:pic>
      <p:pic>
        <p:nvPicPr>
          <p:cNvPr id="7" name="Picture 6" descr="Conservation_Agreements_all_Hillsha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7647"/>
            <a:ext cx="4751294" cy="3560287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6156078" y="2020797"/>
            <a:ext cx="2808312" cy="129614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1200" dirty="0"/>
              <a:t>Conservation Agreement Area – </a:t>
            </a:r>
            <a:r>
              <a:rPr lang="en-US" sz="1200" kern="1200" dirty="0" smtClean="0"/>
              <a:t>20 297 ha</a:t>
            </a:r>
            <a:endParaRPr lang="en-US" sz="1200" kern="1200" dirty="0"/>
          </a:p>
          <a:p>
            <a:r>
              <a:rPr lang="en-US" sz="1200" kern="1200" dirty="0"/>
              <a:t>Core zone </a:t>
            </a:r>
            <a:r>
              <a:rPr lang="en-US" sz="1200" kern="1200" dirty="0" smtClean="0"/>
              <a:t>– 9 164 ha</a:t>
            </a:r>
          </a:p>
          <a:p>
            <a:endParaRPr lang="en-US" sz="1200" kern="1200" dirty="0"/>
          </a:p>
          <a:p>
            <a:r>
              <a:rPr lang="en-US" sz="1200" kern="1200" dirty="0" smtClean="0"/>
              <a:t>Total budget for 10 years – around 1,150,900 EUR</a:t>
            </a:r>
            <a:endParaRPr lang="en-US" sz="1200" kern="1200" dirty="0"/>
          </a:p>
        </p:txBody>
      </p:sp>
    </p:spTree>
    <p:extLst>
      <p:ext uri="{BB962C8B-B14F-4D97-AF65-F5344CB8AC3E}">
        <p14:creationId xmlns:p14="http://schemas.microsoft.com/office/powerpoint/2010/main" val="359718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0741" y="322542"/>
            <a:ext cx="7772400" cy="1470025"/>
          </a:xfrm>
        </p:spPr>
        <p:txBody>
          <a:bodyPr/>
          <a:lstStyle/>
          <a:p>
            <a:r>
              <a:rPr lang="en-US" dirty="0" smtClean="0"/>
              <a:t>Thank for your attention!</a:t>
            </a:r>
            <a:endParaRPr lang="en-US" dirty="0"/>
          </a:p>
        </p:txBody>
      </p:sp>
      <p:pic>
        <p:nvPicPr>
          <p:cNvPr id="4" name="Content Placeholder 6" descr="22405991_1618481088173151_4744428391676788720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453" y="1887287"/>
            <a:ext cx="8860018" cy="4552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551</Words>
  <Application>Microsoft Macintosh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Living Landscape</vt:lpstr>
      <vt:lpstr>PowerPoint Presentation</vt:lpstr>
      <vt:lpstr>Menu of Conservation Measures   </vt:lpstr>
      <vt:lpstr>Long-term Conservation Agreements</vt:lpstr>
      <vt:lpstr>Thank for your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tata</cp:lastModifiedBy>
  <cp:revision>130</cp:revision>
  <dcterms:created xsi:type="dcterms:W3CDTF">2014-07-05T09:11:12Z</dcterms:created>
  <dcterms:modified xsi:type="dcterms:W3CDTF">2019-07-03T10:07:33Z</dcterms:modified>
</cp:coreProperties>
</file>