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8" r:id="rId2"/>
    <p:sldId id="279" r:id="rId3"/>
    <p:sldId id="288" r:id="rId4"/>
    <p:sldId id="296" r:id="rId5"/>
    <p:sldId id="291" r:id="rId6"/>
    <p:sldId id="293" r:id="rId7"/>
    <p:sldId id="295" r:id="rId8"/>
    <p:sldId id="297" r:id="rId9"/>
    <p:sldId id="299" r:id="rId10"/>
    <p:sldId id="289" r:id="rId11"/>
    <p:sldId id="292"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0">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8"/>
    <a:srgbClr val="E3FF83"/>
    <a:srgbClr val="006600"/>
    <a:srgbClr val="00CC00"/>
    <a:srgbClr val="FF6600"/>
    <a:srgbClr val="FF66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50" d="100"/>
          <a:sy n="50" d="100"/>
        </p:scale>
        <p:origin x="976" y="448"/>
      </p:cViewPr>
      <p:guideLst>
        <p:guide orient="horz" pos="2720"/>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28/06/2019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‹Nº›</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smtClean="0"/>
              <a:t>Link</a:t>
            </a:r>
            <a:r>
              <a:rPr lang="es-MX" b="1" baseline="0" dirty="0" smtClean="0"/>
              <a:t> a WEB en imágenes.</a:t>
            </a:r>
            <a:endParaRPr lang="es-MX" b="1" dirty="0" smtClean="0"/>
          </a:p>
          <a:p>
            <a:endParaRPr lang="es-MX" dirty="0" smtClean="0"/>
          </a:p>
          <a:p>
            <a:r>
              <a:rPr lang="es-MX" dirty="0" smtClean="0"/>
              <a:t>El programa de Rutas</a:t>
            </a:r>
            <a:r>
              <a:rPr lang="es-MX" baseline="0" dirty="0" smtClean="0"/>
              <a:t> Patrimoniales del Ministerio de Bienes Nacionales busca poner en valor el patrimonio natural y cultural de Chile a través de recorridos gratuitos y </a:t>
            </a:r>
            <a:r>
              <a:rPr lang="es-MX" baseline="0" dirty="0" err="1" smtClean="0"/>
              <a:t>autoguiados</a:t>
            </a:r>
            <a:r>
              <a:rPr lang="es-MX" baseline="0" dirty="0" smtClean="0"/>
              <a:t>.</a:t>
            </a:r>
          </a:p>
          <a:p>
            <a:endParaRPr lang="es-MX" baseline="0" dirty="0" smtClean="0"/>
          </a:p>
          <a:p>
            <a:r>
              <a:rPr lang="es-MX" baseline="0" dirty="0" smtClean="0"/>
              <a:t>Este programa cumple este año 18 años desde su creación en el año 2001 cuando se creó la Ruta Patrimonial Dientes de </a:t>
            </a:r>
            <a:r>
              <a:rPr lang="es-MX" baseline="0" dirty="0" err="1" smtClean="0"/>
              <a:t>Navarino</a:t>
            </a:r>
            <a:r>
              <a:rPr lang="es-MX" baseline="0" dirty="0" smtClean="0"/>
              <a:t>, la ruta de </a:t>
            </a:r>
            <a:r>
              <a:rPr lang="es-MX" baseline="0" dirty="0" err="1" smtClean="0"/>
              <a:t>treking</a:t>
            </a:r>
            <a:r>
              <a:rPr lang="es-MX" baseline="0" dirty="0" smtClean="0"/>
              <a:t> más austral del Mundo.</a:t>
            </a:r>
          </a:p>
          <a:p>
            <a:endParaRPr lang="es-MX" baseline="0" dirty="0" smtClean="0"/>
          </a:p>
          <a:p>
            <a:r>
              <a:rPr lang="es-MX" baseline="0" dirty="0" smtClean="0"/>
              <a:t>Durante el año 2019 se relanzará la APP </a:t>
            </a:r>
            <a:r>
              <a:rPr lang="es-MX" baseline="0" dirty="0" err="1" smtClean="0"/>
              <a:t>RutasPatrimoniales</a:t>
            </a:r>
            <a:r>
              <a:rPr lang="es-MX" baseline="0" dirty="0" smtClean="0"/>
              <a:t>, donde se podrá encontrar información sobre las Rutas Patrimoniales, sus hitos naturales y cultuales y los servicios turísticos asociados a ellas.</a:t>
            </a:r>
          </a:p>
          <a:p>
            <a:endParaRPr lang="es-MX" baseline="0" dirty="0" smtClean="0"/>
          </a:p>
          <a:p>
            <a:endParaRPr lang="es-MX" dirty="0"/>
          </a:p>
        </p:txBody>
      </p:sp>
      <p:sp>
        <p:nvSpPr>
          <p:cNvPr id="4" name="Marcador de número de diapositiva 3"/>
          <p:cNvSpPr>
            <a:spLocks noGrp="1"/>
          </p:cNvSpPr>
          <p:nvPr>
            <p:ph type="sldNum" sz="quarter" idx="10"/>
          </p:nvPr>
        </p:nvSpPr>
        <p:spPr/>
        <p:txBody>
          <a:bodyPr/>
          <a:lstStyle/>
          <a:p>
            <a:fld id="{83C1DD55-D026-41C9-8316-B5937BFEA6B4}" type="slidenum">
              <a:rPr lang="es-MX" smtClean="0"/>
              <a:t>8</a:t>
            </a:fld>
            <a:endParaRPr lang="es-MX"/>
          </a:p>
        </p:txBody>
      </p:sp>
    </p:spTree>
    <p:extLst>
      <p:ext uri="{BB962C8B-B14F-4D97-AF65-F5344CB8AC3E}">
        <p14:creationId xmlns:p14="http://schemas.microsoft.com/office/powerpoint/2010/main" val="270972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28/06/2019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28/06/2019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28/06/2019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28/06/2019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DE7BF72-1CFC-4EE4-AD29-9ECF34C8F35B}" type="datetimeFigureOut">
              <a:rPr lang="it-IT" smtClean="0"/>
              <a:t>28/06/2019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DE7BF72-1CFC-4EE4-AD29-9ECF34C8F35B}" type="datetimeFigureOut">
              <a:rPr lang="it-IT" smtClean="0"/>
              <a:t>28/06/2019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DE7BF72-1CFC-4EE4-AD29-9ECF34C8F35B}" type="datetimeFigureOut">
              <a:rPr lang="it-IT" smtClean="0"/>
              <a:t>28/06/2019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DE7BF72-1CFC-4EE4-AD29-9ECF34C8F35B}" type="datetimeFigureOut">
              <a:rPr lang="it-IT" smtClean="0"/>
              <a:t>28/06/2019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BF72-1CFC-4EE4-AD29-9ECF34C8F35B}" type="datetimeFigureOut">
              <a:rPr lang="it-IT" smtClean="0"/>
              <a:t>28/06/2019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28/06/2019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28/06/2019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‹Nº›</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BF72-1CFC-4EE4-AD29-9ECF34C8F35B}" type="datetimeFigureOut">
              <a:rPr lang="it-IT" smtClean="0"/>
              <a:t>28/06/2019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‹Nº›</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eisded@uc.cl" TargetMode="External"/><Relationship Id="rId2" Type="http://schemas.openxmlformats.org/officeDocument/2006/relationships/hyperlink" Target="mailto:sseisdedos@mbienes.c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hyperlink" Target="rutas.bienes.c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rutas.bienes.c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770213"/>
            <a:ext cx="9143999" cy="2185214"/>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smtClean="0">
                <a:latin typeface="+mn-lt"/>
              </a:rPr>
              <a:t>Personal </a:t>
            </a:r>
            <a:r>
              <a:rPr lang="it-IT" sz="3200" b="1" dirty="0" err="1" smtClean="0">
                <a:latin typeface="+mn-lt"/>
              </a:rPr>
              <a:t>presentation</a:t>
            </a:r>
            <a:endParaRPr lang="it-IT" sz="3200" b="1" dirty="0" smtClean="0">
              <a:latin typeface="+mn-lt"/>
            </a:endParaRPr>
          </a:p>
          <a:p>
            <a:pPr algn="ctr">
              <a:lnSpc>
                <a:spcPct val="100000"/>
              </a:lnSpc>
            </a:pPr>
            <a:endParaRPr lang="it-IT" sz="2000" dirty="0" smtClean="0">
              <a:latin typeface="+mn-lt"/>
            </a:endParaRPr>
          </a:p>
          <a:p>
            <a:pPr algn="ctr">
              <a:lnSpc>
                <a:spcPct val="100000"/>
              </a:lnSpc>
            </a:pPr>
            <a:r>
              <a:rPr lang="it-IT" sz="2400" b="1" dirty="0" smtClean="0">
                <a:latin typeface="+mn-lt"/>
              </a:rPr>
              <a:t>Sebastián Seisdedos Morales </a:t>
            </a:r>
            <a:endParaRPr lang="it-IT" sz="2000" b="1" dirty="0" smtClean="0">
              <a:latin typeface="+mn-lt"/>
            </a:endParaRPr>
          </a:p>
          <a:p>
            <a:pPr algn="ctr">
              <a:lnSpc>
                <a:spcPct val="100000"/>
              </a:lnSpc>
            </a:pPr>
            <a:r>
              <a:rPr lang="it-IT" sz="2000" dirty="0" smtClean="0">
                <a:latin typeface="+mn-lt"/>
              </a:rPr>
              <a:t>Head of Territorial and Heritage Management Unit</a:t>
            </a:r>
          </a:p>
          <a:p>
            <a:pPr algn="ctr">
              <a:lnSpc>
                <a:spcPct val="100000"/>
              </a:lnSpc>
            </a:pPr>
            <a:r>
              <a:rPr lang="it-IT" sz="2000" dirty="0" smtClean="0">
                <a:latin typeface="+mn-lt"/>
              </a:rPr>
              <a:t>Ministry of National Assets | Goverment of Chile</a:t>
            </a:r>
            <a:endParaRPr lang="it-IT" sz="2000" dirty="0">
              <a:latin typeface="+mn-lt"/>
            </a:endParaRPr>
          </a:p>
          <a:p>
            <a:pPr algn="ctr">
              <a:lnSpc>
                <a:spcPct val="100000"/>
              </a:lnSpc>
            </a:pPr>
            <a:r>
              <a:rPr lang="it-IT" sz="2000" dirty="0" smtClean="0">
                <a:latin typeface="+mn-lt"/>
                <a:hlinkClick r:id="rId2"/>
              </a:rPr>
              <a:t>sseisdedos@mbienes.cl</a:t>
            </a:r>
            <a:r>
              <a:rPr lang="it-IT" sz="2000" dirty="0" smtClean="0">
                <a:latin typeface="+mn-lt"/>
              </a:rPr>
              <a:t> / </a:t>
            </a:r>
            <a:r>
              <a:rPr lang="it-IT" sz="2000" dirty="0" smtClean="0">
                <a:latin typeface="+mn-lt"/>
                <a:hlinkClick r:id="rId3"/>
              </a:rPr>
              <a:t>sseisded@uc.cl</a:t>
            </a:r>
            <a:r>
              <a:rPr lang="it-IT" sz="2000" dirty="0" smtClean="0">
                <a:latin typeface="+mn-lt"/>
              </a:rPr>
              <a:t> </a:t>
            </a:r>
            <a:endParaRPr lang="it-IT" sz="2800" dirty="0">
              <a:latin typeface="+mn-lt"/>
            </a:endParaRPr>
          </a:p>
        </p:txBody>
      </p:sp>
      <p:sp>
        <p:nvSpPr>
          <p:cNvPr id="2" name="CasellaDiTesto 1"/>
          <p:cNvSpPr txBox="1"/>
          <p:nvPr/>
        </p:nvSpPr>
        <p:spPr>
          <a:xfrm>
            <a:off x="1" y="5529976"/>
            <a:ext cx="9143998" cy="1015663"/>
          </a:xfrm>
          <a:prstGeom prst="rect">
            <a:avLst/>
          </a:prstGeom>
          <a:noFill/>
        </p:spPr>
        <p:txBody>
          <a:bodyPr wrap="square" rtlCol="0">
            <a:spAutoFit/>
          </a:bodyPr>
          <a:lstStyle/>
          <a:p>
            <a:pPr algn="ctr"/>
            <a:r>
              <a:rPr lang="it-IT" dirty="0" smtClean="0"/>
              <a:t> </a:t>
            </a:r>
            <a:r>
              <a:rPr lang="it-IT" sz="2400" b="1" dirty="0"/>
              <a:t>IPROMO</a:t>
            </a:r>
            <a:r>
              <a:rPr lang="it-IT" b="1" dirty="0"/>
              <a:t> </a:t>
            </a:r>
            <a:endParaRPr lang="it-IT" dirty="0"/>
          </a:p>
          <a:p>
            <a:pPr algn="ctr"/>
            <a:r>
              <a:rPr lang="en-US" b="1" dirty="0"/>
              <a:t> </a:t>
            </a:r>
            <a:r>
              <a:rPr lang="en-US" b="1" i="1" dirty="0"/>
              <a:t>Landscape approach for enhancing mountain resilience</a:t>
            </a:r>
          </a:p>
          <a:p>
            <a:pPr algn="ctr"/>
            <a:r>
              <a:rPr lang="en-US" b="1" dirty="0" err="1" smtClean="0"/>
              <a:t>Pieve</a:t>
            </a:r>
            <a:r>
              <a:rPr lang="en-US" b="1" dirty="0" smtClean="0"/>
              <a:t> </a:t>
            </a:r>
            <a:r>
              <a:rPr lang="en-US" b="1" dirty="0" err="1"/>
              <a:t>Tesino</a:t>
            </a:r>
            <a:r>
              <a:rPr lang="en-US" b="1" dirty="0"/>
              <a:t> </a:t>
            </a:r>
            <a:r>
              <a:rPr lang="en-US" b="1" dirty="0" smtClean="0"/>
              <a:t>/Ormea 02-18 July 2019</a:t>
            </a:r>
            <a:endParaRPr lang="it-IT" dirty="0"/>
          </a:p>
        </p:txBody>
      </p:sp>
    </p:spTree>
    <p:extLst>
      <p:ext uri="{BB962C8B-B14F-4D97-AF65-F5344CB8AC3E}">
        <p14:creationId xmlns:p14="http://schemas.microsoft.com/office/powerpoint/2010/main" val="263700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b="17326"/>
          <a:stretch/>
        </p:blipFill>
        <p:spPr>
          <a:xfrm>
            <a:off x="0" y="1765750"/>
            <a:ext cx="3060000" cy="2529803"/>
          </a:xfrm>
          <a:prstGeom prst="rect">
            <a:avLst/>
          </a:prstGeom>
        </p:spPr>
      </p:pic>
      <p:pic>
        <p:nvPicPr>
          <p:cNvPr id="7" name="Imagen 6"/>
          <p:cNvPicPr>
            <a:picLocks noChangeAspect="1"/>
          </p:cNvPicPr>
          <p:nvPr/>
        </p:nvPicPr>
        <p:blipFill rotWithShape="1">
          <a:blip r:embed="rId3"/>
          <a:srcRect b="16632"/>
          <a:stretch/>
        </p:blipFill>
        <p:spPr>
          <a:xfrm>
            <a:off x="3042000" y="1765750"/>
            <a:ext cx="3060000" cy="2551069"/>
          </a:xfrm>
          <a:prstGeom prst="rect">
            <a:avLst/>
          </a:prstGeom>
        </p:spPr>
      </p:pic>
      <p:pic>
        <p:nvPicPr>
          <p:cNvPr id="11" name="Imagen 10"/>
          <p:cNvPicPr>
            <a:picLocks noChangeAspect="1"/>
          </p:cNvPicPr>
          <p:nvPr/>
        </p:nvPicPr>
        <p:blipFill rotWithShape="1">
          <a:blip r:embed="rId4"/>
          <a:srcRect b="16979"/>
          <a:stretch/>
        </p:blipFill>
        <p:spPr>
          <a:xfrm>
            <a:off x="6084000" y="1765750"/>
            <a:ext cx="3060000" cy="2540436"/>
          </a:xfrm>
          <a:prstGeom prst="rect">
            <a:avLst/>
          </a:prstGeom>
        </p:spPr>
      </p:pic>
      <p:sp>
        <p:nvSpPr>
          <p:cNvPr id="13" name="CuadroTexto 12"/>
          <p:cNvSpPr txBox="1"/>
          <p:nvPr/>
        </p:nvSpPr>
        <p:spPr>
          <a:xfrm>
            <a:off x="154957" y="369634"/>
            <a:ext cx="7964681" cy="1354217"/>
          </a:xfrm>
          <a:prstGeom prst="rect">
            <a:avLst/>
          </a:prstGeom>
          <a:noFill/>
        </p:spPr>
        <p:txBody>
          <a:bodyPr wrap="none" rtlCol="0">
            <a:spAutoFit/>
          </a:bodyPr>
          <a:lstStyle/>
          <a:p>
            <a:r>
              <a:rPr lang="es-MX" sz="5400" b="1" dirty="0">
                <a:solidFill>
                  <a:srgbClr val="0061A0"/>
                </a:solidFill>
                <a:latin typeface="+mj-lt"/>
              </a:rPr>
              <a:t>Territorial Management Plan</a:t>
            </a:r>
            <a:endParaRPr lang="es-MX" sz="3200" b="1" dirty="0">
              <a:solidFill>
                <a:srgbClr val="0061A0"/>
              </a:solidFill>
              <a:latin typeface="+mj-lt"/>
            </a:endParaRPr>
          </a:p>
          <a:p>
            <a:r>
              <a:rPr lang="en-US" sz="2800" b="1" dirty="0" smtClean="0">
                <a:solidFill>
                  <a:srgbClr val="0061A0"/>
                </a:solidFill>
                <a:latin typeface="+mj-lt"/>
              </a:rPr>
              <a:t> managing </a:t>
            </a:r>
            <a:r>
              <a:rPr lang="en-US" sz="2800" b="1" dirty="0" smtClean="0">
                <a:solidFill>
                  <a:srgbClr val="0061A0"/>
                </a:solidFill>
                <a:latin typeface="+mj-lt"/>
              </a:rPr>
              <a:t>territory for </a:t>
            </a:r>
            <a:r>
              <a:rPr lang="en-US" sz="2800" b="1" dirty="0">
                <a:solidFill>
                  <a:srgbClr val="0061A0"/>
                </a:solidFill>
                <a:latin typeface="+mj-lt"/>
              </a:rPr>
              <a:t>s</a:t>
            </a:r>
            <a:r>
              <a:rPr lang="en-US" sz="2800" b="1" dirty="0" smtClean="0">
                <a:solidFill>
                  <a:srgbClr val="0061A0"/>
                </a:solidFill>
                <a:latin typeface="+mj-lt"/>
              </a:rPr>
              <a:t>ustainable development</a:t>
            </a:r>
            <a:endParaRPr lang="en-US" sz="2800" b="1" dirty="0">
              <a:solidFill>
                <a:srgbClr val="0061A0"/>
              </a:solidFill>
              <a:latin typeface="+mj-lt"/>
            </a:endParaRPr>
          </a:p>
        </p:txBody>
      </p:sp>
      <p:pic>
        <p:nvPicPr>
          <p:cNvPr id="12" name="Imagen 11"/>
          <p:cNvPicPr>
            <a:picLocks noChangeAspect="1"/>
          </p:cNvPicPr>
          <p:nvPr/>
        </p:nvPicPr>
        <p:blipFill>
          <a:blip r:embed="rId5"/>
          <a:stretch>
            <a:fillRect/>
          </a:stretch>
        </p:blipFill>
        <p:spPr>
          <a:xfrm>
            <a:off x="4519104" y="4729915"/>
            <a:ext cx="1453663" cy="1940715"/>
          </a:xfrm>
          <a:prstGeom prst="rect">
            <a:avLst/>
          </a:prstGeom>
        </p:spPr>
      </p:pic>
      <p:pic>
        <p:nvPicPr>
          <p:cNvPr id="15" name="Picture 8" descr="http://www.covalconsultores.com/wp-content/uploads/2017/06/OD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8" t="1138" r="571" b="795"/>
          <a:stretch/>
        </p:blipFill>
        <p:spPr bwMode="auto">
          <a:xfrm>
            <a:off x="422464" y="4729914"/>
            <a:ext cx="3871107" cy="194071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7"/>
          <a:srcRect l="13135" r="14784"/>
          <a:stretch/>
        </p:blipFill>
        <p:spPr>
          <a:xfrm>
            <a:off x="6084000" y="4711413"/>
            <a:ext cx="2498005" cy="1940715"/>
          </a:xfrm>
          <a:prstGeom prst="rect">
            <a:avLst/>
          </a:prstGeom>
        </p:spPr>
      </p:pic>
    </p:spTree>
    <p:extLst>
      <p:ext uri="{BB962C8B-B14F-4D97-AF65-F5344CB8AC3E}">
        <p14:creationId xmlns:p14="http://schemas.microsoft.com/office/powerpoint/2010/main" val="149507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3412"/>
            <a:ext cx="9388549" cy="7041412"/>
          </a:xfrm>
          <a:prstGeom prst="rect">
            <a:avLst/>
          </a:prstGeom>
        </p:spPr>
      </p:pic>
      <p:sp>
        <p:nvSpPr>
          <p:cNvPr id="2" name="Titolo 1"/>
          <p:cNvSpPr>
            <a:spLocks noGrp="1"/>
          </p:cNvSpPr>
          <p:nvPr>
            <p:ph type="ctrTitle"/>
          </p:nvPr>
        </p:nvSpPr>
        <p:spPr>
          <a:xfrm>
            <a:off x="5140841" y="988827"/>
            <a:ext cx="4003159" cy="1490477"/>
          </a:xfrm>
        </p:spPr>
        <p:txBody>
          <a:bodyPr>
            <a:normAutofit/>
          </a:bodyPr>
          <a:lstStyle/>
          <a:p>
            <a:r>
              <a:rPr lang="en-US" dirty="0" smtClean="0"/>
              <a:t>This is me!</a:t>
            </a:r>
            <a:endParaRPr lang="en-US" dirty="0"/>
          </a:p>
        </p:txBody>
      </p:sp>
    </p:spTree>
    <p:extLst>
      <p:ext uri="{BB962C8B-B14F-4D97-AF65-F5344CB8AC3E}">
        <p14:creationId xmlns:p14="http://schemas.microsoft.com/office/powerpoint/2010/main" val="10028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latin typeface="+mn-lt"/>
              </a:rPr>
              <a:t>Education</a:t>
            </a:r>
            <a:endParaRPr lang="it-IT" sz="2800" b="1" dirty="0">
              <a:latin typeface="+mn-lt"/>
            </a:endParaRPr>
          </a:p>
        </p:txBody>
      </p:sp>
      <p:sp>
        <p:nvSpPr>
          <p:cNvPr id="4" name="Segnaposto contenuto 3"/>
          <p:cNvSpPr>
            <a:spLocks noGrp="1"/>
          </p:cNvSpPr>
          <p:nvPr>
            <p:ph sz="half" idx="1"/>
          </p:nvPr>
        </p:nvSpPr>
        <p:spPr>
          <a:xfrm>
            <a:off x="647700" y="528358"/>
            <a:ext cx="7867650" cy="2663729"/>
          </a:xfrm>
        </p:spPr>
        <p:txBody>
          <a:bodyPr>
            <a:noAutofit/>
          </a:bodyPr>
          <a:lstStyle/>
          <a:p>
            <a:pPr algn="just"/>
            <a:r>
              <a:rPr lang="it-IT" sz="2000" dirty="0" smtClean="0"/>
              <a:t>Architect and Master of Architecture; Pontificia Universidad Católica de Chile (2007)</a:t>
            </a:r>
          </a:p>
          <a:p>
            <a:r>
              <a:rPr lang="it-IT" sz="2000" dirty="0" smtClean="0"/>
              <a:t>Postgraduate Diploma </a:t>
            </a:r>
            <a:r>
              <a:rPr lang="it-IT" sz="2000" dirty="0"/>
              <a:t>in </a:t>
            </a:r>
            <a:r>
              <a:rPr lang="it-IT" sz="2000" dirty="0" smtClean="0"/>
              <a:t>«</a:t>
            </a:r>
            <a:r>
              <a:rPr lang="it-IT" sz="2000" i="1" dirty="0" smtClean="0"/>
              <a:t>Cultural Landscapes, Heritage and Territorial Project, Universitat Politecnica </a:t>
            </a:r>
            <a:r>
              <a:rPr lang="it-IT" sz="2000" i="1" dirty="0"/>
              <a:t>de </a:t>
            </a:r>
            <a:r>
              <a:rPr lang="it-IT" sz="2000" i="1" dirty="0" smtClean="0"/>
              <a:t>Catalunya</a:t>
            </a:r>
            <a:r>
              <a:rPr lang="it-IT" sz="2000" dirty="0" smtClean="0"/>
              <a:t>» (2005)</a:t>
            </a:r>
          </a:p>
          <a:p>
            <a:pPr algn="just"/>
            <a:r>
              <a:rPr lang="it-IT" sz="2000" dirty="0" smtClean="0"/>
              <a:t>PhD (c) in Urban Planning and Land Management (research phase), </a:t>
            </a:r>
            <a:r>
              <a:rPr lang="it-IT" sz="2000" dirty="0"/>
              <a:t>Universitat Politecnica de Catalunya (</a:t>
            </a:r>
            <a:r>
              <a:rPr lang="it-IT" sz="2000" dirty="0" smtClean="0"/>
              <a:t>2009)</a:t>
            </a:r>
          </a:p>
          <a:p>
            <a:r>
              <a:rPr lang="it-IT" sz="2000" dirty="0" smtClean="0"/>
              <a:t>International course in «</a:t>
            </a:r>
            <a:r>
              <a:rPr lang="en-US" sz="2000" i="1" dirty="0" smtClean="0"/>
              <a:t>Territorial </a:t>
            </a:r>
            <a:r>
              <a:rPr lang="en-US" sz="2000" i="1" dirty="0"/>
              <a:t>planning of sustainable development and the 2030 </a:t>
            </a:r>
            <a:r>
              <a:rPr lang="en-US" sz="2000" i="1" dirty="0" smtClean="0"/>
              <a:t>agenda</a:t>
            </a:r>
            <a:r>
              <a:rPr lang="it-IT" sz="2000" dirty="0" smtClean="0"/>
              <a:t>» (2017), ILPES-ECLAC, United Nations.</a:t>
            </a:r>
            <a:endParaRPr lang="it-IT" sz="2000" dirty="0"/>
          </a:p>
        </p:txBody>
      </p:sp>
      <p:sp>
        <p:nvSpPr>
          <p:cNvPr id="5" name="Segnaposto contenuto 4"/>
          <p:cNvSpPr>
            <a:spLocks noGrp="1"/>
          </p:cNvSpPr>
          <p:nvPr>
            <p:ph sz="half" idx="2"/>
          </p:nvPr>
        </p:nvSpPr>
        <p:spPr>
          <a:xfrm>
            <a:off x="495300" y="3955988"/>
            <a:ext cx="8020050" cy="2456734"/>
          </a:xfrm>
        </p:spPr>
        <p:txBody>
          <a:bodyPr>
            <a:noAutofit/>
          </a:bodyPr>
          <a:lstStyle/>
          <a:p>
            <a:pPr algn="just"/>
            <a:r>
              <a:rPr lang="it-IT" sz="1900" dirty="0" smtClean="0"/>
              <a:t>Since 2012 public server and advisor in landuse planning and territorial management in Chile. Now working </a:t>
            </a:r>
            <a:r>
              <a:rPr lang="it-IT" sz="1900" dirty="0"/>
              <a:t>as head of territorial and heritage managment unit </a:t>
            </a:r>
            <a:r>
              <a:rPr lang="it-IT" sz="1900" dirty="0" smtClean="0"/>
              <a:t>for Ministry of National Assets, </a:t>
            </a:r>
            <a:r>
              <a:rPr lang="it-IT" sz="1900" dirty="0"/>
              <a:t>managing 54% </a:t>
            </a:r>
            <a:r>
              <a:rPr lang="it-IT" sz="1900" dirty="0" smtClean="0"/>
              <a:t>of </a:t>
            </a:r>
            <a:r>
              <a:rPr lang="it-IT" sz="1900" dirty="0"/>
              <a:t>Chile’s </a:t>
            </a:r>
            <a:r>
              <a:rPr lang="it-IT" sz="1900" dirty="0" smtClean="0"/>
              <a:t>territory, majority mountain according to FAO. Former architect at Ministry of Energy, at Sustainable Development Division, leading regional energy plans. From 2004 consultant in landuse management, urban planning, urban design and heritage projects in Spain and Chile.</a:t>
            </a:r>
          </a:p>
          <a:p>
            <a:pPr algn="just"/>
            <a:r>
              <a:rPr lang="it-IT" sz="1900" dirty="0" smtClean="0"/>
              <a:t>Researcher and proffessor at Pontificia Universidad Católica de Chile, Universidad Diego Portales, Universidad Autónoma de Chile and Universitad Católica de Temuco. Speaker and lecturer in Chile, Ecuador and  Argentina.</a:t>
            </a:r>
            <a:endParaRPr lang="it-IT" sz="1900" dirty="0"/>
          </a:p>
        </p:txBody>
      </p:sp>
      <p:sp>
        <p:nvSpPr>
          <p:cNvPr id="8" name="Titolo 1"/>
          <p:cNvSpPr txBox="1">
            <a:spLocks/>
          </p:cNvSpPr>
          <p:nvPr/>
        </p:nvSpPr>
        <p:spPr>
          <a:xfrm>
            <a:off x="-2" y="3287486"/>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Employment</a:t>
            </a:r>
            <a:r>
              <a:rPr lang="it-IT" sz="2800" b="1" dirty="0">
                <a:latin typeface="+mn-lt"/>
              </a:rPr>
              <a:t> and </a:t>
            </a:r>
            <a:r>
              <a:rPr lang="it-IT" sz="2800" b="1" dirty="0" err="1">
                <a:latin typeface="+mn-lt"/>
              </a:rPr>
              <a:t>main</a:t>
            </a:r>
            <a:r>
              <a:rPr lang="it-IT" sz="2800" b="1" dirty="0">
                <a:latin typeface="+mn-lt"/>
              </a:rPr>
              <a:t> </a:t>
            </a:r>
            <a:r>
              <a:rPr lang="it-IT" sz="2800" b="1" dirty="0" err="1" smtClean="0">
                <a:latin typeface="+mn-lt"/>
              </a:rPr>
              <a:t>activities</a:t>
            </a:r>
            <a:endParaRPr lang="it-IT" sz="2800" b="1" dirty="0">
              <a:latin typeface="+mn-lt"/>
            </a:endParaRPr>
          </a:p>
        </p:txBody>
      </p:sp>
    </p:spTree>
    <p:extLst>
      <p:ext uri="{BB962C8B-B14F-4D97-AF65-F5344CB8AC3E}">
        <p14:creationId xmlns:p14="http://schemas.microsoft.com/office/powerpoint/2010/main" val="21771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smtClean="0">
                <a:latin typeface="+mn-lt"/>
              </a:rPr>
              <a:t>Other</a:t>
            </a:r>
            <a:r>
              <a:rPr lang="it-IT" sz="2800" b="1" dirty="0">
                <a:latin typeface="+mn-lt"/>
              </a:rPr>
              <a:t> </a:t>
            </a:r>
            <a:r>
              <a:rPr lang="it-IT" sz="2800" b="1" dirty="0" err="1">
                <a:latin typeface="+mn-lt"/>
              </a:rPr>
              <a:t>interests</a:t>
            </a:r>
            <a:r>
              <a:rPr lang="it-IT" sz="2800" b="1" dirty="0">
                <a:latin typeface="+mn-lt"/>
              </a:rPr>
              <a:t> (</a:t>
            </a:r>
            <a:r>
              <a:rPr lang="it-IT" sz="2800" b="1" dirty="0" err="1" smtClean="0">
                <a:latin typeface="+mn-lt"/>
              </a:rPr>
              <a:t>volunteer</a:t>
            </a:r>
            <a:r>
              <a:rPr lang="it-IT" sz="2800" b="1" dirty="0" smtClean="0">
                <a:latin typeface="+mn-lt"/>
              </a:rPr>
              <a:t> work, hobbies etc.)</a:t>
            </a:r>
            <a:endParaRPr lang="it-IT" sz="2800" b="1" dirty="0">
              <a:latin typeface="+mn-lt"/>
            </a:endParaRPr>
          </a:p>
        </p:txBody>
      </p:sp>
      <p:sp>
        <p:nvSpPr>
          <p:cNvPr id="2" name="Segnaposto contenuto 1"/>
          <p:cNvSpPr>
            <a:spLocks noGrp="1"/>
          </p:cNvSpPr>
          <p:nvPr>
            <p:ph idx="1"/>
          </p:nvPr>
        </p:nvSpPr>
        <p:spPr/>
        <p:txBody>
          <a:bodyPr/>
          <a:lstStyle/>
          <a:p>
            <a:r>
              <a:rPr lang="it-IT" dirty="0" smtClean="0"/>
              <a:t>My Family</a:t>
            </a:r>
          </a:p>
          <a:p>
            <a:r>
              <a:rPr lang="it-IT" dirty="0" smtClean="0"/>
              <a:t>Travel</a:t>
            </a:r>
          </a:p>
          <a:p>
            <a:r>
              <a:rPr lang="it-IT" dirty="0" smtClean="0"/>
              <a:t>Member of The International Commitee for Conservation of Industrial Heritage – TICCIH Chile</a:t>
            </a:r>
          </a:p>
          <a:p>
            <a:r>
              <a:rPr lang="it-IT" dirty="0" smtClean="0"/>
              <a:t>Member of College of Architects of Chile</a:t>
            </a:r>
            <a:endParaRPr lang="it-IT" dirty="0"/>
          </a:p>
        </p:txBody>
      </p:sp>
    </p:spTree>
    <p:extLst>
      <p:ext uri="{BB962C8B-B14F-4D97-AF65-F5344CB8AC3E}">
        <p14:creationId xmlns:p14="http://schemas.microsoft.com/office/powerpoint/2010/main" val="33059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21128" b="14336"/>
          <a:stretch/>
        </p:blipFill>
        <p:spPr>
          <a:xfrm>
            <a:off x="-673100" y="-24670"/>
            <a:ext cx="12192000" cy="5901105"/>
          </a:xfrm>
          <a:prstGeom prst="rect">
            <a:avLst/>
          </a:prstGeom>
        </p:spPr>
      </p:pic>
      <p:sp>
        <p:nvSpPr>
          <p:cNvPr id="5" name="CuadroTexto 4"/>
          <p:cNvSpPr txBox="1"/>
          <p:nvPr/>
        </p:nvSpPr>
        <p:spPr>
          <a:xfrm>
            <a:off x="336550" y="1098333"/>
            <a:ext cx="2828018" cy="1446550"/>
          </a:xfrm>
          <a:prstGeom prst="rect">
            <a:avLst/>
          </a:prstGeom>
          <a:noFill/>
        </p:spPr>
        <p:txBody>
          <a:bodyPr wrap="none" rtlCol="0">
            <a:spAutoFit/>
          </a:bodyPr>
          <a:lstStyle/>
          <a:p>
            <a:r>
              <a:rPr lang="es-MX" sz="8800" b="1" dirty="0" smtClean="0">
                <a:solidFill>
                  <a:schemeClr val="accent5">
                    <a:lumMod val="75000"/>
                  </a:schemeClr>
                </a:solidFill>
                <a:latin typeface="Chilena" panose="00000500000000000000" pitchFamily="50" charset="0"/>
              </a:rPr>
              <a:t>Chile</a:t>
            </a:r>
            <a:endParaRPr lang="es-MX" sz="8800" b="1" dirty="0">
              <a:solidFill>
                <a:schemeClr val="accent5">
                  <a:lumMod val="75000"/>
                </a:schemeClr>
              </a:solidFill>
              <a:latin typeface="Chilena" panose="00000500000000000000" pitchFamily="50" charset="0"/>
            </a:endParaRPr>
          </a:p>
        </p:txBody>
      </p:sp>
      <p:sp>
        <p:nvSpPr>
          <p:cNvPr id="6" name="Rectángulo redondeado 5"/>
          <p:cNvSpPr/>
          <p:nvPr/>
        </p:nvSpPr>
        <p:spPr>
          <a:xfrm>
            <a:off x="5676900" y="4851400"/>
            <a:ext cx="3298825" cy="1173772"/>
          </a:xfrm>
          <a:prstGeom prst="roundRect">
            <a:avLst/>
          </a:prstGeom>
          <a:solidFill>
            <a:srgbClr val="00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4800" b="1" dirty="0" smtClean="0">
                <a:latin typeface="Chilena" panose="00000500000000000000" pitchFamily="50" charset="0"/>
              </a:rPr>
              <a:t>83.000</a:t>
            </a:r>
            <a:r>
              <a:rPr lang="es-MX" sz="3600" dirty="0" smtClean="0">
                <a:latin typeface="Chilena" panose="00000500000000000000" pitchFamily="50" charset="0"/>
              </a:rPr>
              <a:t> </a:t>
            </a:r>
            <a:r>
              <a:rPr lang="es-MX" sz="2400" dirty="0" smtClean="0">
                <a:latin typeface="Chilena" panose="00000500000000000000" pitchFamily="50" charset="0"/>
              </a:rPr>
              <a:t>km </a:t>
            </a:r>
          </a:p>
          <a:p>
            <a:r>
              <a:rPr lang="es-MX" sz="1400" dirty="0" err="1" smtClean="0">
                <a:latin typeface="Chilena" panose="00000500000000000000" pitchFamily="50" charset="0"/>
              </a:rPr>
              <a:t>coastline</a:t>
            </a:r>
            <a:r>
              <a:rPr lang="es-MX" sz="1400" dirty="0" smtClean="0">
                <a:latin typeface="Chilena" panose="00000500000000000000" pitchFamily="50" charset="0"/>
              </a:rPr>
              <a:t> </a:t>
            </a:r>
            <a:r>
              <a:rPr lang="es-MX" sz="1400" dirty="0" err="1" smtClean="0">
                <a:solidFill>
                  <a:schemeClr val="bg1"/>
                </a:solidFill>
                <a:latin typeface="Chilena" panose="00000500000000000000" pitchFamily="50" charset="0"/>
              </a:rPr>
              <a:t>including</a:t>
            </a:r>
            <a:r>
              <a:rPr lang="es-MX" sz="1400" dirty="0" smtClean="0">
                <a:solidFill>
                  <a:schemeClr val="bg1"/>
                </a:solidFill>
                <a:latin typeface="Chilena" panose="00000500000000000000" pitchFamily="50" charset="0"/>
              </a:rPr>
              <a:t> </a:t>
            </a:r>
            <a:r>
              <a:rPr lang="es-MX" sz="1400" dirty="0" err="1" smtClean="0">
                <a:latin typeface="Chilena" panose="00000500000000000000" pitchFamily="50" charset="0"/>
              </a:rPr>
              <a:t>islands</a:t>
            </a:r>
            <a:endParaRPr lang="es-MX" sz="2000" dirty="0">
              <a:latin typeface="Chilena" panose="00000500000000000000" pitchFamily="50" charset="0"/>
            </a:endParaRPr>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51250" t="21165" r="14375" b="63835"/>
          <a:stretch/>
        </p:blipFill>
        <p:spPr>
          <a:xfrm>
            <a:off x="5676900" y="3618892"/>
            <a:ext cx="3311520" cy="1083771"/>
          </a:xfrm>
          <a:prstGeom prst="rect">
            <a:avLst/>
          </a:prstGeom>
        </p:spPr>
      </p:pic>
    </p:spTree>
    <p:extLst>
      <p:ext uri="{BB962C8B-B14F-4D97-AF65-F5344CB8AC3E}">
        <p14:creationId xmlns:p14="http://schemas.microsoft.com/office/powerpoint/2010/main" val="43349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656696" y="-2764245"/>
            <a:ext cx="1830606" cy="9143999"/>
          </a:xfrm>
          <a:prstGeom prst="rect">
            <a:avLst/>
          </a:prstGeom>
        </p:spPr>
      </p:pic>
      <p:sp>
        <p:nvSpPr>
          <p:cNvPr id="5" name="CuadroTexto 4"/>
          <p:cNvSpPr txBox="1"/>
          <p:nvPr/>
        </p:nvSpPr>
        <p:spPr>
          <a:xfrm flipH="1">
            <a:off x="-1846619" y="1054589"/>
            <a:ext cx="9753598" cy="1015663"/>
          </a:xfrm>
          <a:prstGeom prst="rect">
            <a:avLst/>
          </a:prstGeom>
          <a:noFill/>
        </p:spPr>
        <p:txBody>
          <a:bodyPr wrap="square" rtlCol="0">
            <a:spAutoFit/>
          </a:bodyPr>
          <a:lstStyle/>
          <a:p>
            <a:pPr algn="r"/>
            <a:r>
              <a:rPr lang="en-US" sz="2800" b="1" dirty="0" smtClean="0">
                <a:latin typeface="+mj-lt"/>
              </a:rPr>
              <a:t>53,73% </a:t>
            </a:r>
            <a:r>
              <a:rPr lang="en-US" sz="1600" b="1" dirty="0">
                <a:latin typeface="+mj-lt"/>
              </a:rPr>
              <a:t>of </a:t>
            </a:r>
            <a:r>
              <a:rPr lang="en-US" sz="1600" b="1" dirty="0" smtClean="0">
                <a:latin typeface="+mj-lt"/>
              </a:rPr>
              <a:t>the Chilean territory is </a:t>
            </a:r>
            <a:r>
              <a:rPr lang="en-US" sz="1600" b="1" dirty="0">
                <a:latin typeface="+mj-lt"/>
              </a:rPr>
              <a:t>s</a:t>
            </a:r>
            <a:r>
              <a:rPr lang="en-US" sz="1600" b="1" dirty="0" smtClean="0">
                <a:latin typeface="+mj-lt"/>
              </a:rPr>
              <a:t>tate-owned</a:t>
            </a:r>
          </a:p>
          <a:p>
            <a:pPr algn="r"/>
            <a:r>
              <a:rPr lang="en-US" sz="1600" b="1" dirty="0" smtClean="0">
                <a:solidFill>
                  <a:schemeClr val="bg1">
                    <a:lumMod val="50000"/>
                  </a:schemeClr>
                </a:solidFill>
                <a:latin typeface="+mj-lt"/>
              </a:rPr>
              <a:t>(40.621.285 hectares)</a:t>
            </a:r>
          </a:p>
          <a:p>
            <a:pPr algn="r"/>
            <a:endParaRPr lang="es-MX" sz="1600" b="1" dirty="0">
              <a:latin typeface="+mj-lt"/>
            </a:endParaRPr>
          </a:p>
        </p:txBody>
      </p:sp>
      <p:sp>
        <p:nvSpPr>
          <p:cNvPr id="6" name="CuadroTexto 5"/>
          <p:cNvSpPr txBox="1"/>
          <p:nvPr/>
        </p:nvSpPr>
        <p:spPr>
          <a:xfrm>
            <a:off x="363250" y="94672"/>
            <a:ext cx="5758436" cy="1015663"/>
          </a:xfrm>
          <a:prstGeom prst="rect">
            <a:avLst/>
          </a:prstGeom>
          <a:noFill/>
        </p:spPr>
        <p:txBody>
          <a:bodyPr wrap="none" rtlCol="0">
            <a:spAutoFit/>
          </a:bodyPr>
          <a:lstStyle/>
          <a:p>
            <a:r>
              <a:rPr lang="es-MX" sz="6000" b="1" dirty="0" smtClean="0">
                <a:solidFill>
                  <a:srgbClr val="0061A0"/>
                </a:solidFill>
                <a:latin typeface="+mj-lt"/>
              </a:rPr>
              <a:t>Chile</a:t>
            </a:r>
            <a:r>
              <a:rPr lang="es-MX" sz="3600" b="1" dirty="0" smtClean="0">
                <a:solidFill>
                  <a:srgbClr val="0061A0"/>
                </a:solidFill>
                <a:latin typeface="+mj-lt"/>
              </a:rPr>
              <a:t>, </a:t>
            </a:r>
            <a:r>
              <a:rPr lang="es-MX" sz="3600" b="1" dirty="0" err="1" smtClean="0">
                <a:solidFill>
                  <a:srgbClr val="0061A0"/>
                </a:solidFill>
                <a:latin typeface="+mj-lt"/>
              </a:rPr>
              <a:t>state</a:t>
            </a:r>
            <a:r>
              <a:rPr lang="es-MX" sz="3600" b="1" dirty="0" smtClean="0">
                <a:solidFill>
                  <a:srgbClr val="0061A0"/>
                </a:solidFill>
                <a:latin typeface="+mj-lt"/>
              </a:rPr>
              <a:t> </a:t>
            </a:r>
            <a:r>
              <a:rPr lang="es-MX" sz="3600" b="1" dirty="0" err="1" smtClean="0">
                <a:solidFill>
                  <a:srgbClr val="0061A0"/>
                </a:solidFill>
                <a:latin typeface="+mj-lt"/>
              </a:rPr>
              <a:t>owned</a:t>
            </a:r>
            <a:r>
              <a:rPr lang="es-MX" sz="3600" b="1" dirty="0" smtClean="0">
                <a:solidFill>
                  <a:srgbClr val="0061A0"/>
                </a:solidFill>
                <a:latin typeface="+mj-lt"/>
              </a:rPr>
              <a:t> </a:t>
            </a:r>
            <a:r>
              <a:rPr lang="es-MX" sz="3600" b="1" dirty="0" err="1" smtClean="0">
                <a:solidFill>
                  <a:srgbClr val="0061A0"/>
                </a:solidFill>
                <a:latin typeface="+mj-lt"/>
              </a:rPr>
              <a:t>territory</a:t>
            </a:r>
            <a:endParaRPr lang="es-MX" sz="3600" b="1" dirty="0">
              <a:solidFill>
                <a:srgbClr val="0061A0"/>
              </a:solidFill>
              <a:latin typeface="+mj-lt"/>
            </a:endParaRPr>
          </a:p>
        </p:txBody>
      </p:sp>
      <p:sp>
        <p:nvSpPr>
          <p:cNvPr id="7" name="CuadroTexto 6"/>
          <p:cNvSpPr txBox="1"/>
          <p:nvPr/>
        </p:nvSpPr>
        <p:spPr>
          <a:xfrm>
            <a:off x="653155" y="2119211"/>
            <a:ext cx="1433406" cy="507831"/>
          </a:xfrm>
          <a:prstGeom prst="rect">
            <a:avLst/>
          </a:prstGeom>
          <a:solidFill>
            <a:schemeClr val="accent5">
              <a:lumMod val="60000"/>
              <a:lumOff val="40000"/>
            </a:schemeClr>
          </a:solidFill>
        </p:spPr>
        <p:txBody>
          <a:bodyPr wrap="none" rtlCol="0">
            <a:spAutoFit/>
          </a:bodyPr>
          <a:lstStyle/>
          <a:p>
            <a:r>
              <a:rPr lang="es-MX" sz="1600" b="1" dirty="0" smtClean="0">
                <a:latin typeface="+mj-lt"/>
              </a:rPr>
              <a:t>26,7 % </a:t>
            </a:r>
          </a:p>
          <a:p>
            <a:r>
              <a:rPr lang="es-MX" sz="1100" dirty="0" smtClean="0">
                <a:latin typeface="+mj-lt"/>
              </a:rPr>
              <a:t>(20.205.976 </a:t>
            </a:r>
            <a:r>
              <a:rPr lang="es-MX" sz="1100" dirty="0" err="1" smtClean="0">
                <a:latin typeface="+mj-lt"/>
              </a:rPr>
              <a:t>hectares</a:t>
            </a:r>
            <a:r>
              <a:rPr lang="es-MX" sz="1100" dirty="0" smtClean="0">
                <a:latin typeface="+mj-lt"/>
              </a:rPr>
              <a:t>)</a:t>
            </a:r>
            <a:endParaRPr lang="es-MX" sz="1100" dirty="0">
              <a:latin typeface="+mj-lt"/>
            </a:endParaRPr>
          </a:p>
        </p:txBody>
      </p:sp>
      <p:sp>
        <p:nvSpPr>
          <p:cNvPr id="8" name="CuadroTexto 7"/>
          <p:cNvSpPr txBox="1"/>
          <p:nvPr/>
        </p:nvSpPr>
        <p:spPr>
          <a:xfrm>
            <a:off x="3873731" y="2469142"/>
            <a:ext cx="1253869" cy="507831"/>
          </a:xfrm>
          <a:prstGeom prst="rect">
            <a:avLst/>
          </a:prstGeom>
          <a:solidFill>
            <a:schemeClr val="accent5">
              <a:lumMod val="60000"/>
              <a:lumOff val="40000"/>
            </a:schemeClr>
          </a:solidFill>
        </p:spPr>
        <p:txBody>
          <a:bodyPr wrap="none" rtlCol="0">
            <a:spAutoFit/>
          </a:bodyPr>
          <a:lstStyle/>
          <a:p>
            <a:r>
              <a:rPr lang="es-MX" sz="1600" b="1" dirty="0" smtClean="0">
                <a:latin typeface="+mj-lt"/>
              </a:rPr>
              <a:t>1,2 % </a:t>
            </a:r>
          </a:p>
          <a:p>
            <a:r>
              <a:rPr lang="es-MX" sz="1100" dirty="0" smtClean="0">
                <a:latin typeface="+mj-lt"/>
              </a:rPr>
              <a:t>(933.049 </a:t>
            </a:r>
            <a:r>
              <a:rPr lang="es-MX" sz="1100" dirty="0" err="1" smtClean="0">
                <a:latin typeface="+mj-lt"/>
              </a:rPr>
              <a:t>hectares</a:t>
            </a:r>
            <a:r>
              <a:rPr lang="es-MX" sz="1100" dirty="0" smtClean="0">
                <a:latin typeface="+mj-lt"/>
              </a:rPr>
              <a:t>)</a:t>
            </a:r>
            <a:endParaRPr lang="es-MX" sz="1100" dirty="0">
              <a:latin typeface="+mj-lt"/>
            </a:endParaRPr>
          </a:p>
        </p:txBody>
      </p:sp>
      <p:sp>
        <p:nvSpPr>
          <p:cNvPr id="9" name="CuadroTexto 8"/>
          <p:cNvSpPr txBox="1"/>
          <p:nvPr/>
        </p:nvSpPr>
        <p:spPr>
          <a:xfrm>
            <a:off x="6981574" y="2675540"/>
            <a:ext cx="1433406" cy="507831"/>
          </a:xfrm>
          <a:prstGeom prst="rect">
            <a:avLst/>
          </a:prstGeom>
          <a:solidFill>
            <a:schemeClr val="accent5">
              <a:lumMod val="60000"/>
              <a:lumOff val="40000"/>
            </a:schemeClr>
          </a:solidFill>
        </p:spPr>
        <p:txBody>
          <a:bodyPr wrap="none" rtlCol="0">
            <a:spAutoFit/>
          </a:bodyPr>
          <a:lstStyle/>
          <a:p>
            <a:r>
              <a:rPr lang="es-MX" sz="1600" b="1" dirty="0" smtClean="0">
                <a:latin typeface="+mj-lt"/>
              </a:rPr>
              <a:t>25,8 % </a:t>
            </a:r>
          </a:p>
          <a:p>
            <a:r>
              <a:rPr lang="es-MX" sz="1100" dirty="0" smtClean="0">
                <a:latin typeface="+mj-lt"/>
              </a:rPr>
              <a:t>(19.482.260 </a:t>
            </a:r>
            <a:r>
              <a:rPr lang="es-MX" sz="1100" dirty="0" err="1" smtClean="0">
                <a:latin typeface="+mj-lt"/>
              </a:rPr>
              <a:t>hectares</a:t>
            </a:r>
            <a:r>
              <a:rPr lang="es-MX" sz="1100" dirty="0" smtClean="0">
                <a:latin typeface="+mj-lt"/>
              </a:rPr>
              <a:t>)</a:t>
            </a:r>
            <a:endParaRPr lang="es-MX" sz="1100" dirty="0">
              <a:latin typeface="+mj-lt"/>
            </a:endParaRPr>
          </a:p>
        </p:txBody>
      </p:sp>
      <p:pic>
        <p:nvPicPr>
          <p:cNvPr id="14" name="Imagen 13"/>
          <p:cNvPicPr>
            <a:picLocks noChangeAspect="1"/>
          </p:cNvPicPr>
          <p:nvPr/>
        </p:nvPicPr>
        <p:blipFill rotWithShape="1">
          <a:blip r:embed="rId3" cstate="print">
            <a:extLst>
              <a:ext uri="{28A0092B-C50C-407E-A947-70E740481C1C}">
                <a14:useLocalDpi xmlns:a14="http://schemas.microsoft.com/office/drawing/2010/main" val="0"/>
              </a:ext>
            </a:extLst>
          </a:blip>
          <a:srcRect l="7969" t="44498" r="10937" b="28056"/>
          <a:stretch/>
        </p:blipFill>
        <p:spPr>
          <a:xfrm>
            <a:off x="-1" y="3520837"/>
            <a:ext cx="9139684" cy="2320046"/>
          </a:xfrm>
          <a:prstGeom prst="rect">
            <a:avLst/>
          </a:prstGeom>
        </p:spPr>
      </p:pic>
      <p:sp>
        <p:nvSpPr>
          <p:cNvPr id="15" name="CuadroTexto 14"/>
          <p:cNvSpPr txBox="1"/>
          <p:nvPr/>
        </p:nvSpPr>
        <p:spPr>
          <a:xfrm flipH="1">
            <a:off x="1107157" y="5930776"/>
            <a:ext cx="7587222" cy="769441"/>
          </a:xfrm>
          <a:prstGeom prst="rect">
            <a:avLst/>
          </a:prstGeom>
          <a:noFill/>
        </p:spPr>
        <p:txBody>
          <a:bodyPr wrap="square" rtlCol="0">
            <a:spAutoFit/>
          </a:bodyPr>
          <a:lstStyle/>
          <a:p>
            <a:r>
              <a:rPr lang="en-US" sz="4400" b="1" dirty="0" smtClean="0">
                <a:latin typeface="+mj-lt"/>
              </a:rPr>
              <a:t>75.609.630 hectares </a:t>
            </a:r>
            <a:r>
              <a:rPr lang="en-US" sz="2000" b="1" dirty="0" smtClean="0">
                <a:solidFill>
                  <a:schemeClr val="bg2">
                    <a:lumMod val="50000"/>
                  </a:schemeClr>
                </a:solidFill>
                <a:latin typeface="+mj-lt"/>
              </a:rPr>
              <a:t>(756.096,3 km2)</a:t>
            </a:r>
            <a:endParaRPr lang="es-MX" sz="1200" b="1" dirty="0">
              <a:solidFill>
                <a:schemeClr val="bg2">
                  <a:lumMod val="50000"/>
                </a:schemeClr>
              </a:solidFill>
              <a:latin typeface="+mj-lt"/>
            </a:endParaRPr>
          </a:p>
        </p:txBody>
      </p:sp>
    </p:spTree>
    <p:extLst>
      <p:ext uri="{BB962C8B-B14F-4D97-AF65-F5344CB8AC3E}">
        <p14:creationId xmlns:p14="http://schemas.microsoft.com/office/powerpoint/2010/main" val="31079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654491" y="-2779781"/>
            <a:ext cx="1835014" cy="9175069"/>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6875" t="28333" r="56312" b="23611"/>
          <a:stretch/>
        </p:blipFill>
        <p:spPr>
          <a:xfrm>
            <a:off x="363250" y="2315565"/>
            <a:ext cx="3675350" cy="3598228"/>
          </a:xfrm>
          <a:prstGeom prst="rect">
            <a:avLst/>
          </a:prstGeom>
        </p:spPr>
      </p:pic>
      <p:sp>
        <p:nvSpPr>
          <p:cNvPr id="13" name="CuadroTexto 12"/>
          <p:cNvSpPr txBox="1"/>
          <p:nvPr/>
        </p:nvSpPr>
        <p:spPr>
          <a:xfrm flipH="1">
            <a:off x="4389618" y="2811561"/>
            <a:ext cx="5140775" cy="2862322"/>
          </a:xfrm>
          <a:prstGeom prst="rect">
            <a:avLst/>
          </a:prstGeom>
          <a:noFill/>
        </p:spPr>
        <p:txBody>
          <a:bodyPr wrap="square" rtlCol="0">
            <a:spAutoFit/>
          </a:bodyPr>
          <a:lstStyle/>
          <a:p>
            <a:r>
              <a:rPr lang="en-US" sz="4400" b="1" dirty="0" smtClean="0">
                <a:solidFill>
                  <a:schemeClr val="accent1">
                    <a:lumMod val="50000"/>
                  </a:schemeClr>
                </a:solidFill>
                <a:latin typeface="+mj-lt"/>
              </a:rPr>
              <a:t>63,2 % </a:t>
            </a:r>
            <a:r>
              <a:rPr lang="en-US" sz="2400" b="1" dirty="0" smtClean="0">
                <a:solidFill>
                  <a:schemeClr val="accent1">
                    <a:lumMod val="50000"/>
                  </a:schemeClr>
                </a:solidFill>
                <a:latin typeface="+mj-lt"/>
              </a:rPr>
              <a:t>are mountains</a:t>
            </a:r>
            <a:endParaRPr lang="en-US" sz="2800" b="1" dirty="0" smtClean="0">
              <a:solidFill>
                <a:schemeClr val="accent1">
                  <a:lumMod val="50000"/>
                </a:schemeClr>
              </a:solidFill>
              <a:latin typeface="+mj-lt"/>
            </a:endParaRPr>
          </a:p>
          <a:p>
            <a:r>
              <a:rPr lang="en-US" sz="2800" b="1" dirty="0" smtClean="0">
                <a:solidFill>
                  <a:schemeClr val="bg1">
                    <a:lumMod val="50000"/>
                  </a:schemeClr>
                </a:solidFill>
                <a:latin typeface="+mj-lt"/>
              </a:rPr>
              <a:t>(47.767.300 hectares)</a:t>
            </a:r>
          </a:p>
          <a:p>
            <a:endParaRPr lang="en-US" sz="2800" b="1" dirty="0" smtClean="0">
              <a:solidFill>
                <a:schemeClr val="bg1">
                  <a:lumMod val="50000"/>
                </a:schemeClr>
              </a:solidFill>
              <a:latin typeface="+mj-lt"/>
            </a:endParaRPr>
          </a:p>
          <a:p>
            <a:r>
              <a:rPr lang="en-US" sz="2800" b="1" dirty="0" smtClean="0">
                <a:solidFill>
                  <a:schemeClr val="accent1">
                    <a:lumMod val="50000"/>
                  </a:schemeClr>
                </a:solidFill>
                <a:latin typeface="+mj-lt"/>
              </a:rPr>
              <a:t>37,9 % are state owned</a:t>
            </a:r>
            <a:endParaRPr lang="en-US" sz="2800" b="1" dirty="0">
              <a:solidFill>
                <a:schemeClr val="accent1">
                  <a:lumMod val="50000"/>
                </a:schemeClr>
              </a:solidFill>
              <a:latin typeface="+mj-lt"/>
            </a:endParaRPr>
          </a:p>
          <a:p>
            <a:r>
              <a:rPr lang="en-US" sz="2400" b="1" dirty="0" smtClean="0">
                <a:solidFill>
                  <a:schemeClr val="bg1">
                    <a:lumMod val="50000"/>
                  </a:schemeClr>
                </a:solidFill>
                <a:latin typeface="+mj-lt"/>
              </a:rPr>
              <a:t>(28.660.120 </a:t>
            </a:r>
            <a:r>
              <a:rPr lang="en-US" sz="2400" b="1" dirty="0" err="1" smtClean="0">
                <a:solidFill>
                  <a:schemeClr val="bg1">
                    <a:lumMod val="50000"/>
                  </a:schemeClr>
                </a:solidFill>
                <a:latin typeface="+mj-lt"/>
              </a:rPr>
              <a:t>hercates</a:t>
            </a:r>
            <a:r>
              <a:rPr lang="en-US" sz="2400" b="1" dirty="0" smtClean="0">
                <a:solidFill>
                  <a:schemeClr val="bg1">
                    <a:lumMod val="50000"/>
                  </a:schemeClr>
                </a:solidFill>
                <a:latin typeface="+mj-lt"/>
              </a:rPr>
              <a:t>)</a:t>
            </a:r>
          </a:p>
          <a:p>
            <a:endParaRPr lang="es-MX" sz="2800" b="1" dirty="0">
              <a:latin typeface="+mj-lt"/>
            </a:endParaRPr>
          </a:p>
        </p:txBody>
      </p:sp>
      <p:sp>
        <p:nvSpPr>
          <p:cNvPr id="14" name="CuadroTexto 13"/>
          <p:cNvSpPr txBox="1"/>
          <p:nvPr/>
        </p:nvSpPr>
        <p:spPr>
          <a:xfrm>
            <a:off x="363250" y="94672"/>
            <a:ext cx="5326779" cy="1015663"/>
          </a:xfrm>
          <a:prstGeom prst="rect">
            <a:avLst/>
          </a:prstGeom>
          <a:noFill/>
        </p:spPr>
        <p:txBody>
          <a:bodyPr wrap="none" rtlCol="0">
            <a:spAutoFit/>
          </a:bodyPr>
          <a:lstStyle/>
          <a:p>
            <a:r>
              <a:rPr lang="es-MX" sz="6000" b="1" dirty="0" smtClean="0">
                <a:solidFill>
                  <a:srgbClr val="0061A0"/>
                </a:solidFill>
                <a:latin typeface="+mj-lt"/>
              </a:rPr>
              <a:t>Chile</a:t>
            </a:r>
            <a:r>
              <a:rPr lang="es-MX" sz="3600" b="1" dirty="0" smtClean="0">
                <a:solidFill>
                  <a:srgbClr val="0061A0"/>
                </a:solidFill>
                <a:latin typeface="+mj-lt"/>
              </a:rPr>
              <a:t>, </a:t>
            </a:r>
            <a:r>
              <a:rPr lang="es-MX" sz="3600" b="1" dirty="0" err="1" smtClean="0">
                <a:solidFill>
                  <a:srgbClr val="0061A0"/>
                </a:solidFill>
                <a:latin typeface="+mj-lt"/>
              </a:rPr>
              <a:t>mountains</a:t>
            </a:r>
            <a:r>
              <a:rPr lang="es-MX" sz="3600" b="1" dirty="0" smtClean="0">
                <a:solidFill>
                  <a:srgbClr val="0061A0"/>
                </a:solidFill>
                <a:latin typeface="+mj-lt"/>
              </a:rPr>
              <a:t> country</a:t>
            </a:r>
            <a:endParaRPr lang="es-MX" sz="3600" b="1" dirty="0">
              <a:solidFill>
                <a:srgbClr val="0061A0"/>
              </a:solidFill>
              <a:latin typeface="+mj-lt"/>
            </a:endParaRPr>
          </a:p>
        </p:txBody>
      </p:sp>
      <p:pic>
        <p:nvPicPr>
          <p:cNvPr id="16" name="Imagen 15"/>
          <p:cNvPicPr>
            <a:picLocks noChangeAspect="1"/>
          </p:cNvPicPr>
          <p:nvPr/>
        </p:nvPicPr>
        <p:blipFill rotWithShape="1">
          <a:blip r:embed="rId3" cstate="print">
            <a:extLst>
              <a:ext uri="{28A0092B-C50C-407E-A947-70E740481C1C}">
                <a14:useLocalDpi xmlns:a14="http://schemas.microsoft.com/office/drawing/2010/main" val="0"/>
              </a:ext>
            </a:extLst>
          </a:blip>
          <a:srcRect l="45833" t="28333" r="23125" b="54786"/>
          <a:stretch/>
        </p:blipFill>
        <p:spPr>
          <a:xfrm>
            <a:off x="363250" y="5388796"/>
            <a:ext cx="2574348" cy="1049993"/>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l="45680" t="45484" r="23278" b="37635"/>
          <a:stretch/>
        </p:blipFill>
        <p:spPr>
          <a:xfrm>
            <a:off x="3130213" y="5436996"/>
            <a:ext cx="2574348" cy="1049993"/>
          </a:xfrm>
          <a:prstGeom prst="rect">
            <a:avLst/>
          </a:prstGeom>
        </p:spPr>
      </p:pic>
      <p:pic>
        <p:nvPicPr>
          <p:cNvPr id="18" name="Imagen 17"/>
          <p:cNvPicPr>
            <a:picLocks noChangeAspect="1"/>
          </p:cNvPicPr>
          <p:nvPr/>
        </p:nvPicPr>
        <p:blipFill rotWithShape="1">
          <a:blip r:embed="rId3" cstate="print">
            <a:extLst>
              <a:ext uri="{28A0092B-C50C-407E-A947-70E740481C1C}">
                <a14:useLocalDpi xmlns:a14="http://schemas.microsoft.com/office/drawing/2010/main" val="0"/>
              </a:ext>
            </a:extLst>
          </a:blip>
          <a:srcRect l="45833" t="61206" r="23125" b="21913"/>
          <a:stretch/>
        </p:blipFill>
        <p:spPr>
          <a:xfrm>
            <a:off x="6055579" y="5388796"/>
            <a:ext cx="2574348" cy="1240604"/>
          </a:xfrm>
          <a:prstGeom prst="rect">
            <a:avLst/>
          </a:prstGeom>
        </p:spPr>
      </p:pic>
    </p:spTree>
    <p:extLst>
      <p:ext uri="{BB962C8B-B14F-4D97-AF65-F5344CB8AC3E}">
        <p14:creationId xmlns:p14="http://schemas.microsoft.com/office/powerpoint/2010/main" val="128251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635327" y="-2801838"/>
            <a:ext cx="1836224" cy="9181122"/>
          </a:xfrm>
          <a:prstGeom prst="rect">
            <a:avLst/>
          </a:prstGeom>
        </p:spPr>
      </p:pic>
      <p:sp>
        <p:nvSpPr>
          <p:cNvPr id="14" name="CuadroTexto 13"/>
          <p:cNvSpPr txBox="1"/>
          <p:nvPr/>
        </p:nvSpPr>
        <p:spPr>
          <a:xfrm>
            <a:off x="363250" y="94672"/>
            <a:ext cx="5753883" cy="1015663"/>
          </a:xfrm>
          <a:prstGeom prst="rect">
            <a:avLst/>
          </a:prstGeom>
          <a:noFill/>
        </p:spPr>
        <p:txBody>
          <a:bodyPr wrap="none" rtlCol="0">
            <a:spAutoFit/>
          </a:bodyPr>
          <a:lstStyle/>
          <a:p>
            <a:r>
              <a:rPr lang="es-MX" sz="6000" b="1" dirty="0" smtClean="0">
                <a:solidFill>
                  <a:schemeClr val="accent6"/>
                </a:solidFill>
                <a:latin typeface="+mj-lt"/>
              </a:rPr>
              <a:t>Chile</a:t>
            </a:r>
            <a:r>
              <a:rPr lang="es-MX" sz="3600" b="1" dirty="0" smtClean="0">
                <a:solidFill>
                  <a:schemeClr val="accent6"/>
                </a:solidFill>
                <a:latin typeface="+mj-lt"/>
              </a:rPr>
              <a:t>, </a:t>
            </a:r>
            <a:r>
              <a:rPr lang="es-MX" sz="3600" b="1" dirty="0" err="1" smtClean="0">
                <a:solidFill>
                  <a:schemeClr val="accent6"/>
                </a:solidFill>
                <a:latin typeface="+mj-lt"/>
              </a:rPr>
              <a:t>state</a:t>
            </a:r>
            <a:r>
              <a:rPr lang="es-MX" sz="3600" b="1" dirty="0" smtClean="0">
                <a:solidFill>
                  <a:schemeClr val="accent6"/>
                </a:solidFill>
                <a:latin typeface="+mj-lt"/>
              </a:rPr>
              <a:t> </a:t>
            </a:r>
            <a:r>
              <a:rPr lang="es-MX" sz="3600" b="1" dirty="0" err="1" smtClean="0">
                <a:solidFill>
                  <a:schemeClr val="accent6"/>
                </a:solidFill>
                <a:latin typeface="+mj-lt"/>
              </a:rPr>
              <a:t>protected</a:t>
            </a:r>
            <a:r>
              <a:rPr lang="es-MX" sz="3600" b="1" dirty="0" smtClean="0">
                <a:solidFill>
                  <a:schemeClr val="accent6"/>
                </a:solidFill>
                <a:latin typeface="+mj-lt"/>
              </a:rPr>
              <a:t> </a:t>
            </a:r>
            <a:r>
              <a:rPr lang="es-MX" sz="3600" b="1" dirty="0" err="1" smtClean="0">
                <a:solidFill>
                  <a:schemeClr val="accent6"/>
                </a:solidFill>
                <a:latin typeface="+mj-lt"/>
              </a:rPr>
              <a:t>areas</a:t>
            </a:r>
            <a:endParaRPr lang="es-MX" sz="3600" b="1" dirty="0">
              <a:solidFill>
                <a:schemeClr val="accent6"/>
              </a:solidFill>
              <a:latin typeface="+mj-lt"/>
            </a:endParaRPr>
          </a:p>
        </p:txBody>
      </p:sp>
      <p:sp>
        <p:nvSpPr>
          <p:cNvPr id="15" name="CuadroTexto 14"/>
          <p:cNvSpPr txBox="1"/>
          <p:nvPr/>
        </p:nvSpPr>
        <p:spPr>
          <a:xfrm flipH="1">
            <a:off x="218398" y="3617620"/>
            <a:ext cx="10287000" cy="1631216"/>
          </a:xfrm>
          <a:prstGeom prst="rect">
            <a:avLst/>
          </a:prstGeom>
          <a:noFill/>
        </p:spPr>
        <p:txBody>
          <a:bodyPr wrap="square" rtlCol="0">
            <a:spAutoFit/>
          </a:bodyPr>
          <a:lstStyle/>
          <a:p>
            <a:r>
              <a:rPr lang="en-US" sz="4400" b="1" dirty="0" smtClean="0">
                <a:latin typeface="+mj-lt"/>
              </a:rPr>
              <a:t>21,46 % </a:t>
            </a:r>
            <a:r>
              <a:rPr lang="en-US" sz="2800" b="1" dirty="0">
                <a:latin typeface="+mj-lt"/>
              </a:rPr>
              <a:t>of </a:t>
            </a:r>
            <a:r>
              <a:rPr lang="en-US" sz="2800" b="1" dirty="0" smtClean="0">
                <a:latin typeface="+mj-lt"/>
              </a:rPr>
              <a:t>Chilean territory is protected</a:t>
            </a:r>
          </a:p>
          <a:p>
            <a:r>
              <a:rPr lang="en-US" sz="2800" b="1" dirty="0" smtClean="0">
                <a:solidFill>
                  <a:schemeClr val="bg1">
                    <a:lumMod val="50000"/>
                  </a:schemeClr>
                </a:solidFill>
                <a:latin typeface="+mj-lt"/>
              </a:rPr>
              <a:t>(15.672.830 hectares </a:t>
            </a:r>
            <a:r>
              <a:rPr lang="en-US" sz="2000" b="1" dirty="0" smtClean="0">
                <a:solidFill>
                  <a:schemeClr val="accent6"/>
                </a:solidFill>
                <a:latin typeface="+mj-lt"/>
              </a:rPr>
              <a:t>SNASPE </a:t>
            </a:r>
            <a:r>
              <a:rPr lang="en-US" sz="2800" b="1" dirty="0" smtClean="0">
                <a:solidFill>
                  <a:schemeClr val="bg1">
                    <a:lumMod val="50000"/>
                  </a:schemeClr>
                </a:solidFill>
                <a:latin typeface="+mj-lt"/>
              </a:rPr>
              <a:t>+ 613.944 hectares </a:t>
            </a:r>
            <a:r>
              <a:rPr lang="en-US" sz="2000" b="1" dirty="0" smtClean="0">
                <a:solidFill>
                  <a:schemeClr val="accent4"/>
                </a:solidFill>
                <a:latin typeface="+mj-lt"/>
              </a:rPr>
              <a:t>BNP</a:t>
            </a:r>
            <a:r>
              <a:rPr lang="en-US" sz="2800" b="1" dirty="0" smtClean="0">
                <a:solidFill>
                  <a:schemeClr val="bg1">
                    <a:lumMod val="50000"/>
                  </a:schemeClr>
                </a:solidFill>
                <a:latin typeface="+mj-lt"/>
              </a:rPr>
              <a:t>)</a:t>
            </a:r>
          </a:p>
          <a:p>
            <a:endParaRPr lang="es-MX" sz="2800" b="1" dirty="0">
              <a:latin typeface="+mj-lt"/>
            </a:endParaRPr>
          </a:p>
        </p:txBody>
      </p:sp>
      <p:sp>
        <p:nvSpPr>
          <p:cNvPr id="19" name="CuadroTexto 18"/>
          <p:cNvSpPr txBox="1"/>
          <p:nvPr/>
        </p:nvSpPr>
        <p:spPr>
          <a:xfrm>
            <a:off x="302804" y="2299567"/>
            <a:ext cx="1361270" cy="507831"/>
          </a:xfrm>
          <a:prstGeom prst="rect">
            <a:avLst/>
          </a:prstGeom>
          <a:solidFill>
            <a:srgbClr val="92D050"/>
          </a:solidFill>
        </p:spPr>
        <p:txBody>
          <a:bodyPr wrap="none" rtlCol="0">
            <a:spAutoFit/>
          </a:bodyPr>
          <a:lstStyle/>
          <a:p>
            <a:r>
              <a:rPr lang="es-MX" sz="1600" b="1" dirty="0" smtClean="0">
                <a:latin typeface="+mj-lt"/>
              </a:rPr>
              <a:t>1,5 % </a:t>
            </a:r>
          </a:p>
          <a:p>
            <a:r>
              <a:rPr lang="es-MX" sz="1100" dirty="0" smtClean="0">
                <a:latin typeface="+mj-lt"/>
              </a:rPr>
              <a:t>(1.170.480 </a:t>
            </a:r>
            <a:r>
              <a:rPr lang="es-MX" sz="1100" dirty="0" err="1" smtClean="0">
                <a:latin typeface="+mj-lt"/>
              </a:rPr>
              <a:t>hectares</a:t>
            </a:r>
            <a:r>
              <a:rPr lang="es-MX" sz="1100" dirty="0" smtClean="0">
                <a:latin typeface="+mj-lt"/>
              </a:rPr>
              <a:t>)</a:t>
            </a:r>
            <a:endParaRPr lang="es-MX" sz="1100" dirty="0">
              <a:latin typeface="+mj-lt"/>
            </a:endParaRPr>
          </a:p>
        </p:txBody>
      </p:sp>
      <p:sp>
        <p:nvSpPr>
          <p:cNvPr id="20" name="CuadroTexto 19"/>
          <p:cNvSpPr txBox="1"/>
          <p:nvPr/>
        </p:nvSpPr>
        <p:spPr>
          <a:xfrm>
            <a:off x="3779243" y="2621116"/>
            <a:ext cx="1253869" cy="507831"/>
          </a:xfrm>
          <a:prstGeom prst="rect">
            <a:avLst/>
          </a:prstGeom>
          <a:solidFill>
            <a:srgbClr val="92D050"/>
          </a:solidFill>
        </p:spPr>
        <p:txBody>
          <a:bodyPr wrap="none" rtlCol="0">
            <a:spAutoFit/>
          </a:bodyPr>
          <a:lstStyle/>
          <a:p>
            <a:r>
              <a:rPr lang="es-MX" sz="1600" b="1" dirty="0" smtClean="0">
                <a:latin typeface="+mj-lt"/>
              </a:rPr>
              <a:t>0,8 % </a:t>
            </a:r>
          </a:p>
          <a:p>
            <a:r>
              <a:rPr lang="es-MX" sz="1100" dirty="0" smtClean="0">
                <a:latin typeface="+mj-lt"/>
              </a:rPr>
              <a:t>(578.970 </a:t>
            </a:r>
            <a:r>
              <a:rPr lang="es-MX" sz="1100" dirty="0" err="1" smtClean="0">
                <a:latin typeface="+mj-lt"/>
              </a:rPr>
              <a:t>hectares</a:t>
            </a:r>
            <a:r>
              <a:rPr lang="es-MX" sz="1100" dirty="0" smtClean="0">
                <a:latin typeface="+mj-lt"/>
              </a:rPr>
              <a:t>)</a:t>
            </a:r>
            <a:endParaRPr lang="es-MX" sz="1100" dirty="0">
              <a:latin typeface="+mj-lt"/>
            </a:endParaRPr>
          </a:p>
        </p:txBody>
      </p:sp>
      <p:sp>
        <p:nvSpPr>
          <p:cNvPr id="21" name="CuadroTexto 20"/>
          <p:cNvSpPr txBox="1"/>
          <p:nvPr/>
        </p:nvSpPr>
        <p:spPr>
          <a:xfrm>
            <a:off x="6881177" y="2742264"/>
            <a:ext cx="1433406" cy="507831"/>
          </a:xfrm>
          <a:prstGeom prst="rect">
            <a:avLst/>
          </a:prstGeom>
          <a:solidFill>
            <a:srgbClr val="92D050"/>
          </a:solidFill>
        </p:spPr>
        <p:txBody>
          <a:bodyPr wrap="none" rtlCol="0">
            <a:spAutoFit/>
          </a:bodyPr>
          <a:lstStyle/>
          <a:p>
            <a:r>
              <a:rPr lang="es-MX" sz="1600" b="1" dirty="0" smtClean="0">
                <a:latin typeface="+mj-lt"/>
              </a:rPr>
              <a:t>18,4 % </a:t>
            </a:r>
          </a:p>
          <a:p>
            <a:r>
              <a:rPr lang="es-MX" sz="1100" dirty="0" smtClean="0">
                <a:latin typeface="+mj-lt"/>
              </a:rPr>
              <a:t>(13.923.380 </a:t>
            </a:r>
            <a:r>
              <a:rPr lang="es-MX" sz="1100" dirty="0" err="1" smtClean="0">
                <a:latin typeface="+mj-lt"/>
              </a:rPr>
              <a:t>hectares</a:t>
            </a:r>
            <a:r>
              <a:rPr lang="es-MX" sz="1100" dirty="0" smtClean="0">
                <a:latin typeface="+mj-lt"/>
              </a:rPr>
              <a:t>)</a:t>
            </a:r>
            <a:endParaRPr lang="es-MX" sz="1100" dirty="0">
              <a:latin typeface="+mj-lt"/>
            </a:endParaRPr>
          </a:p>
        </p:txBody>
      </p:sp>
      <p:sp>
        <p:nvSpPr>
          <p:cNvPr id="22" name="CuadroTexto 21"/>
          <p:cNvSpPr txBox="1"/>
          <p:nvPr/>
        </p:nvSpPr>
        <p:spPr>
          <a:xfrm>
            <a:off x="302804" y="2844604"/>
            <a:ext cx="1361270" cy="438582"/>
          </a:xfrm>
          <a:prstGeom prst="rect">
            <a:avLst/>
          </a:prstGeom>
          <a:solidFill>
            <a:schemeClr val="accent4"/>
          </a:solidFill>
        </p:spPr>
        <p:txBody>
          <a:bodyPr wrap="square" rtlCol="0">
            <a:spAutoFit/>
          </a:bodyPr>
          <a:lstStyle/>
          <a:p>
            <a:r>
              <a:rPr lang="es-MX" sz="1200" b="1" dirty="0" smtClean="0">
                <a:latin typeface="+mj-lt"/>
              </a:rPr>
              <a:t>0,244 % </a:t>
            </a:r>
          </a:p>
          <a:p>
            <a:r>
              <a:rPr lang="es-MX" sz="1000" dirty="0" smtClean="0">
                <a:latin typeface="+mj-lt"/>
              </a:rPr>
              <a:t>(184.783 </a:t>
            </a:r>
            <a:r>
              <a:rPr lang="es-MX" sz="1000" dirty="0" err="1" smtClean="0">
                <a:latin typeface="+mj-lt"/>
              </a:rPr>
              <a:t>hectares</a:t>
            </a:r>
            <a:r>
              <a:rPr lang="es-MX" sz="1000" dirty="0" smtClean="0">
                <a:latin typeface="+mj-lt"/>
              </a:rPr>
              <a:t>)</a:t>
            </a:r>
            <a:endParaRPr lang="es-MX" sz="1000" dirty="0">
              <a:latin typeface="+mj-lt"/>
            </a:endParaRPr>
          </a:p>
        </p:txBody>
      </p:sp>
      <p:sp>
        <p:nvSpPr>
          <p:cNvPr id="23" name="CuadroTexto 22"/>
          <p:cNvSpPr txBox="1"/>
          <p:nvPr/>
        </p:nvSpPr>
        <p:spPr>
          <a:xfrm>
            <a:off x="3779245" y="3174123"/>
            <a:ext cx="1253868" cy="438582"/>
          </a:xfrm>
          <a:prstGeom prst="rect">
            <a:avLst/>
          </a:prstGeom>
          <a:solidFill>
            <a:schemeClr val="accent4"/>
          </a:solidFill>
        </p:spPr>
        <p:txBody>
          <a:bodyPr wrap="square" rtlCol="0">
            <a:spAutoFit/>
          </a:bodyPr>
          <a:lstStyle/>
          <a:p>
            <a:r>
              <a:rPr lang="es-MX" sz="1200" b="1" dirty="0" smtClean="0">
                <a:latin typeface="+mj-lt"/>
              </a:rPr>
              <a:t>0,005 % </a:t>
            </a:r>
          </a:p>
          <a:p>
            <a:r>
              <a:rPr lang="es-MX" sz="1000" dirty="0" smtClean="0">
                <a:latin typeface="+mj-lt"/>
              </a:rPr>
              <a:t>(38.393 </a:t>
            </a:r>
            <a:r>
              <a:rPr lang="es-MX" sz="1000" dirty="0" err="1" smtClean="0">
                <a:latin typeface="+mj-lt"/>
              </a:rPr>
              <a:t>hectares</a:t>
            </a:r>
            <a:r>
              <a:rPr lang="es-MX" sz="1000" dirty="0" smtClean="0">
                <a:latin typeface="+mj-lt"/>
              </a:rPr>
              <a:t>)</a:t>
            </a:r>
            <a:endParaRPr lang="es-MX" sz="1000" dirty="0">
              <a:latin typeface="+mj-lt"/>
            </a:endParaRPr>
          </a:p>
        </p:txBody>
      </p:sp>
      <p:sp>
        <p:nvSpPr>
          <p:cNvPr id="24" name="CuadroTexto 23"/>
          <p:cNvSpPr txBox="1"/>
          <p:nvPr/>
        </p:nvSpPr>
        <p:spPr>
          <a:xfrm>
            <a:off x="6881177" y="3287301"/>
            <a:ext cx="1433406" cy="438582"/>
          </a:xfrm>
          <a:prstGeom prst="rect">
            <a:avLst/>
          </a:prstGeom>
          <a:solidFill>
            <a:schemeClr val="accent4"/>
          </a:solidFill>
        </p:spPr>
        <p:txBody>
          <a:bodyPr wrap="square" rtlCol="0">
            <a:spAutoFit/>
          </a:bodyPr>
          <a:lstStyle/>
          <a:p>
            <a:r>
              <a:rPr lang="es-MX" sz="1200" b="1" dirty="0" smtClean="0">
                <a:latin typeface="+mj-lt"/>
              </a:rPr>
              <a:t>0,517 % </a:t>
            </a:r>
          </a:p>
          <a:p>
            <a:r>
              <a:rPr lang="es-MX" sz="1000" dirty="0" smtClean="0">
                <a:latin typeface="+mj-lt"/>
              </a:rPr>
              <a:t>(390.768 </a:t>
            </a:r>
            <a:r>
              <a:rPr lang="es-MX" sz="1000" dirty="0" err="1" smtClean="0">
                <a:latin typeface="+mj-lt"/>
              </a:rPr>
              <a:t>hectares</a:t>
            </a:r>
            <a:r>
              <a:rPr lang="es-MX" sz="1000" dirty="0" smtClean="0">
                <a:latin typeface="+mj-lt"/>
              </a:rPr>
              <a:t>)</a:t>
            </a:r>
            <a:endParaRPr lang="es-MX" sz="1000" dirty="0">
              <a:latin typeface="+mj-lt"/>
            </a:endParaRPr>
          </a:p>
        </p:txBody>
      </p:sp>
      <p:sp>
        <p:nvSpPr>
          <p:cNvPr id="25" name="CuadroTexto 24"/>
          <p:cNvSpPr txBox="1"/>
          <p:nvPr/>
        </p:nvSpPr>
        <p:spPr>
          <a:xfrm>
            <a:off x="218398" y="1960094"/>
            <a:ext cx="614271" cy="261610"/>
          </a:xfrm>
          <a:prstGeom prst="rect">
            <a:avLst/>
          </a:prstGeom>
          <a:noFill/>
        </p:spPr>
        <p:txBody>
          <a:bodyPr wrap="none" rtlCol="0">
            <a:spAutoFit/>
          </a:bodyPr>
          <a:lstStyle/>
          <a:p>
            <a:r>
              <a:rPr lang="es-MX" sz="1100" b="1" dirty="0" smtClean="0">
                <a:solidFill>
                  <a:schemeClr val="accent6"/>
                </a:solidFill>
                <a:latin typeface="+mj-lt"/>
              </a:rPr>
              <a:t>SNASPE</a:t>
            </a:r>
            <a:endParaRPr lang="es-MX" sz="1100" b="1" dirty="0">
              <a:solidFill>
                <a:schemeClr val="accent6"/>
              </a:solidFill>
              <a:latin typeface="+mj-lt"/>
            </a:endParaRPr>
          </a:p>
        </p:txBody>
      </p:sp>
      <p:sp>
        <p:nvSpPr>
          <p:cNvPr id="26" name="CuadroTexto 25"/>
          <p:cNvSpPr txBox="1"/>
          <p:nvPr/>
        </p:nvSpPr>
        <p:spPr>
          <a:xfrm>
            <a:off x="206708" y="3260058"/>
            <a:ext cx="417102" cy="261610"/>
          </a:xfrm>
          <a:prstGeom prst="rect">
            <a:avLst/>
          </a:prstGeom>
          <a:noFill/>
        </p:spPr>
        <p:txBody>
          <a:bodyPr wrap="none" rtlCol="0">
            <a:spAutoFit/>
          </a:bodyPr>
          <a:lstStyle/>
          <a:p>
            <a:r>
              <a:rPr lang="es-MX" sz="1100" b="1" dirty="0" smtClean="0">
                <a:solidFill>
                  <a:schemeClr val="accent4"/>
                </a:solidFill>
                <a:latin typeface="+mj-lt"/>
              </a:rPr>
              <a:t>BNP</a:t>
            </a:r>
            <a:endParaRPr lang="es-MX" sz="1100" b="1" dirty="0">
              <a:solidFill>
                <a:schemeClr val="accent4"/>
              </a:solidFill>
              <a:latin typeface="+mj-lt"/>
            </a:endParaRPr>
          </a:p>
        </p:txBody>
      </p:sp>
      <p:sp>
        <p:nvSpPr>
          <p:cNvPr id="27" name="CuadroTexto 26"/>
          <p:cNvSpPr txBox="1"/>
          <p:nvPr/>
        </p:nvSpPr>
        <p:spPr>
          <a:xfrm>
            <a:off x="6588661" y="114643"/>
            <a:ext cx="2359941" cy="584775"/>
          </a:xfrm>
          <a:prstGeom prst="rect">
            <a:avLst/>
          </a:prstGeom>
          <a:noFill/>
        </p:spPr>
        <p:txBody>
          <a:bodyPr wrap="none" rtlCol="0">
            <a:spAutoFit/>
          </a:bodyPr>
          <a:lstStyle/>
          <a:p>
            <a:r>
              <a:rPr lang="es-MX" sz="3200" b="1" dirty="0" smtClean="0">
                <a:solidFill>
                  <a:schemeClr val="accent6"/>
                </a:solidFill>
                <a:latin typeface="+mj-lt"/>
              </a:rPr>
              <a:t>104 	SNASPE</a:t>
            </a:r>
            <a:endParaRPr lang="es-MX" sz="3200" b="1" dirty="0">
              <a:solidFill>
                <a:schemeClr val="accent6"/>
              </a:solidFill>
              <a:latin typeface="+mj-lt"/>
            </a:endParaRPr>
          </a:p>
        </p:txBody>
      </p:sp>
      <p:sp>
        <p:nvSpPr>
          <p:cNvPr id="28" name="CuadroTexto 27"/>
          <p:cNvSpPr txBox="1"/>
          <p:nvPr/>
        </p:nvSpPr>
        <p:spPr>
          <a:xfrm>
            <a:off x="6588661" y="591250"/>
            <a:ext cx="1786066" cy="584775"/>
          </a:xfrm>
          <a:prstGeom prst="rect">
            <a:avLst/>
          </a:prstGeom>
          <a:noFill/>
        </p:spPr>
        <p:txBody>
          <a:bodyPr wrap="none" rtlCol="0">
            <a:spAutoFit/>
          </a:bodyPr>
          <a:lstStyle/>
          <a:p>
            <a:r>
              <a:rPr lang="es-MX" sz="3200" b="1" dirty="0" smtClean="0">
                <a:solidFill>
                  <a:schemeClr val="accent4"/>
                </a:solidFill>
                <a:latin typeface="+mj-lt"/>
              </a:rPr>
              <a:t>59	BNP</a:t>
            </a:r>
            <a:endParaRPr lang="es-MX" sz="3200" b="1" dirty="0">
              <a:solidFill>
                <a:schemeClr val="accent4"/>
              </a:solidFill>
              <a:latin typeface="+mj-lt"/>
            </a:endParaRPr>
          </a:p>
        </p:txBody>
      </p:sp>
      <p:sp>
        <p:nvSpPr>
          <p:cNvPr id="29" name="CuadroTexto 28"/>
          <p:cNvSpPr txBox="1"/>
          <p:nvPr/>
        </p:nvSpPr>
        <p:spPr>
          <a:xfrm>
            <a:off x="3676064" y="2422677"/>
            <a:ext cx="614271" cy="261610"/>
          </a:xfrm>
          <a:prstGeom prst="rect">
            <a:avLst/>
          </a:prstGeom>
          <a:noFill/>
        </p:spPr>
        <p:txBody>
          <a:bodyPr wrap="none" rtlCol="0">
            <a:spAutoFit/>
          </a:bodyPr>
          <a:lstStyle/>
          <a:p>
            <a:r>
              <a:rPr lang="es-MX" sz="1100" b="1" dirty="0" smtClean="0">
                <a:solidFill>
                  <a:schemeClr val="accent6"/>
                </a:solidFill>
                <a:latin typeface="+mj-lt"/>
              </a:rPr>
              <a:t>SNASPE</a:t>
            </a:r>
            <a:endParaRPr lang="es-MX" sz="1100" b="1" dirty="0">
              <a:solidFill>
                <a:schemeClr val="accent6"/>
              </a:solidFill>
              <a:latin typeface="+mj-lt"/>
            </a:endParaRPr>
          </a:p>
        </p:txBody>
      </p:sp>
      <p:sp>
        <p:nvSpPr>
          <p:cNvPr id="30" name="CuadroTexto 29"/>
          <p:cNvSpPr txBox="1"/>
          <p:nvPr/>
        </p:nvSpPr>
        <p:spPr>
          <a:xfrm>
            <a:off x="3694639" y="3612705"/>
            <a:ext cx="417102" cy="261610"/>
          </a:xfrm>
          <a:prstGeom prst="rect">
            <a:avLst/>
          </a:prstGeom>
          <a:noFill/>
        </p:spPr>
        <p:txBody>
          <a:bodyPr wrap="none" rtlCol="0">
            <a:spAutoFit/>
          </a:bodyPr>
          <a:lstStyle/>
          <a:p>
            <a:r>
              <a:rPr lang="es-MX" sz="1100" b="1" dirty="0" smtClean="0">
                <a:solidFill>
                  <a:schemeClr val="accent4"/>
                </a:solidFill>
                <a:latin typeface="+mj-lt"/>
              </a:rPr>
              <a:t>BNP</a:t>
            </a:r>
            <a:endParaRPr lang="es-MX" sz="1100" b="1" dirty="0">
              <a:solidFill>
                <a:schemeClr val="accent4"/>
              </a:solidFill>
              <a:latin typeface="+mj-lt"/>
            </a:endParaRPr>
          </a:p>
        </p:txBody>
      </p:sp>
      <p:sp>
        <p:nvSpPr>
          <p:cNvPr id="31" name="CuadroTexto 30"/>
          <p:cNvSpPr txBox="1"/>
          <p:nvPr/>
        </p:nvSpPr>
        <p:spPr>
          <a:xfrm>
            <a:off x="7768632" y="2541062"/>
            <a:ext cx="614271" cy="261610"/>
          </a:xfrm>
          <a:prstGeom prst="rect">
            <a:avLst/>
          </a:prstGeom>
          <a:noFill/>
        </p:spPr>
        <p:txBody>
          <a:bodyPr wrap="none" rtlCol="0">
            <a:spAutoFit/>
          </a:bodyPr>
          <a:lstStyle/>
          <a:p>
            <a:r>
              <a:rPr lang="es-MX" sz="1100" b="1" dirty="0" smtClean="0">
                <a:solidFill>
                  <a:schemeClr val="accent6"/>
                </a:solidFill>
                <a:latin typeface="+mj-lt"/>
              </a:rPr>
              <a:t>SNASPE</a:t>
            </a:r>
            <a:endParaRPr lang="es-MX" sz="1100" b="1" dirty="0">
              <a:solidFill>
                <a:schemeClr val="accent6"/>
              </a:solidFill>
              <a:latin typeface="+mj-lt"/>
            </a:endParaRPr>
          </a:p>
        </p:txBody>
      </p:sp>
      <p:sp>
        <p:nvSpPr>
          <p:cNvPr id="32" name="CuadroTexto 31"/>
          <p:cNvSpPr txBox="1"/>
          <p:nvPr/>
        </p:nvSpPr>
        <p:spPr>
          <a:xfrm>
            <a:off x="7955091" y="3677868"/>
            <a:ext cx="417102" cy="261610"/>
          </a:xfrm>
          <a:prstGeom prst="rect">
            <a:avLst/>
          </a:prstGeom>
          <a:noFill/>
        </p:spPr>
        <p:txBody>
          <a:bodyPr wrap="none" rtlCol="0">
            <a:spAutoFit/>
          </a:bodyPr>
          <a:lstStyle/>
          <a:p>
            <a:r>
              <a:rPr lang="es-MX" sz="1100" b="1" dirty="0" smtClean="0">
                <a:solidFill>
                  <a:schemeClr val="accent4"/>
                </a:solidFill>
                <a:latin typeface="+mj-lt"/>
              </a:rPr>
              <a:t>BNP</a:t>
            </a:r>
            <a:endParaRPr lang="es-MX" sz="1100" b="1" dirty="0">
              <a:solidFill>
                <a:schemeClr val="accent4"/>
              </a:solidFill>
              <a:latin typeface="+mj-lt"/>
            </a:endParaRPr>
          </a:p>
        </p:txBody>
      </p:sp>
      <p:pic>
        <p:nvPicPr>
          <p:cNvPr id="34" name="Imagen 33"/>
          <p:cNvPicPr>
            <a:picLocks noChangeAspect="1"/>
          </p:cNvPicPr>
          <p:nvPr/>
        </p:nvPicPr>
        <p:blipFill rotWithShape="1">
          <a:blip r:embed="rId3" cstate="print">
            <a:extLst>
              <a:ext uri="{28A0092B-C50C-407E-A947-70E740481C1C}">
                <a14:useLocalDpi xmlns:a14="http://schemas.microsoft.com/office/drawing/2010/main" val="0"/>
              </a:ext>
            </a:extLst>
          </a:blip>
          <a:srcRect t="30464" b="16140"/>
          <a:stretch/>
        </p:blipFill>
        <p:spPr>
          <a:xfrm>
            <a:off x="173076" y="4864247"/>
            <a:ext cx="5791787" cy="2017515"/>
          </a:xfrm>
          <a:prstGeom prst="rect">
            <a:avLst/>
          </a:prstGeom>
        </p:spPr>
      </p:pic>
      <p:pic>
        <p:nvPicPr>
          <p:cNvPr id="3074" name="Picture 2" descr="Risultati immagini per volcan lau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4247"/>
            <a:ext cx="2788687" cy="20128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isultati immagini per torres del pa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022" y="4860497"/>
            <a:ext cx="3178977" cy="260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93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12290" name="Picture 2" descr="http://rutas.bienes.cl/wp-content/uploads/2014/07/logorut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506" y="251588"/>
            <a:ext cx="2829085" cy="93925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flipH="1">
            <a:off x="358920" y="3129727"/>
            <a:ext cx="4672980" cy="2369880"/>
          </a:xfrm>
          <a:prstGeom prst="rect">
            <a:avLst/>
          </a:prstGeom>
          <a:noFill/>
        </p:spPr>
        <p:txBody>
          <a:bodyPr wrap="square" rtlCol="0">
            <a:spAutoFit/>
          </a:bodyPr>
          <a:lstStyle/>
          <a:p>
            <a:r>
              <a:rPr lang="en-US" sz="4000" b="1" dirty="0">
                <a:solidFill>
                  <a:schemeClr val="accent2"/>
                </a:solidFill>
                <a:latin typeface="Chilena" panose="00000500000000000000" pitchFamily="50" charset="0"/>
              </a:rPr>
              <a:t>74 heritage routes</a:t>
            </a:r>
          </a:p>
          <a:p>
            <a:r>
              <a:rPr lang="en-US" sz="3200" b="1" dirty="0">
                <a:latin typeface="Chilena" panose="00000500000000000000" pitchFamily="50" charset="0"/>
              </a:rPr>
              <a:t>7.800 kilometers </a:t>
            </a:r>
          </a:p>
          <a:p>
            <a:r>
              <a:rPr lang="en-US" sz="2800" b="1" dirty="0">
                <a:latin typeface="Chilena" panose="00000500000000000000" pitchFamily="50" charset="0"/>
              </a:rPr>
              <a:t>1.600 heritage landmarks</a:t>
            </a:r>
          </a:p>
          <a:p>
            <a:r>
              <a:rPr lang="en-US" sz="2400" b="1" dirty="0">
                <a:latin typeface="Chilena" panose="00000500000000000000" pitchFamily="50" charset="0"/>
              </a:rPr>
              <a:t>205 municipalities</a:t>
            </a:r>
          </a:p>
          <a:p>
            <a:r>
              <a:rPr lang="en-US" sz="2400" b="1" dirty="0">
                <a:latin typeface="Chilena" panose="00000500000000000000" pitchFamily="50" charset="0"/>
              </a:rPr>
              <a:t>15 regions</a:t>
            </a:r>
          </a:p>
        </p:txBody>
      </p:sp>
      <p:pic>
        <p:nvPicPr>
          <p:cNvPr id="11" name="Imagen 10">
            <a:hlinkClick r:id="rId4"/>
          </p:cNvPr>
          <p:cNvPicPr>
            <a:picLocks noChangeAspect="1"/>
          </p:cNvPicPr>
          <p:nvPr/>
        </p:nvPicPr>
        <p:blipFill>
          <a:blip r:embed="rId5">
            <a:clrChange>
              <a:clrFrom>
                <a:srgbClr val="FFFFFF"/>
              </a:clrFrom>
              <a:clrTo>
                <a:srgbClr val="FFFFFF">
                  <a:alpha val="0"/>
                </a:srgbClr>
              </a:clrTo>
            </a:clrChange>
          </a:blip>
          <a:stretch>
            <a:fillRect/>
          </a:stretch>
        </p:blipFill>
        <p:spPr>
          <a:xfrm>
            <a:off x="5315886" y="3510308"/>
            <a:ext cx="1532311" cy="2786696"/>
          </a:xfrm>
          <a:prstGeom prst="rect">
            <a:avLst/>
          </a:prstGeom>
        </p:spPr>
      </p:pic>
      <p:pic>
        <p:nvPicPr>
          <p:cNvPr id="12" name="Imagen 11">
            <a:hlinkClick r:id="rId4"/>
          </p:cNvPr>
          <p:cNvPicPr>
            <a:picLocks noChangeAspect="1"/>
          </p:cNvPicPr>
          <p:nvPr/>
        </p:nvPicPr>
        <p:blipFill>
          <a:blip r:embed="rId6">
            <a:clrChange>
              <a:clrFrom>
                <a:srgbClr val="FFFFFF"/>
              </a:clrFrom>
              <a:clrTo>
                <a:srgbClr val="FFFFFF">
                  <a:alpha val="0"/>
                </a:srgbClr>
              </a:clrTo>
            </a:clrChange>
          </a:blip>
          <a:stretch>
            <a:fillRect/>
          </a:stretch>
        </p:blipFill>
        <p:spPr>
          <a:xfrm>
            <a:off x="6999338" y="3510308"/>
            <a:ext cx="1480333" cy="2786696"/>
          </a:xfrm>
          <a:prstGeom prst="rect">
            <a:avLst/>
          </a:prstGeom>
        </p:spPr>
      </p:pic>
      <p:sp>
        <p:nvSpPr>
          <p:cNvPr id="15" name="CuadroTexto 14"/>
          <p:cNvSpPr txBox="1"/>
          <p:nvPr/>
        </p:nvSpPr>
        <p:spPr>
          <a:xfrm>
            <a:off x="295110" y="5618712"/>
            <a:ext cx="2400300" cy="276999"/>
          </a:xfrm>
          <a:prstGeom prst="rect">
            <a:avLst/>
          </a:prstGeom>
          <a:noFill/>
        </p:spPr>
        <p:txBody>
          <a:bodyPr wrap="square" rtlCol="0">
            <a:spAutoFit/>
          </a:bodyPr>
          <a:lstStyle/>
          <a:p>
            <a:r>
              <a:rPr lang="es-MX" sz="1200" dirty="0" err="1">
                <a:latin typeface="Chilena" panose="00000500000000000000" pitchFamily="50" charset="0"/>
              </a:rPr>
              <a:t>Visit</a:t>
            </a:r>
            <a:r>
              <a:rPr lang="es-MX" sz="1200" dirty="0">
                <a:latin typeface="Chilena" panose="00000500000000000000" pitchFamily="50" charset="0"/>
              </a:rPr>
              <a:t>: </a:t>
            </a:r>
            <a:r>
              <a:rPr lang="es-MX" sz="1200" dirty="0">
                <a:latin typeface="Chilena" panose="00000500000000000000" pitchFamily="50" charset="0"/>
                <a:hlinkClick r:id="rId7" action="ppaction://hlinkfile"/>
              </a:rPr>
              <a:t>rutas.bienes.cl </a:t>
            </a:r>
            <a:endParaRPr lang="es-MX" sz="1200" dirty="0">
              <a:latin typeface="Chilena" panose="00000500000000000000" pitchFamily="50" charset="0"/>
            </a:endParaRPr>
          </a:p>
        </p:txBody>
      </p:sp>
      <p:sp>
        <p:nvSpPr>
          <p:cNvPr id="14" name="CuadroTexto 13"/>
          <p:cNvSpPr txBox="1"/>
          <p:nvPr/>
        </p:nvSpPr>
        <p:spPr>
          <a:xfrm>
            <a:off x="363250" y="94672"/>
            <a:ext cx="4668650" cy="1015663"/>
          </a:xfrm>
          <a:prstGeom prst="rect">
            <a:avLst/>
          </a:prstGeom>
          <a:noFill/>
        </p:spPr>
        <p:txBody>
          <a:bodyPr wrap="none" rtlCol="0">
            <a:spAutoFit/>
          </a:bodyPr>
          <a:lstStyle/>
          <a:p>
            <a:r>
              <a:rPr lang="es-MX" sz="6000" b="1" dirty="0" smtClean="0">
                <a:solidFill>
                  <a:schemeClr val="accent2"/>
                </a:solidFill>
                <a:latin typeface="+mj-lt"/>
              </a:rPr>
              <a:t>Chile</a:t>
            </a:r>
            <a:r>
              <a:rPr lang="es-MX" sz="3600" b="1" dirty="0" smtClean="0">
                <a:solidFill>
                  <a:schemeClr val="accent2"/>
                </a:solidFill>
                <a:latin typeface="+mj-lt"/>
              </a:rPr>
              <a:t>, </a:t>
            </a:r>
            <a:r>
              <a:rPr lang="es-MX" sz="3600" b="1" dirty="0" err="1" smtClean="0">
                <a:solidFill>
                  <a:schemeClr val="accent2"/>
                </a:solidFill>
                <a:latin typeface="+mj-lt"/>
              </a:rPr>
              <a:t>heritage</a:t>
            </a:r>
            <a:r>
              <a:rPr lang="es-MX" sz="3600" b="1" dirty="0" smtClean="0">
                <a:solidFill>
                  <a:schemeClr val="accent2"/>
                </a:solidFill>
                <a:latin typeface="+mj-lt"/>
              </a:rPr>
              <a:t> </a:t>
            </a:r>
            <a:r>
              <a:rPr lang="es-MX" sz="3600" b="1" dirty="0" err="1" smtClean="0">
                <a:solidFill>
                  <a:schemeClr val="accent2"/>
                </a:solidFill>
                <a:latin typeface="+mj-lt"/>
              </a:rPr>
              <a:t>routes</a:t>
            </a:r>
            <a:endParaRPr lang="es-MX" sz="3600" b="1" dirty="0">
              <a:solidFill>
                <a:schemeClr val="accent2"/>
              </a:solidFill>
              <a:latin typeface="+mj-lt"/>
            </a:endParaRPr>
          </a:p>
        </p:txBody>
      </p:sp>
      <p:pic>
        <p:nvPicPr>
          <p:cNvPr id="16" name="Imagen 1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662172" y="-2799592"/>
            <a:ext cx="1831086" cy="9155430"/>
          </a:xfrm>
          <a:prstGeom prst="rect">
            <a:avLst/>
          </a:prstGeom>
        </p:spPr>
      </p:pic>
    </p:spTree>
    <p:extLst>
      <p:ext uri="{BB962C8B-B14F-4D97-AF65-F5344CB8AC3E}">
        <p14:creationId xmlns:p14="http://schemas.microsoft.com/office/powerpoint/2010/main" val="127197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203200" y="584200"/>
            <a:ext cx="8763000" cy="1483916"/>
          </a:xfrm>
        </p:spPr>
        <p:txBody>
          <a:bodyPr>
            <a:normAutofit/>
          </a:bodyPr>
          <a:lstStyle/>
          <a:p>
            <a:r>
              <a:rPr lang="es-CL" sz="2800" dirty="0" err="1" smtClean="0">
                <a:cs typeface="Courier New" panose="02070309020205020404" pitchFamily="49" charset="0"/>
              </a:rPr>
              <a:t>Chile’s</a:t>
            </a:r>
            <a:r>
              <a:rPr lang="es-CL" sz="2800" dirty="0" smtClean="0">
                <a:cs typeface="Courier New" panose="02070309020205020404" pitchFamily="49" charset="0"/>
              </a:rPr>
              <a:t> </a:t>
            </a:r>
            <a:r>
              <a:rPr lang="es-CL" sz="2800" dirty="0" err="1" smtClean="0">
                <a:cs typeface="Courier New" panose="02070309020205020404" pitchFamily="49" charset="0"/>
              </a:rPr>
              <a:t>first</a:t>
            </a:r>
            <a:r>
              <a:rPr lang="es-CL" sz="2800" dirty="0" smtClean="0">
                <a:cs typeface="Courier New" panose="02070309020205020404" pitchFamily="49" charset="0"/>
              </a:rPr>
              <a:t> </a:t>
            </a:r>
            <a:r>
              <a:rPr lang="es-CL" sz="2800" b="1" dirty="0" smtClean="0">
                <a:cs typeface="Courier New" panose="02070309020205020404" pitchFamily="49" charset="0"/>
              </a:rPr>
              <a:t>territorial </a:t>
            </a:r>
            <a:r>
              <a:rPr lang="es-CL" sz="2800" b="1" dirty="0" err="1" smtClean="0">
                <a:cs typeface="Courier New" panose="02070309020205020404" pitchFamily="49" charset="0"/>
              </a:rPr>
              <a:t>policies</a:t>
            </a:r>
            <a:r>
              <a:rPr lang="es-CL" sz="2800" b="1" dirty="0" smtClean="0">
                <a:cs typeface="Courier New" panose="02070309020205020404" pitchFamily="49" charset="0"/>
              </a:rPr>
              <a:t> </a:t>
            </a:r>
            <a:r>
              <a:rPr lang="es-CL" sz="2800" dirty="0" err="1" smtClean="0">
                <a:cs typeface="Courier New" panose="02070309020205020404" pitchFamily="49" charset="0"/>
              </a:rPr>
              <a:t>for</a:t>
            </a:r>
            <a:r>
              <a:rPr lang="es-CL" sz="2800" dirty="0" smtClean="0">
                <a:cs typeface="Courier New" panose="02070309020205020404" pitchFamily="49" charset="0"/>
              </a:rPr>
              <a:t> </a:t>
            </a:r>
            <a:r>
              <a:rPr lang="es-CL" sz="2800" dirty="0" err="1" smtClean="0">
                <a:cs typeface="Courier New" panose="02070309020205020404" pitchFamily="49" charset="0"/>
              </a:rPr>
              <a:t>landmanagment</a:t>
            </a:r>
            <a:r>
              <a:rPr lang="es-CL" sz="2800" dirty="0" smtClean="0">
                <a:cs typeface="Courier New" panose="02070309020205020404" pitchFamily="49" charset="0"/>
              </a:rPr>
              <a:t>, </a:t>
            </a:r>
            <a:r>
              <a:rPr lang="es-CL" sz="2800" dirty="0" err="1" smtClean="0">
                <a:cs typeface="Courier New" panose="02070309020205020404" pitchFamily="49" charset="0"/>
              </a:rPr>
              <a:t>urban</a:t>
            </a:r>
            <a:r>
              <a:rPr lang="es-CL" sz="2800" dirty="0" smtClean="0">
                <a:cs typeface="Courier New" panose="02070309020205020404" pitchFamily="49" charset="0"/>
              </a:rPr>
              <a:t> </a:t>
            </a:r>
            <a:r>
              <a:rPr lang="es-CL" sz="2800" dirty="0" err="1" smtClean="0">
                <a:cs typeface="Courier New" panose="02070309020205020404" pitchFamily="49" charset="0"/>
              </a:rPr>
              <a:t>development</a:t>
            </a:r>
            <a:r>
              <a:rPr lang="es-CL" sz="2800" dirty="0" smtClean="0">
                <a:cs typeface="Courier New" panose="02070309020205020404" pitchFamily="49" charset="0"/>
              </a:rPr>
              <a:t> and rural </a:t>
            </a:r>
            <a:r>
              <a:rPr lang="es-CL" sz="2800" dirty="0" err="1" smtClean="0">
                <a:cs typeface="Courier New" panose="02070309020205020404" pitchFamily="49" charset="0"/>
              </a:rPr>
              <a:t>development</a:t>
            </a:r>
            <a:r>
              <a:rPr lang="es-CL" sz="2800" dirty="0" smtClean="0">
                <a:cs typeface="Courier New" panose="02070309020205020404" pitchFamily="49" charset="0"/>
              </a:rPr>
              <a:t> in </a:t>
            </a:r>
            <a:r>
              <a:rPr lang="es-CL" sz="2800" b="1" dirty="0" err="1" smtClean="0">
                <a:cs typeface="Courier New" panose="02070309020205020404" pitchFamily="49" charset="0"/>
              </a:rPr>
              <a:t>only</a:t>
            </a:r>
            <a:r>
              <a:rPr lang="es-CL" sz="2800" b="1" dirty="0" smtClean="0">
                <a:cs typeface="Courier New" panose="02070309020205020404" pitchFamily="49" charset="0"/>
              </a:rPr>
              <a:t> </a:t>
            </a:r>
            <a:r>
              <a:rPr lang="es-CL" sz="2800" b="1" dirty="0" err="1" smtClean="0">
                <a:cs typeface="Courier New" panose="02070309020205020404" pitchFamily="49" charset="0"/>
              </a:rPr>
              <a:t>last</a:t>
            </a:r>
            <a:r>
              <a:rPr lang="es-CL" sz="2800" b="1" dirty="0" smtClean="0">
                <a:cs typeface="Courier New" panose="02070309020205020404" pitchFamily="49" charset="0"/>
              </a:rPr>
              <a:t> </a:t>
            </a:r>
            <a:r>
              <a:rPr lang="es-CL" sz="2800" b="1" dirty="0" err="1" smtClean="0">
                <a:cs typeface="Courier New" panose="02070309020205020404" pitchFamily="49" charset="0"/>
              </a:rPr>
              <a:t>five</a:t>
            </a:r>
            <a:r>
              <a:rPr lang="es-CL" sz="2800" b="1" dirty="0" smtClean="0">
                <a:cs typeface="Courier New" panose="02070309020205020404" pitchFamily="49" charset="0"/>
              </a:rPr>
              <a:t> </a:t>
            </a:r>
            <a:r>
              <a:rPr lang="es-CL" sz="2800" b="1" dirty="0" err="1" smtClean="0">
                <a:cs typeface="Courier New" panose="02070309020205020404" pitchFamily="49" charset="0"/>
              </a:rPr>
              <a:t>years</a:t>
            </a:r>
            <a:r>
              <a:rPr lang="es-CL" sz="2800" dirty="0" smtClean="0">
                <a:cs typeface="Courier New" panose="02070309020205020404" pitchFamily="49" charset="0"/>
              </a:rPr>
              <a:t>.</a:t>
            </a:r>
            <a:endParaRPr lang="es-CL" sz="2800" dirty="0">
              <a:cs typeface="Courier New" panose="02070309020205020404" pitchFamily="49" charset="0"/>
            </a:endParaRPr>
          </a:p>
        </p:txBody>
      </p:sp>
      <p:sp>
        <p:nvSpPr>
          <p:cNvPr id="4" name="CuadroTexto 3"/>
          <p:cNvSpPr txBox="1"/>
          <p:nvPr/>
        </p:nvSpPr>
        <p:spPr>
          <a:xfrm>
            <a:off x="447151" y="5083402"/>
            <a:ext cx="8402099" cy="1154162"/>
          </a:xfrm>
          <a:prstGeom prst="rect">
            <a:avLst/>
          </a:prstGeom>
          <a:noFill/>
        </p:spPr>
        <p:txBody>
          <a:bodyPr wrap="square" rtlCol="0">
            <a:spAutoFit/>
          </a:bodyPr>
          <a:lstStyle/>
          <a:p>
            <a:r>
              <a:rPr lang="es-CL" sz="1725" dirty="0">
                <a:latin typeface="+mj-lt"/>
              </a:rPr>
              <a:t>Las </a:t>
            </a:r>
            <a:r>
              <a:rPr lang="es-CL" sz="1725" b="1" dirty="0">
                <a:latin typeface="+mj-lt"/>
              </a:rPr>
              <a:t>políticas territoriales </a:t>
            </a:r>
            <a:r>
              <a:rPr lang="es-CL" sz="1725" dirty="0">
                <a:latin typeface="+mj-lt"/>
              </a:rPr>
              <a:t>(PNOT, PNDR y PNDU) y algunas </a:t>
            </a:r>
            <a:r>
              <a:rPr lang="es-CL" sz="1725" b="1" dirty="0">
                <a:latin typeface="+mj-lt"/>
              </a:rPr>
              <a:t>políticas sectoriales </a:t>
            </a:r>
            <a:r>
              <a:rPr lang="es-CL" sz="1725" dirty="0">
                <a:latin typeface="+mj-lt"/>
              </a:rPr>
              <a:t>(PEN) consideran con especial énfasis </a:t>
            </a:r>
            <a:r>
              <a:rPr lang="es-CL" sz="1725" b="1" dirty="0">
                <a:latin typeface="+mj-lt"/>
              </a:rPr>
              <a:t>rol del Ministerio de Bienes Nacionales </a:t>
            </a:r>
            <a:r>
              <a:rPr lang="es-CL" sz="1725" dirty="0">
                <a:latin typeface="+mj-lt"/>
              </a:rPr>
              <a:t>y el </a:t>
            </a:r>
            <a:r>
              <a:rPr lang="es-CL" sz="1725" b="1" dirty="0">
                <a:latin typeface="+mj-lt"/>
              </a:rPr>
              <a:t>uso del territorio fiscal </a:t>
            </a:r>
            <a:r>
              <a:rPr lang="es-CL" sz="1725" dirty="0">
                <a:latin typeface="+mj-lt"/>
              </a:rPr>
              <a:t>para su implementación.</a:t>
            </a:r>
          </a:p>
          <a:p>
            <a:endParaRPr lang="es-CL" sz="1725" dirty="0">
              <a:latin typeface="+mj-lt"/>
            </a:endParaRPr>
          </a:p>
        </p:txBody>
      </p:sp>
      <p:pic>
        <p:nvPicPr>
          <p:cNvPr id="1026" name="Picture 2" descr="Risultati immagini per politica energetica ch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8371" y="1935868"/>
            <a:ext cx="2283619" cy="29263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22" r="16587"/>
          <a:stretch/>
        </p:blipFill>
        <p:spPr bwMode="auto">
          <a:xfrm>
            <a:off x="1" y="1935869"/>
            <a:ext cx="2039552" cy="295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825" t="18219" r="31667" b="1028"/>
          <a:stretch/>
        </p:blipFill>
        <p:spPr bwMode="auto">
          <a:xfrm>
            <a:off x="2152830" y="1935868"/>
            <a:ext cx="2370992" cy="295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1111" t="12011" r="21700" b="27037"/>
          <a:stretch/>
        </p:blipFill>
        <p:spPr bwMode="auto">
          <a:xfrm>
            <a:off x="4648201" y="1935868"/>
            <a:ext cx="2339465" cy="295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ítulo 1"/>
          <p:cNvSpPr txBox="1">
            <a:spLocks/>
          </p:cNvSpPr>
          <p:nvPr/>
        </p:nvSpPr>
        <p:spPr>
          <a:xfrm>
            <a:off x="91551" y="5693111"/>
            <a:ext cx="9188790" cy="1483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dirty="0" err="1">
                <a:cs typeface="Courier New" panose="02070309020205020404" pitchFamily="49" charset="0"/>
              </a:rPr>
              <a:t>a</a:t>
            </a:r>
            <a:r>
              <a:rPr lang="es-CL" sz="2000" dirty="0" err="1" smtClean="0">
                <a:cs typeface="Courier New" panose="02070309020205020404" pitchFamily="49" charset="0"/>
              </a:rPr>
              <a:t>lso</a:t>
            </a:r>
            <a:r>
              <a:rPr lang="es-CL" sz="2000" dirty="0" smtClean="0">
                <a:cs typeface="Courier New" panose="02070309020205020404" pitchFamily="49" charset="0"/>
              </a:rPr>
              <a:t> </a:t>
            </a:r>
            <a:r>
              <a:rPr lang="es-CL" sz="2000" dirty="0" err="1" smtClean="0">
                <a:cs typeface="Courier New" panose="02070309020205020404" pitchFamily="49" charset="0"/>
              </a:rPr>
              <a:t>working</a:t>
            </a:r>
            <a:r>
              <a:rPr lang="es-CL" sz="2000" dirty="0" smtClean="0">
                <a:cs typeface="Courier New" panose="02070309020205020404" pitchFamily="49" charset="0"/>
              </a:rPr>
              <a:t> </a:t>
            </a:r>
            <a:r>
              <a:rPr lang="es-CL" sz="2000" dirty="0" err="1" smtClean="0">
                <a:cs typeface="Courier New" panose="02070309020205020404" pitchFamily="49" charset="0"/>
              </a:rPr>
              <a:t>on</a:t>
            </a:r>
            <a:r>
              <a:rPr lang="es-CL" sz="2000" dirty="0" smtClean="0">
                <a:cs typeface="Courier New" panose="02070309020205020404" pitchFamily="49" charset="0"/>
              </a:rPr>
              <a:t> </a:t>
            </a:r>
            <a:r>
              <a:rPr lang="es-CL" sz="2000" dirty="0" err="1" smtClean="0">
                <a:cs typeface="Courier New" panose="02070309020205020404" pitchFamily="49" charset="0"/>
              </a:rPr>
              <a:t>the</a:t>
            </a:r>
            <a:r>
              <a:rPr lang="es-CL" sz="2000" dirty="0" smtClean="0">
                <a:cs typeface="Courier New" panose="02070309020205020404" pitchFamily="49" charset="0"/>
              </a:rPr>
              <a:t> </a:t>
            </a:r>
            <a:r>
              <a:rPr lang="es-CL" sz="2000" dirty="0" err="1" smtClean="0">
                <a:cs typeface="Courier New" panose="02070309020205020404" pitchFamily="49" charset="0"/>
              </a:rPr>
              <a:t>first</a:t>
            </a:r>
            <a:r>
              <a:rPr lang="es-CL" sz="2000" dirty="0" smtClean="0">
                <a:cs typeface="Courier New" panose="02070309020205020404" pitchFamily="49" charset="0"/>
              </a:rPr>
              <a:t> </a:t>
            </a:r>
            <a:r>
              <a:rPr lang="es-CL" sz="2700" b="1" dirty="0" err="1" smtClean="0">
                <a:cs typeface="Courier New" panose="02070309020205020404" pitchFamily="49" charset="0"/>
              </a:rPr>
              <a:t>Sustainable</a:t>
            </a:r>
            <a:r>
              <a:rPr lang="es-CL" sz="2700" b="1" dirty="0" smtClean="0">
                <a:cs typeface="Courier New" panose="02070309020205020404" pitchFamily="49" charset="0"/>
              </a:rPr>
              <a:t> </a:t>
            </a:r>
            <a:r>
              <a:rPr lang="es-CL" sz="2700" b="1" dirty="0" err="1" smtClean="0">
                <a:cs typeface="Courier New" panose="02070309020205020404" pitchFamily="49" charset="0"/>
              </a:rPr>
              <a:t>management</a:t>
            </a:r>
            <a:r>
              <a:rPr lang="es-CL" sz="2700" b="1" dirty="0" smtClean="0">
                <a:cs typeface="Courier New" panose="02070309020205020404" pitchFamily="49" charset="0"/>
              </a:rPr>
              <a:t> </a:t>
            </a:r>
            <a:r>
              <a:rPr lang="es-CL" sz="2700" b="1" dirty="0" err="1" smtClean="0">
                <a:cs typeface="Courier New" panose="02070309020205020404" pitchFamily="49" charset="0"/>
              </a:rPr>
              <a:t>for</a:t>
            </a:r>
            <a:r>
              <a:rPr lang="es-CL" sz="2700" b="1" dirty="0" smtClean="0">
                <a:cs typeface="Courier New" panose="02070309020205020404" pitchFamily="49" charset="0"/>
              </a:rPr>
              <a:t> </a:t>
            </a:r>
            <a:r>
              <a:rPr lang="es-CL" sz="2700" b="1" dirty="0" err="1" smtClean="0">
                <a:cs typeface="Courier New" panose="02070309020205020404" pitchFamily="49" charset="0"/>
              </a:rPr>
              <a:t>mountains</a:t>
            </a:r>
            <a:r>
              <a:rPr lang="es-CL" sz="2700" b="1" dirty="0" smtClean="0">
                <a:cs typeface="Courier New" panose="02070309020205020404" pitchFamily="49" charset="0"/>
              </a:rPr>
              <a:t> </a:t>
            </a:r>
            <a:r>
              <a:rPr lang="es-CL" sz="2700" b="1" dirty="0" err="1" smtClean="0">
                <a:cs typeface="Courier New" panose="02070309020205020404" pitchFamily="49" charset="0"/>
              </a:rPr>
              <a:t>policy</a:t>
            </a:r>
            <a:endParaRPr lang="es-CL" sz="2700" b="1" dirty="0">
              <a:cs typeface="Courier New" panose="02070309020205020404" pitchFamily="49" charset="0"/>
            </a:endParaRPr>
          </a:p>
        </p:txBody>
      </p:sp>
    </p:spTree>
    <p:extLst>
      <p:ext uri="{BB962C8B-B14F-4D97-AF65-F5344CB8AC3E}">
        <p14:creationId xmlns:p14="http://schemas.microsoft.com/office/powerpoint/2010/main" val="185246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9247</TotalTime>
  <Words>600</Words>
  <Application>Microsoft Office PowerPoint</Application>
  <PresentationFormat>Presentación en pantalla (4:3)</PresentationFormat>
  <Paragraphs>85</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Chilena</vt:lpstr>
      <vt:lpstr>Courier New</vt:lpstr>
      <vt:lpstr>Tema di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Chile’s first territorial policies for landmanagment, urban development and rural development in only last five years.</vt:lpstr>
      <vt:lpstr>Presentación de PowerPoint</vt:lpstr>
      <vt:lpstr>This is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Sebastian Andres Seisdedos Morales</cp:lastModifiedBy>
  <cp:revision>101</cp:revision>
  <dcterms:created xsi:type="dcterms:W3CDTF">2014-07-05T09:11:12Z</dcterms:created>
  <dcterms:modified xsi:type="dcterms:W3CDTF">2019-06-29T00:43:00Z</dcterms:modified>
</cp:coreProperties>
</file>