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7" r:id="rId2"/>
    <p:sldId id="431" r:id="rId3"/>
    <p:sldId id="498" r:id="rId4"/>
    <p:sldId id="492" r:id="rId5"/>
    <p:sldId id="504" r:id="rId6"/>
    <p:sldId id="416" r:id="rId7"/>
    <p:sldId id="412" r:id="rId8"/>
    <p:sldId id="420" r:id="rId9"/>
    <p:sldId id="499" r:id="rId10"/>
    <p:sldId id="281" r:id="rId11"/>
    <p:sldId id="484" r:id="rId12"/>
    <p:sldId id="505" r:id="rId13"/>
    <p:sldId id="414" r:id="rId14"/>
    <p:sldId id="500" r:id="rId15"/>
    <p:sldId id="422" r:id="rId16"/>
    <p:sldId id="364" r:id="rId17"/>
    <p:sldId id="439" r:id="rId18"/>
    <p:sldId id="289" r:id="rId19"/>
    <p:sldId id="291" r:id="rId20"/>
    <p:sldId id="502" r:id="rId21"/>
    <p:sldId id="495" r:id="rId22"/>
    <p:sldId id="456" r:id="rId23"/>
    <p:sldId id="455" r:id="rId24"/>
    <p:sldId id="454" r:id="rId25"/>
    <p:sldId id="453" r:id="rId26"/>
    <p:sldId id="452" r:id="rId27"/>
    <p:sldId id="503" r:id="rId28"/>
    <p:sldId id="469" r:id="rId29"/>
    <p:sldId id="443" r:id="rId30"/>
    <p:sldId id="467" r:id="rId31"/>
    <p:sldId id="464" r:id="rId32"/>
    <p:sldId id="461" r:id="rId33"/>
    <p:sldId id="463" r:id="rId34"/>
    <p:sldId id="474" r:id="rId35"/>
    <p:sldId id="497" r:id="rId36"/>
    <p:sldId id="39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0" d="100"/>
          <a:sy n="60" d="100"/>
        </p:scale>
        <p:origin x="96" y="720"/>
      </p:cViewPr>
      <p:guideLst/>
    </p:cSldViewPr>
  </p:slideViewPr>
  <p:notesTextViewPr>
    <p:cViewPr>
      <p:scale>
        <a:sx n="1" d="1"/>
        <a:sy n="1" d="1"/>
      </p:scale>
      <p:origin x="0" y="0"/>
    </p:cViewPr>
  </p:notesTextViewPr>
  <p:sorterViewPr>
    <p:cViewPr varScale="1">
      <p:scale>
        <a:sx n="1" d="1"/>
        <a:sy n="1" d="1"/>
      </p:scale>
      <p:origin x="0" y="-79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27673E-90B1-469C-A76F-277E12711EA9}" type="doc">
      <dgm:prSet loTypeId="urn:microsoft.com/office/officeart/2005/8/layout/venn1" loCatId="relationship" qsTypeId="urn:microsoft.com/office/officeart/2005/8/quickstyle/simple1" qsCatId="simple" csTypeId="urn:microsoft.com/office/officeart/2005/8/colors/colorful4" csCatId="colorful" phldr="1"/>
      <dgm:spPr/>
    </dgm:pt>
    <dgm:pt modelId="{B59F263B-8226-40AB-8A64-F1A56EBA07D3}">
      <dgm:prSet phldrT="[Text]" custT="1"/>
      <dgm:spPr/>
      <dgm:t>
        <a:bodyPr/>
        <a:lstStyle/>
        <a:p>
          <a:r>
            <a:rPr lang="en-US" sz="2600" b="1" u="none" dirty="0">
              <a:latin typeface="Arial" panose="020B0604020202020204" pitchFamily="34" charset="0"/>
              <a:cs typeface="Arial" panose="020B0604020202020204" pitchFamily="34" charset="0"/>
            </a:rPr>
            <a:t>PASSIVE</a:t>
          </a:r>
          <a:r>
            <a:rPr lang="en-US" sz="2600" u="none" dirty="0">
              <a:latin typeface="Arial" panose="020B0604020202020204" pitchFamily="34" charset="0"/>
              <a:cs typeface="Arial" panose="020B0604020202020204" pitchFamily="34" charset="0"/>
            </a:rPr>
            <a:t> </a:t>
          </a:r>
        </a:p>
        <a:p>
          <a:r>
            <a:rPr lang="en-GB" sz="1800" dirty="0">
              <a:latin typeface="Arial" panose="020B0604020202020204" pitchFamily="34" charset="0"/>
              <a:cs typeface="Arial" panose="020B0604020202020204" pitchFamily="34" charset="0"/>
            </a:rPr>
            <a:t>sun provides energy and capillary forces drive water feeding (no pumps or valves)</a:t>
          </a:r>
          <a:endParaRPr lang="en-US" sz="1800" dirty="0">
            <a:latin typeface="Arial" panose="020B0604020202020204" pitchFamily="34" charset="0"/>
            <a:cs typeface="Arial" panose="020B0604020202020204" pitchFamily="34" charset="0"/>
          </a:endParaRPr>
        </a:p>
      </dgm:t>
    </dgm:pt>
    <dgm:pt modelId="{207D37A3-6294-4273-BBDD-3E81DE204699}" type="parTrans" cxnId="{63FB2B4D-3316-47FD-9571-F1E74E9DFF08}">
      <dgm:prSet/>
      <dgm:spPr/>
      <dgm:t>
        <a:bodyPr/>
        <a:lstStyle/>
        <a:p>
          <a:endParaRPr lang="en-US"/>
        </a:p>
      </dgm:t>
    </dgm:pt>
    <dgm:pt modelId="{930F5F23-FF8F-467A-9F9D-4A26E1E5AE88}" type="sibTrans" cxnId="{63FB2B4D-3316-47FD-9571-F1E74E9DFF08}">
      <dgm:prSet/>
      <dgm:spPr/>
      <dgm:t>
        <a:bodyPr/>
        <a:lstStyle/>
        <a:p>
          <a:endParaRPr lang="en-US"/>
        </a:p>
      </dgm:t>
    </dgm:pt>
    <dgm:pt modelId="{4CCB7407-BA02-4E7A-848D-95C5649B62B0}">
      <dgm:prSet phldrT="[Text]" custT="1"/>
      <dgm:spPr/>
      <dgm:t>
        <a:bodyPr/>
        <a:lstStyle/>
        <a:p>
          <a:r>
            <a:rPr lang="en-US" sz="2600" b="1" u="none" dirty="0">
              <a:latin typeface="Arial" panose="020B0604020202020204" pitchFamily="34" charset="0"/>
              <a:cs typeface="Arial" panose="020B0604020202020204" pitchFamily="34" charset="0"/>
            </a:rPr>
            <a:t>LOW-COST</a:t>
          </a:r>
        </a:p>
        <a:p>
          <a:r>
            <a:rPr lang="en-US" sz="1800" dirty="0">
              <a:latin typeface="Arial" panose="020B0604020202020204" pitchFamily="34" charset="0"/>
              <a:cs typeface="Arial" panose="020B0604020202020204" pitchFamily="34" charset="0"/>
            </a:rPr>
            <a:t>smart combination of inexpensive materials</a:t>
          </a:r>
        </a:p>
      </dgm:t>
    </dgm:pt>
    <dgm:pt modelId="{98A01B93-77F6-4E4C-B776-489D960B1A71}" type="parTrans" cxnId="{4C5D017F-6286-4E9F-B7A7-AE3CC8360ACC}">
      <dgm:prSet/>
      <dgm:spPr/>
      <dgm:t>
        <a:bodyPr/>
        <a:lstStyle/>
        <a:p>
          <a:endParaRPr lang="en-US"/>
        </a:p>
      </dgm:t>
    </dgm:pt>
    <dgm:pt modelId="{F1B81B34-A018-4893-9778-CB71C19C2F90}" type="sibTrans" cxnId="{4C5D017F-6286-4E9F-B7A7-AE3CC8360ACC}">
      <dgm:prSet/>
      <dgm:spPr/>
      <dgm:t>
        <a:bodyPr/>
        <a:lstStyle/>
        <a:p>
          <a:endParaRPr lang="en-US"/>
        </a:p>
      </dgm:t>
    </dgm:pt>
    <dgm:pt modelId="{6DF7C77A-2688-4636-A162-48B581FF7E91}">
      <dgm:prSet phldrT="[Text]" custT="1"/>
      <dgm:spPr/>
      <dgm:t>
        <a:bodyPr/>
        <a:lstStyle/>
        <a:p>
          <a:r>
            <a:rPr lang="en-US" sz="2600" b="1" u="none" dirty="0">
              <a:latin typeface="Arial" panose="020B0604020202020204" pitchFamily="34" charset="0"/>
              <a:cs typeface="Arial" panose="020B0604020202020204" pitchFamily="34" charset="0"/>
            </a:rPr>
            <a:t>MODULARITY</a:t>
          </a:r>
        </a:p>
        <a:p>
          <a:r>
            <a:rPr lang="en-GB" sz="1800" dirty="0">
              <a:latin typeface="Arial" panose="020B0604020202020204" pitchFamily="34" charset="0"/>
              <a:cs typeface="Arial" panose="020B0604020202020204" pitchFamily="34" charset="0"/>
            </a:rPr>
            <a:t>latent heat of vaporization given off by the condensing vapour is re-used: </a:t>
          </a:r>
          <a:r>
            <a:rPr lang="en-GB" sz="1800" b="0" i="0" u="sng" dirty="0">
              <a:solidFill>
                <a:schemeClr val="tx1"/>
              </a:solidFill>
              <a:effectLst/>
              <a:latin typeface="Arial" panose="020B0604020202020204" pitchFamily="34" charset="0"/>
              <a:cs typeface="Arial" panose="020B0604020202020204" pitchFamily="34" charset="0"/>
            </a:rPr>
            <a:t>go beyond the thermodynamic limit of single-stage </a:t>
          </a:r>
          <a:endParaRPr lang="en-US" sz="1800" b="0" i="0" u="sng" dirty="0">
            <a:solidFill>
              <a:schemeClr val="tx1"/>
            </a:solidFill>
            <a:effectLst/>
            <a:latin typeface="Arial" panose="020B0604020202020204" pitchFamily="34" charset="0"/>
            <a:cs typeface="Arial" panose="020B0604020202020204" pitchFamily="34" charset="0"/>
          </a:endParaRPr>
        </a:p>
      </dgm:t>
    </dgm:pt>
    <dgm:pt modelId="{18AD4E76-78ED-4F83-8DA0-DC30140AE9E1}" type="sibTrans" cxnId="{E9EB483C-A73D-496C-8B4D-F99385E4F164}">
      <dgm:prSet/>
      <dgm:spPr/>
      <dgm:t>
        <a:bodyPr/>
        <a:lstStyle/>
        <a:p>
          <a:endParaRPr lang="en-US"/>
        </a:p>
      </dgm:t>
    </dgm:pt>
    <dgm:pt modelId="{DEE30667-68F9-4DBC-B405-7D2B305A2594}" type="parTrans" cxnId="{E9EB483C-A73D-496C-8B4D-F99385E4F164}">
      <dgm:prSet/>
      <dgm:spPr/>
      <dgm:t>
        <a:bodyPr/>
        <a:lstStyle/>
        <a:p>
          <a:endParaRPr lang="en-US"/>
        </a:p>
      </dgm:t>
    </dgm:pt>
    <dgm:pt modelId="{0EACB425-DF2F-4F65-8601-AF095CB18CBD}" type="pres">
      <dgm:prSet presAssocID="{B627673E-90B1-469C-A76F-277E12711EA9}" presName="compositeShape" presStyleCnt="0">
        <dgm:presLayoutVars>
          <dgm:chMax val="7"/>
          <dgm:dir/>
          <dgm:resizeHandles val="exact"/>
        </dgm:presLayoutVars>
      </dgm:prSet>
      <dgm:spPr/>
    </dgm:pt>
    <dgm:pt modelId="{70527DA8-D5FD-4E0E-8E99-AF1A1CAB4099}" type="pres">
      <dgm:prSet presAssocID="{6DF7C77A-2688-4636-A162-48B581FF7E91}" presName="circ1" presStyleLbl="vennNode1" presStyleIdx="0" presStyleCnt="3" custLinFactNeighborY="0"/>
      <dgm:spPr/>
      <dgm:t>
        <a:bodyPr/>
        <a:lstStyle/>
        <a:p>
          <a:endParaRPr lang="en-US"/>
        </a:p>
      </dgm:t>
    </dgm:pt>
    <dgm:pt modelId="{984EC596-D8A6-43F6-8DC2-080D342D866B}" type="pres">
      <dgm:prSet presAssocID="{6DF7C77A-2688-4636-A162-48B581FF7E91}" presName="circ1Tx" presStyleLbl="revTx" presStyleIdx="0" presStyleCnt="0">
        <dgm:presLayoutVars>
          <dgm:chMax val="0"/>
          <dgm:chPref val="0"/>
          <dgm:bulletEnabled val="1"/>
        </dgm:presLayoutVars>
      </dgm:prSet>
      <dgm:spPr/>
      <dgm:t>
        <a:bodyPr/>
        <a:lstStyle/>
        <a:p>
          <a:endParaRPr lang="en-US"/>
        </a:p>
      </dgm:t>
    </dgm:pt>
    <dgm:pt modelId="{0E7CE6A4-9D02-417F-AC88-6873594A3FBB}" type="pres">
      <dgm:prSet presAssocID="{B59F263B-8226-40AB-8A64-F1A56EBA07D3}" presName="circ2" presStyleLbl="vennNode1" presStyleIdx="1" presStyleCnt="3" custLinFactNeighborY="0"/>
      <dgm:spPr/>
      <dgm:t>
        <a:bodyPr/>
        <a:lstStyle/>
        <a:p>
          <a:endParaRPr lang="en-US"/>
        </a:p>
      </dgm:t>
    </dgm:pt>
    <dgm:pt modelId="{D48F71E4-3425-446B-8586-504484F637C6}" type="pres">
      <dgm:prSet presAssocID="{B59F263B-8226-40AB-8A64-F1A56EBA07D3}" presName="circ2Tx" presStyleLbl="revTx" presStyleIdx="0" presStyleCnt="0">
        <dgm:presLayoutVars>
          <dgm:chMax val="0"/>
          <dgm:chPref val="0"/>
          <dgm:bulletEnabled val="1"/>
        </dgm:presLayoutVars>
      </dgm:prSet>
      <dgm:spPr/>
      <dgm:t>
        <a:bodyPr/>
        <a:lstStyle/>
        <a:p>
          <a:endParaRPr lang="en-US"/>
        </a:p>
      </dgm:t>
    </dgm:pt>
    <dgm:pt modelId="{B030C333-AE7D-43C3-B7FD-AC053854D917}" type="pres">
      <dgm:prSet presAssocID="{4CCB7407-BA02-4E7A-848D-95C5649B62B0}" presName="circ3" presStyleLbl="vennNode1" presStyleIdx="2" presStyleCnt="3" custLinFactNeighborY="0"/>
      <dgm:spPr/>
      <dgm:t>
        <a:bodyPr/>
        <a:lstStyle/>
        <a:p>
          <a:endParaRPr lang="en-US"/>
        </a:p>
      </dgm:t>
    </dgm:pt>
    <dgm:pt modelId="{2C92A28A-B2F6-46E6-8F90-9B92BF0AEA69}" type="pres">
      <dgm:prSet presAssocID="{4CCB7407-BA02-4E7A-848D-95C5649B62B0}" presName="circ3Tx" presStyleLbl="revTx" presStyleIdx="0" presStyleCnt="0">
        <dgm:presLayoutVars>
          <dgm:chMax val="0"/>
          <dgm:chPref val="0"/>
          <dgm:bulletEnabled val="1"/>
        </dgm:presLayoutVars>
      </dgm:prSet>
      <dgm:spPr/>
      <dgm:t>
        <a:bodyPr/>
        <a:lstStyle/>
        <a:p>
          <a:endParaRPr lang="en-US"/>
        </a:p>
      </dgm:t>
    </dgm:pt>
  </dgm:ptLst>
  <dgm:cxnLst>
    <dgm:cxn modelId="{890378D6-1D62-4AD8-BEB9-5020A0CC6BF7}" type="presOf" srcId="{6DF7C77A-2688-4636-A162-48B581FF7E91}" destId="{984EC596-D8A6-43F6-8DC2-080D342D866B}" srcOrd="1" destOrd="0" presId="urn:microsoft.com/office/officeart/2005/8/layout/venn1"/>
    <dgm:cxn modelId="{162DF197-3E9F-4731-A72C-CD164485490E}" type="presOf" srcId="{B59F263B-8226-40AB-8A64-F1A56EBA07D3}" destId="{D48F71E4-3425-446B-8586-504484F637C6}" srcOrd="1" destOrd="0" presId="urn:microsoft.com/office/officeart/2005/8/layout/venn1"/>
    <dgm:cxn modelId="{4C5D017F-6286-4E9F-B7A7-AE3CC8360ACC}" srcId="{B627673E-90B1-469C-A76F-277E12711EA9}" destId="{4CCB7407-BA02-4E7A-848D-95C5649B62B0}" srcOrd="2" destOrd="0" parTransId="{98A01B93-77F6-4E4C-B776-489D960B1A71}" sibTransId="{F1B81B34-A018-4893-9778-CB71C19C2F90}"/>
    <dgm:cxn modelId="{2E51FBDF-EC5C-40B2-B179-FD1C82D4B4BE}" type="presOf" srcId="{B627673E-90B1-469C-A76F-277E12711EA9}" destId="{0EACB425-DF2F-4F65-8601-AF095CB18CBD}" srcOrd="0" destOrd="0" presId="urn:microsoft.com/office/officeart/2005/8/layout/venn1"/>
    <dgm:cxn modelId="{E9EB483C-A73D-496C-8B4D-F99385E4F164}" srcId="{B627673E-90B1-469C-A76F-277E12711EA9}" destId="{6DF7C77A-2688-4636-A162-48B581FF7E91}" srcOrd="0" destOrd="0" parTransId="{DEE30667-68F9-4DBC-B405-7D2B305A2594}" sibTransId="{18AD4E76-78ED-4F83-8DA0-DC30140AE9E1}"/>
    <dgm:cxn modelId="{C06C1332-471D-49E7-A4F2-82D59E65972B}" type="presOf" srcId="{4CCB7407-BA02-4E7A-848D-95C5649B62B0}" destId="{2C92A28A-B2F6-46E6-8F90-9B92BF0AEA69}" srcOrd="1" destOrd="0" presId="urn:microsoft.com/office/officeart/2005/8/layout/venn1"/>
    <dgm:cxn modelId="{EF298292-82D8-4BF0-A62A-43B557AB90A8}" type="presOf" srcId="{4CCB7407-BA02-4E7A-848D-95C5649B62B0}" destId="{B030C333-AE7D-43C3-B7FD-AC053854D917}" srcOrd="0" destOrd="0" presId="urn:microsoft.com/office/officeart/2005/8/layout/venn1"/>
    <dgm:cxn modelId="{63FB2B4D-3316-47FD-9571-F1E74E9DFF08}" srcId="{B627673E-90B1-469C-A76F-277E12711EA9}" destId="{B59F263B-8226-40AB-8A64-F1A56EBA07D3}" srcOrd="1" destOrd="0" parTransId="{207D37A3-6294-4273-BBDD-3E81DE204699}" sibTransId="{930F5F23-FF8F-467A-9F9D-4A26E1E5AE88}"/>
    <dgm:cxn modelId="{B1789F28-1F78-45AE-B6D9-90BE18AF7DCC}" type="presOf" srcId="{6DF7C77A-2688-4636-A162-48B581FF7E91}" destId="{70527DA8-D5FD-4E0E-8E99-AF1A1CAB4099}" srcOrd="0" destOrd="0" presId="urn:microsoft.com/office/officeart/2005/8/layout/venn1"/>
    <dgm:cxn modelId="{B6B58B3C-9A32-4ACB-AA36-27E5B82F5BAB}" type="presOf" srcId="{B59F263B-8226-40AB-8A64-F1A56EBA07D3}" destId="{0E7CE6A4-9D02-417F-AC88-6873594A3FBB}" srcOrd="0" destOrd="0" presId="urn:microsoft.com/office/officeart/2005/8/layout/venn1"/>
    <dgm:cxn modelId="{582FD4BC-CBDB-43D8-933A-DAB0C799BE7A}" type="presParOf" srcId="{0EACB425-DF2F-4F65-8601-AF095CB18CBD}" destId="{70527DA8-D5FD-4E0E-8E99-AF1A1CAB4099}" srcOrd="0" destOrd="0" presId="urn:microsoft.com/office/officeart/2005/8/layout/venn1"/>
    <dgm:cxn modelId="{6149E701-B2DD-42A1-9ABE-9B2B8CF950B1}" type="presParOf" srcId="{0EACB425-DF2F-4F65-8601-AF095CB18CBD}" destId="{984EC596-D8A6-43F6-8DC2-080D342D866B}" srcOrd="1" destOrd="0" presId="urn:microsoft.com/office/officeart/2005/8/layout/venn1"/>
    <dgm:cxn modelId="{DA39F326-7BA3-424F-9F78-ECFB77E00B64}" type="presParOf" srcId="{0EACB425-DF2F-4F65-8601-AF095CB18CBD}" destId="{0E7CE6A4-9D02-417F-AC88-6873594A3FBB}" srcOrd="2" destOrd="0" presId="urn:microsoft.com/office/officeart/2005/8/layout/venn1"/>
    <dgm:cxn modelId="{2A0CE92C-F038-49E0-8D93-1B40E9A2E0AB}" type="presParOf" srcId="{0EACB425-DF2F-4F65-8601-AF095CB18CBD}" destId="{D48F71E4-3425-446B-8586-504484F637C6}" srcOrd="3" destOrd="0" presId="urn:microsoft.com/office/officeart/2005/8/layout/venn1"/>
    <dgm:cxn modelId="{03EDC9E9-0550-4B55-920D-C26F06305EE7}" type="presParOf" srcId="{0EACB425-DF2F-4F65-8601-AF095CB18CBD}" destId="{B030C333-AE7D-43C3-B7FD-AC053854D917}" srcOrd="4" destOrd="0" presId="urn:microsoft.com/office/officeart/2005/8/layout/venn1"/>
    <dgm:cxn modelId="{0D70CA2A-B033-4382-ABC7-EDCC08E9F913}" type="presParOf" srcId="{0EACB425-DF2F-4F65-8601-AF095CB18CBD}" destId="{2C92A28A-B2F6-46E6-8F90-9B92BF0AEA69}"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8A62D799-2204-42F6-A4DC-10F543401FE4}" type="doc">
      <dgm:prSet loTypeId="urn:microsoft.com/office/officeart/2009/3/layout/StepUpProcess" loCatId="process" qsTypeId="urn:microsoft.com/office/officeart/2005/8/quickstyle/3d7" qsCatId="3D" csTypeId="urn:microsoft.com/office/officeart/2005/8/colors/accent1_5" csCatId="accent1" phldr="1"/>
      <dgm:spPr/>
      <dgm:t>
        <a:bodyPr/>
        <a:lstStyle/>
        <a:p>
          <a:endParaRPr lang="en-US"/>
        </a:p>
      </dgm:t>
    </dgm:pt>
    <dgm:pt modelId="{AE62E96E-DF8A-4CFA-9A80-0BAF5DC335BC}">
      <dgm:prSet phldrT="[Text]" custT="1"/>
      <dgm:spPr/>
      <dgm:t>
        <a:bodyPr/>
        <a:lstStyle/>
        <a:p>
          <a:pPr algn="ctr">
            <a:lnSpc>
              <a:spcPct val="200000"/>
            </a:lnSpc>
          </a:pPr>
          <a:r>
            <a:rPr lang="en-US" sz="3000" dirty="0">
              <a:solidFill>
                <a:schemeClr val="tx1"/>
              </a:solidFill>
              <a:latin typeface="Arial" panose="020B0604020202020204" pitchFamily="34" charset="0"/>
              <a:cs typeface="Arial" panose="020B0604020202020204" pitchFamily="34" charset="0"/>
            </a:rPr>
            <a:t>Step 1</a:t>
          </a:r>
        </a:p>
      </dgm:t>
    </dgm:pt>
    <dgm:pt modelId="{A2A1296E-2281-4FE5-BD94-78AF80447E27}" type="parTrans" cxnId="{B29EEA27-F33B-4B48-923A-75B6FD0ACB15}">
      <dgm:prSet/>
      <dgm:spPr/>
      <dgm:t>
        <a:bodyPr/>
        <a:lstStyle/>
        <a:p>
          <a:endParaRPr lang="en-US">
            <a:solidFill>
              <a:schemeClr val="tx1"/>
            </a:solidFill>
          </a:endParaRPr>
        </a:p>
      </dgm:t>
    </dgm:pt>
    <dgm:pt modelId="{B0D72F89-A287-41F1-838D-D92A9DD18F6C}" type="sibTrans" cxnId="{B29EEA27-F33B-4B48-923A-75B6FD0ACB15}">
      <dgm:prSet/>
      <dgm:spPr/>
      <dgm:t>
        <a:bodyPr/>
        <a:lstStyle/>
        <a:p>
          <a:endParaRPr lang="en-US">
            <a:solidFill>
              <a:schemeClr val="tx1"/>
            </a:solidFill>
          </a:endParaRPr>
        </a:p>
      </dgm:t>
    </dgm:pt>
    <dgm:pt modelId="{A262B712-DF5E-408E-BD18-FFC3AC2AD066}">
      <dgm:prSet phldrT="[Text]" custT="1"/>
      <dgm:spPr/>
      <dgm:t>
        <a:bodyPr/>
        <a:lstStyle/>
        <a:p>
          <a:pPr algn="ctr">
            <a:lnSpc>
              <a:spcPct val="200000"/>
            </a:lnSpc>
          </a:pPr>
          <a:r>
            <a:rPr lang="en-US" sz="3000" dirty="0">
              <a:solidFill>
                <a:schemeClr val="tx1"/>
              </a:solidFill>
              <a:latin typeface="Arial" panose="020B0604020202020204" pitchFamily="34" charset="0"/>
              <a:cs typeface="Arial" panose="020B0604020202020204" pitchFamily="34" charset="0"/>
            </a:rPr>
            <a:t>Step 2</a:t>
          </a:r>
        </a:p>
      </dgm:t>
    </dgm:pt>
    <dgm:pt modelId="{4A4CED86-FEC5-4EA8-9778-E382D5684CFC}" type="parTrans" cxnId="{4862CBB3-C441-434C-90E9-1B9E4969F8D7}">
      <dgm:prSet/>
      <dgm:spPr/>
      <dgm:t>
        <a:bodyPr/>
        <a:lstStyle/>
        <a:p>
          <a:endParaRPr lang="en-US">
            <a:solidFill>
              <a:schemeClr val="tx1"/>
            </a:solidFill>
          </a:endParaRPr>
        </a:p>
      </dgm:t>
    </dgm:pt>
    <dgm:pt modelId="{E46207A2-9888-475F-A4DB-DD1346AA0F72}" type="sibTrans" cxnId="{4862CBB3-C441-434C-90E9-1B9E4969F8D7}">
      <dgm:prSet/>
      <dgm:spPr/>
      <dgm:t>
        <a:bodyPr/>
        <a:lstStyle/>
        <a:p>
          <a:endParaRPr lang="en-US">
            <a:solidFill>
              <a:schemeClr val="tx1"/>
            </a:solidFill>
          </a:endParaRPr>
        </a:p>
      </dgm:t>
    </dgm:pt>
    <dgm:pt modelId="{898084C0-557B-41D9-942E-8A0E118B4980}">
      <dgm:prSet phldrT="[Text]" custT="1"/>
      <dgm:spPr/>
      <dgm:t>
        <a:bodyPr/>
        <a:lstStyle/>
        <a:p>
          <a:pPr algn="ctr">
            <a:lnSpc>
              <a:spcPct val="200000"/>
            </a:lnSpc>
          </a:pPr>
          <a:r>
            <a:rPr lang="en-US" sz="3000" dirty="0">
              <a:solidFill>
                <a:schemeClr val="tx1"/>
              </a:solidFill>
              <a:latin typeface="Arial" panose="020B0604020202020204" pitchFamily="34" charset="0"/>
              <a:cs typeface="Arial" panose="020B0604020202020204" pitchFamily="34" charset="0"/>
            </a:rPr>
            <a:t>Step 3</a:t>
          </a:r>
        </a:p>
      </dgm:t>
    </dgm:pt>
    <dgm:pt modelId="{31E8350B-997E-4879-A253-A8E4321A7104}" type="parTrans" cxnId="{BB1988E9-0FE7-4758-9AE1-1EE28AEABB04}">
      <dgm:prSet/>
      <dgm:spPr/>
      <dgm:t>
        <a:bodyPr/>
        <a:lstStyle/>
        <a:p>
          <a:endParaRPr lang="en-US">
            <a:solidFill>
              <a:schemeClr val="tx1"/>
            </a:solidFill>
          </a:endParaRPr>
        </a:p>
      </dgm:t>
    </dgm:pt>
    <dgm:pt modelId="{5FA4C55A-5F21-45AE-A3F0-EFC2FAFE2416}" type="sibTrans" cxnId="{BB1988E9-0FE7-4758-9AE1-1EE28AEABB04}">
      <dgm:prSet/>
      <dgm:spPr/>
      <dgm:t>
        <a:bodyPr/>
        <a:lstStyle/>
        <a:p>
          <a:endParaRPr lang="en-US">
            <a:solidFill>
              <a:schemeClr val="tx1"/>
            </a:solidFill>
          </a:endParaRPr>
        </a:p>
      </dgm:t>
    </dgm:pt>
    <dgm:pt modelId="{F5DBA453-2F45-4B51-8E93-D90E4C9F38B7}" type="pres">
      <dgm:prSet presAssocID="{8A62D799-2204-42F6-A4DC-10F543401FE4}" presName="rootnode" presStyleCnt="0">
        <dgm:presLayoutVars>
          <dgm:chMax/>
          <dgm:chPref/>
          <dgm:dir/>
          <dgm:animLvl val="lvl"/>
        </dgm:presLayoutVars>
      </dgm:prSet>
      <dgm:spPr/>
      <dgm:t>
        <a:bodyPr/>
        <a:lstStyle/>
        <a:p>
          <a:endParaRPr lang="en-US"/>
        </a:p>
      </dgm:t>
    </dgm:pt>
    <dgm:pt modelId="{5AA34A35-C6A0-4D93-974A-DA7A76F4659D}" type="pres">
      <dgm:prSet presAssocID="{AE62E96E-DF8A-4CFA-9A80-0BAF5DC335BC}" presName="composite" presStyleCnt="0"/>
      <dgm:spPr/>
    </dgm:pt>
    <dgm:pt modelId="{C645B8EA-318B-4826-AAEC-CC5D776A373E}" type="pres">
      <dgm:prSet presAssocID="{AE62E96E-DF8A-4CFA-9A80-0BAF5DC335BC}" presName="LShape" presStyleLbl="alignNode1" presStyleIdx="0" presStyleCnt="5"/>
      <dgm:spPr>
        <a:solidFill>
          <a:schemeClr val="tx1">
            <a:alpha val="90000"/>
          </a:schemeClr>
        </a:solidFill>
      </dgm:spPr>
    </dgm:pt>
    <dgm:pt modelId="{F0058F4B-1E78-41C0-9223-8A11344DC515}" type="pres">
      <dgm:prSet presAssocID="{AE62E96E-DF8A-4CFA-9A80-0BAF5DC335BC}" presName="ParentText" presStyleLbl="revTx" presStyleIdx="0" presStyleCnt="3">
        <dgm:presLayoutVars>
          <dgm:chMax val="0"/>
          <dgm:chPref val="0"/>
          <dgm:bulletEnabled val="1"/>
        </dgm:presLayoutVars>
      </dgm:prSet>
      <dgm:spPr/>
      <dgm:t>
        <a:bodyPr/>
        <a:lstStyle/>
        <a:p>
          <a:endParaRPr lang="en-US"/>
        </a:p>
      </dgm:t>
    </dgm:pt>
    <dgm:pt modelId="{40E8E07F-3C8D-40B9-98DB-631615C3CEA9}" type="pres">
      <dgm:prSet presAssocID="{AE62E96E-DF8A-4CFA-9A80-0BAF5DC335BC}" presName="Triangle" presStyleLbl="alignNode1" presStyleIdx="1" presStyleCnt="5"/>
      <dgm:spPr>
        <a:solidFill>
          <a:schemeClr val="tx1">
            <a:alpha val="80000"/>
          </a:schemeClr>
        </a:solidFill>
      </dgm:spPr>
    </dgm:pt>
    <dgm:pt modelId="{F9BC17B3-76F9-40EE-8C6F-4B5AA4A2A824}" type="pres">
      <dgm:prSet presAssocID="{B0D72F89-A287-41F1-838D-D92A9DD18F6C}" presName="sibTrans" presStyleCnt="0"/>
      <dgm:spPr/>
    </dgm:pt>
    <dgm:pt modelId="{5785DA3C-EAC5-43A4-8CB6-1B2BD4BA647C}" type="pres">
      <dgm:prSet presAssocID="{B0D72F89-A287-41F1-838D-D92A9DD18F6C}" presName="space" presStyleCnt="0"/>
      <dgm:spPr/>
    </dgm:pt>
    <dgm:pt modelId="{84EF4010-E2F7-4094-A080-88FCB3E18CC6}" type="pres">
      <dgm:prSet presAssocID="{A262B712-DF5E-408E-BD18-FFC3AC2AD066}" presName="composite" presStyleCnt="0"/>
      <dgm:spPr/>
    </dgm:pt>
    <dgm:pt modelId="{43D7DD7A-DA03-4F53-934D-E5482590C27B}" type="pres">
      <dgm:prSet presAssocID="{A262B712-DF5E-408E-BD18-FFC3AC2AD066}" presName="LShape" presStyleLbl="alignNode1" presStyleIdx="2" presStyleCnt="5"/>
      <dgm:spPr>
        <a:solidFill>
          <a:srgbClr val="FF0000">
            <a:alpha val="70000"/>
          </a:srgbClr>
        </a:solidFill>
      </dgm:spPr>
    </dgm:pt>
    <dgm:pt modelId="{60941894-B76D-48C0-93A6-DF8BF108F131}" type="pres">
      <dgm:prSet presAssocID="{A262B712-DF5E-408E-BD18-FFC3AC2AD066}" presName="ParentText" presStyleLbl="revTx" presStyleIdx="1" presStyleCnt="3">
        <dgm:presLayoutVars>
          <dgm:chMax val="0"/>
          <dgm:chPref val="0"/>
          <dgm:bulletEnabled val="1"/>
        </dgm:presLayoutVars>
      </dgm:prSet>
      <dgm:spPr/>
      <dgm:t>
        <a:bodyPr/>
        <a:lstStyle/>
        <a:p>
          <a:endParaRPr lang="en-US"/>
        </a:p>
      </dgm:t>
    </dgm:pt>
    <dgm:pt modelId="{2AA5B75C-4885-4335-9ADA-C34D52CA1CD8}" type="pres">
      <dgm:prSet presAssocID="{A262B712-DF5E-408E-BD18-FFC3AC2AD066}" presName="Triangle" presStyleLbl="alignNode1" presStyleIdx="3" presStyleCnt="5"/>
      <dgm:spPr>
        <a:solidFill>
          <a:srgbClr val="FF0000">
            <a:alpha val="60000"/>
          </a:srgbClr>
        </a:solidFill>
      </dgm:spPr>
    </dgm:pt>
    <dgm:pt modelId="{0C698F9F-C7A0-46E0-BCF7-A85A8EBF10D2}" type="pres">
      <dgm:prSet presAssocID="{E46207A2-9888-475F-A4DB-DD1346AA0F72}" presName="sibTrans" presStyleCnt="0"/>
      <dgm:spPr/>
    </dgm:pt>
    <dgm:pt modelId="{35EC48C9-8146-4AA0-9EEB-69C5E7FEE2F7}" type="pres">
      <dgm:prSet presAssocID="{E46207A2-9888-475F-A4DB-DD1346AA0F72}" presName="space" presStyleCnt="0"/>
      <dgm:spPr/>
    </dgm:pt>
    <dgm:pt modelId="{2BB7DD05-B7A2-40A6-AAD6-E9706546F007}" type="pres">
      <dgm:prSet presAssocID="{898084C0-557B-41D9-942E-8A0E118B4980}" presName="composite" presStyleCnt="0"/>
      <dgm:spPr/>
    </dgm:pt>
    <dgm:pt modelId="{09B9230D-4084-4CD0-894C-1AB8441D1E66}" type="pres">
      <dgm:prSet presAssocID="{898084C0-557B-41D9-942E-8A0E118B4980}" presName="LShape" presStyleLbl="alignNode1" presStyleIdx="4" presStyleCnt="5"/>
      <dgm:spPr/>
    </dgm:pt>
    <dgm:pt modelId="{EC33C6B1-356E-4709-AEA9-681A47B5B835}" type="pres">
      <dgm:prSet presAssocID="{898084C0-557B-41D9-942E-8A0E118B4980}" presName="ParentText" presStyleLbl="revTx" presStyleIdx="2" presStyleCnt="3">
        <dgm:presLayoutVars>
          <dgm:chMax val="0"/>
          <dgm:chPref val="0"/>
          <dgm:bulletEnabled val="1"/>
        </dgm:presLayoutVars>
      </dgm:prSet>
      <dgm:spPr/>
      <dgm:t>
        <a:bodyPr/>
        <a:lstStyle/>
        <a:p>
          <a:endParaRPr lang="en-US"/>
        </a:p>
      </dgm:t>
    </dgm:pt>
  </dgm:ptLst>
  <dgm:cxnLst>
    <dgm:cxn modelId="{BB1988E9-0FE7-4758-9AE1-1EE28AEABB04}" srcId="{8A62D799-2204-42F6-A4DC-10F543401FE4}" destId="{898084C0-557B-41D9-942E-8A0E118B4980}" srcOrd="2" destOrd="0" parTransId="{31E8350B-997E-4879-A253-A8E4321A7104}" sibTransId="{5FA4C55A-5F21-45AE-A3F0-EFC2FAFE2416}"/>
    <dgm:cxn modelId="{9AA0C7F5-5D5A-4CB9-B8ED-F43D1D62D9D8}" type="presOf" srcId="{898084C0-557B-41D9-942E-8A0E118B4980}" destId="{EC33C6B1-356E-4709-AEA9-681A47B5B835}" srcOrd="0" destOrd="0" presId="urn:microsoft.com/office/officeart/2009/3/layout/StepUpProcess"/>
    <dgm:cxn modelId="{0280A622-EFFA-4F67-90F6-59906268B986}" type="presOf" srcId="{8A62D799-2204-42F6-A4DC-10F543401FE4}" destId="{F5DBA453-2F45-4B51-8E93-D90E4C9F38B7}" srcOrd="0" destOrd="0" presId="urn:microsoft.com/office/officeart/2009/3/layout/StepUpProcess"/>
    <dgm:cxn modelId="{4862CBB3-C441-434C-90E9-1B9E4969F8D7}" srcId="{8A62D799-2204-42F6-A4DC-10F543401FE4}" destId="{A262B712-DF5E-408E-BD18-FFC3AC2AD066}" srcOrd="1" destOrd="0" parTransId="{4A4CED86-FEC5-4EA8-9778-E382D5684CFC}" sibTransId="{E46207A2-9888-475F-A4DB-DD1346AA0F72}"/>
    <dgm:cxn modelId="{1A36CAFD-B8F1-4987-948F-BA4083CB0262}" type="presOf" srcId="{AE62E96E-DF8A-4CFA-9A80-0BAF5DC335BC}" destId="{F0058F4B-1E78-41C0-9223-8A11344DC515}" srcOrd="0" destOrd="0" presId="urn:microsoft.com/office/officeart/2009/3/layout/StepUpProcess"/>
    <dgm:cxn modelId="{53946C4E-BFE9-46FD-B84E-A09EA872E66A}" type="presOf" srcId="{A262B712-DF5E-408E-BD18-FFC3AC2AD066}" destId="{60941894-B76D-48C0-93A6-DF8BF108F131}" srcOrd="0" destOrd="0" presId="urn:microsoft.com/office/officeart/2009/3/layout/StepUpProcess"/>
    <dgm:cxn modelId="{B29EEA27-F33B-4B48-923A-75B6FD0ACB15}" srcId="{8A62D799-2204-42F6-A4DC-10F543401FE4}" destId="{AE62E96E-DF8A-4CFA-9A80-0BAF5DC335BC}" srcOrd="0" destOrd="0" parTransId="{A2A1296E-2281-4FE5-BD94-78AF80447E27}" sibTransId="{B0D72F89-A287-41F1-838D-D92A9DD18F6C}"/>
    <dgm:cxn modelId="{EAC33D43-5DE4-4B79-9372-E34167993D98}" type="presParOf" srcId="{F5DBA453-2F45-4B51-8E93-D90E4C9F38B7}" destId="{5AA34A35-C6A0-4D93-974A-DA7A76F4659D}" srcOrd="0" destOrd="0" presId="urn:microsoft.com/office/officeart/2009/3/layout/StepUpProcess"/>
    <dgm:cxn modelId="{AB3DE5DE-30CE-4CC6-BD96-96A6943201CB}" type="presParOf" srcId="{5AA34A35-C6A0-4D93-974A-DA7A76F4659D}" destId="{C645B8EA-318B-4826-AAEC-CC5D776A373E}" srcOrd="0" destOrd="0" presId="urn:microsoft.com/office/officeart/2009/3/layout/StepUpProcess"/>
    <dgm:cxn modelId="{0ABD5DAB-D428-43C4-ABDB-C536E84DE618}" type="presParOf" srcId="{5AA34A35-C6A0-4D93-974A-DA7A76F4659D}" destId="{F0058F4B-1E78-41C0-9223-8A11344DC515}" srcOrd="1" destOrd="0" presId="urn:microsoft.com/office/officeart/2009/3/layout/StepUpProcess"/>
    <dgm:cxn modelId="{6B965445-1092-40CA-8031-71EDAF0FB36F}" type="presParOf" srcId="{5AA34A35-C6A0-4D93-974A-DA7A76F4659D}" destId="{40E8E07F-3C8D-40B9-98DB-631615C3CEA9}" srcOrd="2" destOrd="0" presId="urn:microsoft.com/office/officeart/2009/3/layout/StepUpProcess"/>
    <dgm:cxn modelId="{16A2126D-A097-4093-9E26-185F0154CFA9}" type="presParOf" srcId="{F5DBA453-2F45-4B51-8E93-D90E4C9F38B7}" destId="{F9BC17B3-76F9-40EE-8C6F-4B5AA4A2A824}" srcOrd="1" destOrd="0" presId="urn:microsoft.com/office/officeart/2009/3/layout/StepUpProcess"/>
    <dgm:cxn modelId="{AC3CF06A-C9AE-47AC-8E17-7E7FDFFC3FFF}" type="presParOf" srcId="{F9BC17B3-76F9-40EE-8C6F-4B5AA4A2A824}" destId="{5785DA3C-EAC5-43A4-8CB6-1B2BD4BA647C}" srcOrd="0" destOrd="0" presId="urn:microsoft.com/office/officeart/2009/3/layout/StepUpProcess"/>
    <dgm:cxn modelId="{F555A3B4-B6BC-4A88-B31B-74B77305BDE4}" type="presParOf" srcId="{F5DBA453-2F45-4B51-8E93-D90E4C9F38B7}" destId="{84EF4010-E2F7-4094-A080-88FCB3E18CC6}" srcOrd="2" destOrd="0" presId="urn:microsoft.com/office/officeart/2009/3/layout/StepUpProcess"/>
    <dgm:cxn modelId="{25628621-E5AB-40D9-9DBC-103EB66AE11D}" type="presParOf" srcId="{84EF4010-E2F7-4094-A080-88FCB3E18CC6}" destId="{43D7DD7A-DA03-4F53-934D-E5482590C27B}" srcOrd="0" destOrd="0" presId="urn:microsoft.com/office/officeart/2009/3/layout/StepUpProcess"/>
    <dgm:cxn modelId="{298D7348-CEF2-451D-9E66-DA1DDFFD287D}" type="presParOf" srcId="{84EF4010-E2F7-4094-A080-88FCB3E18CC6}" destId="{60941894-B76D-48C0-93A6-DF8BF108F131}" srcOrd="1" destOrd="0" presId="urn:microsoft.com/office/officeart/2009/3/layout/StepUpProcess"/>
    <dgm:cxn modelId="{40391BC7-2F08-4F87-8DDD-6DA4AF597A3D}" type="presParOf" srcId="{84EF4010-E2F7-4094-A080-88FCB3E18CC6}" destId="{2AA5B75C-4885-4335-9ADA-C34D52CA1CD8}" srcOrd="2" destOrd="0" presId="urn:microsoft.com/office/officeart/2009/3/layout/StepUpProcess"/>
    <dgm:cxn modelId="{68E390A7-B9CF-4772-B56D-19AEDF777C52}" type="presParOf" srcId="{F5DBA453-2F45-4B51-8E93-D90E4C9F38B7}" destId="{0C698F9F-C7A0-46E0-BCF7-A85A8EBF10D2}" srcOrd="3" destOrd="0" presId="urn:microsoft.com/office/officeart/2009/3/layout/StepUpProcess"/>
    <dgm:cxn modelId="{5BC13380-4FA1-4812-8BBE-09AA80580250}" type="presParOf" srcId="{0C698F9F-C7A0-46E0-BCF7-A85A8EBF10D2}" destId="{35EC48C9-8146-4AA0-9EEB-69C5E7FEE2F7}" srcOrd="0" destOrd="0" presId="urn:microsoft.com/office/officeart/2009/3/layout/StepUpProcess"/>
    <dgm:cxn modelId="{6F8A2F52-A32B-4BE2-824F-70D35BA8E2E2}" type="presParOf" srcId="{F5DBA453-2F45-4B51-8E93-D90E4C9F38B7}" destId="{2BB7DD05-B7A2-40A6-AAD6-E9706546F007}" srcOrd="4" destOrd="0" presId="urn:microsoft.com/office/officeart/2009/3/layout/StepUpProcess"/>
    <dgm:cxn modelId="{90FC74BF-E381-425F-909F-22A73A597A88}" type="presParOf" srcId="{2BB7DD05-B7A2-40A6-AAD6-E9706546F007}" destId="{09B9230D-4084-4CD0-894C-1AB8441D1E66}" srcOrd="0" destOrd="0" presId="urn:microsoft.com/office/officeart/2009/3/layout/StepUpProcess"/>
    <dgm:cxn modelId="{A0946B0B-7904-4BA7-AD78-95E5AA87E129}" type="presParOf" srcId="{2BB7DD05-B7A2-40A6-AAD6-E9706546F007}" destId="{EC33C6B1-356E-4709-AEA9-681A47B5B835}"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527DA8-D5FD-4E0E-8E99-AF1A1CAB4099}">
      <dsp:nvSpPr>
        <dsp:cNvPr id="0" name=""/>
        <dsp:cNvSpPr/>
      </dsp:nvSpPr>
      <dsp:spPr>
        <a:xfrm>
          <a:off x="3094135" y="170001"/>
          <a:ext cx="3517270" cy="3517270"/>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n-US" sz="2600" b="1" u="none" kern="1200" dirty="0">
              <a:latin typeface="Arial" panose="020B0604020202020204" pitchFamily="34" charset="0"/>
              <a:cs typeface="Arial" panose="020B0604020202020204" pitchFamily="34" charset="0"/>
            </a:rPr>
            <a:t>MODULARITY</a:t>
          </a:r>
        </a:p>
        <a:p>
          <a:pPr lvl="0" algn="ctr" defTabSz="1155700">
            <a:lnSpc>
              <a:spcPct val="90000"/>
            </a:lnSpc>
            <a:spcBef>
              <a:spcPct val="0"/>
            </a:spcBef>
            <a:spcAft>
              <a:spcPct val="35000"/>
            </a:spcAft>
          </a:pPr>
          <a:r>
            <a:rPr lang="en-GB" sz="1800" kern="1200" dirty="0">
              <a:latin typeface="Arial" panose="020B0604020202020204" pitchFamily="34" charset="0"/>
              <a:cs typeface="Arial" panose="020B0604020202020204" pitchFamily="34" charset="0"/>
            </a:rPr>
            <a:t>latent heat of vaporization given off by the condensing vapour is re-used: </a:t>
          </a:r>
          <a:r>
            <a:rPr lang="en-GB" sz="1800" b="0" i="0" u="sng" kern="1200" dirty="0">
              <a:solidFill>
                <a:schemeClr val="tx1"/>
              </a:solidFill>
              <a:effectLst/>
              <a:latin typeface="Arial" panose="020B0604020202020204" pitchFamily="34" charset="0"/>
              <a:cs typeface="Arial" panose="020B0604020202020204" pitchFamily="34" charset="0"/>
            </a:rPr>
            <a:t>go beyond the thermodynamic limit of single-stage </a:t>
          </a:r>
          <a:endParaRPr lang="en-US" sz="1800" b="0" i="0" u="sng" kern="1200" dirty="0">
            <a:solidFill>
              <a:schemeClr val="tx1"/>
            </a:solidFill>
            <a:effectLst/>
            <a:latin typeface="Arial" panose="020B0604020202020204" pitchFamily="34" charset="0"/>
            <a:cs typeface="Arial" panose="020B0604020202020204" pitchFamily="34" charset="0"/>
          </a:endParaRPr>
        </a:p>
      </dsp:txBody>
      <dsp:txXfrm>
        <a:off x="3563104" y="785523"/>
        <a:ext cx="2579331" cy="1582771"/>
      </dsp:txXfrm>
    </dsp:sp>
    <dsp:sp modelId="{0E7CE6A4-9D02-417F-AC88-6873594A3FBB}">
      <dsp:nvSpPr>
        <dsp:cNvPr id="0" name=""/>
        <dsp:cNvSpPr/>
      </dsp:nvSpPr>
      <dsp:spPr>
        <a:xfrm>
          <a:off x="4363283" y="2368295"/>
          <a:ext cx="3517270" cy="3517270"/>
        </a:xfrm>
        <a:prstGeom prst="ellipse">
          <a:avLst/>
        </a:prstGeom>
        <a:solidFill>
          <a:schemeClr val="accent4">
            <a:alpha val="50000"/>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n-US" sz="2600" b="1" u="none" kern="1200" dirty="0">
              <a:latin typeface="Arial" panose="020B0604020202020204" pitchFamily="34" charset="0"/>
              <a:cs typeface="Arial" panose="020B0604020202020204" pitchFamily="34" charset="0"/>
            </a:rPr>
            <a:t>PASSIVE</a:t>
          </a:r>
          <a:r>
            <a:rPr lang="en-US" sz="2600" u="none" kern="1200" dirty="0">
              <a:latin typeface="Arial" panose="020B0604020202020204" pitchFamily="34" charset="0"/>
              <a:cs typeface="Arial" panose="020B0604020202020204" pitchFamily="34" charset="0"/>
            </a:rPr>
            <a:t> </a:t>
          </a:r>
        </a:p>
        <a:p>
          <a:pPr lvl="0" algn="ctr" defTabSz="1155700">
            <a:lnSpc>
              <a:spcPct val="90000"/>
            </a:lnSpc>
            <a:spcBef>
              <a:spcPct val="0"/>
            </a:spcBef>
            <a:spcAft>
              <a:spcPct val="35000"/>
            </a:spcAft>
          </a:pPr>
          <a:r>
            <a:rPr lang="en-GB" sz="1800" kern="1200" dirty="0">
              <a:latin typeface="Arial" panose="020B0604020202020204" pitchFamily="34" charset="0"/>
              <a:cs typeface="Arial" panose="020B0604020202020204" pitchFamily="34" charset="0"/>
            </a:rPr>
            <a:t>sun provides energy and capillary forces drive water feeding (no pumps or valves)</a:t>
          </a:r>
          <a:endParaRPr lang="en-US" sz="1800" kern="1200" dirty="0">
            <a:latin typeface="Arial" panose="020B0604020202020204" pitchFamily="34" charset="0"/>
            <a:cs typeface="Arial" panose="020B0604020202020204" pitchFamily="34" charset="0"/>
          </a:endParaRPr>
        </a:p>
      </dsp:txBody>
      <dsp:txXfrm>
        <a:off x="5438982" y="3276923"/>
        <a:ext cx="2110362" cy="1934498"/>
      </dsp:txXfrm>
    </dsp:sp>
    <dsp:sp modelId="{B030C333-AE7D-43C3-B7FD-AC053854D917}">
      <dsp:nvSpPr>
        <dsp:cNvPr id="0" name=""/>
        <dsp:cNvSpPr/>
      </dsp:nvSpPr>
      <dsp:spPr>
        <a:xfrm>
          <a:off x="1824987" y="2368295"/>
          <a:ext cx="3517270" cy="3517270"/>
        </a:xfrm>
        <a:prstGeom prst="ellipse">
          <a:avLst/>
        </a:prstGeom>
        <a:solidFill>
          <a:schemeClr val="accent4">
            <a:alpha val="50000"/>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n-US" sz="2600" b="1" u="none" kern="1200" dirty="0">
              <a:latin typeface="Arial" panose="020B0604020202020204" pitchFamily="34" charset="0"/>
              <a:cs typeface="Arial" panose="020B0604020202020204" pitchFamily="34" charset="0"/>
            </a:rPr>
            <a:t>LOW-COST</a:t>
          </a:r>
        </a:p>
        <a:p>
          <a:pPr lvl="0" algn="ctr" defTabSz="11557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smart combination of inexpensive materials</a:t>
          </a:r>
        </a:p>
      </dsp:txBody>
      <dsp:txXfrm>
        <a:off x="2156196" y="3276923"/>
        <a:ext cx="2110362" cy="19344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45B8EA-318B-4826-AAEC-CC5D776A373E}">
      <dsp:nvSpPr>
        <dsp:cNvPr id="0" name=""/>
        <dsp:cNvSpPr/>
      </dsp:nvSpPr>
      <dsp:spPr>
        <a:xfrm rot="5400000">
          <a:off x="586791" y="1625308"/>
          <a:ext cx="1754340" cy="2919182"/>
        </a:xfrm>
        <a:prstGeom prst="corner">
          <a:avLst>
            <a:gd name="adj1" fmla="val 16120"/>
            <a:gd name="adj2" fmla="val 16110"/>
          </a:avLst>
        </a:prstGeom>
        <a:solidFill>
          <a:schemeClr val="tx1">
            <a:alpha val="90000"/>
          </a:schemeClr>
        </a:solidFill>
        <a:ln w="6350" cap="flat" cmpd="sng" algn="ctr">
          <a:solidFill>
            <a:schemeClr val="accent1">
              <a:alpha val="90000"/>
              <a:hueOff val="0"/>
              <a:satOff val="0"/>
              <a:lumOff val="0"/>
              <a:alphaOff val="0"/>
            </a:schemeClr>
          </a:solidFill>
          <a:prstDash val="solid"/>
          <a:miter lim="800000"/>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F0058F4B-1E78-41C0-9223-8A11344DC515}">
      <dsp:nvSpPr>
        <dsp:cNvPr id="0" name=""/>
        <dsp:cNvSpPr/>
      </dsp:nvSpPr>
      <dsp:spPr>
        <a:xfrm>
          <a:off x="293948" y="2497514"/>
          <a:ext cx="2635454" cy="2310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ctr" defTabSz="1333500">
            <a:lnSpc>
              <a:spcPct val="200000"/>
            </a:lnSpc>
            <a:spcBef>
              <a:spcPct val="0"/>
            </a:spcBef>
            <a:spcAft>
              <a:spcPct val="35000"/>
            </a:spcAft>
          </a:pPr>
          <a:r>
            <a:rPr lang="en-US" sz="3000" kern="1200" dirty="0">
              <a:solidFill>
                <a:schemeClr val="tx1"/>
              </a:solidFill>
              <a:latin typeface="Arial" panose="020B0604020202020204" pitchFamily="34" charset="0"/>
              <a:cs typeface="Arial" panose="020B0604020202020204" pitchFamily="34" charset="0"/>
            </a:rPr>
            <a:t>Step 1</a:t>
          </a:r>
        </a:p>
      </dsp:txBody>
      <dsp:txXfrm>
        <a:off x="293948" y="2497514"/>
        <a:ext cx="2635454" cy="2310130"/>
      </dsp:txXfrm>
    </dsp:sp>
    <dsp:sp modelId="{40E8E07F-3C8D-40B9-98DB-631615C3CEA9}">
      <dsp:nvSpPr>
        <dsp:cNvPr id="0" name=""/>
        <dsp:cNvSpPr/>
      </dsp:nvSpPr>
      <dsp:spPr>
        <a:xfrm>
          <a:off x="2432146" y="1410394"/>
          <a:ext cx="497255" cy="497255"/>
        </a:xfrm>
        <a:prstGeom prst="triangle">
          <a:avLst>
            <a:gd name="adj" fmla="val 100000"/>
          </a:avLst>
        </a:prstGeom>
        <a:solidFill>
          <a:schemeClr val="tx1">
            <a:alpha val="80000"/>
          </a:schemeClr>
        </a:solidFill>
        <a:ln w="6350" cap="flat" cmpd="sng" algn="ctr">
          <a:solidFill>
            <a:schemeClr val="accent1">
              <a:alpha val="90000"/>
              <a:hueOff val="0"/>
              <a:satOff val="0"/>
              <a:lumOff val="0"/>
              <a:alphaOff val="-10000"/>
            </a:schemeClr>
          </a:solidFill>
          <a:prstDash val="solid"/>
          <a:miter lim="800000"/>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43D7DD7A-DA03-4F53-934D-E5482590C27B}">
      <dsp:nvSpPr>
        <dsp:cNvPr id="0" name=""/>
        <dsp:cNvSpPr/>
      </dsp:nvSpPr>
      <dsp:spPr>
        <a:xfrm rot="5400000">
          <a:off x="3813101" y="826954"/>
          <a:ext cx="1754340" cy="2919182"/>
        </a:xfrm>
        <a:prstGeom prst="corner">
          <a:avLst>
            <a:gd name="adj1" fmla="val 16120"/>
            <a:gd name="adj2" fmla="val 16110"/>
          </a:avLst>
        </a:prstGeom>
        <a:solidFill>
          <a:srgbClr val="FF0000">
            <a:alpha val="70000"/>
          </a:srgbClr>
        </a:solidFill>
        <a:ln w="6350" cap="flat" cmpd="sng" algn="ctr">
          <a:solidFill>
            <a:schemeClr val="accent1">
              <a:alpha val="90000"/>
              <a:hueOff val="0"/>
              <a:satOff val="0"/>
              <a:lumOff val="0"/>
              <a:alphaOff val="-20000"/>
            </a:schemeClr>
          </a:solidFill>
          <a:prstDash val="solid"/>
          <a:miter lim="800000"/>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60941894-B76D-48C0-93A6-DF8BF108F131}">
      <dsp:nvSpPr>
        <dsp:cNvPr id="0" name=""/>
        <dsp:cNvSpPr/>
      </dsp:nvSpPr>
      <dsp:spPr>
        <a:xfrm>
          <a:off x="3520258" y="1699161"/>
          <a:ext cx="2635454" cy="2310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ctr" defTabSz="1333500">
            <a:lnSpc>
              <a:spcPct val="200000"/>
            </a:lnSpc>
            <a:spcBef>
              <a:spcPct val="0"/>
            </a:spcBef>
            <a:spcAft>
              <a:spcPct val="35000"/>
            </a:spcAft>
          </a:pPr>
          <a:r>
            <a:rPr lang="en-US" sz="3000" kern="1200" dirty="0">
              <a:solidFill>
                <a:schemeClr val="tx1"/>
              </a:solidFill>
              <a:latin typeface="Arial" panose="020B0604020202020204" pitchFamily="34" charset="0"/>
              <a:cs typeface="Arial" panose="020B0604020202020204" pitchFamily="34" charset="0"/>
            </a:rPr>
            <a:t>Step 2</a:t>
          </a:r>
        </a:p>
      </dsp:txBody>
      <dsp:txXfrm>
        <a:off x="3520258" y="1699161"/>
        <a:ext cx="2635454" cy="2310130"/>
      </dsp:txXfrm>
    </dsp:sp>
    <dsp:sp modelId="{2AA5B75C-4885-4335-9ADA-C34D52CA1CD8}">
      <dsp:nvSpPr>
        <dsp:cNvPr id="0" name=""/>
        <dsp:cNvSpPr/>
      </dsp:nvSpPr>
      <dsp:spPr>
        <a:xfrm>
          <a:off x="5658457" y="612041"/>
          <a:ext cx="497255" cy="497255"/>
        </a:xfrm>
        <a:prstGeom prst="triangle">
          <a:avLst>
            <a:gd name="adj" fmla="val 100000"/>
          </a:avLst>
        </a:prstGeom>
        <a:solidFill>
          <a:srgbClr val="FF0000">
            <a:alpha val="60000"/>
          </a:srgbClr>
        </a:solidFill>
        <a:ln w="6350" cap="flat" cmpd="sng" algn="ctr">
          <a:solidFill>
            <a:schemeClr val="accent1">
              <a:alpha val="90000"/>
              <a:hueOff val="0"/>
              <a:satOff val="0"/>
              <a:lumOff val="0"/>
              <a:alphaOff val="-30000"/>
            </a:schemeClr>
          </a:solidFill>
          <a:prstDash val="solid"/>
          <a:miter lim="800000"/>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09B9230D-4084-4CD0-894C-1AB8441D1E66}">
      <dsp:nvSpPr>
        <dsp:cNvPr id="0" name=""/>
        <dsp:cNvSpPr/>
      </dsp:nvSpPr>
      <dsp:spPr>
        <a:xfrm rot="5400000">
          <a:off x="7039412" y="28600"/>
          <a:ext cx="1754340" cy="2919182"/>
        </a:xfrm>
        <a:prstGeom prst="corner">
          <a:avLst>
            <a:gd name="adj1" fmla="val 16120"/>
            <a:gd name="adj2" fmla="val 16110"/>
          </a:avLst>
        </a:prstGeom>
        <a:solidFill>
          <a:schemeClr val="accent1">
            <a:alpha val="90000"/>
            <a:hueOff val="0"/>
            <a:satOff val="0"/>
            <a:lumOff val="0"/>
            <a:alphaOff val="-40000"/>
          </a:schemeClr>
        </a:solidFill>
        <a:ln w="6350" cap="flat" cmpd="sng" algn="ctr">
          <a:solidFill>
            <a:schemeClr val="accent1">
              <a:alpha val="90000"/>
              <a:hueOff val="0"/>
              <a:satOff val="0"/>
              <a:lumOff val="0"/>
              <a:alphaOff val="-40000"/>
            </a:schemeClr>
          </a:solidFill>
          <a:prstDash val="solid"/>
          <a:miter lim="800000"/>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EC33C6B1-356E-4709-AEA9-681A47B5B835}">
      <dsp:nvSpPr>
        <dsp:cNvPr id="0" name=""/>
        <dsp:cNvSpPr/>
      </dsp:nvSpPr>
      <dsp:spPr>
        <a:xfrm>
          <a:off x="6746569" y="900807"/>
          <a:ext cx="2635454" cy="2310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ctr" defTabSz="1333500">
            <a:lnSpc>
              <a:spcPct val="200000"/>
            </a:lnSpc>
            <a:spcBef>
              <a:spcPct val="0"/>
            </a:spcBef>
            <a:spcAft>
              <a:spcPct val="35000"/>
            </a:spcAft>
          </a:pPr>
          <a:r>
            <a:rPr lang="en-US" sz="3000" kern="1200" dirty="0">
              <a:solidFill>
                <a:schemeClr val="tx1"/>
              </a:solidFill>
              <a:latin typeface="Arial" panose="020B0604020202020204" pitchFamily="34" charset="0"/>
              <a:cs typeface="Arial" panose="020B0604020202020204" pitchFamily="34" charset="0"/>
            </a:rPr>
            <a:t>Step 3</a:t>
          </a:r>
        </a:p>
      </dsp:txBody>
      <dsp:txXfrm>
        <a:off x="6746569" y="900807"/>
        <a:ext cx="2635454" cy="231013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F3AA7A-28C0-40F1-B2DE-A128733F0EE4}" type="datetimeFigureOut">
              <a:rPr lang="en-US" smtClean="0"/>
              <a:t>8/1/2019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613CE2-0C21-4F92-BB17-940144E3D349}" type="slidenum">
              <a:rPr lang="en-US" smtClean="0"/>
              <a:t>‹#›</a:t>
            </a:fld>
            <a:endParaRPr lang="en-US"/>
          </a:p>
        </p:txBody>
      </p:sp>
    </p:spTree>
    <p:extLst>
      <p:ext uri="{BB962C8B-B14F-4D97-AF65-F5344CB8AC3E}">
        <p14:creationId xmlns:p14="http://schemas.microsoft.com/office/powerpoint/2010/main" val="613921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473C59D-9812-4E04-A4EA-B5A69492E708}" type="datetimeFigureOut">
              <a:rPr lang="en-US" smtClean="0"/>
              <a:t>8/1/2019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1F1B2-F38C-4DBA-BACD-15388105A8CA}" type="slidenum">
              <a:rPr lang="en-US" smtClean="0"/>
              <a:t>‹#›</a:t>
            </a:fld>
            <a:endParaRPr lang="en-US"/>
          </a:p>
        </p:txBody>
      </p:sp>
    </p:spTree>
    <p:extLst>
      <p:ext uri="{BB962C8B-B14F-4D97-AF65-F5344CB8AC3E}">
        <p14:creationId xmlns:p14="http://schemas.microsoft.com/office/powerpoint/2010/main" val="3080481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73C59D-9812-4E04-A4EA-B5A69492E708}" type="datetimeFigureOut">
              <a:rPr lang="en-US" smtClean="0"/>
              <a:t>8/1/2019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1F1B2-F38C-4DBA-BACD-15388105A8CA}" type="slidenum">
              <a:rPr lang="en-US" smtClean="0"/>
              <a:t>‹#›</a:t>
            </a:fld>
            <a:endParaRPr lang="en-US"/>
          </a:p>
        </p:txBody>
      </p:sp>
    </p:spTree>
    <p:extLst>
      <p:ext uri="{BB962C8B-B14F-4D97-AF65-F5344CB8AC3E}">
        <p14:creationId xmlns:p14="http://schemas.microsoft.com/office/powerpoint/2010/main" val="1311278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73C59D-9812-4E04-A4EA-B5A69492E708}" type="datetimeFigureOut">
              <a:rPr lang="en-US" smtClean="0"/>
              <a:t>8/1/2019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1F1B2-F38C-4DBA-BACD-15388105A8CA}" type="slidenum">
              <a:rPr lang="en-US" smtClean="0"/>
              <a:t>‹#›</a:t>
            </a:fld>
            <a:endParaRPr lang="en-US"/>
          </a:p>
        </p:txBody>
      </p:sp>
    </p:spTree>
    <p:extLst>
      <p:ext uri="{BB962C8B-B14F-4D97-AF65-F5344CB8AC3E}">
        <p14:creationId xmlns:p14="http://schemas.microsoft.com/office/powerpoint/2010/main" val="4181881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73C59D-9812-4E04-A4EA-B5A69492E708}" type="datetimeFigureOut">
              <a:rPr lang="en-US" smtClean="0"/>
              <a:t>8/1/2019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1F1B2-F38C-4DBA-BACD-15388105A8CA}" type="slidenum">
              <a:rPr lang="en-US" smtClean="0"/>
              <a:t>‹#›</a:t>
            </a:fld>
            <a:endParaRPr lang="en-US"/>
          </a:p>
        </p:txBody>
      </p:sp>
    </p:spTree>
    <p:extLst>
      <p:ext uri="{BB962C8B-B14F-4D97-AF65-F5344CB8AC3E}">
        <p14:creationId xmlns:p14="http://schemas.microsoft.com/office/powerpoint/2010/main" val="1886438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73C59D-9812-4E04-A4EA-B5A69492E708}" type="datetimeFigureOut">
              <a:rPr lang="en-US" smtClean="0"/>
              <a:t>8/1/2019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1F1B2-F38C-4DBA-BACD-15388105A8CA}" type="slidenum">
              <a:rPr lang="en-US" smtClean="0"/>
              <a:t>‹#›</a:t>
            </a:fld>
            <a:endParaRPr lang="en-US"/>
          </a:p>
        </p:txBody>
      </p:sp>
    </p:spTree>
    <p:extLst>
      <p:ext uri="{BB962C8B-B14F-4D97-AF65-F5344CB8AC3E}">
        <p14:creationId xmlns:p14="http://schemas.microsoft.com/office/powerpoint/2010/main" val="761197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73C59D-9812-4E04-A4EA-B5A69492E708}" type="datetimeFigureOut">
              <a:rPr lang="en-US" smtClean="0"/>
              <a:t>8/1/2019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E1F1B2-F38C-4DBA-BACD-15388105A8CA}" type="slidenum">
              <a:rPr lang="en-US" smtClean="0"/>
              <a:t>‹#›</a:t>
            </a:fld>
            <a:endParaRPr lang="en-US"/>
          </a:p>
        </p:txBody>
      </p:sp>
    </p:spTree>
    <p:extLst>
      <p:ext uri="{BB962C8B-B14F-4D97-AF65-F5344CB8AC3E}">
        <p14:creationId xmlns:p14="http://schemas.microsoft.com/office/powerpoint/2010/main" val="3934692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73C59D-9812-4E04-A4EA-B5A69492E708}" type="datetimeFigureOut">
              <a:rPr lang="en-US" smtClean="0"/>
              <a:t>8/1/2019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E1F1B2-F38C-4DBA-BACD-15388105A8CA}" type="slidenum">
              <a:rPr lang="en-US" smtClean="0"/>
              <a:t>‹#›</a:t>
            </a:fld>
            <a:endParaRPr lang="en-US"/>
          </a:p>
        </p:txBody>
      </p:sp>
    </p:spTree>
    <p:extLst>
      <p:ext uri="{BB962C8B-B14F-4D97-AF65-F5344CB8AC3E}">
        <p14:creationId xmlns:p14="http://schemas.microsoft.com/office/powerpoint/2010/main" val="1904171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73C59D-9812-4E04-A4EA-B5A69492E708}" type="datetimeFigureOut">
              <a:rPr lang="en-US" smtClean="0"/>
              <a:t>8/1/2019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E1F1B2-F38C-4DBA-BACD-15388105A8CA}" type="slidenum">
              <a:rPr lang="en-US" smtClean="0"/>
              <a:t>‹#›</a:t>
            </a:fld>
            <a:endParaRPr lang="en-US"/>
          </a:p>
        </p:txBody>
      </p:sp>
    </p:spTree>
    <p:extLst>
      <p:ext uri="{BB962C8B-B14F-4D97-AF65-F5344CB8AC3E}">
        <p14:creationId xmlns:p14="http://schemas.microsoft.com/office/powerpoint/2010/main" val="3869825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73C59D-9812-4E04-A4EA-B5A69492E708}" type="datetimeFigureOut">
              <a:rPr lang="en-US" smtClean="0"/>
              <a:t>8/1/2019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E1F1B2-F38C-4DBA-BACD-15388105A8CA}" type="slidenum">
              <a:rPr lang="en-US" smtClean="0"/>
              <a:t>‹#›</a:t>
            </a:fld>
            <a:endParaRPr lang="en-US"/>
          </a:p>
        </p:txBody>
      </p:sp>
    </p:spTree>
    <p:extLst>
      <p:ext uri="{BB962C8B-B14F-4D97-AF65-F5344CB8AC3E}">
        <p14:creationId xmlns:p14="http://schemas.microsoft.com/office/powerpoint/2010/main" val="2566210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73C59D-9812-4E04-A4EA-B5A69492E708}" type="datetimeFigureOut">
              <a:rPr lang="en-US" smtClean="0"/>
              <a:t>8/1/2019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E1F1B2-F38C-4DBA-BACD-15388105A8CA}" type="slidenum">
              <a:rPr lang="en-US" smtClean="0"/>
              <a:t>‹#›</a:t>
            </a:fld>
            <a:endParaRPr lang="en-US"/>
          </a:p>
        </p:txBody>
      </p:sp>
    </p:spTree>
    <p:extLst>
      <p:ext uri="{BB962C8B-B14F-4D97-AF65-F5344CB8AC3E}">
        <p14:creationId xmlns:p14="http://schemas.microsoft.com/office/powerpoint/2010/main" val="2627326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73C59D-9812-4E04-A4EA-B5A69492E708}" type="datetimeFigureOut">
              <a:rPr lang="en-US" smtClean="0"/>
              <a:t>8/1/2019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E1F1B2-F38C-4DBA-BACD-15388105A8CA}" type="slidenum">
              <a:rPr lang="en-US" smtClean="0"/>
              <a:t>‹#›</a:t>
            </a:fld>
            <a:endParaRPr lang="en-US"/>
          </a:p>
        </p:txBody>
      </p:sp>
    </p:spTree>
    <p:extLst>
      <p:ext uri="{BB962C8B-B14F-4D97-AF65-F5344CB8AC3E}">
        <p14:creationId xmlns:p14="http://schemas.microsoft.com/office/powerpoint/2010/main" val="3825088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73C59D-9812-4E04-A4EA-B5A69492E708}" type="datetimeFigureOut">
              <a:rPr lang="en-US" smtClean="0"/>
              <a:t>8/1/2019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E1F1B2-F38C-4DBA-BACD-15388105A8CA}" type="slidenum">
              <a:rPr lang="en-US" smtClean="0"/>
              <a:t>‹#›</a:t>
            </a:fld>
            <a:endParaRPr lang="en-US"/>
          </a:p>
        </p:txBody>
      </p:sp>
    </p:spTree>
    <p:extLst>
      <p:ext uri="{BB962C8B-B14F-4D97-AF65-F5344CB8AC3E}">
        <p14:creationId xmlns:p14="http://schemas.microsoft.com/office/powerpoint/2010/main" val="1130829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www.polito.it/small" TargetMode="External"/><Relationship Id="rId4" Type="http://schemas.openxmlformats.org/officeDocument/2006/relationships/hyperlink" Target="mailto:matteo.morciano@polito.it"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1.png"/><Relationship Id="rId7" Type="http://schemas.openxmlformats.org/officeDocument/2006/relationships/image" Target="../media/image3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26.png"/><Relationship Id="rId4" Type="http://schemas.openxmlformats.org/officeDocument/2006/relationships/diagramLayout" Target="../diagrams/layout2.xml"/><Relationship Id="rId9"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0.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4.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514" y="620"/>
            <a:ext cx="11047445" cy="2214301"/>
          </a:xfrm>
        </p:spPr>
        <p:txBody>
          <a:bodyPr>
            <a:normAutofit/>
          </a:bodyPr>
          <a:lstStyle/>
          <a:p>
            <a:pPr algn="ctr"/>
            <a:r>
              <a:rPr lang="en-US" dirty="0">
                <a:latin typeface="Arial" panose="020B0604020202020204" pitchFamily="34" charset="0"/>
                <a:cs typeface="Arial" panose="020B0604020202020204" pitchFamily="34" charset="0"/>
              </a:rPr>
              <a:t>Solar </a:t>
            </a:r>
            <a:r>
              <a:rPr lang="en-US" b="1" dirty="0">
                <a:solidFill>
                  <a:schemeClr val="accent5"/>
                </a:solidFill>
                <a:latin typeface="Arial" panose="020B0604020202020204" pitchFamily="34" charset="0"/>
                <a:cs typeface="Arial" panose="020B0604020202020204" pitchFamily="34" charset="0"/>
              </a:rPr>
              <a:t>energy</a:t>
            </a:r>
            <a:r>
              <a:rPr lang="en-US" dirty="0">
                <a:latin typeface="Arial" panose="020B0604020202020204" pitchFamily="34" charset="0"/>
                <a:cs typeface="Arial" panose="020B0604020202020204" pitchFamily="34" charset="0"/>
              </a:rPr>
              <a:t> for </a:t>
            </a:r>
            <a:r>
              <a:rPr lang="en-US" b="1" dirty="0">
                <a:solidFill>
                  <a:schemeClr val="accent5"/>
                </a:solidFill>
                <a:latin typeface="Arial" panose="020B0604020202020204" pitchFamily="34" charset="0"/>
                <a:cs typeface="Arial" panose="020B0604020202020204" pitchFamily="34" charset="0"/>
              </a:rPr>
              <a:t>water</a:t>
            </a:r>
            <a:r>
              <a:rPr lang="en-US" dirty="0">
                <a:latin typeface="Arial" panose="020B0604020202020204" pitchFamily="34" charset="0"/>
                <a:cs typeface="Arial" panose="020B0604020202020204" pitchFamily="34" charset="0"/>
              </a:rPr>
              <a:t> desalination and purification</a:t>
            </a:r>
            <a:endParaRPr lang="it-IT" dirty="0">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6958" y="4653191"/>
            <a:ext cx="4886371" cy="1835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1353" y="4375893"/>
            <a:ext cx="2504523" cy="2389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524001" y="2161594"/>
            <a:ext cx="9143999" cy="1954381"/>
          </a:xfrm>
          <a:prstGeom prst="rect">
            <a:avLst/>
          </a:prstGeom>
        </p:spPr>
        <p:txBody>
          <a:bodyPr wrap="square">
            <a:spAutoFit/>
          </a:bodyPr>
          <a:lstStyle/>
          <a:p>
            <a:pPr algn="ctr">
              <a:spcBef>
                <a:spcPts val="600"/>
              </a:spcBef>
            </a:pPr>
            <a:r>
              <a:rPr lang="en-US" sz="2600" dirty="0">
                <a:latin typeface="Arial" panose="020B0604020202020204" pitchFamily="34" charset="0"/>
                <a:cs typeface="Arial" panose="020B0604020202020204" pitchFamily="34" charset="0"/>
              </a:rPr>
              <a:t>Matteo Morciano</a:t>
            </a:r>
            <a:r>
              <a:rPr lang="it-IT" sz="2600" i="1" dirty="0">
                <a:latin typeface="Arial" panose="020B0604020202020204" pitchFamily="34" charset="0"/>
                <a:cs typeface="Arial" panose="020B0604020202020204" pitchFamily="34" charset="0"/>
              </a:rPr>
              <a:t> </a:t>
            </a:r>
          </a:p>
          <a:p>
            <a:pPr algn="ctr">
              <a:spcBef>
                <a:spcPts val="600"/>
              </a:spcBef>
            </a:pPr>
            <a:r>
              <a:rPr lang="it-IT" sz="2600" i="1" u="sng" dirty="0">
                <a:solidFill>
                  <a:srgbClr val="0070C0"/>
                </a:solidFill>
                <a:latin typeface="Arial" panose="020B0604020202020204" pitchFamily="34" charset="0"/>
                <a:cs typeface="Arial" panose="020B0604020202020204" pitchFamily="34" charset="0"/>
                <a:hlinkClick r:id="rId4"/>
              </a:rPr>
              <a:t>matteo.morciano@polito.it</a:t>
            </a:r>
            <a:endParaRPr lang="en-US" sz="2600" dirty="0">
              <a:latin typeface="Arial" panose="020B0604020202020204" pitchFamily="34" charset="0"/>
              <a:cs typeface="Arial" panose="020B0604020202020204" pitchFamily="34" charset="0"/>
            </a:endParaRPr>
          </a:p>
          <a:p>
            <a:pPr algn="ctr">
              <a:spcBef>
                <a:spcPts val="600"/>
              </a:spcBef>
            </a:pPr>
            <a:endParaRPr lang="en-US" dirty="0">
              <a:latin typeface="Arial" panose="020B0604020202020204" pitchFamily="34" charset="0"/>
              <a:cs typeface="Arial" panose="020B0604020202020204" pitchFamily="34" charset="0"/>
            </a:endParaRPr>
          </a:p>
          <a:p>
            <a:pPr algn="ctr">
              <a:spcBef>
                <a:spcPts val="600"/>
              </a:spcBef>
            </a:pPr>
            <a:r>
              <a:rPr lang="it-IT" i="1" dirty="0">
                <a:latin typeface="Arial" panose="020B0604020202020204" pitchFamily="34" charset="0"/>
                <a:cs typeface="Arial" panose="020B0604020202020204" pitchFamily="34" charset="0"/>
              </a:rPr>
              <a:t>Multi-Scale Modeling Laboratory (</a:t>
            </a:r>
            <a:r>
              <a:rPr lang="it-IT" u="sng" dirty="0">
                <a:latin typeface="Arial" panose="020B0604020202020204" pitchFamily="34" charset="0"/>
                <a:cs typeface="Arial" panose="020B0604020202020204" pitchFamily="34" charset="0"/>
                <a:hlinkClick r:id="rId5"/>
              </a:rPr>
              <a:t>http://www.polito.it/small</a:t>
            </a:r>
            <a:r>
              <a:rPr lang="it-IT" i="1" dirty="0">
                <a:latin typeface="Arial" panose="020B0604020202020204" pitchFamily="34" charset="0"/>
                <a:cs typeface="Arial" panose="020B0604020202020204" pitchFamily="34" charset="0"/>
              </a:rPr>
              <a:t>), Energy Department, Politecnico di Torino, Torino, Italy. </a:t>
            </a:r>
            <a:endParaRPr lang="it-IT" i="1" u="sng"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2175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01"/>
            <a:ext cx="12192000" cy="1325563"/>
          </a:xfrm>
        </p:spPr>
        <p:txBody>
          <a:bodyPr>
            <a:normAutofit/>
          </a:bodyPr>
          <a:lstStyle/>
          <a:p>
            <a:pPr algn="ctr"/>
            <a:r>
              <a:rPr lang="en-US" dirty="0">
                <a:latin typeface="Arial" panose="020B0604020202020204" pitchFamily="34" charset="0"/>
                <a:cs typeface="Arial" panose="020B0604020202020204" pitchFamily="34" charset="0"/>
              </a:rPr>
              <a:t>DIRECT SOLAR STEAM GENERATOR </a:t>
            </a:r>
            <a:endParaRPr lang="it-IT" dirty="0"/>
          </a:p>
        </p:txBody>
      </p:sp>
      <p:sp>
        <p:nvSpPr>
          <p:cNvPr id="3" name="Content Placeholder 2"/>
          <p:cNvSpPr>
            <a:spLocks noGrp="1"/>
          </p:cNvSpPr>
          <p:nvPr>
            <p:ph idx="1"/>
          </p:nvPr>
        </p:nvSpPr>
        <p:spPr>
          <a:xfrm>
            <a:off x="838200" y="4746005"/>
            <a:ext cx="10515600" cy="4351338"/>
          </a:xfrm>
        </p:spPr>
        <p:txBody>
          <a:bodyPr/>
          <a:lstStyle/>
          <a:p>
            <a:pPr marL="0" indent="0" algn="just">
              <a:lnSpc>
                <a:spcPct val="150000"/>
              </a:lnSpc>
              <a:buNone/>
            </a:pPr>
            <a:r>
              <a:rPr lang="en-US" sz="1800" dirty="0">
                <a:latin typeface="Arial" panose="020B0604020202020204" pitchFamily="34" charset="0"/>
                <a:cs typeface="Arial" panose="020B0604020202020204" pitchFamily="34" charset="0"/>
              </a:rPr>
              <a:t>The concurrent action of three phenomena is exploited to increase solar light harvesting: </a:t>
            </a:r>
          </a:p>
          <a:p>
            <a:pPr marL="342900" indent="-342900" algn="just">
              <a:lnSpc>
                <a:spcPct val="150000"/>
              </a:lnSpc>
              <a:buFont typeface="+mj-lt"/>
              <a:buAutoNum type="arabicPeriod"/>
            </a:pPr>
            <a:r>
              <a:rPr lang="en-US" sz="1800" dirty="0">
                <a:latin typeface="Arial" panose="020B0604020202020204" pitchFamily="34" charset="0"/>
                <a:cs typeface="Arial" panose="020B0604020202020204" pitchFamily="34" charset="0"/>
              </a:rPr>
              <a:t> </a:t>
            </a:r>
            <a:r>
              <a:rPr lang="en-US" sz="1800" b="1" dirty="0">
                <a:solidFill>
                  <a:srgbClr val="FF0000"/>
                </a:solidFill>
                <a:latin typeface="Arial" panose="020B0604020202020204" pitchFamily="34" charset="0"/>
                <a:cs typeface="Arial" panose="020B0604020202020204" pitchFamily="34" charset="0"/>
              </a:rPr>
              <a:t>heat confinement</a:t>
            </a:r>
            <a:r>
              <a:rPr lang="en-US" sz="1800" dirty="0">
                <a:solidFill>
                  <a:srgbClr val="FF0000"/>
                </a:solidFill>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in the evaporative region,</a:t>
            </a:r>
          </a:p>
          <a:p>
            <a:pPr marL="342900" indent="-342900" algn="just">
              <a:lnSpc>
                <a:spcPct val="150000"/>
              </a:lnSpc>
              <a:buFont typeface="+mj-lt"/>
              <a:buAutoNum type="arabicPeriod"/>
            </a:pPr>
            <a:r>
              <a:rPr lang="en-US" sz="1800" dirty="0">
                <a:latin typeface="Arial" panose="020B0604020202020204" pitchFamily="34" charset="0"/>
                <a:cs typeface="Arial" panose="020B0604020202020204" pitchFamily="34" charset="0"/>
              </a:rPr>
              <a:t> </a:t>
            </a:r>
            <a:r>
              <a:rPr lang="en-US" sz="1800" b="1" dirty="0">
                <a:solidFill>
                  <a:srgbClr val="FF0000"/>
                </a:solidFill>
                <a:latin typeface="Arial" panose="020B0604020202020204" pitchFamily="34" charset="0"/>
                <a:cs typeface="Arial" panose="020B0604020202020204" pitchFamily="34" charset="0"/>
              </a:rPr>
              <a:t>capillary action</a:t>
            </a:r>
            <a:r>
              <a:rPr lang="en-US" sz="1800" dirty="0">
                <a:solidFill>
                  <a:srgbClr val="FF0000"/>
                </a:solidFill>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to distribute water in a narrow gap,</a:t>
            </a:r>
          </a:p>
          <a:p>
            <a:pPr marL="342900" indent="-342900" algn="just">
              <a:lnSpc>
                <a:spcPct val="150000"/>
              </a:lnSpc>
              <a:buFont typeface="+mj-lt"/>
              <a:buAutoNum type="arabicPeriod"/>
            </a:pPr>
            <a:r>
              <a:rPr lang="en-US" sz="1800" dirty="0">
                <a:latin typeface="Arial" panose="020B0604020202020204" pitchFamily="34" charset="0"/>
                <a:cs typeface="Arial" panose="020B0604020202020204" pitchFamily="34" charset="0"/>
              </a:rPr>
              <a:t> effective </a:t>
            </a:r>
            <a:r>
              <a:rPr lang="en-US" sz="1800" b="1" dirty="0">
                <a:solidFill>
                  <a:srgbClr val="FF0000"/>
                </a:solidFill>
                <a:latin typeface="Arial" panose="020B0604020202020204" pitchFamily="34" charset="0"/>
                <a:cs typeface="Arial" panose="020B0604020202020204" pitchFamily="34" charset="0"/>
              </a:rPr>
              <a:t>thermal insulation </a:t>
            </a:r>
            <a:r>
              <a:rPr lang="en-US" sz="1800" dirty="0">
                <a:latin typeface="Arial" panose="020B0604020202020204" pitchFamily="34" charset="0"/>
                <a:cs typeface="Arial" panose="020B0604020202020204" pitchFamily="34" charset="0"/>
              </a:rPr>
              <a:t>around the evaporative region. </a:t>
            </a:r>
          </a:p>
          <a:p>
            <a:pPr marL="0" indent="0" algn="just">
              <a:lnSpc>
                <a:spcPct val="150000"/>
              </a:lnSpc>
              <a:buNone/>
            </a:pPr>
            <a:endParaRPr lang="it-IT" sz="1800" dirty="0">
              <a:latin typeface="Arial" panose="020B0604020202020204" pitchFamily="34" charset="0"/>
              <a:cs typeface="Arial" panose="020B0604020202020204" pitchFamily="34" charset="0"/>
            </a:endParaRPr>
          </a:p>
          <a:p>
            <a:endParaRPr lang="it-IT" dirty="0"/>
          </a:p>
        </p:txBody>
      </p:sp>
      <p:sp>
        <p:nvSpPr>
          <p:cNvPr id="4" name="Rectangle 3"/>
          <p:cNvSpPr>
            <a:spLocks noChangeAspect="1"/>
          </p:cNvSpPr>
          <p:nvPr/>
        </p:nvSpPr>
        <p:spPr>
          <a:xfrm>
            <a:off x="5759114" y="2044699"/>
            <a:ext cx="1167207" cy="1728788"/>
          </a:xfrm>
          <a:prstGeom prst="rect">
            <a:avLst/>
          </a:prstGeom>
          <a:gradFill flip="none" rotWithShape="1">
            <a:gsLst>
              <a:gs pos="100000">
                <a:srgbClr val="FF0000"/>
              </a:gs>
              <a:gs pos="61000">
                <a:schemeClr val="accent1">
                  <a:lumMod val="45000"/>
                  <a:lumOff val="55000"/>
                </a:schemeClr>
              </a:gs>
              <a:gs pos="0">
                <a:schemeClr val="accent1">
                  <a:lumMod val="30000"/>
                  <a:lumOff val="70000"/>
                </a:schemeClr>
              </a:gs>
            </a:gsLst>
            <a:lin ang="5400000" scaled="1"/>
            <a:tileRect/>
          </a:gra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a:spLocks noChangeAspect="1"/>
          </p:cNvSpPr>
          <p:nvPr/>
        </p:nvSpPr>
        <p:spPr>
          <a:xfrm>
            <a:off x="5775156" y="1836151"/>
            <a:ext cx="1134172" cy="4023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240234" y="1200050"/>
            <a:ext cx="3647955" cy="523220"/>
          </a:xfrm>
          <a:prstGeom prst="rect">
            <a:avLst/>
          </a:prstGeom>
          <a:noFill/>
          <a:ln>
            <a:noFill/>
          </a:ln>
        </p:spPr>
        <p:txBody>
          <a:bodyPr wrap="square" rtlCol="0">
            <a:spAutoFit/>
          </a:bodyPr>
          <a:lstStyle/>
          <a:p>
            <a:pPr algn="ctr"/>
            <a:r>
              <a:rPr lang="en-US" sz="1400" b="1" dirty="0">
                <a:latin typeface="Arial" panose="020B0604020202020204" pitchFamily="34" charset="0"/>
                <a:cs typeface="Arial" panose="020B0604020202020204" pitchFamily="34" charset="0"/>
              </a:rPr>
              <a:t>CONVENTIONAL APPROACH </a:t>
            </a:r>
          </a:p>
          <a:p>
            <a:pPr algn="ctr"/>
            <a:r>
              <a:rPr lang="en-US" sz="1400" b="1" dirty="0">
                <a:latin typeface="Arial" panose="020B0604020202020204" pitchFamily="34" charset="0"/>
                <a:cs typeface="Arial" panose="020B0604020202020204" pitchFamily="34" charset="0"/>
              </a:rPr>
              <a:t>BULK HEATING</a:t>
            </a:r>
          </a:p>
        </p:txBody>
      </p:sp>
      <p:sp>
        <p:nvSpPr>
          <p:cNvPr id="9" name="Explosion 1 8"/>
          <p:cNvSpPr/>
          <p:nvPr/>
        </p:nvSpPr>
        <p:spPr>
          <a:xfrm>
            <a:off x="6064587" y="3513975"/>
            <a:ext cx="510938" cy="529389"/>
          </a:xfrm>
          <a:prstGeom prst="irregularSeal1">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ChangeAspect="1"/>
          </p:cNvSpPr>
          <p:nvPr/>
        </p:nvSpPr>
        <p:spPr>
          <a:xfrm>
            <a:off x="7403430" y="2044699"/>
            <a:ext cx="1167207" cy="1728788"/>
          </a:xfrm>
          <a:prstGeom prst="rect">
            <a:avLst/>
          </a:prstGeom>
          <a:gradFill flip="none" rotWithShape="1">
            <a:gsLst>
              <a:gs pos="57000">
                <a:schemeClr val="accent1">
                  <a:lumMod val="45000"/>
                  <a:lumOff val="55000"/>
                </a:schemeClr>
              </a:gs>
              <a:gs pos="0">
                <a:srgbClr val="FF0000"/>
              </a:gs>
            </a:gsLst>
            <a:lin ang="5400000" scaled="1"/>
            <a:tileRect/>
          </a:gra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ChangeAspect="1"/>
          </p:cNvSpPr>
          <p:nvPr/>
        </p:nvSpPr>
        <p:spPr>
          <a:xfrm>
            <a:off x="7419472" y="1836151"/>
            <a:ext cx="1134172" cy="4023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a:spLocks noChangeAspect="1"/>
          </p:cNvSpPr>
          <p:nvPr/>
        </p:nvSpPr>
        <p:spPr>
          <a:xfrm>
            <a:off x="9041255" y="2044699"/>
            <a:ext cx="1167207" cy="1728788"/>
          </a:xfrm>
          <a:prstGeom prst="rect">
            <a:avLst/>
          </a:prstGeom>
          <a:gradFill flip="none" rotWithShape="1">
            <a:gsLst>
              <a:gs pos="25000">
                <a:schemeClr val="accent1">
                  <a:lumMod val="45000"/>
                  <a:lumOff val="55000"/>
                </a:schemeClr>
              </a:gs>
              <a:gs pos="24000">
                <a:srgbClr val="FF0000"/>
              </a:gs>
            </a:gsLst>
            <a:lin ang="5400000" scaled="1"/>
            <a:tileRect/>
          </a:gra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a:spLocks noChangeAspect="1"/>
          </p:cNvSpPr>
          <p:nvPr/>
        </p:nvSpPr>
        <p:spPr>
          <a:xfrm>
            <a:off x="9057297" y="1836145"/>
            <a:ext cx="1134172" cy="4023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n 15"/>
          <p:cNvSpPr>
            <a:spLocks noChangeAspect="1"/>
          </p:cNvSpPr>
          <p:nvPr/>
        </p:nvSpPr>
        <p:spPr>
          <a:xfrm>
            <a:off x="7686969" y="1583409"/>
            <a:ext cx="599177" cy="613033"/>
          </a:xfrm>
          <a:prstGeom prst="sun">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a:spLocks noChangeAspect="1"/>
          </p:cNvSpPr>
          <p:nvPr/>
        </p:nvSpPr>
        <p:spPr>
          <a:xfrm>
            <a:off x="9073339" y="2475959"/>
            <a:ext cx="1100957" cy="40237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un 17"/>
          <p:cNvSpPr>
            <a:spLocks noChangeAspect="1"/>
          </p:cNvSpPr>
          <p:nvPr/>
        </p:nvSpPr>
        <p:spPr>
          <a:xfrm>
            <a:off x="9290816" y="1564780"/>
            <a:ext cx="599177" cy="613033"/>
          </a:xfrm>
          <a:prstGeom prst="sun">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0056812" y="1827437"/>
            <a:ext cx="2288491" cy="307777"/>
          </a:xfrm>
          <a:prstGeom prst="rect">
            <a:avLst/>
          </a:prstGeom>
          <a:noFill/>
          <a:ln>
            <a:noFill/>
          </a:ln>
        </p:spPr>
        <p:txBody>
          <a:bodyPr wrap="square" rtlCol="0">
            <a:spAutoFit/>
          </a:bodyPr>
          <a:lstStyle/>
          <a:p>
            <a:pPr algn="ctr"/>
            <a:r>
              <a:rPr lang="en-US" sz="1400" b="1" dirty="0">
                <a:latin typeface="Arial" panose="020B0604020202020204" pitchFamily="34" charset="0"/>
                <a:cs typeface="Arial" panose="020B0604020202020204" pitchFamily="34" charset="0"/>
              </a:rPr>
              <a:t>HEAT LOCALIZATION</a:t>
            </a:r>
          </a:p>
        </p:txBody>
      </p:sp>
      <p:sp>
        <p:nvSpPr>
          <p:cNvPr id="20" name="Down Arrow 19"/>
          <p:cNvSpPr/>
          <p:nvPr/>
        </p:nvSpPr>
        <p:spPr>
          <a:xfrm>
            <a:off x="9485106" y="2635256"/>
            <a:ext cx="274159" cy="547673"/>
          </a:xfrm>
          <a:prstGeom prst="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9980471" y="3165575"/>
            <a:ext cx="2288491" cy="307777"/>
          </a:xfrm>
          <a:prstGeom prst="rect">
            <a:avLst/>
          </a:prstGeom>
          <a:noFill/>
          <a:ln>
            <a:noFill/>
          </a:ln>
        </p:spPr>
        <p:txBody>
          <a:bodyPr wrap="square" rtlCol="0">
            <a:spAutoFit/>
          </a:bodyPr>
          <a:lstStyle/>
          <a:p>
            <a:pPr algn="ctr"/>
            <a:r>
              <a:rPr lang="en-US" sz="1400" b="1" dirty="0">
                <a:latin typeface="Arial" panose="020B0604020202020204" pitchFamily="34" charset="0"/>
                <a:cs typeface="Arial" panose="020B0604020202020204" pitchFamily="34" charset="0"/>
              </a:rPr>
              <a:t>REDUCED LOSSES</a:t>
            </a:r>
          </a:p>
        </p:txBody>
      </p:sp>
      <p:cxnSp>
        <p:nvCxnSpPr>
          <p:cNvPr id="28" name="Straight Connector 27"/>
          <p:cNvCxnSpPr/>
          <p:nvPr/>
        </p:nvCxnSpPr>
        <p:spPr>
          <a:xfrm flipV="1">
            <a:off x="9338232" y="2610740"/>
            <a:ext cx="545432" cy="5057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9338232" y="2640444"/>
            <a:ext cx="545432" cy="4208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p:nvPicPr>
        <p:blipFill>
          <a:blip r:embed="rId2"/>
          <a:stretch>
            <a:fillRect/>
          </a:stretch>
        </p:blipFill>
        <p:spPr>
          <a:xfrm>
            <a:off x="1646264" y="1965793"/>
            <a:ext cx="1448753" cy="1702594"/>
          </a:xfrm>
          <a:prstGeom prst="rect">
            <a:avLst/>
          </a:prstGeom>
        </p:spPr>
      </p:pic>
      <p:sp>
        <p:nvSpPr>
          <p:cNvPr id="31" name="Rectangle 30"/>
          <p:cNvSpPr/>
          <p:nvPr/>
        </p:nvSpPr>
        <p:spPr>
          <a:xfrm>
            <a:off x="117955" y="3693642"/>
            <a:ext cx="4737194" cy="369332"/>
          </a:xfrm>
          <a:prstGeom prst="rect">
            <a:avLst/>
          </a:prstGeom>
        </p:spPr>
        <p:txBody>
          <a:bodyPr wrap="none">
            <a:spAutoFit/>
          </a:bodyPr>
          <a:lstStyle/>
          <a:p>
            <a:r>
              <a:rPr lang="it-IT" dirty="0">
                <a:latin typeface="Arial" panose="020B0604020202020204" pitchFamily="34" charset="0"/>
                <a:cs typeface="Arial" panose="020B0604020202020204" pitchFamily="34" charset="0"/>
              </a:rPr>
              <a:t>Ghasemi </a:t>
            </a:r>
            <a:r>
              <a:rPr lang="it-IT" i="1" dirty="0">
                <a:latin typeface="Arial" panose="020B0604020202020204" pitchFamily="34" charset="0"/>
                <a:cs typeface="Arial" panose="020B0604020202020204" pitchFamily="34" charset="0"/>
              </a:rPr>
              <a:t>et al</a:t>
            </a:r>
            <a:r>
              <a:rPr lang="it-IT" dirty="0">
                <a:latin typeface="Arial" panose="020B0604020202020204" pitchFamily="34" charset="0"/>
                <a:cs typeface="Arial" panose="020B0604020202020204" pitchFamily="34" charset="0"/>
              </a:rPr>
              <a:t>, Nature communications 2014</a:t>
            </a:r>
          </a:p>
        </p:txBody>
      </p:sp>
      <p:sp>
        <p:nvSpPr>
          <p:cNvPr id="32" name="TextBox 31"/>
          <p:cNvSpPr txBox="1"/>
          <p:nvPr/>
        </p:nvSpPr>
        <p:spPr>
          <a:xfrm>
            <a:off x="851281" y="1405557"/>
            <a:ext cx="3489913" cy="492443"/>
          </a:xfrm>
          <a:prstGeom prst="rect">
            <a:avLst/>
          </a:prstGeom>
          <a:noFill/>
        </p:spPr>
        <p:txBody>
          <a:bodyPr wrap="square" rtlCol="0">
            <a:spAutoFit/>
          </a:bodyPr>
          <a:lstStyle/>
          <a:p>
            <a:r>
              <a:rPr lang="en-US" sz="2600" b="1" i="1" dirty="0">
                <a:latin typeface="Arial" panose="020B0604020202020204" pitchFamily="34" charset="0"/>
                <a:cs typeface="Arial" panose="020B0604020202020204" pitchFamily="34" charset="0"/>
              </a:rPr>
              <a:t>INSPIRING WORK</a:t>
            </a:r>
          </a:p>
        </p:txBody>
      </p:sp>
      <p:cxnSp>
        <p:nvCxnSpPr>
          <p:cNvPr id="34" name="Straight Arrow Connector 33"/>
          <p:cNvCxnSpPr/>
          <p:nvPr/>
        </p:nvCxnSpPr>
        <p:spPr>
          <a:xfrm>
            <a:off x="5743075" y="4102328"/>
            <a:ext cx="4465387" cy="0"/>
          </a:xfrm>
          <a:prstGeom prst="straightConnector1">
            <a:avLst/>
          </a:prstGeom>
          <a:ln w="508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0208462" y="3925338"/>
            <a:ext cx="1251284" cy="369332"/>
          </a:xfrm>
          <a:prstGeom prst="rect">
            <a:avLst/>
          </a:prstGeom>
          <a:noFill/>
        </p:spPr>
        <p:txBody>
          <a:bodyPr wrap="square" rtlCol="0">
            <a:spAutoFit/>
          </a:bodyPr>
          <a:lstStyle/>
          <a:p>
            <a:r>
              <a:rPr lang="en-US" i="1" dirty="0">
                <a:latin typeface="Arial" panose="020B0604020202020204" pitchFamily="34" charset="0"/>
                <a:cs typeface="Arial" panose="020B0604020202020204" pitchFamily="34" charset="0"/>
              </a:rPr>
              <a:t>time</a:t>
            </a:r>
          </a:p>
        </p:txBody>
      </p:sp>
      <p:sp>
        <p:nvSpPr>
          <p:cNvPr id="37" name="TextBox 36"/>
          <p:cNvSpPr txBox="1"/>
          <p:nvPr/>
        </p:nvSpPr>
        <p:spPr>
          <a:xfrm>
            <a:off x="10313659" y="2397852"/>
            <a:ext cx="2288491" cy="523220"/>
          </a:xfrm>
          <a:prstGeom prst="rect">
            <a:avLst/>
          </a:prstGeom>
          <a:noFill/>
          <a:ln>
            <a:noFill/>
          </a:ln>
        </p:spPr>
        <p:txBody>
          <a:bodyPr wrap="square" rtlCol="0">
            <a:spAutoFit/>
          </a:bodyPr>
          <a:lstStyle/>
          <a:p>
            <a:r>
              <a:rPr lang="en-US" sz="1400" b="1" dirty="0">
                <a:latin typeface="Arial" panose="020B0604020202020204" pitchFamily="34" charset="0"/>
                <a:cs typeface="Arial" panose="020B0604020202020204" pitchFamily="34" charset="0"/>
              </a:rPr>
              <a:t>INSULATING AND POROUS MATERIAL</a:t>
            </a:r>
          </a:p>
        </p:txBody>
      </p:sp>
      <p:sp>
        <p:nvSpPr>
          <p:cNvPr id="38" name="Rounded Rectangle 37"/>
          <p:cNvSpPr/>
          <p:nvPr/>
        </p:nvSpPr>
        <p:spPr>
          <a:xfrm>
            <a:off x="51516" y="1110018"/>
            <a:ext cx="12093262" cy="318465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V="1">
            <a:off x="9980471" y="2124225"/>
            <a:ext cx="444517" cy="2736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9906139" y="2973996"/>
            <a:ext cx="518849" cy="2066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9994149" y="2635256"/>
            <a:ext cx="430839" cy="495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686137" y="4399086"/>
            <a:ext cx="3267837" cy="492443"/>
          </a:xfrm>
          <a:prstGeom prst="rect">
            <a:avLst/>
          </a:prstGeom>
          <a:noFill/>
        </p:spPr>
        <p:txBody>
          <a:bodyPr wrap="square" rtlCol="0">
            <a:spAutoFit/>
          </a:bodyPr>
          <a:lstStyle/>
          <a:p>
            <a:r>
              <a:rPr lang="en-US" sz="2600" b="1" i="1" dirty="0">
                <a:latin typeface="Arial" panose="020B0604020202020204" pitchFamily="34" charset="0"/>
                <a:cs typeface="Arial" panose="020B0604020202020204" pitchFamily="34" charset="0"/>
              </a:rPr>
              <a:t>OUR APPROACH</a:t>
            </a:r>
          </a:p>
        </p:txBody>
      </p:sp>
    </p:spTree>
    <p:extLst>
      <p:ext uri="{BB962C8B-B14F-4D97-AF65-F5344CB8AC3E}">
        <p14:creationId xmlns:p14="http://schemas.microsoft.com/office/powerpoint/2010/main" val="2636889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924" y="1481182"/>
            <a:ext cx="5155970" cy="4027517"/>
          </a:xfrm>
          <a:prstGeom prst="rect">
            <a:avLst/>
          </a:prstGeom>
          <a:ln w="19050">
            <a:solidFill>
              <a:schemeClr val="bg1"/>
            </a:solidFill>
          </a:ln>
        </p:spPr>
      </p:pic>
      <p:sp>
        <p:nvSpPr>
          <p:cNvPr id="11" name="CasellaDiTesto 45"/>
          <p:cNvSpPr txBox="1"/>
          <p:nvPr/>
        </p:nvSpPr>
        <p:spPr>
          <a:xfrm>
            <a:off x="4033315" y="3099545"/>
            <a:ext cx="1411582"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Data acquisition</a:t>
            </a:r>
          </a:p>
        </p:txBody>
      </p:sp>
      <p:sp>
        <p:nvSpPr>
          <p:cNvPr id="12" name="Ovale 46"/>
          <p:cNvSpPr/>
          <p:nvPr/>
        </p:nvSpPr>
        <p:spPr>
          <a:xfrm>
            <a:off x="2457966" y="2691618"/>
            <a:ext cx="1126483" cy="954764"/>
          </a:xfrm>
          <a:prstGeom prst="ellipse">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Arial" panose="020B0604020202020204" pitchFamily="34" charset="0"/>
              <a:cs typeface="Arial" panose="020B0604020202020204" pitchFamily="34" charset="0"/>
            </a:endParaRPr>
          </a:p>
        </p:txBody>
      </p:sp>
      <p:sp>
        <p:nvSpPr>
          <p:cNvPr id="13" name="CasellaDiTesto 47"/>
          <p:cNvSpPr txBox="1"/>
          <p:nvPr/>
        </p:nvSpPr>
        <p:spPr>
          <a:xfrm>
            <a:off x="2660526" y="5088754"/>
            <a:ext cx="758953" cy="369332"/>
          </a:xfrm>
          <a:prstGeom prst="rect">
            <a:avLst/>
          </a:prstGeom>
          <a:noFill/>
        </p:spPr>
        <p:txBody>
          <a:bodyPr wrap="square" rtlCol="0">
            <a:spAutoFit/>
          </a:bodyPr>
          <a:lstStyle/>
          <a:p>
            <a:pPr algn="ctr"/>
            <a:r>
              <a:rPr lang="it-IT" dirty="0">
                <a:latin typeface="Arial" panose="020B0604020202020204" pitchFamily="34" charset="0"/>
                <a:cs typeface="Arial" panose="020B0604020202020204" pitchFamily="34" charset="0"/>
              </a:rPr>
              <a:t>Scale</a:t>
            </a:r>
          </a:p>
        </p:txBody>
      </p:sp>
      <p:sp>
        <p:nvSpPr>
          <p:cNvPr id="14" name="CasellaDiTesto 48"/>
          <p:cNvSpPr txBox="1"/>
          <p:nvPr/>
        </p:nvSpPr>
        <p:spPr>
          <a:xfrm>
            <a:off x="1861494" y="2294719"/>
            <a:ext cx="2319425" cy="369332"/>
          </a:xfrm>
          <a:prstGeom prst="rect">
            <a:avLst/>
          </a:prstGeom>
          <a:noFill/>
        </p:spPr>
        <p:txBody>
          <a:bodyPr wrap="square" rtlCol="0">
            <a:spAutoFit/>
          </a:bodyPr>
          <a:lstStyle/>
          <a:p>
            <a:pPr algn="ctr"/>
            <a:r>
              <a:rPr lang="en-US" dirty="0">
                <a:solidFill>
                  <a:srgbClr val="FF0000"/>
                </a:solidFill>
                <a:latin typeface="Arial" panose="020B0604020202020204" pitchFamily="34" charset="0"/>
                <a:cs typeface="Arial" panose="020B0604020202020204" pitchFamily="34" charset="0"/>
              </a:rPr>
              <a:t>Steam generator</a:t>
            </a:r>
          </a:p>
        </p:txBody>
      </p:sp>
      <p:sp>
        <p:nvSpPr>
          <p:cNvPr id="15" name="CasellaDiTesto 49"/>
          <p:cNvSpPr txBox="1"/>
          <p:nvPr/>
        </p:nvSpPr>
        <p:spPr>
          <a:xfrm>
            <a:off x="619192" y="2940553"/>
            <a:ext cx="1619559" cy="369332"/>
          </a:xfrm>
          <a:prstGeom prst="rect">
            <a:avLst/>
          </a:prstGeom>
          <a:noFill/>
        </p:spPr>
        <p:txBody>
          <a:bodyPr wrap="square" rtlCol="0">
            <a:spAutoFit/>
          </a:bodyPr>
          <a:lstStyle/>
          <a:p>
            <a:pPr algn="ctr"/>
            <a:r>
              <a:rPr lang="en-US" dirty="0">
                <a:solidFill>
                  <a:schemeClr val="accent4">
                    <a:lumMod val="75000"/>
                  </a:schemeClr>
                </a:solidFill>
                <a:latin typeface="Arial" panose="020B0604020202020204" pitchFamily="34" charset="0"/>
                <a:cs typeface="Arial" panose="020B0604020202020204" pitchFamily="34" charset="0"/>
              </a:rPr>
              <a:t>Heat supply</a:t>
            </a:r>
          </a:p>
        </p:txBody>
      </p:sp>
      <p:sp>
        <p:nvSpPr>
          <p:cNvPr id="16" name="CasellaDiTesto 50"/>
          <p:cNvSpPr txBox="1"/>
          <p:nvPr/>
        </p:nvSpPr>
        <p:spPr>
          <a:xfrm>
            <a:off x="2742286" y="1847507"/>
            <a:ext cx="2083732" cy="369332"/>
          </a:xfrm>
          <a:prstGeom prst="rect">
            <a:avLst/>
          </a:prstGeom>
          <a:noFill/>
        </p:spPr>
        <p:txBody>
          <a:bodyPr wrap="square" rtlCol="0">
            <a:spAutoFit/>
          </a:bodyPr>
          <a:lstStyle/>
          <a:p>
            <a:pPr algn="ctr"/>
            <a:r>
              <a:rPr lang="en-US" dirty="0">
                <a:solidFill>
                  <a:srgbClr val="002060"/>
                </a:solidFill>
                <a:latin typeface="Arial" panose="020B0604020202020204" pitchFamily="34" charset="0"/>
                <a:cs typeface="Arial" panose="020B0604020202020204" pitchFamily="34" charset="0"/>
              </a:rPr>
              <a:t>Water feeding</a:t>
            </a:r>
          </a:p>
        </p:txBody>
      </p:sp>
      <p:cxnSp>
        <p:nvCxnSpPr>
          <p:cNvPr id="19" name="Straight Connector 18"/>
          <p:cNvCxnSpPr>
            <a:stCxn id="12" idx="7"/>
          </p:cNvCxnSpPr>
          <p:nvPr/>
        </p:nvCxnSpPr>
        <p:spPr>
          <a:xfrm flipV="1">
            <a:off x="3419479" y="1545780"/>
            <a:ext cx="2777272" cy="128566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2" idx="5"/>
          </p:cNvCxnSpPr>
          <p:nvPr/>
        </p:nvCxnSpPr>
        <p:spPr>
          <a:xfrm>
            <a:off x="3419479" y="3506560"/>
            <a:ext cx="2777272" cy="1336035"/>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484785" y="1157312"/>
            <a:ext cx="3048655" cy="369332"/>
          </a:xfrm>
          <a:prstGeom prst="rect">
            <a:avLst/>
          </a:prstGeom>
          <a:noFill/>
        </p:spPr>
        <p:txBody>
          <a:bodyPr wrap="none" rtlCol="0">
            <a:spAutoFit/>
          </a:bodyPr>
          <a:lstStyle/>
          <a:p>
            <a:r>
              <a:rPr lang="it-IT" b="1" dirty="0">
                <a:solidFill>
                  <a:srgbClr val="FF0000"/>
                </a:solidFill>
                <a:latin typeface="Arial" panose="020B0604020202020204" pitchFamily="34" charset="0"/>
                <a:cs typeface="Arial" panose="020B0604020202020204" pitchFamily="34" charset="0"/>
              </a:rPr>
              <a:t>THIN FILM EVAPORATION</a:t>
            </a:r>
            <a:endParaRPr lang="en-US" b="1" dirty="0">
              <a:solidFill>
                <a:srgbClr val="FF0000"/>
              </a:solidFill>
              <a:latin typeface="Arial" panose="020B0604020202020204" pitchFamily="34" charset="0"/>
              <a:cs typeface="Arial" panose="020B0604020202020204" pitchFamily="34" charset="0"/>
            </a:endParaRPr>
          </a:p>
        </p:txBody>
      </p:sp>
      <p:sp>
        <p:nvSpPr>
          <p:cNvPr id="18" name="Rectangle 17"/>
          <p:cNvSpPr/>
          <p:nvPr/>
        </p:nvSpPr>
        <p:spPr>
          <a:xfrm>
            <a:off x="0" y="6013510"/>
            <a:ext cx="12192000" cy="646331"/>
          </a:xfrm>
          <a:prstGeom prst="rect">
            <a:avLst/>
          </a:prstGeom>
        </p:spPr>
        <p:txBody>
          <a:bodyPr wrap="square">
            <a:spAutoFit/>
          </a:bodyPr>
          <a:lstStyle/>
          <a:p>
            <a:pPr algn="just"/>
            <a:r>
              <a:rPr lang="en-US" u="sng" dirty="0">
                <a:solidFill>
                  <a:srgbClr val="222222"/>
                </a:solidFill>
                <a:latin typeface="Arial" panose="020B0604020202020204" pitchFamily="34" charset="0"/>
              </a:rPr>
              <a:t>Morciano Matteo</a:t>
            </a:r>
            <a:r>
              <a:rPr lang="en-US" dirty="0">
                <a:solidFill>
                  <a:srgbClr val="222222"/>
                </a:solidFill>
                <a:latin typeface="Arial" panose="020B0604020202020204" pitchFamily="34" charset="0"/>
              </a:rPr>
              <a:t>,</a:t>
            </a:r>
            <a:r>
              <a:rPr lang="en-US" i="1" dirty="0">
                <a:solidFill>
                  <a:srgbClr val="222222"/>
                </a:solidFill>
                <a:latin typeface="Arial" panose="020B0604020202020204" pitchFamily="34" charset="0"/>
              </a:rPr>
              <a:t> et al. "Efficient steam generation by inexpensive narrow gap evaporation device for solar applications." </a:t>
            </a:r>
            <a:r>
              <a:rPr lang="en-US" dirty="0">
                <a:solidFill>
                  <a:srgbClr val="222222"/>
                </a:solidFill>
                <a:latin typeface="Arial" panose="020B0604020202020204" pitchFamily="34" charset="0"/>
              </a:rPr>
              <a:t>Scientific reports 7.1 (2017): 11970.</a:t>
            </a:r>
            <a:endParaRPr lang="en-US" dirty="0"/>
          </a:p>
        </p:txBody>
      </p:sp>
      <p:pic>
        <p:nvPicPr>
          <p:cNvPr id="4" name="Picture 3"/>
          <p:cNvPicPr>
            <a:picLocks noChangeAspect="1"/>
          </p:cNvPicPr>
          <p:nvPr/>
        </p:nvPicPr>
        <p:blipFill>
          <a:blip r:embed="rId3"/>
          <a:stretch>
            <a:fillRect/>
          </a:stretch>
        </p:blipFill>
        <p:spPr>
          <a:xfrm>
            <a:off x="6196751" y="1545780"/>
            <a:ext cx="5829300" cy="3324225"/>
          </a:xfrm>
          <a:prstGeom prst="rect">
            <a:avLst/>
          </a:prstGeom>
          <a:ln w="12700">
            <a:solidFill>
              <a:srgbClr val="FF0000"/>
            </a:solidFill>
          </a:ln>
        </p:spPr>
      </p:pic>
      <p:sp>
        <p:nvSpPr>
          <p:cNvPr id="22" name="TextBox 21"/>
          <p:cNvSpPr txBox="1"/>
          <p:nvPr/>
        </p:nvSpPr>
        <p:spPr>
          <a:xfrm>
            <a:off x="6512383" y="5344343"/>
            <a:ext cx="4301177"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Hydrophilic material (capillary action)</a:t>
            </a:r>
          </a:p>
        </p:txBody>
      </p:sp>
      <p:cxnSp>
        <p:nvCxnSpPr>
          <p:cNvPr id="5" name="Straight Arrow Connector 4"/>
          <p:cNvCxnSpPr>
            <a:stCxn id="22" idx="3"/>
          </p:cNvCxnSpPr>
          <p:nvPr/>
        </p:nvCxnSpPr>
        <p:spPr>
          <a:xfrm flipV="1">
            <a:off x="10813560" y="3035379"/>
            <a:ext cx="726560" cy="2493630"/>
          </a:xfrm>
          <a:prstGeom prst="straightConnector1">
            <a:avLst/>
          </a:prstGeom>
          <a:ln>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24" idx="3"/>
          </p:cNvCxnSpPr>
          <p:nvPr/>
        </p:nvCxnSpPr>
        <p:spPr>
          <a:xfrm flipV="1">
            <a:off x="10460213" y="2879566"/>
            <a:ext cx="759067" cy="2287412"/>
          </a:xfrm>
          <a:prstGeom prst="straightConnector1">
            <a:avLst/>
          </a:prstGeom>
          <a:ln>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681136" y="4982312"/>
            <a:ext cx="1779077"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Water thin film</a:t>
            </a:r>
          </a:p>
        </p:txBody>
      </p:sp>
      <p:sp>
        <p:nvSpPr>
          <p:cNvPr id="26" name="TextBox 25"/>
          <p:cNvSpPr txBox="1"/>
          <p:nvPr/>
        </p:nvSpPr>
        <p:spPr>
          <a:xfrm>
            <a:off x="9992313" y="5690345"/>
            <a:ext cx="1210588"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Absorber</a:t>
            </a:r>
          </a:p>
        </p:txBody>
      </p:sp>
      <p:cxnSp>
        <p:nvCxnSpPr>
          <p:cNvPr id="28" name="Straight Arrow Connector 27"/>
          <p:cNvCxnSpPr>
            <a:stCxn id="29" idx="2"/>
          </p:cNvCxnSpPr>
          <p:nvPr/>
        </p:nvCxnSpPr>
        <p:spPr>
          <a:xfrm>
            <a:off x="10597608" y="1940444"/>
            <a:ext cx="907867" cy="336444"/>
          </a:xfrm>
          <a:prstGeom prst="straightConnector1">
            <a:avLst/>
          </a:prstGeom>
          <a:ln>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9101044" y="1571112"/>
            <a:ext cx="2993127"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Glass, thermal insulation </a:t>
            </a:r>
          </a:p>
        </p:txBody>
      </p:sp>
      <p:cxnSp>
        <p:nvCxnSpPr>
          <p:cNvPr id="40" name="Straight Arrow Connector 39"/>
          <p:cNvCxnSpPr>
            <a:stCxn id="26" idx="3"/>
          </p:cNvCxnSpPr>
          <p:nvPr/>
        </p:nvCxnSpPr>
        <p:spPr>
          <a:xfrm flipV="1">
            <a:off x="11202901" y="3309885"/>
            <a:ext cx="605148" cy="2565126"/>
          </a:xfrm>
          <a:prstGeom prst="straightConnector1">
            <a:avLst/>
          </a:prstGeom>
          <a:ln>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52" name="Title 1"/>
          <p:cNvSpPr>
            <a:spLocks noGrp="1"/>
          </p:cNvSpPr>
          <p:nvPr>
            <p:ph type="title"/>
          </p:nvPr>
        </p:nvSpPr>
        <p:spPr>
          <a:xfrm>
            <a:off x="0" y="12201"/>
            <a:ext cx="12192000" cy="1325563"/>
          </a:xfrm>
        </p:spPr>
        <p:txBody>
          <a:bodyPr>
            <a:normAutofit/>
          </a:bodyPr>
          <a:lstStyle/>
          <a:p>
            <a:pPr algn="ctr"/>
            <a:r>
              <a:rPr lang="en-US" dirty="0">
                <a:latin typeface="Arial" panose="020B0604020202020204" pitchFamily="34" charset="0"/>
                <a:cs typeface="Arial" panose="020B0604020202020204" pitchFamily="34" charset="0"/>
              </a:rPr>
              <a:t>DIRECT SOLAR STEAM GENERATOR </a:t>
            </a:r>
            <a:endParaRPr lang="it-IT" dirty="0"/>
          </a:p>
        </p:txBody>
      </p:sp>
    </p:spTree>
    <p:extLst>
      <p:ext uri="{BB962C8B-B14F-4D97-AF65-F5344CB8AC3E}">
        <p14:creationId xmlns:p14="http://schemas.microsoft.com/office/powerpoint/2010/main" val="299587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6"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3975" y="1497861"/>
            <a:ext cx="6315075" cy="4457700"/>
          </a:xfrm>
          <a:prstGeom prst="rect">
            <a:avLst/>
          </a:prstGeom>
        </p:spPr>
      </p:pic>
      <p:pic>
        <p:nvPicPr>
          <p:cNvPr id="2" name="Picture 1"/>
          <p:cNvPicPr>
            <a:picLocks noChangeAspect="1"/>
          </p:cNvPicPr>
          <p:nvPr/>
        </p:nvPicPr>
        <p:blipFill>
          <a:blip r:embed="rId3"/>
          <a:stretch>
            <a:fillRect/>
          </a:stretch>
        </p:blipFill>
        <p:spPr>
          <a:xfrm>
            <a:off x="9492929" y="3610661"/>
            <a:ext cx="2349806" cy="2060686"/>
          </a:xfrm>
          <a:prstGeom prst="rect">
            <a:avLst/>
          </a:prstGeom>
          <a:ln w="63500">
            <a:solidFill>
              <a:srgbClr val="00B050"/>
            </a:solidFill>
          </a:ln>
        </p:spPr>
      </p:pic>
      <p:sp>
        <p:nvSpPr>
          <p:cNvPr id="29" name="Rectangle 28"/>
          <p:cNvSpPr/>
          <p:nvPr/>
        </p:nvSpPr>
        <p:spPr>
          <a:xfrm>
            <a:off x="6521147" y="1439031"/>
            <a:ext cx="2635455" cy="1938227"/>
          </a:xfrm>
          <a:prstGeom prst="rect">
            <a:avLst/>
          </a:prstGeom>
          <a:solidFill>
            <a:schemeClr val="bg1"/>
          </a:solid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458307" y="3645127"/>
            <a:ext cx="2745037" cy="1988231"/>
          </a:xfrm>
          <a:prstGeom prst="rect">
            <a:avLst/>
          </a:prstGeom>
          <a:solidFill>
            <a:schemeClr val="bg1"/>
          </a:solid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p:cNvPicPr>
            <a:picLocks noChangeAspect="1"/>
          </p:cNvPicPr>
          <p:nvPr/>
        </p:nvPicPr>
        <p:blipFill>
          <a:blip r:embed="rId4"/>
          <a:stretch>
            <a:fillRect/>
          </a:stretch>
        </p:blipFill>
        <p:spPr>
          <a:xfrm>
            <a:off x="6611094" y="1607395"/>
            <a:ext cx="2477171" cy="1621825"/>
          </a:xfrm>
          <a:prstGeom prst="rect">
            <a:avLst/>
          </a:prstGeom>
        </p:spPr>
      </p:pic>
      <p:pic>
        <p:nvPicPr>
          <p:cNvPr id="44" name="Picture 43"/>
          <p:cNvPicPr>
            <a:picLocks noChangeAspect="1"/>
          </p:cNvPicPr>
          <p:nvPr/>
        </p:nvPicPr>
        <p:blipFill>
          <a:blip r:embed="rId5"/>
          <a:stretch>
            <a:fillRect/>
          </a:stretch>
        </p:blipFill>
        <p:spPr>
          <a:xfrm>
            <a:off x="6815051" y="3811089"/>
            <a:ext cx="1943576" cy="1650206"/>
          </a:xfrm>
          <a:prstGeom prst="rect">
            <a:avLst/>
          </a:prstGeom>
        </p:spPr>
      </p:pic>
      <p:sp>
        <p:nvSpPr>
          <p:cNvPr id="46" name="Rectangle 45"/>
          <p:cNvSpPr/>
          <p:nvPr/>
        </p:nvSpPr>
        <p:spPr>
          <a:xfrm>
            <a:off x="9295315" y="1431087"/>
            <a:ext cx="2745037" cy="1988231"/>
          </a:xfrm>
          <a:prstGeom prst="rect">
            <a:avLst/>
          </a:prstGeom>
          <a:solidFill>
            <a:schemeClr val="bg1"/>
          </a:solid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Arrow Connector 55"/>
          <p:cNvCxnSpPr/>
          <p:nvPr/>
        </p:nvCxnSpPr>
        <p:spPr>
          <a:xfrm>
            <a:off x="4108839" y="4200413"/>
            <a:ext cx="534871" cy="0"/>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4111951" y="4390135"/>
            <a:ext cx="534871" cy="0"/>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4111951" y="4576745"/>
            <a:ext cx="534871" cy="0"/>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4115063" y="4747806"/>
            <a:ext cx="534871" cy="0"/>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0" y="6024898"/>
            <a:ext cx="12191999" cy="646331"/>
          </a:xfrm>
          <a:prstGeom prst="rect">
            <a:avLst/>
          </a:prstGeom>
        </p:spPr>
        <p:txBody>
          <a:bodyPr wrap="square">
            <a:spAutoFit/>
          </a:bodyPr>
          <a:lstStyle/>
          <a:p>
            <a:pPr algn="just"/>
            <a:r>
              <a:rPr lang="en-US" dirty="0">
                <a:latin typeface="Arial" panose="020B0604020202020204" pitchFamily="34" charset="0"/>
                <a:cs typeface="Arial" panose="020B0604020202020204" pitchFamily="34" charset="0"/>
              </a:rPr>
              <a:t>In this work, we achieved an efficient (</a:t>
            </a:r>
            <a:r>
              <a:rPr lang="en-US" b="1" dirty="0">
                <a:solidFill>
                  <a:srgbClr val="FF0000"/>
                </a:solidFill>
                <a:latin typeface="Arial" panose="020B0604020202020204" pitchFamily="34" charset="0"/>
                <a:cs typeface="Arial" panose="020B0604020202020204" pitchFamily="34" charset="0"/>
              </a:rPr>
              <a:t>87%</a:t>
            </a:r>
            <a:r>
              <a:rPr lang="en-US" dirty="0">
                <a:latin typeface="Arial" panose="020B0604020202020204" pitchFamily="34" charset="0"/>
                <a:cs typeface="Arial" panose="020B0604020202020204" pitchFamily="34" charset="0"/>
              </a:rPr>
              <a:t>) steam generation by </a:t>
            </a:r>
            <a:r>
              <a:rPr lang="en-US" b="1" dirty="0">
                <a:solidFill>
                  <a:srgbClr val="FF0000"/>
                </a:solidFill>
                <a:latin typeface="Arial" panose="020B0604020202020204" pitchFamily="34" charset="0"/>
                <a:cs typeface="Arial" panose="020B0604020202020204" pitchFamily="34" charset="0"/>
              </a:rPr>
              <a:t>inexpensive</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no advanced </a:t>
            </a:r>
            <a:r>
              <a:rPr lang="en-US" dirty="0" err="1">
                <a:latin typeface="Arial" panose="020B0604020202020204" pitchFamily="34" charset="0"/>
                <a:cs typeface="Arial" panose="020B0604020202020204" pitchFamily="34" charset="0"/>
              </a:rPr>
              <a:t>nano</a:t>
            </a:r>
            <a:r>
              <a:rPr lang="en-US" dirty="0">
                <a:latin typeface="Arial" panose="020B0604020202020204" pitchFamily="34" charset="0"/>
                <a:cs typeface="Arial" panose="020B0604020202020204" pitchFamily="34" charset="0"/>
              </a:rPr>
              <a:t>-structured materials</a:t>
            </a:r>
            <a:r>
              <a:rPr lang="en-US" b="1" dirty="0">
                <a:latin typeface="Arial" panose="020B0604020202020204" pitchFamily="34" charset="0"/>
                <a:cs typeface="Arial" panose="020B0604020202020204" pitchFamily="34" charset="0"/>
              </a:rPr>
              <a:t>) </a:t>
            </a:r>
            <a:r>
              <a:rPr lang="en-US" b="1" dirty="0">
                <a:solidFill>
                  <a:srgbClr val="FF0000"/>
                </a:solidFill>
                <a:latin typeface="Arial" panose="020B0604020202020204" pitchFamily="34" charset="0"/>
                <a:cs typeface="Arial" panose="020B0604020202020204" pitchFamily="34" charset="0"/>
              </a:rPr>
              <a:t>narrow gap</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evaporation device for solar applications.</a:t>
            </a:r>
            <a:endParaRPr lang="it-IT"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6"/>
          <a:stretch>
            <a:fillRect/>
          </a:stretch>
        </p:blipFill>
        <p:spPr>
          <a:xfrm>
            <a:off x="9692710" y="1808161"/>
            <a:ext cx="1950244" cy="1183481"/>
          </a:xfrm>
          <a:prstGeom prst="rect">
            <a:avLst/>
          </a:prstGeom>
        </p:spPr>
      </p:pic>
      <p:sp>
        <p:nvSpPr>
          <p:cNvPr id="31" name="Title 1"/>
          <p:cNvSpPr>
            <a:spLocks noGrp="1"/>
          </p:cNvSpPr>
          <p:nvPr>
            <p:ph type="title"/>
          </p:nvPr>
        </p:nvSpPr>
        <p:spPr>
          <a:xfrm>
            <a:off x="0" y="12201"/>
            <a:ext cx="12192000" cy="1325563"/>
          </a:xfrm>
        </p:spPr>
        <p:txBody>
          <a:bodyPr>
            <a:normAutofit/>
          </a:bodyPr>
          <a:lstStyle/>
          <a:p>
            <a:pPr algn="ctr"/>
            <a:r>
              <a:rPr lang="en-US" dirty="0">
                <a:latin typeface="Arial" panose="020B0604020202020204" pitchFamily="34" charset="0"/>
                <a:cs typeface="Arial" panose="020B0604020202020204" pitchFamily="34" charset="0"/>
              </a:rPr>
              <a:t>DIRECT SOLAR STEAM GENERATOR </a:t>
            </a:r>
            <a:endParaRPr lang="it-IT" dirty="0"/>
          </a:p>
        </p:txBody>
      </p:sp>
      <p:sp>
        <p:nvSpPr>
          <p:cNvPr id="22" name="Rectangle 3">
            <a:extLst>
              <a:ext uri="{FF2B5EF4-FFF2-40B4-BE49-F238E27FC236}">
                <a16:creationId xmlns:a16="http://schemas.microsoft.com/office/drawing/2014/main" id="{21F8CA73-E764-406D-BDDA-9D6DCA539DF5}"/>
              </a:ext>
            </a:extLst>
          </p:cNvPr>
          <p:cNvSpPr/>
          <p:nvPr/>
        </p:nvSpPr>
        <p:spPr>
          <a:xfrm>
            <a:off x="6304545" y="1375019"/>
            <a:ext cx="5838765" cy="4548458"/>
          </a:xfrm>
          <a:prstGeom prst="rect">
            <a:avLst/>
          </a:prstGeom>
          <a:solidFill>
            <a:schemeClr val="bg1">
              <a:alpha val="9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9">
            <a:extLst>
              <a:ext uri="{FF2B5EF4-FFF2-40B4-BE49-F238E27FC236}">
                <a16:creationId xmlns:a16="http://schemas.microsoft.com/office/drawing/2014/main" id="{D744F4B1-6625-469C-B72D-F724E5922459}"/>
              </a:ext>
            </a:extLst>
          </p:cNvPr>
          <p:cNvPicPr>
            <a:picLocks noChangeAspect="1"/>
          </p:cNvPicPr>
          <p:nvPr/>
        </p:nvPicPr>
        <p:blipFill>
          <a:blip r:embed="rId7"/>
          <a:stretch>
            <a:fillRect/>
          </a:stretch>
        </p:blipFill>
        <p:spPr>
          <a:xfrm>
            <a:off x="6303984" y="1815141"/>
            <a:ext cx="5791200" cy="3268980"/>
          </a:xfrm>
          <a:prstGeom prst="rect">
            <a:avLst/>
          </a:prstGeom>
          <a:ln w="25400">
            <a:solidFill>
              <a:schemeClr val="tx1"/>
            </a:solidFill>
          </a:ln>
        </p:spPr>
      </p:pic>
    </p:spTree>
    <p:extLst>
      <p:ext uri="{BB962C8B-B14F-4D97-AF65-F5344CB8AC3E}">
        <p14:creationId xmlns:p14="http://schemas.microsoft.com/office/powerpoint/2010/main" val="75904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par>
                                <p:cTn id="8" presetID="10"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fade">
                                      <p:cBhvr>
                                        <p:cTn id="18" dur="500"/>
                                        <p:tgtEl>
                                          <p:spTgt spid="57"/>
                                        </p:tgtEl>
                                      </p:cBhvr>
                                    </p:animEffect>
                                  </p:childTnLst>
                                </p:cTn>
                              </p:par>
                              <p:par>
                                <p:cTn id="19" presetID="10"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500"/>
                                        <p:tgtEl>
                                          <p:spTgt spid="4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8"/>
                                        </p:tgtEl>
                                        <p:attrNameLst>
                                          <p:attrName>style.visibility</p:attrName>
                                        </p:attrNameLst>
                                      </p:cBhvr>
                                      <p:to>
                                        <p:strVal val="visible"/>
                                      </p:to>
                                    </p:set>
                                    <p:animEffect transition="in" filter="fade">
                                      <p:cBhvr>
                                        <p:cTn id="29" dur="500"/>
                                        <p:tgtEl>
                                          <p:spTgt spid="58"/>
                                        </p:tgtEl>
                                      </p:cBhvr>
                                    </p:animEffect>
                                  </p:childTnLst>
                                </p:cTn>
                              </p:par>
                              <p:par>
                                <p:cTn id="30" presetID="10" presetClass="entr" presetSubtype="0" fill="hold"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500"/>
                                        <p:tgtEl>
                                          <p:spTgt spid="4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500"/>
                                        <p:tgtEl>
                                          <p:spTgt spid="59"/>
                                        </p:tgtEl>
                                      </p:cBhvr>
                                    </p:animEffect>
                                  </p:childTnLst>
                                </p:cTn>
                              </p:par>
                              <p:par>
                                <p:cTn id="41" presetID="10" presetClass="entr" presetSubtype="0" fill="hold"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par>
                                <p:cTn id="49" presetID="10" presetClass="entr" presetSubtype="0"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2" grpId="0" animBg="1"/>
      <p:bldP spid="46"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2"/>
            <a:ext cx="12192000" cy="6857078"/>
          </a:xfrm>
        </p:spPr>
        <p:txBody>
          <a:bodyPr>
            <a:normAutofit/>
          </a:bodyPr>
          <a:lstStyle/>
          <a:p>
            <a:pPr algn="ctr"/>
            <a:r>
              <a:rPr lang="en-US" dirty="0">
                <a:latin typeface="Arial" panose="020B0604020202020204" pitchFamily="34" charset="0"/>
                <a:cs typeface="Arial" panose="020B0604020202020204" pitchFamily="34" charset="0"/>
              </a:rPr>
              <a:t>WHAT ABOUT CONDENSATION PROCESS?</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We made a step forward…</a:t>
            </a:r>
          </a:p>
        </p:txBody>
      </p:sp>
    </p:spTree>
    <p:extLst>
      <p:ext uri="{BB962C8B-B14F-4D97-AF65-F5344CB8AC3E}">
        <p14:creationId xmlns:p14="http://schemas.microsoft.com/office/powerpoint/2010/main" val="4235631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0" y="-3841"/>
            <a:ext cx="12192000" cy="1325563"/>
          </a:xfrm>
        </p:spPr>
        <p:txBody>
          <a:bodyPr>
            <a:normAutofit/>
          </a:bodyPr>
          <a:lstStyle/>
          <a:p>
            <a:pPr algn="ctr"/>
            <a:r>
              <a:rPr lang="it-IT" dirty="0">
                <a:latin typeface="Arial" panose="020B0604020202020204" pitchFamily="34" charset="0"/>
                <a:cs typeface="Arial" panose="020B0604020202020204" pitchFamily="34" charset="0"/>
              </a:rPr>
              <a:t>TOPICS</a:t>
            </a:r>
          </a:p>
        </p:txBody>
      </p:sp>
      <p:sp>
        <p:nvSpPr>
          <p:cNvPr id="12" name="TextBox 11"/>
          <p:cNvSpPr txBox="1"/>
          <p:nvPr/>
        </p:nvSpPr>
        <p:spPr>
          <a:xfrm>
            <a:off x="1020178" y="986442"/>
            <a:ext cx="10151644" cy="6285054"/>
          </a:xfrm>
          <a:prstGeom prst="rect">
            <a:avLst/>
          </a:prstGeom>
          <a:noFill/>
        </p:spPr>
        <p:txBody>
          <a:bodyPr wrap="square" rtlCol="0">
            <a:spAutoFit/>
          </a:bodyPr>
          <a:lstStyle/>
          <a:p>
            <a:pPr marL="285750" indent="-285750">
              <a:lnSpc>
                <a:spcPct val="200000"/>
              </a:lnSpc>
              <a:buFont typeface="Wingdings" panose="05000000000000000000" pitchFamily="2" charset="2"/>
              <a:buChar char="Ø"/>
            </a:pPr>
            <a:r>
              <a:rPr lang="it-IT" sz="2600" dirty="0" err="1">
                <a:solidFill>
                  <a:schemeClr val="bg2"/>
                </a:solidFill>
                <a:latin typeface="Arial" panose="020B0604020202020204" pitchFamily="34" charset="0"/>
                <a:cs typeface="Arial" panose="020B0604020202020204" pitchFamily="34" charset="0"/>
              </a:rPr>
              <a:t>Introduction</a:t>
            </a:r>
            <a:endParaRPr lang="it-IT" sz="2600" dirty="0">
              <a:solidFill>
                <a:schemeClr val="bg2"/>
              </a:solidFill>
              <a:latin typeface="Arial" panose="020B0604020202020204" pitchFamily="34" charset="0"/>
              <a:cs typeface="Arial" panose="020B0604020202020204" pitchFamily="34" charset="0"/>
            </a:endParaRPr>
          </a:p>
          <a:p>
            <a:pPr marL="285750" indent="-285750">
              <a:lnSpc>
                <a:spcPct val="200000"/>
              </a:lnSpc>
              <a:buFont typeface="Wingdings" panose="05000000000000000000" pitchFamily="2" charset="2"/>
              <a:buChar char="Ø"/>
            </a:pPr>
            <a:r>
              <a:rPr lang="it-IT" sz="2600" dirty="0">
                <a:latin typeface="Arial" panose="020B0604020202020204" pitchFamily="34" charset="0"/>
                <a:cs typeface="Arial" panose="020B0604020202020204" pitchFamily="34" charset="0"/>
              </a:rPr>
              <a:t>Our contribution (</a:t>
            </a:r>
            <a:r>
              <a:rPr lang="en-US" sz="2600" dirty="0">
                <a:latin typeface="Arial" panose="020B0604020202020204" pitchFamily="34" charset="0"/>
                <a:cs typeface="Arial" panose="020B0604020202020204" pitchFamily="34" charset="0"/>
              </a:rPr>
              <a:t>making desalination more sustainable</a:t>
            </a:r>
            <a:r>
              <a:rPr lang="it-IT" sz="2600" dirty="0">
                <a:latin typeface="Arial" panose="020B0604020202020204" pitchFamily="34" charset="0"/>
                <a:cs typeface="Arial" panose="020B0604020202020204" pitchFamily="34" charset="0"/>
              </a:rPr>
              <a:t>)</a:t>
            </a:r>
          </a:p>
          <a:p>
            <a:pPr marL="800100" lvl="1" indent="-342900">
              <a:lnSpc>
                <a:spcPct val="200000"/>
              </a:lnSpc>
              <a:buFont typeface="+mj-lt"/>
              <a:buAutoNum type="alphaUcPeriod"/>
            </a:pPr>
            <a:r>
              <a:rPr lang="it-IT" dirty="0">
                <a:solidFill>
                  <a:schemeClr val="bg2"/>
                </a:solidFill>
                <a:latin typeface="Arial" panose="020B0604020202020204" pitchFamily="34" charset="0"/>
                <a:cs typeface="Arial" panose="020B0604020202020204" pitchFamily="34" charset="0"/>
                <a:sym typeface="Wingdings" panose="05000000000000000000" pitchFamily="2" charset="2"/>
              </a:rPr>
              <a:t>Solar Steam Generator (evaporation – concentrated solar power)</a:t>
            </a:r>
          </a:p>
          <a:p>
            <a:pPr marL="800100" lvl="1" indent="-342900">
              <a:lnSpc>
                <a:spcPct val="200000"/>
              </a:lnSpc>
              <a:buFont typeface="+mj-lt"/>
              <a:buAutoNum type="alphaUcPeriod"/>
            </a:pPr>
            <a:r>
              <a:rPr lang="it-IT" dirty="0">
                <a:latin typeface="Arial" panose="020B0604020202020204" pitchFamily="34" charset="0"/>
                <a:cs typeface="Arial" panose="020B0604020202020204" pitchFamily="34" charset="0"/>
              </a:rPr>
              <a:t>Distiller (complete desalination – under 1 </a:t>
            </a:r>
            <a:r>
              <a:rPr lang="it-IT" dirty="0" err="1">
                <a:latin typeface="Arial" panose="020B0604020202020204" pitchFamily="34" charset="0"/>
                <a:cs typeface="Arial" panose="020B0604020202020204" pitchFamily="34" charset="0"/>
              </a:rPr>
              <a:t>sun</a:t>
            </a:r>
            <a:r>
              <a:rPr lang="it-IT" dirty="0">
                <a:latin typeface="Arial" panose="020B0604020202020204" pitchFamily="34" charset="0"/>
                <a:cs typeface="Arial" panose="020B0604020202020204" pitchFamily="34" charset="0"/>
              </a:rPr>
              <a:t>)</a:t>
            </a:r>
          </a:p>
          <a:p>
            <a:pPr lvl="1">
              <a:lnSpc>
                <a:spcPct val="200000"/>
              </a:lnSpc>
            </a:pPr>
            <a:r>
              <a:rPr lang="it-IT" dirty="0">
                <a:latin typeface="Arial" panose="020B0604020202020204" pitchFamily="34" charset="0"/>
                <a:cs typeface="Arial" panose="020B0604020202020204" pitchFamily="34" charset="0"/>
              </a:rPr>
              <a:t>	</a:t>
            </a:r>
            <a:r>
              <a:rPr lang="it-IT" dirty="0">
                <a:solidFill>
                  <a:schemeClr val="bg2"/>
                </a:solidFill>
                <a:latin typeface="Arial" panose="020B0604020202020204" pitchFamily="34" charset="0"/>
                <a:cs typeface="Arial" panose="020B0604020202020204" pitchFamily="34" charset="0"/>
              </a:rPr>
              <a:t>Follow-up </a:t>
            </a:r>
            <a:r>
              <a:rPr lang="it-IT" dirty="0" err="1">
                <a:solidFill>
                  <a:schemeClr val="bg2"/>
                </a:solidFill>
                <a:latin typeface="Arial" panose="020B0604020202020204" pitchFamily="34" charset="0"/>
                <a:cs typeface="Arial" panose="020B0604020202020204" pitchFamily="34" charset="0"/>
              </a:rPr>
              <a:t>Distiller</a:t>
            </a:r>
            <a:endParaRPr lang="it-IT" dirty="0">
              <a:solidFill>
                <a:schemeClr val="bg2"/>
              </a:solidFill>
              <a:latin typeface="Arial" panose="020B0604020202020204" pitchFamily="34" charset="0"/>
              <a:cs typeface="Arial" panose="020B0604020202020204" pitchFamily="34" charset="0"/>
            </a:endParaRPr>
          </a:p>
          <a:p>
            <a:pPr marL="1657350" lvl="3" indent="-285750">
              <a:lnSpc>
                <a:spcPct val="200000"/>
              </a:lnSpc>
              <a:buFont typeface="Arial" panose="020B0604020202020204" pitchFamily="34" charset="0"/>
              <a:buChar char="•"/>
            </a:pPr>
            <a:r>
              <a:rPr lang="it-IT" dirty="0">
                <a:solidFill>
                  <a:schemeClr val="bg2"/>
                </a:solidFill>
                <a:latin typeface="Arial" panose="020B0604020202020204" pitchFamily="34" charset="0"/>
                <a:cs typeface="Arial" panose="020B0604020202020204" pitchFamily="34" charset="0"/>
              </a:rPr>
              <a:t>Waste </a:t>
            </a:r>
            <a:r>
              <a:rPr lang="it-IT" dirty="0" err="1">
                <a:solidFill>
                  <a:schemeClr val="bg2"/>
                </a:solidFill>
                <a:latin typeface="Arial" panose="020B0604020202020204" pitchFamily="34" charset="0"/>
                <a:cs typeface="Arial" panose="020B0604020202020204" pitchFamily="34" charset="0"/>
              </a:rPr>
              <a:t>heat</a:t>
            </a:r>
            <a:r>
              <a:rPr lang="it-IT" dirty="0">
                <a:solidFill>
                  <a:schemeClr val="bg2"/>
                </a:solidFill>
                <a:latin typeface="Arial" panose="020B0604020202020204" pitchFamily="34" charset="0"/>
                <a:cs typeface="Arial" panose="020B0604020202020204" pitchFamily="34" charset="0"/>
              </a:rPr>
              <a:t> </a:t>
            </a:r>
            <a:r>
              <a:rPr lang="it-IT" dirty="0" err="1">
                <a:solidFill>
                  <a:schemeClr val="bg2"/>
                </a:solidFill>
                <a:latin typeface="Arial" panose="020B0604020202020204" pitchFamily="34" charset="0"/>
                <a:cs typeface="Arial" panose="020B0604020202020204" pitchFamily="34" charset="0"/>
              </a:rPr>
              <a:t>driven</a:t>
            </a:r>
            <a:r>
              <a:rPr lang="it-IT" dirty="0">
                <a:solidFill>
                  <a:schemeClr val="bg2"/>
                </a:solidFill>
                <a:latin typeface="Arial" panose="020B0604020202020204" pitchFamily="34" charset="0"/>
                <a:cs typeface="Arial" panose="020B0604020202020204" pitchFamily="34" charset="0"/>
              </a:rPr>
              <a:t> </a:t>
            </a:r>
            <a:r>
              <a:rPr lang="it-IT" dirty="0" err="1">
                <a:solidFill>
                  <a:schemeClr val="bg2"/>
                </a:solidFill>
                <a:latin typeface="Arial" panose="020B0604020202020204" pitchFamily="34" charset="0"/>
                <a:cs typeface="Arial" panose="020B0604020202020204" pitchFamily="34" charset="0"/>
              </a:rPr>
              <a:t>Distiller</a:t>
            </a:r>
            <a:endParaRPr lang="it-IT" dirty="0">
              <a:solidFill>
                <a:schemeClr val="bg2"/>
              </a:solidFill>
              <a:latin typeface="Arial" panose="020B0604020202020204" pitchFamily="34" charset="0"/>
              <a:cs typeface="Arial" panose="020B0604020202020204" pitchFamily="34" charset="0"/>
            </a:endParaRPr>
          </a:p>
          <a:p>
            <a:pPr marL="1657350" lvl="3" indent="-285750">
              <a:lnSpc>
                <a:spcPct val="200000"/>
              </a:lnSpc>
              <a:buFont typeface="Arial" panose="020B0604020202020204" pitchFamily="34" charset="0"/>
              <a:buChar char="•"/>
            </a:pPr>
            <a:r>
              <a:rPr lang="it-IT" dirty="0">
                <a:solidFill>
                  <a:schemeClr val="bg2"/>
                </a:solidFill>
                <a:latin typeface="Arial" panose="020B0604020202020204" pitchFamily="34" charset="0"/>
                <a:cs typeface="Arial" panose="020B0604020202020204" pitchFamily="34" charset="0"/>
              </a:rPr>
              <a:t>Scale-up of the </a:t>
            </a:r>
            <a:r>
              <a:rPr lang="it-IT" dirty="0" err="1">
                <a:solidFill>
                  <a:schemeClr val="bg2"/>
                </a:solidFill>
                <a:latin typeface="Arial" panose="020B0604020202020204" pitchFamily="34" charset="0"/>
                <a:cs typeface="Arial" panose="020B0604020202020204" pitchFamily="34" charset="0"/>
              </a:rPr>
              <a:t>Distiller</a:t>
            </a:r>
            <a:endParaRPr lang="it-IT" dirty="0">
              <a:solidFill>
                <a:schemeClr val="bg2"/>
              </a:solidFill>
              <a:latin typeface="Arial" panose="020B0604020202020204" pitchFamily="34" charset="0"/>
              <a:cs typeface="Arial" panose="020B0604020202020204" pitchFamily="34" charset="0"/>
            </a:endParaRPr>
          </a:p>
          <a:p>
            <a:pPr marL="285750" indent="-285750">
              <a:lnSpc>
                <a:spcPct val="200000"/>
              </a:lnSpc>
              <a:buFont typeface="Wingdings" panose="05000000000000000000" pitchFamily="2" charset="2"/>
              <a:buChar char="Ø"/>
            </a:pPr>
            <a:r>
              <a:rPr lang="it-IT" sz="2600" dirty="0">
                <a:solidFill>
                  <a:schemeClr val="bg2"/>
                </a:solidFill>
                <a:latin typeface="Arial" panose="020B0604020202020204" pitchFamily="34" charset="0"/>
                <a:cs typeface="Arial" panose="020B0604020202020204" pitchFamily="34" charset="0"/>
              </a:rPr>
              <a:t>Conclusions</a:t>
            </a:r>
          </a:p>
          <a:p>
            <a:pPr lvl="1">
              <a:lnSpc>
                <a:spcPct val="200000"/>
              </a:lnSpc>
            </a:pPr>
            <a:endParaRPr lang="it-IT" dirty="0">
              <a:latin typeface="Arial" panose="020B0604020202020204" pitchFamily="34" charset="0"/>
              <a:cs typeface="Arial" panose="020B0604020202020204" pitchFamily="34" charset="0"/>
            </a:endParaRPr>
          </a:p>
          <a:p>
            <a:pPr marL="742950" lvl="1" indent="-285750">
              <a:lnSpc>
                <a:spcPct val="200000"/>
              </a:lnSpc>
              <a:buFont typeface="Wingdings" panose="05000000000000000000" pitchFamily="2" charset="2"/>
              <a:buChar char="Ø"/>
            </a:pPr>
            <a:endParaRPr lang="it-I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0796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0" y="-3327"/>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Arial" panose="020B0604020202020204" pitchFamily="34" charset="0"/>
                <a:cs typeface="Arial" panose="020B0604020202020204" pitchFamily="34" charset="0"/>
              </a:rPr>
              <a:t>DISTILLER</a:t>
            </a:r>
            <a:endParaRPr lang="it-IT" dirty="0"/>
          </a:p>
        </p:txBody>
      </p:sp>
      <p:graphicFrame>
        <p:nvGraphicFramePr>
          <p:cNvPr id="4" name="Diagram 3"/>
          <p:cNvGraphicFramePr/>
          <p:nvPr>
            <p:extLst>
              <p:ext uri="{D42A27DB-BD31-4B8C-83A1-F6EECF244321}">
                <p14:modId xmlns:p14="http://schemas.microsoft.com/office/powerpoint/2010/main" val="912829396"/>
              </p:ext>
            </p:extLst>
          </p:nvPr>
        </p:nvGraphicFramePr>
        <p:xfrm>
          <a:off x="1247404" y="802433"/>
          <a:ext cx="9705541" cy="60555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0" name="Straight Arrow Connector 9"/>
          <p:cNvCxnSpPr>
            <a:stCxn id="12" idx="1"/>
          </p:cNvCxnSpPr>
          <p:nvPr/>
        </p:nvCxnSpPr>
        <p:spPr>
          <a:xfrm flipH="1">
            <a:off x="6133514" y="2023172"/>
            <a:ext cx="2537923" cy="2169000"/>
          </a:xfrm>
          <a:prstGeom prst="straightConnector1">
            <a:avLst/>
          </a:prstGeom>
          <a:ln w="38100">
            <a:solidFill>
              <a:srgbClr val="FF0000"/>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8671437" y="1713985"/>
            <a:ext cx="1735667" cy="618374"/>
          </a:xfrm>
          <a:prstGeom prst="rect">
            <a:avLst/>
          </a:prstGeom>
          <a:solidFill>
            <a:schemeClr val="bg1"/>
          </a:solidFill>
          <a:ln w="38100">
            <a:solidFill>
              <a:srgbClr val="FF0000"/>
            </a:solidFill>
          </a:ln>
        </p:spPr>
        <p:txBody>
          <a:bodyPr wrap="none">
            <a:spAutoFit/>
          </a:bodyPr>
          <a:lstStyle/>
          <a:p>
            <a:pPr algn="ctr">
              <a:lnSpc>
                <a:spcPct val="150000"/>
              </a:lnSpc>
            </a:pPr>
            <a:r>
              <a:rPr lang="en-GB" sz="2600" b="1" dirty="0">
                <a:latin typeface="Arial" panose="020B0604020202020204" pitchFamily="34" charset="0"/>
                <a:cs typeface="Arial" panose="020B0604020202020204" pitchFamily="34" charset="0"/>
              </a:rPr>
              <a:t>NOVELTY</a:t>
            </a:r>
          </a:p>
        </p:txBody>
      </p:sp>
    </p:spTree>
    <p:extLst>
      <p:ext uri="{BB962C8B-B14F-4D97-AF65-F5344CB8AC3E}">
        <p14:creationId xmlns:p14="http://schemas.microsoft.com/office/powerpoint/2010/main" val="2960435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089780" y="975271"/>
            <a:ext cx="6010275" cy="5314950"/>
          </a:xfrm>
          <a:prstGeom prst="rect">
            <a:avLst/>
          </a:prstGeom>
        </p:spPr>
      </p:pic>
      <p:sp>
        <p:nvSpPr>
          <p:cNvPr id="6" name="Title 1"/>
          <p:cNvSpPr>
            <a:spLocks noGrp="1"/>
          </p:cNvSpPr>
          <p:nvPr>
            <p:ph type="title"/>
          </p:nvPr>
        </p:nvSpPr>
        <p:spPr>
          <a:xfrm>
            <a:off x="0" y="0"/>
            <a:ext cx="12192000" cy="1325563"/>
          </a:xfrm>
        </p:spPr>
        <p:txBody>
          <a:bodyPr/>
          <a:lstStyle/>
          <a:p>
            <a:pPr algn="ctr"/>
            <a:r>
              <a:rPr lang="en-US" dirty="0">
                <a:latin typeface="Arial" panose="020B0604020202020204" pitchFamily="34" charset="0"/>
                <a:cs typeface="Arial" panose="020B0604020202020204" pitchFamily="34" charset="0"/>
              </a:rPr>
              <a:t>HOW DOES IT WORK?</a:t>
            </a:r>
          </a:p>
        </p:txBody>
      </p:sp>
      <p:sp>
        <p:nvSpPr>
          <p:cNvPr id="7" name="Rectangle 6"/>
          <p:cNvSpPr/>
          <p:nvPr/>
        </p:nvSpPr>
        <p:spPr>
          <a:xfrm>
            <a:off x="7626520" y="2392285"/>
            <a:ext cx="559559" cy="777923"/>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501900" y="1030080"/>
            <a:ext cx="5019675" cy="3157538"/>
          </a:xfrm>
          <a:prstGeom prst="rect">
            <a:avLst/>
          </a:prstGeom>
          <a:ln w="12700">
            <a:solidFill>
              <a:schemeClr val="tx1"/>
            </a:solidFill>
            <a:prstDash val="dash"/>
          </a:ln>
        </p:spPr>
      </p:pic>
      <p:sp>
        <p:nvSpPr>
          <p:cNvPr id="9" name="Rectangle 8"/>
          <p:cNvSpPr/>
          <p:nvPr/>
        </p:nvSpPr>
        <p:spPr>
          <a:xfrm>
            <a:off x="5813946" y="1023582"/>
            <a:ext cx="304518" cy="3019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stCxn id="8" idx="3"/>
          </p:cNvCxnSpPr>
          <p:nvPr/>
        </p:nvCxnSpPr>
        <p:spPr>
          <a:xfrm>
            <a:off x="5521575" y="2608849"/>
            <a:ext cx="2104945" cy="268822"/>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4"/>
          <a:stretch>
            <a:fillRect/>
          </a:stretch>
        </p:blipFill>
        <p:spPr>
          <a:xfrm>
            <a:off x="1368905" y="4327504"/>
            <a:ext cx="2645586" cy="2423184"/>
          </a:xfrm>
          <a:prstGeom prst="rect">
            <a:avLst/>
          </a:prstGeom>
        </p:spPr>
      </p:pic>
      <p:sp>
        <p:nvSpPr>
          <p:cNvPr id="16" name="Oval 15"/>
          <p:cNvSpPr/>
          <p:nvPr/>
        </p:nvSpPr>
        <p:spPr>
          <a:xfrm>
            <a:off x="3427277" y="5448347"/>
            <a:ext cx="121920" cy="11380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067446" y="5719921"/>
            <a:ext cx="121920" cy="113809"/>
          </a:xfrm>
          <a:prstGeom prst="ellipse">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flipH="1" flipV="1">
            <a:off x="3505655" y="5644293"/>
            <a:ext cx="5011" cy="877239"/>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3161709" y="6003810"/>
                <a:ext cx="1215917" cy="321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rPr>
                          </m:ctrlPr>
                        </m:sSubPr>
                        <m:e>
                          <m:r>
                            <a:rPr lang="it-IT" b="0" i="1" smtClean="0">
                              <a:solidFill>
                                <a:srgbClr val="FF0000"/>
                              </a:solidFill>
                              <a:latin typeface="Cambria Math" panose="02040503050406030204" pitchFamily="18" charset="0"/>
                            </a:rPr>
                            <m:t>𝑇</m:t>
                          </m:r>
                        </m:e>
                        <m:sub>
                          <m:r>
                            <a:rPr lang="it-IT" b="0" i="1" smtClean="0">
                              <a:solidFill>
                                <a:srgbClr val="FF0000"/>
                              </a:solidFill>
                              <a:latin typeface="Cambria Math" panose="02040503050406030204" pitchFamily="18" charset="0"/>
                            </a:rPr>
                            <m:t>𝐸𝑉𝐴</m:t>
                          </m:r>
                        </m:sub>
                      </m:sSub>
                    </m:oMath>
                  </m:oMathPara>
                </a14:m>
                <a:endParaRPr lang="en-US" dirty="0">
                  <a:solidFill>
                    <a:srgbClr val="FF0000"/>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3161709" y="6003810"/>
                <a:ext cx="1215917" cy="321777"/>
              </a:xfrm>
              <a:prstGeom prst="rect">
                <a:avLst/>
              </a:prstGeom>
              <a:blipFill rotWithShape="0">
                <a:blip r:embed="rId5"/>
                <a:stretch>
                  <a:fillRect b="-13208"/>
                </a:stretch>
              </a:blipFill>
            </p:spPr>
            <p:txBody>
              <a:bodyPr/>
              <a:lstStyle/>
              <a:p>
                <a:r>
                  <a:rPr lang="en-US">
                    <a:noFill/>
                  </a:rPr>
                  <a:t> </a:t>
                </a:r>
              </a:p>
            </p:txBody>
          </p:sp>
        </mc:Fallback>
      </mc:AlternateContent>
      <p:cxnSp>
        <p:nvCxnSpPr>
          <p:cNvPr id="22" name="Straight Arrow Connector 21"/>
          <p:cNvCxnSpPr/>
          <p:nvPr/>
        </p:nvCxnSpPr>
        <p:spPr>
          <a:xfrm flipV="1">
            <a:off x="3138750" y="5930531"/>
            <a:ext cx="0" cy="548882"/>
          </a:xfrm>
          <a:prstGeom prst="straightConnector1">
            <a:avLst/>
          </a:prstGeom>
          <a:ln w="19050">
            <a:solidFill>
              <a:schemeClr val="accent5"/>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p:cNvSpPr txBox="1"/>
              <p:nvPr/>
            </p:nvSpPr>
            <p:spPr>
              <a:xfrm>
                <a:off x="2236588" y="6245516"/>
                <a:ext cx="1215917" cy="321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accent5"/>
                              </a:solidFill>
                              <a:latin typeface="Cambria Math" panose="02040503050406030204" pitchFamily="18" charset="0"/>
                            </a:rPr>
                          </m:ctrlPr>
                        </m:sSubPr>
                        <m:e>
                          <m:r>
                            <a:rPr lang="it-IT" b="0" i="1" smtClean="0">
                              <a:solidFill>
                                <a:schemeClr val="accent5"/>
                              </a:solidFill>
                              <a:latin typeface="Cambria Math" panose="02040503050406030204" pitchFamily="18" charset="0"/>
                            </a:rPr>
                            <m:t>𝑇</m:t>
                          </m:r>
                        </m:e>
                        <m:sub>
                          <m:r>
                            <a:rPr lang="it-IT" b="0" i="1" smtClean="0">
                              <a:solidFill>
                                <a:schemeClr val="accent5"/>
                              </a:solidFill>
                              <a:latin typeface="Cambria Math" panose="02040503050406030204" pitchFamily="18" charset="0"/>
                            </a:rPr>
                            <m:t>𝐶𝑂𝑁𝐷</m:t>
                          </m:r>
                        </m:sub>
                      </m:sSub>
                    </m:oMath>
                  </m:oMathPara>
                </a14:m>
                <a:endParaRPr lang="en-US" dirty="0">
                  <a:solidFill>
                    <a:srgbClr val="FF0000"/>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2236588" y="6245516"/>
                <a:ext cx="1215917" cy="321777"/>
              </a:xfrm>
              <a:prstGeom prst="rect">
                <a:avLst/>
              </a:prstGeom>
              <a:blipFill rotWithShape="0">
                <a:blip r:embed="rId6"/>
                <a:stretch>
                  <a:fillRect b="-1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1810599" y="4357816"/>
                <a:ext cx="1649843" cy="563110"/>
              </a:xfrm>
              <a:prstGeom prst="rect">
                <a:avLst/>
              </a:prstGeom>
              <a:noFill/>
            </p:spPr>
            <p:txBody>
              <a:bodyPr wrap="square" rtlCol="0">
                <a:spAutoFit/>
              </a:bodyPr>
              <a:lstStyle/>
              <a:p>
                <a:r>
                  <a:rPr lang="it-IT" dirty="0">
                    <a:solidFill>
                      <a:srgbClr val="FF0000"/>
                    </a:solidFill>
                  </a:rPr>
                  <a:t>-  </a:t>
                </a:r>
                <a14:m>
                  <m:oMath xmlns:m="http://schemas.openxmlformats.org/officeDocument/2006/math">
                    <m:r>
                      <a:rPr lang="it-IT" i="1" smtClean="0">
                        <a:solidFill>
                          <a:srgbClr val="FF0000"/>
                        </a:solidFill>
                        <a:latin typeface="Cambria Math" panose="02040503050406030204" pitchFamily="18" charset="0"/>
                      </a:rPr>
                      <m:t>𝑎</m:t>
                    </m:r>
                    <m:r>
                      <a:rPr lang="it-IT" b="0" i="1" smtClean="0">
                        <a:solidFill>
                          <a:srgbClr val="FF0000"/>
                        </a:solidFill>
                        <a:latin typeface="Cambria Math" panose="02040503050406030204" pitchFamily="18" charset="0"/>
                      </a:rPr>
                      <m:t>𝑐𝑡𝑖𝑣𝑖𝑡𝑦</m:t>
                    </m:r>
                    <m:r>
                      <a:rPr lang="it-IT" b="0" i="1" smtClean="0">
                        <a:solidFill>
                          <a:srgbClr val="FF0000"/>
                        </a:solidFill>
                        <a:latin typeface="Cambria Math" panose="02040503050406030204" pitchFamily="18" charset="0"/>
                      </a:rPr>
                      <m:t>&lt;1</m:t>
                    </m:r>
                  </m:oMath>
                </a14:m>
                <a:endParaRPr lang="it-IT" dirty="0">
                  <a:solidFill>
                    <a:srgbClr val="FF0000"/>
                  </a:solidFill>
                </a:endParaRPr>
              </a:p>
              <a:p>
                <a:r>
                  <a:rPr lang="it-IT" dirty="0">
                    <a:solidFill>
                      <a:schemeClr val="accent5"/>
                    </a:solidFill>
                  </a:rPr>
                  <a:t>-- </a:t>
                </a:r>
                <a14:m>
                  <m:oMath xmlns:m="http://schemas.openxmlformats.org/officeDocument/2006/math">
                    <m:r>
                      <a:rPr lang="it-IT" i="1" smtClean="0">
                        <a:solidFill>
                          <a:schemeClr val="accent5"/>
                        </a:solidFill>
                        <a:latin typeface="Cambria Math" panose="02040503050406030204" pitchFamily="18" charset="0"/>
                      </a:rPr>
                      <m:t>𝑎</m:t>
                    </m:r>
                    <m:r>
                      <a:rPr lang="it-IT" b="0" i="1" smtClean="0">
                        <a:solidFill>
                          <a:schemeClr val="accent5"/>
                        </a:solidFill>
                        <a:latin typeface="Cambria Math" panose="02040503050406030204" pitchFamily="18" charset="0"/>
                      </a:rPr>
                      <m:t>𝑐𝑡𝑖𝑣𝑖𝑡𝑦</m:t>
                    </m:r>
                    <m:r>
                      <a:rPr lang="it-IT" b="0" i="1" smtClean="0">
                        <a:solidFill>
                          <a:schemeClr val="accent5"/>
                        </a:solidFill>
                        <a:latin typeface="Cambria Math" panose="02040503050406030204" pitchFamily="18" charset="0"/>
                      </a:rPr>
                      <m:t>=1</m:t>
                    </m:r>
                  </m:oMath>
                </a14:m>
                <a:endParaRPr lang="en-US" dirty="0">
                  <a:solidFill>
                    <a:schemeClr val="accent5"/>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1810599" y="4357816"/>
                <a:ext cx="1649843" cy="563110"/>
              </a:xfrm>
              <a:prstGeom prst="rect">
                <a:avLst/>
              </a:prstGeom>
              <a:blipFill rotWithShape="0">
                <a:blip r:embed="rId7"/>
                <a:stretch>
                  <a:fillRect l="-2952" t="-6522" b="-31522"/>
                </a:stretch>
              </a:blipFill>
            </p:spPr>
            <p:txBody>
              <a:bodyPr/>
              <a:lstStyle/>
              <a:p>
                <a:r>
                  <a:rPr lang="en-US">
                    <a:noFill/>
                  </a:rPr>
                  <a:t> </a:t>
                </a:r>
              </a:p>
            </p:txBody>
          </p:sp>
        </mc:Fallback>
      </mc:AlternateContent>
      <p:cxnSp>
        <p:nvCxnSpPr>
          <p:cNvPr id="26" name="Straight Connector 25"/>
          <p:cNvCxnSpPr/>
          <p:nvPr/>
        </p:nvCxnSpPr>
        <p:spPr>
          <a:xfrm>
            <a:off x="1812404" y="5513660"/>
            <a:ext cx="16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773231" y="5769189"/>
            <a:ext cx="12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798770" y="5523976"/>
            <a:ext cx="8709" cy="23523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Rectangle 29"/>
              <p:cNvSpPr/>
              <p:nvPr/>
            </p:nvSpPr>
            <p:spPr>
              <a:xfrm>
                <a:off x="1515237" y="5105692"/>
                <a:ext cx="668709" cy="321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b="0" i="1" smtClean="0">
                              <a:latin typeface="Cambria Math" panose="02040503050406030204" pitchFamily="18" charset="0"/>
                            </a:rPr>
                          </m:ctrlPr>
                        </m:sSubPr>
                        <m:e>
                          <m:r>
                            <m:rPr>
                              <m:sty m:val="p"/>
                            </m:rPr>
                            <a:rPr lang="it-IT" b="0" i="0" smtClean="0">
                              <a:latin typeface="Cambria Math" panose="02040503050406030204" pitchFamily="18" charset="0"/>
                            </a:rPr>
                            <m:t>Δ</m:t>
                          </m:r>
                          <m:r>
                            <a:rPr lang="it-IT" b="0" i="1" smtClean="0">
                              <a:latin typeface="Cambria Math" panose="02040503050406030204" pitchFamily="18" charset="0"/>
                            </a:rPr>
                            <m:t>𝑝</m:t>
                          </m:r>
                        </m:e>
                        <m:sub>
                          <m:r>
                            <a:rPr lang="it-IT" b="0" i="1" smtClean="0">
                              <a:latin typeface="Cambria Math" panose="02040503050406030204" pitchFamily="18" charset="0"/>
                            </a:rPr>
                            <m:t>𝑤</m:t>
                          </m:r>
                        </m:sub>
                      </m:sSub>
                    </m:oMath>
                  </m:oMathPara>
                </a14:m>
                <a:endParaRPr lang="en-US" dirty="0"/>
              </a:p>
            </p:txBody>
          </p:sp>
        </mc:Choice>
        <mc:Fallback xmlns="">
          <p:sp>
            <p:nvSpPr>
              <p:cNvPr id="30" name="Rectangle 29"/>
              <p:cNvSpPr>
                <a:spLocks noRot="1" noChangeAspect="1" noMove="1" noResize="1" noEditPoints="1" noAdjustHandles="1" noChangeArrowheads="1" noChangeShapeType="1" noTextEdit="1"/>
              </p:cNvSpPr>
              <p:nvPr/>
            </p:nvSpPr>
            <p:spPr>
              <a:xfrm>
                <a:off x="1515237" y="5105692"/>
                <a:ext cx="668709" cy="321777"/>
              </a:xfrm>
              <a:prstGeom prst="rect">
                <a:avLst/>
              </a:prstGeom>
              <a:blipFill rotWithShape="0">
                <a:blip r:embed="rId8"/>
                <a:stretch>
                  <a:fillRect b="-23077"/>
                </a:stretch>
              </a:blipFill>
            </p:spPr>
            <p:txBody>
              <a:bodyPr/>
              <a:lstStyle/>
              <a:p>
                <a:r>
                  <a:rPr lang="en-US">
                    <a:noFill/>
                  </a:rPr>
                  <a:t> </a:t>
                </a:r>
              </a:p>
            </p:txBody>
          </p:sp>
        </mc:Fallback>
      </mc:AlternateContent>
      <p:sp>
        <p:nvSpPr>
          <p:cNvPr id="33" name="Rectangle 32"/>
          <p:cNvSpPr/>
          <p:nvPr/>
        </p:nvSpPr>
        <p:spPr>
          <a:xfrm>
            <a:off x="8247485" y="1352002"/>
            <a:ext cx="1723549" cy="369332"/>
          </a:xfrm>
          <a:prstGeom prst="rect">
            <a:avLst/>
          </a:prstGeom>
        </p:spPr>
        <p:txBody>
          <a:bodyPr wrap="none">
            <a:spAutoFit/>
          </a:bodyPr>
          <a:lstStyle/>
          <a:p>
            <a:r>
              <a:rPr lang="en-US" b="1" dirty="0">
                <a:solidFill>
                  <a:srgbClr val="FF0000"/>
                </a:solidFill>
                <a:latin typeface="Arial" panose="020B0604020202020204" pitchFamily="34" charset="0"/>
                <a:cs typeface="Arial" panose="020B0604020202020204" pitchFamily="34" charset="0"/>
              </a:rPr>
              <a:t>MODULARITY</a:t>
            </a:r>
            <a:endParaRPr lang="en-US" b="1" dirty="0">
              <a:solidFill>
                <a:srgbClr val="FF0000"/>
              </a:solidFill>
            </a:endParaRPr>
          </a:p>
        </p:txBody>
      </p:sp>
      <p:sp>
        <p:nvSpPr>
          <p:cNvPr id="3" name="Rectangle 2"/>
          <p:cNvSpPr/>
          <p:nvPr/>
        </p:nvSpPr>
        <p:spPr>
          <a:xfrm>
            <a:off x="11806518" y="975271"/>
            <a:ext cx="293537" cy="1993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3"/>
          <p:cNvSpPr/>
          <p:nvPr/>
        </p:nvSpPr>
        <p:spPr>
          <a:xfrm>
            <a:off x="9405257" y="3114225"/>
            <a:ext cx="565777" cy="45007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814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3" grpId="0"/>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748401" y="2438143"/>
            <a:ext cx="3091160" cy="892552"/>
          </a:xfrm>
          <a:prstGeom prst="rect">
            <a:avLst/>
          </a:prstGeom>
          <a:noFill/>
        </p:spPr>
        <p:txBody>
          <a:bodyPr wrap="square" rtlCol="0">
            <a:spAutoFit/>
          </a:bodyPr>
          <a:lstStyle/>
          <a:p>
            <a:pPr algn="ctr"/>
            <a:r>
              <a:rPr lang="en-US" sz="2600" b="1" i="1" dirty="0">
                <a:latin typeface="Arial" panose="020B0604020202020204" pitchFamily="34" charset="0"/>
                <a:cs typeface="Arial" panose="020B0604020202020204" pitchFamily="34" charset="0"/>
              </a:rPr>
              <a:t>LABORATORY ACTIVITIES</a:t>
            </a:r>
          </a:p>
        </p:txBody>
      </p:sp>
      <p:sp>
        <p:nvSpPr>
          <p:cNvPr id="16" name="Title 1"/>
          <p:cNvSpPr>
            <a:spLocks noGrp="1"/>
          </p:cNvSpPr>
          <p:nvPr>
            <p:ph type="title"/>
          </p:nvPr>
        </p:nvSpPr>
        <p:spPr>
          <a:xfrm>
            <a:off x="0" y="12203"/>
            <a:ext cx="12192000" cy="1325563"/>
          </a:xfrm>
        </p:spPr>
        <p:txBody>
          <a:bodyPr>
            <a:normAutofit/>
          </a:bodyPr>
          <a:lstStyle/>
          <a:p>
            <a:pPr algn="ctr"/>
            <a:r>
              <a:rPr lang="it-IT" dirty="0">
                <a:latin typeface="Arial" panose="020B0604020202020204" pitchFamily="34" charset="0"/>
                <a:cs typeface="Arial" panose="020B0604020202020204" pitchFamily="34" charset="0"/>
              </a:rPr>
              <a:t>METHODOLOGY</a:t>
            </a:r>
          </a:p>
        </p:txBody>
      </p:sp>
      <p:pic>
        <p:nvPicPr>
          <p:cNvPr id="17" name="Immagine 2"/>
          <p:cNvPicPr>
            <a:picLocks noChangeAspect="1"/>
          </p:cNvPicPr>
          <p:nvPr/>
        </p:nvPicPr>
        <p:blipFill>
          <a:blip r:embed="rId2"/>
          <a:stretch>
            <a:fillRect/>
          </a:stretch>
        </p:blipFill>
        <p:spPr>
          <a:xfrm>
            <a:off x="800399" y="3298703"/>
            <a:ext cx="2988945" cy="2045970"/>
          </a:xfrm>
          <a:prstGeom prst="rect">
            <a:avLst/>
          </a:prstGeom>
        </p:spPr>
      </p:pic>
      <p:graphicFrame>
        <p:nvGraphicFramePr>
          <p:cNvPr id="6" name="Diagram 5"/>
          <p:cNvGraphicFramePr/>
          <p:nvPr>
            <p:extLst>
              <p:ext uri="{D42A27DB-BD31-4B8C-83A1-F6EECF244321}">
                <p14:modId xmlns:p14="http://schemas.microsoft.com/office/powerpoint/2010/main" val="2472875080"/>
              </p:ext>
            </p:extLst>
          </p:nvPr>
        </p:nvGraphicFramePr>
        <p:xfrm>
          <a:off x="1402803" y="3093789"/>
          <a:ext cx="938639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extBox 17"/>
          <p:cNvSpPr txBox="1"/>
          <p:nvPr/>
        </p:nvSpPr>
        <p:spPr>
          <a:xfrm>
            <a:off x="3773302" y="1265227"/>
            <a:ext cx="3223116" cy="892552"/>
          </a:xfrm>
          <a:prstGeom prst="rect">
            <a:avLst/>
          </a:prstGeom>
          <a:noFill/>
        </p:spPr>
        <p:txBody>
          <a:bodyPr wrap="square" rtlCol="0">
            <a:spAutoFit/>
          </a:bodyPr>
          <a:lstStyle/>
          <a:p>
            <a:pPr algn="ctr"/>
            <a:r>
              <a:rPr lang="en-US" sz="2600" b="1" i="1" dirty="0">
                <a:solidFill>
                  <a:srgbClr val="FF0000"/>
                </a:solidFill>
                <a:latin typeface="Arial" panose="020B0604020202020204" pitchFamily="34" charset="0"/>
                <a:cs typeface="Arial" panose="020B0604020202020204" pitchFamily="34" charset="0"/>
              </a:rPr>
              <a:t>APPROACHING REAL WORLD</a:t>
            </a:r>
          </a:p>
        </p:txBody>
      </p:sp>
      <p:pic>
        <p:nvPicPr>
          <p:cNvPr id="20" name="Immagine 13"/>
          <p:cNvPicPr/>
          <p:nvPr/>
        </p:nvPicPr>
        <p:blipFill>
          <a:blip r:embed="rId8"/>
          <a:stretch>
            <a:fillRect/>
          </a:stretch>
        </p:blipFill>
        <p:spPr>
          <a:xfrm>
            <a:off x="3811349" y="2218799"/>
            <a:ext cx="3107055" cy="2326958"/>
          </a:xfrm>
          <a:prstGeom prst="rect">
            <a:avLst/>
          </a:prstGeom>
        </p:spPr>
      </p:pic>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11993" y="1667913"/>
            <a:ext cx="1192053" cy="1170596"/>
          </a:xfrm>
          <a:prstGeom prst="rect">
            <a:avLst/>
          </a:prstGeom>
        </p:spPr>
      </p:pic>
      <p:sp>
        <p:nvSpPr>
          <p:cNvPr id="25" name="TextBox 24"/>
          <p:cNvSpPr txBox="1"/>
          <p:nvPr/>
        </p:nvSpPr>
        <p:spPr>
          <a:xfrm>
            <a:off x="7681499" y="872432"/>
            <a:ext cx="2530244" cy="492443"/>
          </a:xfrm>
          <a:prstGeom prst="rect">
            <a:avLst/>
          </a:prstGeom>
          <a:noFill/>
        </p:spPr>
        <p:txBody>
          <a:bodyPr wrap="none" rtlCol="0">
            <a:spAutoFit/>
          </a:bodyPr>
          <a:lstStyle/>
          <a:p>
            <a:pPr algn="ctr"/>
            <a:r>
              <a:rPr lang="en-US" sz="2600" b="1" i="1" dirty="0">
                <a:solidFill>
                  <a:srgbClr val="0070C0"/>
                </a:solidFill>
                <a:latin typeface="Arial" panose="020B0604020202020204" pitchFamily="34" charset="0"/>
                <a:cs typeface="Arial" panose="020B0604020202020204" pitchFamily="34" charset="0"/>
              </a:rPr>
              <a:t>REAL WORLD </a:t>
            </a:r>
          </a:p>
        </p:txBody>
      </p:sp>
      <p:pic>
        <p:nvPicPr>
          <p:cNvPr id="26" name="Picture 25"/>
          <p:cNvPicPr>
            <a:picLocks noChangeAspect="1"/>
          </p:cNvPicPr>
          <p:nvPr/>
        </p:nvPicPr>
        <p:blipFill>
          <a:blip r:embed="rId10"/>
          <a:stretch>
            <a:fillRect/>
          </a:stretch>
        </p:blipFill>
        <p:spPr>
          <a:xfrm>
            <a:off x="7501441" y="1279398"/>
            <a:ext cx="2890361" cy="2323624"/>
          </a:xfrm>
          <a:prstGeom prst="rect">
            <a:avLst/>
          </a:prstGeom>
        </p:spPr>
      </p:pic>
      <p:pic>
        <p:nvPicPr>
          <p:cNvPr id="27" name="Picture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605274" y="967725"/>
            <a:ext cx="1192053" cy="1170596"/>
          </a:xfrm>
          <a:prstGeom prst="rect">
            <a:avLst/>
          </a:prstGeom>
        </p:spPr>
      </p:pic>
      <p:pic>
        <p:nvPicPr>
          <p:cNvPr id="28" name="Picture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99506" y="2627688"/>
            <a:ext cx="1192053" cy="1170596"/>
          </a:xfrm>
          <a:prstGeom prst="rect">
            <a:avLst/>
          </a:prstGeom>
        </p:spPr>
      </p:pic>
    </p:spTree>
    <p:extLst>
      <p:ext uri="{BB962C8B-B14F-4D97-AF65-F5344CB8AC3E}">
        <p14:creationId xmlns:p14="http://schemas.microsoft.com/office/powerpoint/2010/main" val="384086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p:cNvSpPr txBox="1">
            <a:spLocks/>
          </p:cNvSpPr>
          <p:nvPr/>
        </p:nvSpPr>
        <p:spPr>
          <a:xfrm>
            <a:off x="0" y="12203"/>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dirty="0">
                <a:latin typeface="Arial" panose="020B0604020202020204" pitchFamily="34" charset="0"/>
                <a:cs typeface="Arial" panose="020B0604020202020204" pitchFamily="34" charset="0"/>
              </a:rPr>
              <a:t>MAIN RESULTS</a:t>
            </a:r>
          </a:p>
        </p:txBody>
      </p:sp>
      <p:pic>
        <p:nvPicPr>
          <p:cNvPr id="111" name="Picture 110"/>
          <p:cNvPicPr>
            <a:picLocks noChangeAspect="1"/>
          </p:cNvPicPr>
          <p:nvPr/>
        </p:nvPicPr>
        <p:blipFill>
          <a:blip r:embed="rId2"/>
          <a:stretch>
            <a:fillRect/>
          </a:stretch>
        </p:blipFill>
        <p:spPr>
          <a:xfrm>
            <a:off x="324727" y="1658606"/>
            <a:ext cx="5626894" cy="4574381"/>
          </a:xfrm>
          <a:prstGeom prst="rect">
            <a:avLst/>
          </a:prstGeom>
        </p:spPr>
      </p:pic>
      <p:pic>
        <p:nvPicPr>
          <p:cNvPr id="112" name="Picture 111"/>
          <p:cNvPicPr>
            <a:picLocks noChangeAspect="1"/>
          </p:cNvPicPr>
          <p:nvPr/>
        </p:nvPicPr>
        <p:blipFill>
          <a:blip r:embed="rId3"/>
          <a:stretch>
            <a:fillRect/>
          </a:stretch>
        </p:blipFill>
        <p:spPr>
          <a:xfrm>
            <a:off x="6292011" y="1690690"/>
            <a:ext cx="5500688" cy="4386263"/>
          </a:xfrm>
          <a:prstGeom prst="rect">
            <a:avLst/>
          </a:prstGeom>
        </p:spPr>
      </p:pic>
      <mc:AlternateContent xmlns:mc="http://schemas.openxmlformats.org/markup-compatibility/2006" xmlns:a14="http://schemas.microsoft.com/office/drawing/2010/main">
        <mc:Choice Requires="a14">
          <p:sp>
            <p:nvSpPr>
              <p:cNvPr id="113" name="Rectangle 112"/>
              <p:cNvSpPr/>
              <p:nvPr/>
            </p:nvSpPr>
            <p:spPr>
              <a:xfrm>
                <a:off x="7438613" y="3699155"/>
                <a:ext cx="139185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cs typeface="Arial" panose="020B0604020202020204" pitchFamily="34" charset="0"/>
                        </a:rPr>
                        <m:t>600 </m:t>
                      </m:r>
                      <m:r>
                        <a:rPr lang="it-IT" b="0" i="1" smtClean="0">
                          <a:latin typeface="Cambria Math" panose="02040503050406030204" pitchFamily="18" charset="0"/>
                          <a:cs typeface="Arial" panose="020B0604020202020204" pitchFamily="34" charset="0"/>
                        </a:rPr>
                        <m:t>𝑊</m:t>
                      </m:r>
                      <m:r>
                        <a:rPr lang="it-IT" b="0" i="1" smtClean="0">
                          <a:latin typeface="Cambria Math" panose="02040503050406030204" pitchFamily="18" charset="0"/>
                          <a:cs typeface="Arial" panose="020B0604020202020204" pitchFamily="34" charset="0"/>
                        </a:rPr>
                        <m:t> </m:t>
                      </m:r>
                      <m:sSup>
                        <m:sSupPr>
                          <m:ctrlPr>
                            <a:rPr lang="it-IT" b="0" i="1" smtClean="0">
                              <a:latin typeface="Cambria Math" panose="02040503050406030204" pitchFamily="18" charset="0"/>
                              <a:cs typeface="Arial" panose="020B0604020202020204" pitchFamily="34" charset="0"/>
                            </a:rPr>
                          </m:ctrlPr>
                        </m:sSupPr>
                        <m:e>
                          <m:r>
                            <a:rPr lang="it-IT" b="0" i="1" smtClean="0">
                              <a:latin typeface="Cambria Math" panose="02040503050406030204" pitchFamily="18" charset="0"/>
                              <a:cs typeface="Arial" panose="020B0604020202020204" pitchFamily="34" charset="0"/>
                            </a:rPr>
                            <m:t>𝑚</m:t>
                          </m:r>
                        </m:e>
                        <m:sup>
                          <m:r>
                            <a:rPr lang="it-IT" b="0" i="1" smtClean="0">
                              <a:latin typeface="Cambria Math" panose="02040503050406030204" pitchFamily="18" charset="0"/>
                              <a:cs typeface="Arial" panose="020B0604020202020204" pitchFamily="34" charset="0"/>
                            </a:rPr>
                            <m:t>−2</m:t>
                          </m:r>
                        </m:sup>
                      </m:sSup>
                    </m:oMath>
                  </m:oMathPara>
                </a14:m>
                <a:endParaRPr lang="en-US" dirty="0">
                  <a:latin typeface="Arial" panose="020B0604020202020204" pitchFamily="34" charset="0"/>
                  <a:cs typeface="Arial" panose="020B0604020202020204" pitchFamily="34" charset="0"/>
                </a:endParaRPr>
              </a:p>
            </p:txBody>
          </p:sp>
        </mc:Choice>
        <mc:Fallback xmlns="">
          <p:sp>
            <p:nvSpPr>
              <p:cNvPr id="113" name="Rectangle 112"/>
              <p:cNvSpPr>
                <a:spLocks noRot="1" noChangeAspect="1" noMove="1" noResize="1" noEditPoints="1" noAdjustHandles="1" noChangeArrowheads="1" noChangeShapeType="1" noTextEdit="1"/>
              </p:cNvSpPr>
              <p:nvPr/>
            </p:nvSpPr>
            <p:spPr>
              <a:xfrm>
                <a:off x="7438613" y="3699155"/>
                <a:ext cx="1391856" cy="369332"/>
              </a:xfrm>
              <a:prstGeom prst="rect">
                <a:avLst/>
              </a:prstGeom>
              <a:blipFill rotWithShape="0">
                <a:blip r:embed="rId4"/>
                <a:stretch>
                  <a:fillRect/>
                </a:stretch>
              </a:blipFill>
            </p:spPr>
            <p:txBody>
              <a:bodyPr/>
              <a:lstStyle/>
              <a:p>
                <a:r>
                  <a:rPr lang="en-US">
                    <a:noFill/>
                  </a:rPr>
                  <a:t> </a:t>
                </a:r>
              </a:p>
            </p:txBody>
          </p:sp>
        </mc:Fallback>
      </mc:AlternateContent>
      <p:sp>
        <p:nvSpPr>
          <p:cNvPr id="114" name="TextBox 113"/>
          <p:cNvSpPr txBox="1"/>
          <p:nvPr/>
        </p:nvSpPr>
        <p:spPr>
          <a:xfrm>
            <a:off x="1762758" y="1289274"/>
            <a:ext cx="2750831" cy="369332"/>
          </a:xfrm>
          <a:prstGeom prst="rect">
            <a:avLst/>
          </a:prstGeom>
          <a:noFill/>
        </p:spPr>
        <p:txBody>
          <a:bodyPr wrap="square" rtlCol="0">
            <a:spAutoFit/>
          </a:bodyPr>
          <a:lstStyle/>
          <a:p>
            <a:pPr algn="ctr"/>
            <a:r>
              <a:rPr lang="it-IT" b="1" dirty="0">
                <a:latin typeface="Arial" panose="020B0604020202020204" pitchFamily="34" charset="0"/>
                <a:cs typeface="Arial" panose="020B0604020202020204" pitchFamily="34" charset="0"/>
              </a:rPr>
              <a:t>Laboratory conditions</a:t>
            </a:r>
          </a:p>
        </p:txBody>
      </p:sp>
      <p:sp>
        <p:nvSpPr>
          <p:cNvPr id="115" name="TextBox 114"/>
          <p:cNvSpPr txBox="1"/>
          <p:nvPr/>
        </p:nvSpPr>
        <p:spPr>
          <a:xfrm>
            <a:off x="7666939" y="1289274"/>
            <a:ext cx="2750831" cy="369332"/>
          </a:xfrm>
          <a:prstGeom prst="rect">
            <a:avLst/>
          </a:prstGeom>
          <a:noFill/>
        </p:spPr>
        <p:txBody>
          <a:bodyPr wrap="square" rtlCol="0">
            <a:spAutoFit/>
          </a:bodyPr>
          <a:lstStyle/>
          <a:p>
            <a:pPr algn="ctr"/>
            <a:r>
              <a:rPr lang="it-IT" b="1" dirty="0">
                <a:latin typeface="Arial" panose="020B0604020202020204" pitchFamily="34" charset="0"/>
                <a:cs typeface="Arial" panose="020B0604020202020204" pitchFamily="34" charset="0"/>
              </a:rPr>
              <a:t>In-field conditions</a:t>
            </a:r>
          </a:p>
        </p:txBody>
      </p:sp>
      <mc:AlternateContent xmlns:mc="http://schemas.openxmlformats.org/markup-compatibility/2006" xmlns:a14="http://schemas.microsoft.com/office/drawing/2010/main">
        <mc:Choice Requires="a14">
          <p:sp>
            <p:nvSpPr>
              <p:cNvPr id="116" name="Rectangle 115"/>
              <p:cNvSpPr/>
              <p:nvPr/>
            </p:nvSpPr>
            <p:spPr>
              <a:xfrm>
                <a:off x="9401995" y="3007130"/>
                <a:ext cx="139185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i="1" smtClean="0">
                          <a:latin typeface="Cambria Math" panose="02040503050406030204" pitchFamily="18" charset="0"/>
                          <a:cs typeface="Arial" panose="020B0604020202020204" pitchFamily="34" charset="0"/>
                        </a:rPr>
                        <m:t>8</m:t>
                      </m:r>
                      <m:r>
                        <a:rPr lang="it-IT" b="0" i="1" smtClean="0">
                          <a:latin typeface="Cambria Math" panose="02040503050406030204" pitchFamily="18" charset="0"/>
                          <a:cs typeface="Arial" panose="020B0604020202020204" pitchFamily="34" charset="0"/>
                        </a:rPr>
                        <m:t>50 </m:t>
                      </m:r>
                      <m:r>
                        <a:rPr lang="it-IT" b="0" i="1" smtClean="0">
                          <a:latin typeface="Cambria Math" panose="02040503050406030204" pitchFamily="18" charset="0"/>
                          <a:cs typeface="Arial" panose="020B0604020202020204" pitchFamily="34" charset="0"/>
                        </a:rPr>
                        <m:t>𝑊</m:t>
                      </m:r>
                      <m:r>
                        <a:rPr lang="it-IT" b="0" i="1" smtClean="0">
                          <a:latin typeface="Cambria Math" panose="02040503050406030204" pitchFamily="18" charset="0"/>
                          <a:cs typeface="Arial" panose="020B0604020202020204" pitchFamily="34" charset="0"/>
                        </a:rPr>
                        <m:t> </m:t>
                      </m:r>
                      <m:sSup>
                        <m:sSupPr>
                          <m:ctrlPr>
                            <a:rPr lang="it-IT" b="0" i="1" smtClean="0">
                              <a:latin typeface="Cambria Math" panose="02040503050406030204" pitchFamily="18" charset="0"/>
                              <a:cs typeface="Arial" panose="020B0604020202020204" pitchFamily="34" charset="0"/>
                            </a:rPr>
                          </m:ctrlPr>
                        </m:sSupPr>
                        <m:e>
                          <m:r>
                            <a:rPr lang="it-IT" b="0" i="1" smtClean="0">
                              <a:latin typeface="Cambria Math" panose="02040503050406030204" pitchFamily="18" charset="0"/>
                              <a:cs typeface="Arial" panose="020B0604020202020204" pitchFamily="34" charset="0"/>
                            </a:rPr>
                            <m:t>𝑚</m:t>
                          </m:r>
                        </m:e>
                        <m:sup>
                          <m:r>
                            <a:rPr lang="it-IT" b="0" i="1" smtClean="0">
                              <a:latin typeface="Cambria Math" panose="02040503050406030204" pitchFamily="18" charset="0"/>
                              <a:cs typeface="Arial" panose="020B0604020202020204" pitchFamily="34" charset="0"/>
                            </a:rPr>
                            <m:t>−2</m:t>
                          </m:r>
                        </m:sup>
                      </m:sSup>
                    </m:oMath>
                  </m:oMathPara>
                </a14:m>
                <a:endParaRPr lang="en-US" dirty="0">
                  <a:latin typeface="Arial" panose="020B0604020202020204" pitchFamily="34" charset="0"/>
                  <a:cs typeface="Arial" panose="020B0604020202020204" pitchFamily="34" charset="0"/>
                </a:endParaRPr>
              </a:p>
            </p:txBody>
          </p:sp>
        </mc:Choice>
        <mc:Fallback xmlns="">
          <p:sp>
            <p:nvSpPr>
              <p:cNvPr id="116" name="Rectangle 115"/>
              <p:cNvSpPr>
                <a:spLocks noRot="1" noChangeAspect="1" noMove="1" noResize="1" noEditPoints="1" noAdjustHandles="1" noChangeArrowheads="1" noChangeShapeType="1" noTextEdit="1"/>
              </p:cNvSpPr>
              <p:nvPr/>
            </p:nvSpPr>
            <p:spPr>
              <a:xfrm>
                <a:off x="9401995" y="3007130"/>
                <a:ext cx="1391856" cy="369332"/>
              </a:xfrm>
              <a:prstGeom prst="rect">
                <a:avLst/>
              </a:prstGeom>
              <a:blipFill rotWithShape="0">
                <a:blip r:embed="rId5"/>
                <a:stretch>
                  <a:fillRect/>
                </a:stretch>
              </a:blipFill>
            </p:spPr>
            <p:txBody>
              <a:bodyPr/>
              <a:lstStyle/>
              <a:p>
                <a:r>
                  <a:rPr lang="en-US">
                    <a:noFill/>
                  </a:rPr>
                  <a:t> </a:t>
                </a:r>
              </a:p>
            </p:txBody>
          </p:sp>
        </mc:Fallback>
      </mc:AlternateContent>
      <p:sp>
        <p:nvSpPr>
          <p:cNvPr id="2" name="Up Arrow 1"/>
          <p:cNvSpPr/>
          <p:nvPr/>
        </p:nvSpPr>
        <p:spPr>
          <a:xfrm>
            <a:off x="4513589" y="5245769"/>
            <a:ext cx="1004895" cy="907008"/>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rot="1779611">
            <a:off x="4635535" y="3761131"/>
            <a:ext cx="657726" cy="369332"/>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782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3839"/>
            <a:ext cx="12192000" cy="1325563"/>
          </a:xfrm>
        </p:spPr>
        <p:txBody>
          <a:bodyPr>
            <a:normAutofit/>
          </a:bodyPr>
          <a:lstStyle/>
          <a:p>
            <a:pPr algn="ctr"/>
            <a:r>
              <a:rPr lang="it-IT" dirty="0">
                <a:latin typeface="Arial" panose="020B0604020202020204" pitchFamily="34" charset="0"/>
                <a:cs typeface="Arial" panose="020B0604020202020204" pitchFamily="34" charset="0"/>
              </a:rPr>
              <a:t>COMPARISON BETWEEN SOLAR-DRIVEN DESALINATION PERFORMANCES</a:t>
            </a:r>
          </a:p>
        </p:txBody>
      </p:sp>
      <p:pic>
        <p:nvPicPr>
          <p:cNvPr id="3" name="Picture 2"/>
          <p:cNvPicPr>
            <a:picLocks noChangeAspect="1"/>
          </p:cNvPicPr>
          <p:nvPr/>
        </p:nvPicPr>
        <p:blipFill>
          <a:blip r:embed="rId2"/>
          <a:stretch>
            <a:fillRect/>
          </a:stretch>
        </p:blipFill>
        <p:spPr>
          <a:xfrm>
            <a:off x="225902" y="1683624"/>
            <a:ext cx="6843713" cy="3557588"/>
          </a:xfrm>
          <a:prstGeom prst="rect">
            <a:avLst/>
          </a:prstGeom>
        </p:spPr>
      </p:pic>
      <p:pic>
        <p:nvPicPr>
          <p:cNvPr id="16" name="Picture 15"/>
          <p:cNvPicPr>
            <a:picLocks noChangeAspect="1"/>
          </p:cNvPicPr>
          <p:nvPr/>
        </p:nvPicPr>
        <p:blipFill>
          <a:blip r:embed="rId3"/>
          <a:stretch>
            <a:fillRect/>
          </a:stretch>
        </p:blipFill>
        <p:spPr>
          <a:xfrm>
            <a:off x="7474001" y="2975234"/>
            <a:ext cx="4071938" cy="1409700"/>
          </a:xfrm>
          <a:prstGeom prst="rect">
            <a:avLst/>
          </a:prstGeom>
        </p:spPr>
      </p:pic>
      <p:pic>
        <p:nvPicPr>
          <p:cNvPr id="17" name="Picture 16"/>
          <p:cNvPicPr>
            <a:picLocks noChangeAspect="1"/>
          </p:cNvPicPr>
          <p:nvPr/>
        </p:nvPicPr>
        <p:blipFill>
          <a:blip r:embed="rId4"/>
          <a:stretch>
            <a:fillRect/>
          </a:stretch>
        </p:blipFill>
        <p:spPr>
          <a:xfrm>
            <a:off x="9548908" y="4766554"/>
            <a:ext cx="2321719" cy="1714500"/>
          </a:xfrm>
          <a:prstGeom prst="rect">
            <a:avLst/>
          </a:prstGeom>
        </p:spPr>
      </p:pic>
      <p:sp>
        <p:nvSpPr>
          <p:cNvPr id="22" name="Rectangle 21"/>
          <p:cNvSpPr/>
          <p:nvPr/>
        </p:nvSpPr>
        <p:spPr>
          <a:xfrm>
            <a:off x="8348663" y="4339465"/>
            <a:ext cx="2364750" cy="369332"/>
          </a:xfrm>
          <a:prstGeom prst="rect">
            <a:avLst/>
          </a:prstGeom>
        </p:spPr>
        <p:txBody>
          <a:bodyPr wrap="none">
            <a:spAutoFit/>
          </a:bodyPr>
          <a:lstStyle/>
          <a:p>
            <a:r>
              <a:rPr lang="en-GB" dirty="0">
                <a:solidFill>
                  <a:srgbClr val="000000"/>
                </a:solidFill>
                <a:latin typeface="Arial" panose="020B0604020202020204" pitchFamily="34" charset="0"/>
                <a:ea typeface="Times New Roman" panose="02020603050405020304" pitchFamily="18" charset="0"/>
                <a:cs typeface="Arial" panose="020B0604020202020204" pitchFamily="34" charset="0"/>
              </a:rPr>
              <a:t>Low-cost solar steam</a:t>
            </a:r>
            <a:endParaRPr lang="en-US" dirty="0">
              <a:latin typeface="Arial" panose="020B0604020202020204" pitchFamily="34" charset="0"/>
              <a:cs typeface="Arial" panose="020B0604020202020204" pitchFamily="34" charset="0"/>
            </a:endParaRPr>
          </a:p>
        </p:txBody>
      </p:sp>
      <p:sp>
        <p:nvSpPr>
          <p:cNvPr id="23" name="Rectangle 22"/>
          <p:cNvSpPr/>
          <p:nvPr/>
        </p:nvSpPr>
        <p:spPr>
          <a:xfrm>
            <a:off x="9477314" y="6403979"/>
            <a:ext cx="2486578" cy="369332"/>
          </a:xfrm>
          <a:prstGeom prst="rect">
            <a:avLst/>
          </a:prstGeom>
        </p:spPr>
        <p:txBody>
          <a:bodyPr wrap="none">
            <a:spAutoFit/>
          </a:bodyPr>
          <a:lstStyle/>
          <a:p>
            <a:r>
              <a:rPr lang="en-GB" dirty="0">
                <a:solidFill>
                  <a:srgbClr val="000000"/>
                </a:solidFill>
                <a:latin typeface="Arial" panose="020B0604020202020204" pitchFamily="34" charset="0"/>
                <a:ea typeface="Times New Roman" panose="02020603050405020304" pitchFamily="18" charset="0"/>
                <a:cs typeface="Arial" panose="020B0604020202020204" pitchFamily="34" charset="0"/>
              </a:rPr>
              <a:t>Direct irradiation + MD</a:t>
            </a:r>
            <a:endParaRPr lang="en-US" dirty="0">
              <a:latin typeface="Arial" panose="020B0604020202020204" pitchFamily="34" charset="0"/>
              <a:cs typeface="Arial" panose="020B0604020202020204" pitchFamily="34" charset="0"/>
            </a:endParaRPr>
          </a:p>
        </p:txBody>
      </p:sp>
      <p:pic>
        <p:nvPicPr>
          <p:cNvPr id="24" name="Picture 23"/>
          <p:cNvPicPr>
            <a:picLocks noChangeAspect="1"/>
          </p:cNvPicPr>
          <p:nvPr/>
        </p:nvPicPr>
        <p:blipFill>
          <a:blip r:embed="rId5"/>
          <a:stretch>
            <a:fillRect/>
          </a:stretch>
        </p:blipFill>
        <p:spPr>
          <a:xfrm>
            <a:off x="8525170" y="1247804"/>
            <a:ext cx="2124075" cy="1390650"/>
          </a:xfrm>
          <a:prstGeom prst="rect">
            <a:avLst/>
          </a:prstGeom>
        </p:spPr>
      </p:pic>
      <p:sp>
        <p:nvSpPr>
          <p:cNvPr id="26" name="Rectangle 25"/>
          <p:cNvSpPr/>
          <p:nvPr/>
        </p:nvSpPr>
        <p:spPr>
          <a:xfrm>
            <a:off x="8353536" y="2529424"/>
            <a:ext cx="2467342" cy="369332"/>
          </a:xfrm>
          <a:prstGeom prst="rect">
            <a:avLst/>
          </a:prstGeom>
        </p:spPr>
        <p:txBody>
          <a:bodyPr wrap="none">
            <a:spAutoFit/>
          </a:bodyPr>
          <a:lstStyle/>
          <a:p>
            <a:r>
              <a:rPr lang="en-GB" dirty="0">
                <a:solidFill>
                  <a:srgbClr val="000000"/>
                </a:solidFill>
                <a:latin typeface="Arial" panose="020B0604020202020204" pitchFamily="34" charset="0"/>
                <a:ea typeface="Times New Roman" panose="02020603050405020304" pitchFamily="18" charset="0"/>
                <a:cs typeface="Arial" panose="020B0604020202020204" pitchFamily="34" charset="0"/>
              </a:rPr>
              <a:t>Advanced solar steam</a:t>
            </a:r>
            <a:endParaRPr lang="en-US" dirty="0">
              <a:latin typeface="Arial" panose="020B0604020202020204" pitchFamily="34" charset="0"/>
              <a:cs typeface="Arial" panose="020B0604020202020204" pitchFamily="34" charset="0"/>
            </a:endParaRPr>
          </a:p>
        </p:txBody>
      </p:sp>
      <p:pic>
        <p:nvPicPr>
          <p:cNvPr id="27" name="Picture 26"/>
          <p:cNvPicPr>
            <a:picLocks noChangeAspect="1"/>
          </p:cNvPicPr>
          <p:nvPr/>
        </p:nvPicPr>
        <p:blipFill>
          <a:blip r:embed="rId6"/>
          <a:stretch>
            <a:fillRect/>
          </a:stretch>
        </p:blipFill>
        <p:spPr>
          <a:xfrm>
            <a:off x="7162926" y="4771000"/>
            <a:ext cx="2243138" cy="1681163"/>
          </a:xfrm>
          <a:prstGeom prst="rect">
            <a:avLst/>
          </a:prstGeom>
          <a:ln>
            <a:solidFill>
              <a:srgbClr val="FFC000"/>
            </a:solidFill>
          </a:ln>
        </p:spPr>
      </p:pic>
      <p:sp>
        <p:nvSpPr>
          <p:cNvPr id="28" name="Rectangle 27"/>
          <p:cNvSpPr/>
          <p:nvPr/>
        </p:nvSpPr>
        <p:spPr>
          <a:xfrm>
            <a:off x="7724085" y="6392905"/>
            <a:ext cx="1120820" cy="369332"/>
          </a:xfrm>
          <a:prstGeom prst="rect">
            <a:avLst/>
          </a:prstGeom>
        </p:spPr>
        <p:txBody>
          <a:bodyPr wrap="none">
            <a:spAutoFit/>
          </a:bodyPr>
          <a:lstStyle/>
          <a:p>
            <a:r>
              <a:rPr lang="en-GB" dirty="0">
                <a:solidFill>
                  <a:srgbClr val="000000"/>
                </a:solidFill>
                <a:latin typeface="Arial" panose="020B0604020202020204" pitchFamily="34" charset="0"/>
                <a:ea typeface="Times New Roman" panose="02020603050405020304" pitchFamily="18" charset="0"/>
                <a:cs typeface="Arial" panose="020B0604020202020204" pitchFamily="34" charset="0"/>
              </a:rPr>
              <a:t>Solar still</a:t>
            </a:r>
            <a:endParaRPr lang="en-US" dirty="0">
              <a:latin typeface="Arial" panose="020B0604020202020204" pitchFamily="34" charset="0"/>
              <a:cs typeface="Arial" panose="020B0604020202020204" pitchFamily="34" charset="0"/>
            </a:endParaRPr>
          </a:p>
        </p:txBody>
      </p:sp>
      <p:sp>
        <p:nvSpPr>
          <p:cNvPr id="29" name="Rectangle 28"/>
          <p:cNvSpPr/>
          <p:nvPr/>
        </p:nvSpPr>
        <p:spPr>
          <a:xfrm>
            <a:off x="8380747" y="1247804"/>
            <a:ext cx="2425272" cy="16509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7457959" y="2954235"/>
            <a:ext cx="4087980" cy="1715962"/>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7140865" y="4745602"/>
            <a:ext cx="2282694" cy="2016635"/>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523116" y="4769665"/>
            <a:ext cx="2347511" cy="2016635"/>
          </a:xfrm>
          <a:prstGeom prst="rect">
            <a:avLst/>
          </a:prstGeom>
          <a:noFill/>
          <a:ln w="381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5593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0" y="-3841"/>
            <a:ext cx="12192000" cy="1325563"/>
          </a:xfrm>
        </p:spPr>
        <p:txBody>
          <a:bodyPr>
            <a:normAutofit/>
          </a:bodyPr>
          <a:lstStyle/>
          <a:p>
            <a:pPr algn="ctr"/>
            <a:r>
              <a:rPr lang="it-IT" dirty="0">
                <a:latin typeface="Arial" panose="020B0604020202020204" pitchFamily="34" charset="0"/>
                <a:cs typeface="Arial" panose="020B0604020202020204" pitchFamily="34" charset="0"/>
              </a:rPr>
              <a:t>TOPICS</a:t>
            </a:r>
          </a:p>
        </p:txBody>
      </p:sp>
      <p:sp>
        <p:nvSpPr>
          <p:cNvPr id="12" name="TextBox 11"/>
          <p:cNvSpPr txBox="1"/>
          <p:nvPr/>
        </p:nvSpPr>
        <p:spPr>
          <a:xfrm>
            <a:off x="1020178" y="986442"/>
            <a:ext cx="10151644" cy="6285054"/>
          </a:xfrm>
          <a:prstGeom prst="rect">
            <a:avLst/>
          </a:prstGeom>
          <a:noFill/>
        </p:spPr>
        <p:txBody>
          <a:bodyPr wrap="square" rtlCol="0">
            <a:spAutoFit/>
          </a:bodyPr>
          <a:lstStyle/>
          <a:p>
            <a:pPr marL="285750" indent="-285750">
              <a:lnSpc>
                <a:spcPct val="200000"/>
              </a:lnSpc>
              <a:buFont typeface="Wingdings" panose="05000000000000000000" pitchFamily="2" charset="2"/>
              <a:buChar char="Ø"/>
            </a:pPr>
            <a:r>
              <a:rPr lang="it-IT" sz="2600" dirty="0">
                <a:latin typeface="Arial" panose="020B0604020202020204" pitchFamily="34" charset="0"/>
                <a:cs typeface="Arial" panose="020B0604020202020204" pitchFamily="34" charset="0"/>
              </a:rPr>
              <a:t>Introduction</a:t>
            </a:r>
          </a:p>
          <a:p>
            <a:pPr marL="285750" indent="-285750">
              <a:lnSpc>
                <a:spcPct val="200000"/>
              </a:lnSpc>
              <a:buFont typeface="Wingdings" panose="05000000000000000000" pitchFamily="2" charset="2"/>
              <a:buChar char="Ø"/>
            </a:pPr>
            <a:r>
              <a:rPr lang="it-IT" sz="2600" dirty="0">
                <a:latin typeface="Arial" panose="020B0604020202020204" pitchFamily="34" charset="0"/>
                <a:cs typeface="Arial" panose="020B0604020202020204" pitchFamily="34" charset="0"/>
              </a:rPr>
              <a:t>Our contribution (</a:t>
            </a:r>
            <a:r>
              <a:rPr lang="en-US" sz="2600" dirty="0">
                <a:latin typeface="Arial" panose="020B0604020202020204" pitchFamily="34" charset="0"/>
                <a:cs typeface="Arial" panose="020B0604020202020204" pitchFamily="34" charset="0"/>
              </a:rPr>
              <a:t>making desalination more sustainable</a:t>
            </a:r>
            <a:r>
              <a:rPr lang="it-IT" sz="2600" dirty="0">
                <a:latin typeface="Arial" panose="020B0604020202020204" pitchFamily="34" charset="0"/>
                <a:cs typeface="Arial" panose="020B0604020202020204" pitchFamily="34" charset="0"/>
              </a:rPr>
              <a:t>)</a:t>
            </a:r>
          </a:p>
          <a:p>
            <a:pPr marL="800100" lvl="1" indent="-342900">
              <a:lnSpc>
                <a:spcPct val="200000"/>
              </a:lnSpc>
              <a:buFont typeface="+mj-lt"/>
              <a:buAutoNum type="alphaUcPeriod"/>
            </a:pPr>
            <a:r>
              <a:rPr lang="it-IT" dirty="0">
                <a:latin typeface="Arial" panose="020B0604020202020204" pitchFamily="34" charset="0"/>
                <a:cs typeface="Arial" panose="020B0604020202020204" pitchFamily="34" charset="0"/>
                <a:sym typeface="Wingdings" panose="05000000000000000000" pitchFamily="2" charset="2"/>
              </a:rPr>
              <a:t>Solar Steam Generator (evaporation – concentrated solar power)</a:t>
            </a:r>
          </a:p>
          <a:p>
            <a:pPr marL="800100" lvl="1" indent="-342900">
              <a:lnSpc>
                <a:spcPct val="200000"/>
              </a:lnSpc>
              <a:buFont typeface="+mj-lt"/>
              <a:buAutoNum type="alphaUcPeriod"/>
            </a:pPr>
            <a:r>
              <a:rPr lang="it-IT" dirty="0">
                <a:latin typeface="Arial" panose="020B0604020202020204" pitchFamily="34" charset="0"/>
                <a:cs typeface="Arial" panose="020B0604020202020204" pitchFamily="34" charset="0"/>
              </a:rPr>
              <a:t>Distiller (complete desalination – under 1 </a:t>
            </a:r>
            <a:r>
              <a:rPr lang="it-IT" dirty="0" err="1">
                <a:latin typeface="Arial" panose="020B0604020202020204" pitchFamily="34" charset="0"/>
                <a:cs typeface="Arial" panose="020B0604020202020204" pitchFamily="34" charset="0"/>
              </a:rPr>
              <a:t>sun</a:t>
            </a:r>
            <a:r>
              <a:rPr lang="it-IT" dirty="0">
                <a:latin typeface="Arial" panose="020B0604020202020204" pitchFamily="34" charset="0"/>
                <a:cs typeface="Arial" panose="020B0604020202020204" pitchFamily="34" charset="0"/>
              </a:rPr>
              <a:t>)</a:t>
            </a:r>
          </a:p>
          <a:p>
            <a:pPr lvl="1">
              <a:lnSpc>
                <a:spcPct val="200000"/>
              </a:lnSpc>
            </a:pPr>
            <a:r>
              <a:rPr lang="it-IT" dirty="0">
                <a:latin typeface="Arial" panose="020B0604020202020204" pitchFamily="34" charset="0"/>
                <a:cs typeface="Arial" panose="020B0604020202020204" pitchFamily="34" charset="0"/>
              </a:rPr>
              <a:t>	Follow-up Distiller</a:t>
            </a:r>
          </a:p>
          <a:p>
            <a:pPr marL="1657350" lvl="3" indent="-285750">
              <a:lnSpc>
                <a:spcPct val="200000"/>
              </a:lnSpc>
              <a:buFont typeface="Arial" panose="020B0604020202020204" pitchFamily="34" charset="0"/>
              <a:buChar char="•"/>
            </a:pPr>
            <a:r>
              <a:rPr lang="it-IT" dirty="0">
                <a:latin typeface="Arial" panose="020B0604020202020204" pitchFamily="34" charset="0"/>
                <a:cs typeface="Arial" panose="020B0604020202020204" pitchFamily="34" charset="0"/>
              </a:rPr>
              <a:t>Waste </a:t>
            </a:r>
            <a:r>
              <a:rPr lang="it-IT" dirty="0" err="1">
                <a:latin typeface="Arial" panose="020B0604020202020204" pitchFamily="34" charset="0"/>
                <a:cs typeface="Arial" panose="020B0604020202020204" pitchFamily="34" charset="0"/>
              </a:rPr>
              <a:t>heat</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driven</a:t>
            </a:r>
            <a:r>
              <a:rPr lang="it-IT" dirty="0">
                <a:latin typeface="Arial" panose="020B0604020202020204" pitchFamily="34" charset="0"/>
                <a:cs typeface="Arial" panose="020B0604020202020204" pitchFamily="34" charset="0"/>
              </a:rPr>
              <a:t> Distiller</a:t>
            </a:r>
          </a:p>
          <a:p>
            <a:pPr marL="1657350" lvl="3" indent="-285750">
              <a:lnSpc>
                <a:spcPct val="200000"/>
              </a:lnSpc>
              <a:buFont typeface="Arial" panose="020B0604020202020204" pitchFamily="34" charset="0"/>
              <a:buChar char="•"/>
            </a:pPr>
            <a:r>
              <a:rPr lang="it-IT" dirty="0">
                <a:latin typeface="Arial" panose="020B0604020202020204" pitchFamily="34" charset="0"/>
                <a:cs typeface="Arial" panose="020B0604020202020204" pitchFamily="34" charset="0"/>
              </a:rPr>
              <a:t>Scale-up of the Distiller</a:t>
            </a:r>
          </a:p>
          <a:p>
            <a:pPr marL="285750" indent="-285750">
              <a:lnSpc>
                <a:spcPct val="200000"/>
              </a:lnSpc>
              <a:buFont typeface="Wingdings" panose="05000000000000000000" pitchFamily="2" charset="2"/>
              <a:buChar char="Ø"/>
            </a:pPr>
            <a:r>
              <a:rPr lang="it-IT" sz="2600" dirty="0">
                <a:latin typeface="Arial" panose="020B0604020202020204" pitchFamily="34" charset="0"/>
                <a:cs typeface="Arial" panose="020B0604020202020204" pitchFamily="34" charset="0"/>
              </a:rPr>
              <a:t>Conclusions</a:t>
            </a:r>
          </a:p>
          <a:p>
            <a:pPr lvl="1">
              <a:lnSpc>
                <a:spcPct val="200000"/>
              </a:lnSpc>
            </a:pPr>
            <a:endParaRPr lang="it-IT" dirty="0">
              <a:latin typeface="Arial" panose="020B0604020202020204" pitchFamily="34" charset="0"/>
              <a:cs typeface="Arial" panose="020B0604020202020204" pitchFamily="34" charset="0"/>
            </a:endParaRPr>
          </a:p>
          <a:p>
            <a:pPr marL="742950" lvl="1" indent="-285750">
              <a:lnSpc>
                <a:spcPct val="200000"/>
              </a:lnSpc>
              <a:buFont typeface="Wingdings" panose="05000000000000000000" pitchFamily="2" charset="2"/>
              <a:buChar char="Ø"/>
            </a:pPr>
            <a:endParaRPr lang="it-I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5861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0" y="-3841"/>
            <a:ext cx="12192000" cy="1325563"/>
          </a:xfrm>
        </p:spPr>
        <p:txBody>
          <a:bodyPr>
            <a:normAutofit/>
          </a:bodyPr>
          <a:lstStyle/>
          <a:p>
            <a:pPr algn="ctr"/>
            <a:r>
              <a:rPr lang="it-IT" dirty="0">
                <a:latin typeface="Arial" panose="020B0604020202020204" pitchFamily="34" charset="0"/>
                <a:cs typeface="Arial" panose="020B0604020202020204" pitchFamily="34" charset="0"/>
              </a:rPr>
              <a:t>TOPICS</a:t>
            </a:r>
          </a:p>
        </p:txBody>
      </p:sp>
      <p:sp>
        <p:nvSpPr>
          <p:cNvPr id="12" name="TextBox 11"/>
          <p:cNvSpPr txBox="1"/>
          <p:nvPr/>
        </p:nvSpPr>
        <p:spPr>
          <a:xfrm>
            <a:off x="1020178" y="986442"/>
            <a:ext cx="10151644" cy="6285054"/>
          </a:xfrm>
          <a:prstGeom prst="rect">
            <a:avLst/>
          </a:prstGeom>
          <a:noFill/>
        </p:spPr>
        <p:txBody>
          <a:bodyPr wrap="square" rtlCol="0">
            <a:spAutoFit/>
          </a:bodyPr>
          <a:lstStyle/>
          <a:p>
            <a:pPr marL="285750" indent="-285750">
              <a:lnSpc>
                <a:spcPct val="200000"/>
              </a:lnSpc>
              <a:buFont typeface="Wingdings" panose="05000000000000000000" pitchFamily="2" charset="2"/>
              <a:buChar char="Ø"/>
            </a:pPr>
            <a:r>
              <a:rPr lang="it-IT" sz="2600" dirty="0" err="1">
                <a:solidFill>
                  <a:schemeClr val="bg2"/>
                </a:solidFill>
                <a:latin typeface="Arial" panose="020B0604020202020204" pitchFamily="34" charset="0"/>
                <a:cs typeface="Arial" panose="020B0604020202020204" pitchFamily="34" charset="0"/>
              </a:rPr>
              <a:t>Introduction</a:t>
            </a:r>
            <a:endParaRPr lang="it-IT" sz="2600" dirty="0">
              <a:solidFill>
                <a:schemeClr val="bg2"/>
              </a:solidFill>
              <a:latin typeface="Arial" panose="020B0604020202020204" pitchFamily="34" charset="0"/>
              <a:cs typeface="Arial" panose="020B0604020202020204" pitchFamily="34" charset="0"/>
            </a:endParaRPr>
          </a:p>
          <a:p>
            <a:pPr marL="285750" indent="-285750">
              <a:lnSpc>
                <a:spcPct val="200000"/>
              </a:lnSpc>
              <a:buFont typeface="Wingdings" panose="05000000000000000000" pitchFamily="2" charset="2"/>
              <a:buChar char="Ø"/>
            </a:pPr>
            <a:r>
              <a:rPr lang="it-IT" sz="2600" dirty="0">
                <a:latin typeface="Arial" panose="020B0604020202020204" pitchFamily="34" charset="0"/>
                <a:cs typeface="Arial" panose="020B0604020202020204" pitchFamily="34" charset="0"/>
              </a:rPr>
              <a:t>Our contribution (</a:t>
            </a:r>
            <a:r>
              <a:rPr lang="en-US" sz="2600" dirty="0">
                <a:latin typeface="Arial" panose="020B0604020202020204" pitchFamily="34" charset="0"/>
                <a:cs typeface="Arial" panose="020B0604020202020204" pitchFamily="34" charset="0"/>
              </a:rPr>
              <a:t>making desalination more sustainable</a:t>
            </a:r>
            <a:r>
              <a:rPr lang="it-IT" sz="2600" dirty="0">
                <a:latin typeface="Arial" panose="020B0604020202020204" pitchFamily="34" charset="0"/>
                <a:cs typeface="Arial" panose="020B0604020202020204" pitchFamily="34" charset="0"/>
              </a:rPr>
              <a:t>)</a:t>
            </a:r>
          </a:p>
          <a:p>
            <a:pPr marL="800100" lvl="1" indent="-342900">
              <a:lnSpc>
                <a:spcPct val="200000"/>
              </a:lnSpc>
              <a:buFont typeface="+mj-lt"/>
              <a:buAutoNum type="alphaUcPeriod"/>
            </a:pPr>
            <a:r>
              <a:rPr lang="it-IT" dirty="0">
                <a:solidFill>
                  <a:schemeClr val="bg2"/>
                </a:solidFill>
                <a:latin typeface="Arial" panose="020B0604020202020204" pitchFamily="34" charset="0"/>
                <a:cs typeface="Arial" panose="020B0604020202020204" pitchFamily="34" charset="0"/>
                <a:sym typeface="Wingdings" panose="05000000000000000000" pitchFamily="2" charset="2"/>
              </a:rPr>
              <a:t>Solar Steam Generator (evaporation – concentrated solar power)</a:t>
            </a:r>
          </a:p>
          <a:p>
            <a:pPr marL="800100" lvl="1" indent="-342900">
              <a:lnSpc>
                <a:spcPct val="200000"/>
              </a:lnSpc>
              <a:buFont typeface="+mj-lt"/>
              <a:buAutoNum type="alphaUcPeriod"/>
            </a:pPr>
            <a:r>
              <a:rPr lang="it-IT" dirty="0">
                <a:solidFill>
                  <a:schemeClr val="bg2"/>
                </a:solidFill>
                <a:latin typeface="Arial" panose="020B0604020202020204" pitchFamily="34" charset="0"/>
                <a:cs typeface="Arial" panose="020B0604020202020204" pitchFamily="34" charset="0"/>
              </a:rPr>
              <a:t>Distiller (complete desalination – under 1 </a:t>
            </a:r>
            <a:r>
              <a:rPr lang="it-IT" dirty="0" err="1">
                <a:solidFill>
                  <a:schemeClr val="bg2"/>
                </a:solidFill>
                <a:latin typeface="Arial" panose="020B0604020202020204" pitchFamily="34" charset="0"/>
                <a:cs typeface="Arial" panose="020B0604020202020204" pitchFamily="34" charset="0"/>
              </a:rPr>
              <a:t>sun</a:t>
            </a:r>
            <a:r>
              <a:rPr lang="it-IT" dirty="0">
                <a:solidFill>
                  <a:schemeClr val="bg2"/>
                </a:solidFill>
                <a:latin typeface="Arial" panose="020B0604020202020204" pitchFamily="34" charset="0"/>
                <a:cs typeface="Arial" panose="020B0604020202020204" pitchFamily="34" charset="0"/>
              </a:rPr>
              <a:t>)</a:t>
            </a:r>
          </a:p>
          <a:p>
            <a:pPr lvl="1">
              <a:lnSpc>
                <a:spcPct val="200000"/>
              </a:lnSpc>
            </a:pPr>
            <a:r>
              <a:rPr lang="it-IT" dirty="0">
                <a:latin typeface="Arial" panose="020B0604020202020204" pitchFamily="34" charset="0"/>
                <a:cs typeface="Arial" panose="020B0604020202020204" pitchFamily="34" charset="0"/>
              </a:rPr>
              <a:t>	Follow-up </a:t>
            </a:r>
            <a:r>
              <a:rPr lang="it-IT" dirty="0" err="1">
                <a:latin typeface="Arial" panose="020B0604020202020204" pitchFamily="34" charset="0"/>
                <a:cs typeface="Arial" panose="020B0604020202020204" pitchFamily="34" charset="0"/>
              </a:rPr>
              <a:t>Distiller</a:t>
            </a:r>
            <a:endParaRPr lang="it-IT" dirty="0">
              <a:latin typeface="Arial" panose="020B0604020202020204" pitchFamily="34" charset="0"/>
              <a:cs typeface="Arial" panose="020B0604020202020204" pitchFamily="34" charset="0"/>
            </a:endParaRPr>
          </a:p>
          <a:p>
            <a:pPr marL="1657350" lvl="3" indent="-285750">
              <a:lnSpc>
                <a:spcPct val="200000"/>
              </a:lnSpc>
              <a:buFont typeface="Arial" panose="020B0604020202020204" pitchFamily="34" charset="0"/>
              <a:buChar char="•"/>
            </a:pPr>
            <a:r>
              <a:rPr lang="it-IT" dirty="0">
                <a:latin typeface="Arial" panose="020B0604020202020204" pitchFamily="34" charset="0"/>
                <a:cs typeface="Arial" panose="020B0604020202020204" pitchFamily="34" charset="0"/>
              </a:rPr>
              <a:t>Waste </a:t>
            </a:r>
            <a:r>
              <a:rPr lang="it-IT" dirty="0" err="1">
                <a:latin typeface="Arial" panose="020B0604020202020204" pitchFamily="34" charset="0"/>
                <a:cs typeface="Arial" panose="020B0604020202020204" pitchFamily="34" charset="0"/>
              </a:rPr>
              <a:t>heat</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driven</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Distiller</a:t>
            </a:r>
            <a:endParaRPr lang="it-IT" dirty="0">
              <a:latin typeface="Arial" panose="020B0604020202020204" pitchFamily="34" charset="0"/>
              <a:cs typeface="Arial" panose="020B0604020202020204" pitchFamily="34" charset="0"/>
            </a:endParaRPr>
          </a:p>
          <a:p>
            <a:pPr marL="1657350" lvl="3" indent="-285750">
              <a:lnSpc>
                <a:spcPct val="200000"/>
              </a:lnSpc>
              <a:buFont typeface="Arial" panose="020B0604020202020204" pitchFamily="34" charset="0"/>
              <a:buChar char="•"/>
            </a:pPr>
            <a:r>
              <a:rPr lang="it-IT" dirty="0">
                <a:solidFill>
                  <a:schemeClr val="bg2"/>
                </a:solidFill>
                <a:latin typeface="Arial" panose="020B0604020202020204" pitchFamily="34" charset="0"/>
                <a:cs typeface="Arial" panose="020B0604020202020204" pitchFamily="34" charset="0"/>
              </a:rPr>
              <a:t>Scale-up of the </a:t>
            </a:r>
            <a:r>
              <a:rPr lang="it-IT" dirty="0" err="1">
                <a:solidFill>
                  <a:schemeClr val="bg2"/>
                </a:solidFill>
                <a:latin typeface="Arial" panose="020B0604020202020204" pitchFamily="34" charset="0"/>
                <a:cs typeface="Arial" panose="020B0604020202020204" pitchFamily="34" charset="0"/>
              </a:rPr>
              <a:t>Distiller</a:t>
            </a:r>
            <a:endParaRPr lang="it-IT" dirty="0">
              <a:solidFill>
                <a:schemeClr val="bg2"/>
              </a:solidFill>
              <a:latin typeface="Arial" panose="020B0604020202020204" pitchFamily="34" charset="0"/>
              <a:cs typeface="Arial" panose="020B0604020202020204" pitchFamily="34" charset="0"/>
            </a:endParaRPr>
          </a:p>
          <a:p>
            <a:pPr marL="285750" indent="-285750">
              <a:lnSpc>
                <a:spcPct val="200000"/>
              </a:lnSpc>
              <a:buFont typeface="Wingdings" panose="05000000000000000000" pitchFamily="2" charset="2"/>
              <a:buChar char="Ø"/>
            </a:pPr>
            <a:r>
              <a:rPr lang="it-IT" sz="2600" dirty="0">
                <a:solidFill>
                  <a:schemeClr val="bg2"/>
                </a:solidFill>
                <a:latin typeface="Arial" panose="020B0604020202020204" pitchFamily="34" charset="0"/>
                <a:cs typeface="Arial" panose="020B0604020202020204" pitchFamily="34" charset="0"/>
              </a:rPr>
              <a:t>Conclusions</a:t>
            </a:r>
          </a:p>
          <a:p>
            <a:pPr lvl="1">
              <a:lnSpc>
                <a:spcPct val="200000"/>
              </a:lnSpc>
            </a:pPr>
            <a:endParaRPr lang="it-IT" dirty="0">
              <a:latin typeface="Arial" panose="020B0604020202020204" pitchFamily="34" charset="0"/>
              <a:cs typeface="Arial" panose="020B0604020202020204" pitchFamily="34" charset="0"/>
            </a:endParaRPr>
          </a:p>
          <a:p>
            <a:pPr marL="742950" lvl="1" indent="-285750">
              <a:lnSpc>
                <a:spcPct val="200000"/>
              </a:lnSpc>
              <a:buFont typeface="Wingdings" panose="05000000000000000000" pitchFamily="2" charset="2"/>
              <a:buChar char="Ø"/>
            </a:pPr>
            <a:endParaRPr lang="it-I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2729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3839"/>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dirty="0">
                <a:latin typeface="Arial" panose="020B0604020202020204" pitchFamily="34" charset="0"/>
                <a:cs typeface="Arial" panose="020B0604020202020204" pitchFamily="34" charset="0"/>
              </a:rPr>
              <a:t>WASTE HEAT DRIVEN DISTILLER</a:t>
            </a:r>
          </a:p>
        </p:txBody>
      </p:sp>
      <p:sp>
        <p:nvSpPr>
          <p:cNvPr id="9" name="Segnaposto contenuto 8">
            <a:extLst>
              <a:ext uri="{FF2B5EF4-FFF2-40B4-BE49-F238E27FC236}">
                <a16:creationId xmlns:a16="http://schemas.microsoft.com/office/drawing/2014/main" id="{D4B4DE9E-6D5B-4CFF-9F5D-6B7095600879}"/>
              </a:ext>
            </a:extLst>
          </p:cNvPr>
          <p:cNvSpPr>
            <a:spLocks noGrp="1"/>
          </p:cNvSpPr>
          <p:nvPr>
            <p:ph idx="1"/>
          </p:nvPr>
        </p:nvSpPr>
        <p:spPr>
          <a:xfrm>
            <a:off x="838200" y="1449705"/>
            <a:ext cx="10515600" cy="5242461"/>
          </a:xfrm>
          <a:prstGeom prst="rect">
            <a:avLst/>
          </a:prstGeom>
        </p:spPr>
        <p:txBody>
          <a:bodyPr wrap="square">
            <a:spAutoFit/>
          </a:bodyPr>
          <a:lstStyle/>
          <a:p>
            <a:pPr algn="just"/>
            <a:r>
              <a:rPr lang="en-GB" sz="1800" dirty="0">
                <a:solidFill>
                  <a:srgbClr val="00B050"/>
                </a:solidFill>
                <a:latin typeface="Arial" panose="020B0604020202020204" pitchFamily="34" charset="0"/>
                <a:cs typeface="Arial" panose="020B0604020202020204" pitchFamily="34" charset="0"/>
              </a:rPr>
              <a:t>Low-grade heat </a:t>
            </a:r>
            <a:r>
              <a:rPr lang="en-GB" sz="1800" dirty="0">
                <a:latin typeface="Arial" panose="020B0604020202020204" pitchFamily="34" charset="0"/>
                <a:cs typeface="Arial" panose="020B0604020202020204" pitchFamily="34" charset="0"/>
              </a:rPr>
              <a:t>is particularly suitable for its utilization for </a:t>
            </a:r>
            <a:r>
              <a:rPr lang="en-GB" sz="1800" dirty="0">
                <a:solidFill>
                  <a:srgbClr val="00B050"/>
                </a:solidFill>
                <a:latin typeface="Arial" panose="020B0604020202020204" pitchFamily="34" charset="0"/>
                <a:cs typeface="Arial" panose="020B0604020202020204" pitchFamily="34" charset="0"/>
              </a:rPr>
              <a:t>membrane distillation </a:t>
            </a:r>
            <a:r>
              <a:rPr lang="en-GB" sz="1800" dirty="0">
                <a:latin typeface="Arial" panose="020B0604020202020204" pitchFamily="34" charset="0"/>
                <a:cs typeface="Arial" panose="020B0604020202020204" pitchFamily="34" charset="0"/>
              </a:rPr>
              <a:t>systems such as the proposed compact distiller, which has the peculiarity to work at low temperatures.</a:t>
            </a:r>
            <a:endParaRPr lang="it-IT" sz="1800" b="1" dirty="0">
              <a:solidFill>
                <a:schemeClr val="accent6"/>
              </a:solidFill>
              <a:latin typeface="Arial" panose="020B0604020202020204" pitchFamily="34" charset="0"/>
              <a:cs typeface="Arial" panose="020B0604020202020204" pitchFamily="34" charset="0"/>
            </a:endParaRPr>
          </a:p>
          <a:p>
            <a:pPr marL="0" indent="0" algn="just">
              <a:buNone/>
            </a:pPr>
            <a:endParaRPr lang="en-GB" sz="1800" dirty="0">
              <a:latin typeface="Arial" panose="020B0604020202020204" pitchFamily="34" charset="0"/>
              <a:cs typeface="Arial" panose="020B0604020202020204" pitchFamily="34" charset="0"/>
            </a:endParaRPr>
          </a:p>
          <a:p>
            <a:pPr algn="just"/>
            <a:r>
              <a:rPr lang="en-GB" sz="1800" dirty="0">
                <a:solidFill>
                  <a:srgbClr val="00B050"/>
                </a:solidFill>
                <a:latin typeface="Arial" panose="020B0604020202020204" pitchFamily="34" charset="0"/>
                <a:cs typeface="Arial" panose="020B0604020202020204" pitchFamily="34" charset="0"/>
              </a:rPr>
              <a:t>Low-grade heat </a:t>
            </a:r>
            <a:r>
              <a:rPr lang="en-GB" sz="1800" dirty="0">
                <a:latin typeface="Arial" panose="020B0604020202020204" pitchFamily="34" charset="0"/>
                <a:cs typeface="Arial" panose="020B0604020202020204" pitchFamily="34" charset="0"/>
              </a:rPr>
              <a:t>sources are </a:t>
            </a:r>
            <a:r>
              <a:rPr lang="en-GB" sz="1800" dirty="0">
                <a:solidFill>
                  <a:srgbClr val="00B050"/>
                </a:solidFill>
                <a:latin typeface="Arial" panose="020B0604020202020204" pitchFamily="34" charset="0"/>
                <a:cs typeface="Arial" panose="020B0604020202020204" pitchFamily="34" charset="0"/>
              </a:rPr>
              <a:t>underutilized</a:t>
            </a:r>
            <a:r>
              <a:rPr lang="en-GB" sz="1800" dirty="0">
                <a:latin typeface="Arial" panose="020B0604020202020204" pitchFamily="34" charset="0"/>
                <a:cs typeface="Arial" panose="020B0604020202020204" pitchFamily="34" charset="0"/>
              </a:rPr>
              <a:t> considering that the average efficiency of a power plant is ≈ </a:t>
            </a:r>
            <a:r>
              <a:rPr lang="en-GB" sz="1800" dirty="0">
                <a:solidFill>
                  <a:srgbClr val="00B050"/>
                </a:solidFill>
                <a:latin typeface="Arial" panose="020B0604020202020204" pitchFamily="34" charset="0"/>
                <a:cs typeface="Arial" panose="020B0604020202020204" pitchFamily="34" charset="0"/>
              </a:rPr>
              <a:t>30%</a:t>
            </a:r>
            <a:r>
              <a:rPr lang="en-GB" sz="1800" dirty="0">
                <a:latin typeface="Arial" panose="020B0604020202020204" pitchFamily="34" charset="0"/>
                <a:cs typeface="Arial" panose="020B0604020202020204" pitchFamily="34" charset="0"/>
              </a:rPr>
              <a:t>.</a:t>
            </a:r>
          </a:p>
          <a:p>
            <a:pPr algn="just"/>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In detail, waste heat is recovered from the cooling circuit of an electric power generator</a:t>
            </a:r>
          </a:p>
          <a:p>
            <a:pPr marL="0" indent="0">
              <a:buNone/>
            </a:pP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This heat is </a:t>
            </a:r>
            <a:r>
              <a:rPr lang="en-GB" sz="1800" dirty="0">
                <a:solidFill>
                  <a:srgbClr val="00B050"/>
                </a:solidFill>
                <a:latin typeface="Arial" panose="020B0604020202020204" pitchFamily="34" charset="0"/>
                <a:cs typeface="Arial" panose="020B0604020202020204" pitchFamily="34" charset="0"/>
              </a:rPr>
              <a:t>continuously available </a:t>
            </a:r>
            <a:r>
              <a:rPr lang="en-GB" sz="1800" dirty="0">
                <a:latin typeface="Arial" panose="020B0604020202020204" pitchFamily="34" charset="0"/>
                <a:cs typeface="Arial" panose="020B0604020202020204" pitchFamily="34" charset="0"/>
              </a:rPr>
              <a:t>when the generator is used in constant operation.</a:t>
            </a:r>
          </a:p>
          <a:p>
            <a:endParaRPr lang="en-GB" sz="1800" dirty="0">
              <a:latin typeface="Arial" panose="020B0604020202020204" pitchFamily="34" charset="0"/>
              <a:cs typeface="Arial" panose="020B0604020202020204" pitchFamily="34" charset="0"/>
            </a:endParaRPr>
          </a:p>
          <a:p>
            <a:pPr marL="0" indent="0" algn="just">
              <a:buNone/>
            </a:pPr>
            <a:r>
              <a:rPr lang="en-GB" sz="1800" u="sng" dirty="0">
                <a:latin typeface="Arial" panose="020B0604020202020204" pitchFamily="34" charset="0"/>
                <a:cs typeface="Arial" panose="020B0604020202020204" pitchFamily="34" charset="0"/>
              </a:rPr>
              <a:t>A strategy for electricity-freshwater co-production in remote or impoverished areas (where electric power generators are needed - e.g. field hospitals, emergency situations) is proposed. </a:t>
            </a:r>
          </a:p>
          <a:p>
            <a:endParaRPr lang="en-GB" sz="1800" dirty="0">
              <a:latin typeface="Arial" panose="020B0604020202020204" pitchFamily="34" charset="0"/>
              <a:cs typeface="Arial" panose="020B0604020202020204" pitchFamily="34" charset="0"/>
            </a:endParaRPr>
          </a:p>
          <a:p>
            <a:pPr algn="just"/>
            <a:endParaRPr lang="en-GB" sz="1800" dirty="0">
              <a:latin typeface="Arial" panose="020B0604020202020204" pitchFamily="34" charset="0"/>
              <a:cs typeface="Arial" panose="020B0604020202020204" pitchFamily="34" charset="0"/>
            </a:endParaRPr>
          </a:p>
          <a:p>
            <a:pPr algn="just"/>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251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B2BFEC7D-FCD6-4F6C-9E0A-1CD2A13826FD}"/>
              </a:ext>
            </a:extLst>
          </p:cNvPr>
          <p:cNvPicPr>
            <a:picLocks noChangeAspect="1"/>
          </p:cNvPicPr>
          <p:nvPr/>
        </p:nvPicPr>
        <p:blipFill>
          <a:blip r:embed="rId2"/>
          <a:stretch>
            <a:fillRect/>
          </a:stretch>
        </p:blipFill>
        <p:spPr>
          <a:xfrm>
            <a:off x="881061" y="730322"/>
            <a:ext cx="10429875" cy="6107906"/>
          </a:xfrm>
          <a:prstGeom prst="rect">
            <a:avLst/>
          </a:prstGeom>
        </p:spPr>
      </p:pic>
      <p:sp>
        <p:nvSpPr>
          <p:cNvPr id="7" name="Rettangolo 6">
            <a:extLst>
              <a:ext uri="{FF2B5EF4-FFF2-40B4-BE49-F238E27FC236}">
                <a16:creationId xmlns:a16="http://schemas.microsoft.com/office/drawing/2014/main" id="{C9CEF0E7-8158-495D-8A76-4A1CBF5C3E52}"/>
              </a:ext>
            </a:extLst>
          </p:cNvPr>
          <p:cNvSpPr/>
          <p:nvPr/>
        </p:nvSpPr>
        <p:spPr>
          <a:xfrm>
            <a:off x="972274" y="679531"/>
            <a:ext cx="3173949" cy="369332"/>
          </a:xfrm>
          <a:prstGeom prst="rect">
            <a:avLst/>
          </a:prstGeom>
        </p:spPr>
        <p:txBody>
          <a:bodyPr wrap="square">
            <a:spAutoFit/>
          </a:bodyPr>
          <a:lstStyle/>
          <a:p>
            <a:r>
              <a:rPr lang="en-GB" dirty="0">
                <a:latin typeface="NimbusRomNo9L-Regu"/>
              </a:rPr>
              <a:t>7.6 kW</a:t>
            </a:r>
            <a:endParaRPr lang="en-GB" dirty="0"/>
          </a:p>
        </p:txBody>
      </p:sp>
      <p:sp>
        <p:nvSpPr>
          <p:cNvPr id="8" name="Titolo 1">
            <a:extLst>
              <a:ext uri="{FF2B5EF4-FFF2-40B4-BE49-F238E27FC236}">
                <a16:creationId xmlns:a16="http://schemas.microsoft.com/office/drawing/2014/main" id="{2F19F3BA-3E5D-4AD7-9BDB-72371307F482}"/>
              </a:ext>
            </a:extLst>
          </p:cNvPr>
          <p:cNvSpPr txBox="1">
            <a:spLocks/>
          </p:cNvSpPr>
          <p:nvPr/>
        </p:nvSpPr>
        <p:spPr>
          <a:xfrm>
            <a:off x="152400" y="-113824"/>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dirty="0">
                <a:latin typeface="Arial" panose="020B0604020202020204" pitchFamily="34" charset="0"/>
                <a:cs typeface="Arial" panose="020B0604020202020204" pitchFamily="34" charset="0"/>
              </a:rPr>
              <a:t>EXPERIMENTAL SETUP</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4764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156612F6-CEAF-48BA-A28A-685002DA5284}"/>
              </a:ext>
            </a:extLst>
          </p:cNvPr>
          <p:cNvPicPr>
            <a:picLocks noChangeAspect="1"/>
          </p:cNvPicPr>
          <p:nvPr/>
        </p:nvPicPr>
        <p:blipFill>
          <a:blip r:embed="rId2"/>
          <a:stretch>
            <a:fillRect/>
          </a:stretch>
        </p:blipFill>
        <p:spPr>
          <a:xfrm>
            <a:off x="1952625" y="874237"/>
            <a:ext cx="8286750" cy="5979319"/>
          </a:xfrm>
          <a:prstGeom prst="rect">
            <a:avLst/>
          </a:prstGeom>
        </p:spPr>
      </p:pic>
      <p:sp>
        <p:nvSpPr>
          <p:cNvPr id="5" name="Titolo 1">
            <a:extLst>
              <a:ext uri="{FF2B5EF4-FFF2-40B4-BE49-F238E27FC236}">
                <a16:creationId xmlns:a16="http://schemas.microsoft.com/office/drawing/2014/main" id="{5FBB9BC7-552A-406F-8F34-8C6D47DE9F06}"/>
              </a:ext>
            </a:extLst>
          </p:cNvPr>
          <p:cNvSpPr txBox="1">
            <a:spLocks/>
          </p:cNvSpPr>
          <p:nvPr/>
        </p:nvSpPr>
        <p:spPr>
          <a:xfrm>
            <a:off x="152400" y="-113824"/>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dirty="0">
                <a:latin typeface="Arial" panose="020B0604020202020204" pitchFamily="34" charset="0"/>
                <a:cs typeface="Arial" panose="020B0604020202020204" pitchFamily="34" charset="0"/>
              </a:rPr>
              <a:t>DETAILS ON HEX &amp; MD DEVICE</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4822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52CB4BAD-4ABB-43AF-A587-8DA901E15ECA}"/>
              </a:ext>
            </a:extLst>
          </p:cNvPr>
          <p:cNvPicPr>
            <a:picLocks noChangeAspect="1"/>
          </p:cNvPicPr>
          <p:nvPr/>
        </p:nvPicPr>
        <p:blipFill>
          <a:blip r:embed="rId2"/>
          <a:stretch>
            <a:fillRect/>
          </a:stretch>
        </p:blipFill>
        <p:spPr>
          <a:xfrm>
            <a:off x="795337" y="1904639"/>
            <a:ext cx="10601325" cy="3905250"/>
          </a:xfrm>
          <a:prstGeom prst="rect">
            <a:avLst/>
          </a:prstGeom>
        </p:spPr>
      </p:pic>
      <mc:AlternateContent xmlns:mc="http://schemas.openxmlformats.org/markup-compatibility/2006" xmlns:a14="http://schemas.microsoft.com/office/drawing/2010/main">
        <mc:Choice Requires="a14">
          <p:sp>
            <p:nvSpPr>
              <p:cNvPr id="2" name="CasellaDiTesto 1">
                <a:extLst>
                  <a:ext uri="{FF2B5EF4-FFF2-40B4-BE49-F238E27FC236}">
                    <a16:creationId xmlns:a16="http://schemas.microsoft.com/office/drawing/2014/main" id="{DCC0603D-EE33-438F-968D-9A6808FD427B}"/>
                  </a:ext>
                </a:extLst>
              </p:cNvPr>
              <p:cNvSpPr txBox="1"/>
              <p:nvPr/>
            </p:nvSpPr>
            <p:spPr>
              <a:xfrm>
                <a:off x="95980" y="6195949"/>
                <a:ext cx="12509322" cy="461665"/>
              </a:xfrm>
              <a:prstGeom prst="rect">
                <a:avLst/>
              </a:prstGeom>
              <a:noFill/>
            </p:spPr>
            <p:txBody>
              <a:bodyPr wrap="none" rtlCol="0">
                <a:spAutoFit/>
              </a:bodyPr>
              <a:lstStyle/>
              <a:p>
                <a14:m>
                  <m:oMath xmlns:m="http://schemas.openxmlformats.org/officeDocument/2006/math">
                    <m:sSup>
                      <m:sSupPr>
                        <m:ctrlPr>
                          <a:rPr lang="it-IT" sz="2400" i="1" smtClean="0">
                            <a:latin typeface="Cambria Math" panose="02040503050406030204" pitchFamily="18" charset="0"/>
                          </a:rPr>
                        </m:ctrlPr>
                      </m:sSupPr>
                      <m:e>
                        <m:r>
                          <a:rPr lang="it-IT" sz="2400" b="0" i="1" smtClean="0">
                            <a:latin typeface="Cambria Math" panose="02040503050406030204" pitchFamily="18" charset="0"/>
                          </a:rPr>
                          <m:t>1 </m:t>
                        </m:r>
                        <m:r>
                          <a:rPr lang="it-IT" sz="2400" b="0" i="1" smtClean="0">
                            <a:latin typeface="Cambria Math" panose="02040503050406030204" pitchFamily="18" charset="0"/>
                          </a:rPr>
                          <m:t>𝑚</m:t>
                        </m:r>
                      </m:e>
                      <m:sup>
                        <m:r>
                          <a:rPr lang="it-IT" sz="2400" b="0" i="1" smtClean="0">
                            <a:latin typeface="Cambria Math" panose="02040503050406030204" pitchFamily="18" charset="0"/>
                          </a:rPr>
                          <m:t>2</m:t>
                        </m:r>
                      </m:sup>
                    </m:sSup>
                  </m:oMath>
                </a14:m>
                <a:r>
                  <a:rPr lang="it-IT" sz="2400" dirty="0">
                    <a:latin typeface="Arial" panose="020B0604020202020204" pitchFamily="34" charset="0"/>
                    <a:cs typeface="Arial" panose="020B0604020202020204" pitchFamily="34" charset="0"/>
                  </a:rPr>
                  <a:t> device </a:t>
                </a:r>
                <a:r>
                  <a:rPr lang="it-IT" sz="2400" dirty="0">
                    <a:latin typeface="Arial" panose="020B0604020202020204" pitchFamily="34" charset="0"/>
                    <a:cs typeface="Arial" panose="020B0604020202020204" pitchFamily="34" charset="0"/>
                    <a:sym typeface="Wingdings" panose="05000000000000000000" pitchFamily="2" charset="2"/>
                  </a:rPr>
                  <a:t> </a:t>
                </a:r>
                <a14:m>
                  <m:oMath xmlns:m="http://schemas.openxmlformats.org/officeDocument/2006/math">
                    <m:r>
                      <a:rPr lang="it-IT" sz="2400" i="1" smtClean="0">
                        <a:latin typeface="Cambria Math" panose="02040503050406030204" pitchFamily="18" charset="0"/>
                      </a:rPr>
                      <m:t>2</m:t>
                    </m:r>
                    <m:r>
                      <a:rPr lang="it-IT" sz="2400" b="0" i="1" smtClean="0">
                        <a:latin typeface="Cambria Math" panose="02040503050406030204" pitchFamily="18" charset="0"/>
                      </a:rPr>
                      <m:t>4</m:t>
                    </m:r>
                  </m:oMath>
                </a14:m>
                <a:r>
                  <a:rPr lang="it-IT" sz="2400" dirty="0">
                    <a:latin typeface="Arial" panose="020B0604020202020204" pitchFamily="34" charset="0"/>
                    <a:cs typeface="Arial" panose="020B0604020202020204" pitchFamily="34" charset="0"/>
                  </a:rPr>
                  <a:t> hours </a:t>
                </a:r>
                <a:r>
                  <a:rPr lang="it-IT" sz="2400" dirty="0">
                    <a:latin typeface="Arial" panose="020B0604020202020204" pitchFamily="34" charset="0"/>
                    <a:cs typeface="Arial" panose="020B0604020202020204" pitchFamily="34" charset="0"/>
                    <a:sym typeface="Wingdings" panose="05000000000000000000" pitchFamily="2" charset="2"/>
                  </a:rPr>
                  <a:t> </a:t>
                </a:r>
                <a14:m>
                  <m:oMath xmlns:m="http://schemas.openxmlformats.org/officeDocument/2006/math">
                    <m:sSup>
                      <m:sSupPr>
                        <m:ctrlPr>
                          <a:rPr lang="it-IT" sz="2400" i="1">
                            <a:latin typeface="Cambria Math" panose="02040503050406030204" pitchFamily="18" charset="0"/>
                          </a:rPr>
                        </m:ctrlPr>
                      </m:sSupPr>
                      <m:e>
                        <m:r>
                          <a:rPr lang="it-IT" sz="2400" b="0" i="1" smtClean="0">
                            <a:latin typeface="Cambria Math" panose="02040503050406030204" pitchFamily="18" charset="0"/>
                          </a:rPr>
                          <m:t>60</m:t>
                        </m:r>
                        <m:r>
                          <a:rPr lang="it-IT" sz="2400" i="1">
                            <a:latin typeface="Cambria Math" panose="02040503050406030204" pitchFamily="18" charset="0"/>
                          </a:rPr>
                          <m:t> </m:t>
                        </m:r>
                        <m:r>
                          <a:rPr lang="it-IT" sz="2400" b="0" i="1" smtClean="0">
                            <a:latin typeface="Cambria Math" panose="02040503050406030204" pitchFamily="18" charset="0"/>
                          </a:rPr>
                          <m:t>𝐿</m:t>
                        </m:r>
                        <m:r>
                          <a:rPr lang="it-IT" sz="2400" b="0" i="1" smtClean="0">
                            <a:latin typeface="Cambria Math" panose="02040503050406030204" pitchFamily="18" charset="0"/>
                          </a:rPr>
                          <m:t> </m:t>
                        </m:r>
                        <m:r>
                          <a:rPr lang="it-IT" sz="2400" b="0" i="1" smtClean="0">
                            <a:latin typeface="Cambria Math" panose="02040503050406030204" pitchFamily="18" charset="0"/>
                          </a:rPr>
                          <m:t>𝑑𝑎𝑦</m:t>
                        </m:r>
                      </m:e>
                      <m:sup>
                        <m:r>
                          <a:rPr lang="it-IT" sz="2400" b="0" i="1" smtClean="0">
                            <a:latin typeface="Cambria Math" panose="02040503050406030204" pitchFamily="18" charset="0"/>
                          </a:rPr>
                          <m:t>−1</m:t>
                        </m:r>
                      </m:sup>
                    </m:sSup>
                    <m:r>
                      <a:rPr lang="it-IT" sz="2400" i="1">
                        <a:latin typeface="Cambria Math" panose="02040503050406030204" pitchFamily="18" charset="0"/>
                      </a:rPr>
                      <m:t> </m:t>
                    </m:r>
                  </m:oMath>
                </a14:m>
                <a:r>
                  <a:rPr lang="it-IT" sz="2400" dirty="0">
                    <a:latin typeface="Arial" panose="020B0604020202020204" pitchFamily="34" charset="0"/>
                    <a:cs typeface="Arial" panose="020B0604020202020204" pitchFamily="34" charset="0"/>
                    <a:sym typeface="Wingdings" panose="05000000000000000000" pitchFamily="2" charset="2"/>
                  </a:rPr>
                  <a:t> </a:t>
                </a:r>
                <a:r>
                  <a:rPr lang="it-IT" sz="2400" dirty="0" err="1">
                    <a:latin typeface="Arial" panose="020B0604020202020204" pitchFamily="34" charset="0"/>
                    <a:cs typeface="Arial" panose="020B0604020202020204" pitchFamily="34" charset="0"/>
                    <a:sym typeface="Wingdings" panose="05000000000000000000" pitchFamily="2" charset="2"/>
                  </a:rPr>
                  <a:t>daily</a:t>
                </a:r>
                <a:r>
                  <a:rPr lang="it-IT" sz="2400" dirty="0">
                    <a:latin typeface="Arial" panose="020B0604020202020204" pitchFamily="34" charset="0"/>
                    <a:cs typeface="Arial" panose="020B0604020202020204" pitchFamily="34" charset="0"/>
                    <a:sym typeface="Wingdings" panose="05000000000000000000" pitchFamily="2" charset="2"/>
                  </a:rPr>
                  <a:t> </a:t>
                </a:r>
                <a:r>
                  <a:rPr lang="it-IT" sz="2400" dirty="0" err="1">
                    <a:latin typeface="Arial" panose="020B0604020202020204" pitchFamily="34" charset="0"/>
                    <a:cs typeface="Arial" panose="020B0604020202020204" pitchFamily="34" charset="0"/>
                    <a:sym typeface="Wingdings" panose="05000000000000000000" pitchFamily="2" charset="2"/>
                  </a:rPr>
                  <a:t>drinkable</a:t>
                </a:r>
                <a:r>
                  <a:rPr lang="it-IT" sz="2400" dirty="0">
                    <a:latin typeface="Arial" panose="020B0604020202020204" pitchFamily="34" charset="0"/>
                    <a:cs typeface="Arial" panose="020B0604020202020204" pitchFamily="34" charset="0"/>
                    <a:sym typeface="Wingdings" panose="05000000000000000000" pitchFamily="2" charset="2"/>
                  </a:rPr>
                  <a:t> water </a:t>
                </a:r>
                <a:r>
                  <a:rPr lang="it-IT" sz="2400" dirty="0" err="1">
                    <a:latin typeface="Arial" panose="020B0604020202020204" pitchFamily="34" charset="0"/>
                    <a:cs typeface="Arial" panose="020B0604020202020204" pitchFamily="34" charset="0"/>
                    <a:sym typeface="Wingdings" panose="05000000000000000000" pitchFamily="2" charset="2"/>
                  </a:rPr>
                  <a:t>needs</a:t>
                </a:r>
                <a:r>
                  <a:rPr lang="it-IT" sz="2400" dirty="0">
                    <a:latin typeface="Arial" panose="020B0604020202020204" pitchFamily="34" charset="0"/>
                    <a:cs typeface="Arial" panose="020B0604020202020204" pitchFamily="34" charset="0"/>
                    <a:sym typeface="Wingdings" panose="05000000000000000000" pitchFamily="2" charset="2"/>
                  </a:rPr>
                  <a:t> of up to 30 people</a:t>
                </a:r>
                <a:endParaRPr lang="en-GB" sz="2400" dirty="0">
                  <a:latin typeface="Arial" panose="020B0604020202020204" pitchFamily="34" charset="0"/>
                  <a:cs typeface="Arial" panose="020B0604020202020204" pitchFamily="34" charset="0"/>
                </a:endParaRPr>
              </a:p>
            </p:txBody>
          </p:sp>
        </mc:Choice>
        <mc:Fallback xmlns="">
          <p:sp>
            <p:nvSpPr>
              <p:cNvPr id="2" name="CasellaDiTesto 1">
                <a:extLst>
                  <a:ext uri="{FF2B5EF4-FFF2-40B4-BE49-F238E27FC236}">
                    <a16:creationId xmlns:a16="http://schemas.microsoft.com/office/drawing/2014/main" id="{DCC0603D-EE33-438F-968D-9A6808FD427B}"/>
                  </a:ext>
                </a:extLst>
              </p:cNvPr>
              <p:cNvSpPr txBox="1">
                <a:spLocks noRot="1" noChangeAspect="1" noMove="1" noResize="1" noEditPoints="1" noAdjustHandles="1" noChangeArrowheads="1" noChangeShapeType="1" noTextEdit="1"/>
              </p:cNvSpPr>
              <p:nvPr/>
            </p:nvSpPr>
            <p:spPr>
              <a:xfrm>
                <a:off x="95980" y="6195949"/>
                <a:ext cx="12509322" cy="461665"/>
              </a:xfrm>
              <a:prstGeom prst="rect">
                <a:avLst/>
              </a:prstGeom>
              <a:blipFill>
                <a:blip r:embed="rId3"/>
                <a:stretch>
                  <a:fillRect l="-146" t="-9211" b="-30263"/>
                </a:stretch>
              </a:blipFill>
            </p:spPr>
            <p:txBody>
              <a:bodyPr/>
              <a:lstStyle/>
              <a:p>
                <a:r>
                  <a:rPr lang="en-GB">
                    <a:noFill/>
                  </a:rPr>
                  <a:t> </a:t>
                </a:r>
              </a:p>
            </p:txBody>
          </p:sp>
        </mc:Fallback>
      </mc:AlternateContent>
      <p:pic>
        <p:nvPicPr>
          <p:cNvPr id="5" name="Immagine 4">
            <a:extLst>
              <a:ext uri="{FF2B5EF4-FFF2-40B4-BE49-F238E27FC236}">
                <a16:creationId xmlns:a16="http://schemas.microsoft.com/office/drawing/2014/main" id="{7BAEE131-3D5F-431F-AA5F-C4D1AAF565C3}"/>
              </a:ext>
            </a:extLst>
          </p:cNvPr>
          <p:cNvPicPr>
            <a:picLocks noChangeAspect="1"/>
          </p:cNvPicPr>
          <p:nvPr/>
        </p:nvPicPr>
        <p:blipFill>
          <a:blip r:embed="rId4"/>
          <a:stretch>
            <a:fillRect/>
          </a:stretch>
        </p:blipFill>
        <p:spPr>
          <a:xfrm>
            <a:off x="2037145" y="1056914"/>
            <a:ext cx="3171825" cy="847725"/>
          </a:xfrm>
          <a:prstGeom prst="rect">
            <a:avLst/>
          </a:prstGeom>
        </p:spPr>
      </p:pic>
      <p:sp>
        <p:nvSpPr>
          <p:cNvPr id="6" name="Titolo 1">
            <a:extLst>
              <a:ext uri="{FF2B5EF4-FFF2-40B4-BE49-F238E27FC236}">
                <a16:creationId xmlns:a16="http://schemas.microsoft.com/office/drawing/2014/main" id="{B7E8F83A-50C4-44ED-808F-52211237912D}"/>
              </a:ext>
            </a:extLst>
          </p:cNvPr>
          <p:cNvSpPr txBox="1">
            <a:spLocks/>
          </p:cNvSpPr>
          <p:nvPr/>
        </p:nvSpPr>
        <p:spPr>
          <a:xfrm>
            <a:off x="152400" y="-113824"/>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dirty="0">
                <a:latin typeface="Arial" panose="020B0604020202020204" pitchFamily="34" charset="0"/>
                <a:cs typeface="Arial" panose="020B0604020202020204" pitchFamily="34" charset="0"/>
              </a:rPr>
              <a:t>RESULTS - PRODUCTIVITY</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1886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54FCB8CB-2A9B-4779-92B5-D4901E7D45EA}"/>
              </a:ext>
            </a:extLst>
          </p:cNvPr>
          <p:cNvPicPr>
            <a:picLocks noChangeAspect="1"/>
          </p:cNvPicPr>
          <p:nvPr/>
        </p:nvPicPr>
        <p:blipFill>
          <a:blip r:embed="rId2"/>
          <a:stretch>
            <a:fillRect/>
          </a:stretch>
        </p:blipFill>
        <p:spPr>
          <a:xfrm>
            <a:off x="1071562" y="1466850"/>
            <a:ext cx="10048875" cy="3924300"/>
          </a:xfrm>
          <a:prstGeom prst="rect">
            <a:avLst/>
          </a:prstGeom>
        </p:spPr>
      </p:pic>
      <p:sp>
        <p:nvSpPr>
          <p:cNvPr id="6" name="Titolo 1">
            <a:extLst>
              <a:ext uri="{FF2B5EF4-FFF2-40B4-BE49-F238E27FC236}">
                <a16:creationId xmlns:a16="http://schemas.microsoft.com/office/drawing/2014/main" id="{CD33040B-DEB9-4412-BFB8-0C533C8B5029}"/>
              </a:ext>
            </a:extLst>
          </p:cNvPr>
          <p:cNvSpPr txBox="1">
            <a:spLocks/>
          </p:cNvSpPr>
          <p:nvPr/>
        </p:nvSpPr>
        <p:spPr>
          <a:xfrm>
            <a:off x="152400" y="-113824"/>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dirty="0">
                <a:latin typeface="Arial" panose="020B0604020202020204" pitchFamily="34" charset="0"/>
                <a:cs typeface="Arial" panose="020B0604020202020204" pitchFamily="34" charset="0"/>
              </a:rPr>
              <a:t>RESULTS – TEMPERATURE PROFILES</a:t>
            </a:r>
            <a:endParaRPr lang="en-GB" dirty="0">
              <a:latin typeface="Arial" panose="020B0604020202020204" pitchFamily="34" charset="0"/>
              <a:cs typeface="Arial" panose="020B0604020202020204" pitchFamily="34" charset="0"/>
            </a:endParaRPr>
          </a:p>
        </p:txBody>
      </p:sp>
      <p:cxnSp>
        <p:nvCxnSpPr>
          <p:cNvPr id="3" name="Connettore diritto 2">
            <a:extLst>
              <a:ext uri="{FF2B5EF4-FFF2-40B4-BE49-F238E27FC236}">
                <a16:creationId xmlns:a16="http://schemas.microsoft.com/office/drawing/2014/main" id="{ABC05EFF-0E9E-4B31-8603-734F36DB38FC}"/>
              </a:ext>
            </a:extLst>
          </p:cNvPr>
          <p:cNvCxnSpPr/>
          <p:nvPr/>
        </p:nvCxnSpPr>
        <p:spPr>
          <a:xfrm>
            <a:off x="1706880" y="2052320"/>
            <a:ext cx="424688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 name="CasellaDiTesto 4">
            <a:extLst>
              <a:ext uri="{FF2B5EF4-FFF2-40B4-BE49-F238E27FC236}">
                <a16:creationId xmlns:a16="http://schemas.microsoft.com/office/drawing/2014/main" id="{93E276E9-0352-4E0C-B107-3ADC464BCA90}"/>
              </a:ext>
            </a:extLst>
          </p:cNvPr>
          <p:cNvSpPr txBox="1"/>
          <p:nvPr/>
        </p:nvSpPr>
        <p:spPr>
          <a:xfrm>
            <a:off x="1978505" y="1008647"/>
            <a:ext cx="3703630" cy="646331"/>
          </a:xfrm>
          <a:prstGeom prst="rect">
            <a:avLst/>
          </a:prstGeom>
          <a:noFill/>
        </p:spPr>
        <p:txBody>
          <a:bodyPr wrap="square" rtlCol="0">
            <a:spAutoFit/>
          </a:bodyPr>
          <a:lstStyle/>
          <a:p>
            <a:pPr algn="ctr"/>
            <a:r>
              <a:rPr lang="it-IT" dirty="0"/>
              <a:t>Low-temperature </a:t>
            </a:r>
            <a:r>
              <a:rPr lang="it-IT" dirty="0" err="1"/>
              <a:t>process</a:t>
            </a:r>
            <a:r>
              <a:rPr lang="it-IT" dirty="0"/>
              <a:t> </a:t>
            </a:r>
            <a:r>
              <a:rPr lang="it-IT" dirty="0" err="1"/>
              <a:t>suitable</a:t>
            </a:r>
            <a:r>
              <a:rPr lang="it-IT" dirty="0"/>
              <a:t> to be </a:t>
            </a:r>
            <a:r>
              <a:rPr lang="it-IT" dirty="0" err="1"/>
              <a:t>powered</a:t>
            </a:r>
            <a:r>
              <a:rPr lang="it-IT" dirty="0"/>
              <a:t> by low-grade </a:t>
            </a:r>
            <a:r>
              <a:rPr lang="it-IT" dirty="0" err="1"/>
              <a:t>heat</a:t>
            </a:r>
            <a:endParaRPr lang="en-GB" dirty="0"/>
          </a:p>
        </p:txBody>
      </p:sp>
    </p:spTree>
    <p:extLst>
      <p:ext uri="{BB962C8B-B14F-4D97-AF65-F5344CB8AC3E}">
        <p14:creationId xmlns:p14="http://schemas.microsoft.com/office/powerpoint/2010/main" val="1808292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C6CC1C47-ADD2-4C11-B781-F519EC477C16}"/>
              </a:ext>
            </a:extLst>
          </p:cNvPr>
          <p:cNvPicPr>
            <a:picLocks noChangeAspect="1"/>
          </p:cNvPicPr>
          <p:nvPr/>
        </p:nvPicPr>
        <p:blipFill>
          <a:blip r:embed="rId2"/>
          <a:stretch>
            <a:fillRect/>
          </a:stretch>
        </p:blipFill>
        <p:spPr>
          <a:xfrm>
            <a:off x="9525" y="1192053"/>
            <a:ext cx="12174855" cy="4473893"/>
          </a:xfrm>
          <a:prstGeom prst="rect">
            <a:avLst/>
          </a:prstGeom>
        </p:spPr>
      </p:pic>
      <p:cxnSp>
        <p:nvCxnSpPr>
          <p:cNvPr id="3" name="Connettore diritto 2">
            <a:extLst>
              <a:ext uri="{FF2B5EF4-FFF2-40B4-BE49-F238E27FC236}">
                <a16:creationId xmlns:a16="http://schemas.microsoft.com/office/drawing/2014/main" id="{DD393507-4EFC-428C-8E45-0B0BCA6A5488}"/>
              </a:ext>
            </a:extLst>
          </p:cNvPr>
          <p:cNvCxnSpPr/>
          <p:nvPr/>
        </p:nvCxnSpPr>
        <p:spPr>
          <a:xfrm>
            <a:off x="8707422" y="1372616"/>
            <a:ext cx="0" cy="3600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Freccia a sinistra 5">
            <a:extLst>
              <a:ext uri="{FF2B5EF4-FFF2-40B4-BE49-F238E27FC236}">
                <a16:creationId xmlns:a16="http://schemas.microsoft.com/office/drawing/2014/main" id="{77A6FA99-0FFA-4A27-A4CA-77FB7FE145F9}"/>
              </a:ext>
            </a:extLst>
          </p:cNvPr>
          <p:cNvSpPr/>
          <p:nvPr/>
        </p:nvSpPr>
        <p:spPr>
          <a:xfrm>
            <a:off x="7839080" y="4194376"/>
            <a:ext cx="858818" cy="442912"/>
          </a:xfrm>
          <a:prstGeom prst="leftArrow">
            <a:avLst/>
          </a:prstGeom>
          <a:solidFill>
            <a:schemeClr val="accent1">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asellaDiTesto 6">
            <a:extLst>
              <a:ext uri="{FF2B5EF4-FFF2-40B4-BE49-F238E27FC236}">
                <a16:creationId xmlns:a16="http://schemas.microsoft.com/office/drawing/2014/main" id="{165A8091-3CC4-4B26-B06F-1256A8C34667}"/>
              </a:ext>
            </a:extLst>
          </p:cNvPr>
          <p:cNvSpPr txBox="1"/>
          <p:nvPr/>
        </p:nvSpPr>
        <p:spPr>
          <a:xfrm>
            <a:off x="6576805" y="4529941"/>
            <a:ext cx="2121093" cy="461665"/>
          </a:xfrm>
          <a:prstGeom prst="rect">
            <a:avLst/>
          </a:prstGeom>
          <a:noFill/>
        </p:spPr>
        <p:txBody>
          <a:bodyPr wrap="none" rtlCol="0">
            <a:spAutoFit/>
          </a:bodyPr>
          <a:lstStyle/>
          <a:p>
            <a:r>
              <a:rPr lang="it-IT" sz="2400" dirty="0" err="1">
                <a:latin typeface="Arial" panose="020B0604020202020204" pitchFamily="34" charset="0"/>
                <a:cs typeface="Arial" panose="020B0604020202020204" pitchFamily="34" charset="0"/>
              </a:rPr>
              <a:t>Cooling</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circuit</a:t>
            </a:r>
            <a:endParaRPr lang="en-GB" sz="2400" dirty="0">
              <a:latin typeface="Arial" panose="020B0604020202020204" pitchFamily="34" charset="0"/>
              <a:cs typeface="Arial" panose="020B0604020202020204" pitchFamily="34" charset="0"/>
            </a:endParaRPr>
          </a:p>
        </p:txBody>
      </p:sp>
      <p:sp>
        <p:nvSpPr>
          <p:cNvPr id="8" name="Freccia a sinistra 7">
            <a:extLst>
              <a:ext uri="{FF2B5EF4-FFF2-40B4-BE49-F238E27FC236}">
                <a16:creationId xmlns:a16="http://schemas.microsoft.com/office/drawing/2014/main" id="{8BC70AFB-58A2-490B-B396-7C78C3A36B09}"/>
              </a:ext>
            </a:extLst>
          </p:cNvPr>
          <p:cNvSpPr/>
          <p:nvPr/>
        </p:nvSpPr>
        <p:spPr>
          <a:xfrm rot="10800000">
            <a:off x="8707422" y="4194376"/>
            <a:ext cx="858818" cy="442912"/>
          </a:xfrm>
          <a:prstGeom prst="leftArrow">
            <a:avLst/>
          </a:prstGeom>
          <a:solidFill>
            <a:srgbClr val="FF0000">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asellaDiTesto 8">
            <a:extLst>
              <a:ext uri="{FF2B5EF4-FFF2-40B4-BE49-F238E27FC236}">
                <a16:creationId xmlns:a16="http://schemas.microsoft.com/office/drawing/2014/main" id="{31EAE27E-7567-4BAE-9DEF-E0DB74EDFC35}"/>
              </a:ext>
            </a:extLst>
          </p:cNvPr>
          <p:cNvSpPr txBox="1"/>
          <p:nvPr/>
        </p:nvSpPr>
        <p:spPr>
          <a:xfrm>
            <a:off x="8833288" y="3732711"/>
            <a:ext cx="1879041" cy="461665"/>
          </a:xfrm>
          <a:prstGeom prst="rect">
            <a:avLst/>
          </a:prstGeom>
          <a:noFill/>
        </p:spPr>
        <p:txBody>
          <a:bodyPr wrap="none" rtlCol="0">
            <a:spAutoFit/>
          </a:bodyPr>
          <a:lstStyle/>
          <a:p>
            <a:r>
              <a:rPr lang="it-IT" sz="2400" dirty="0" err="1">
                <a:latin typeface="Arial" panose="020B0604020202020204" pitchFamily="34" charset="0"/>
                <a:cs typeface="Arial" panose="020B0604020202020204" pitchFamily="34" charset="0"/>
              </a:rPr>
              <a:t>Exhaust</a:t>
            </a:r>
            <a:r>
              <a:rPr lang="it-IT" sz="2400" dirty="0">
                <a:latin typeface="Arial" panose="020B0604020202020204" pitchFamily="34" charset="0"/>
                <a:cs typeface="Arial" panose="020B0604020202020204" pitchFamily="34" charset="0"/>
              </a:rPr>
              <a:t> gas</a:t>
            </a:r>
            <a:endParaRPr lang="en-GB" sz="2400" dirty="0">
              <a:latin typeface="Arial" panose="020B0604020202020204" pitchFamily="34" charset="0"/>
              <a:cs typeface="Arial" panose="020B0604020202020204" pitchFamily="34" charset="0"/>
            </a:endParaRPr>
          </a:p>
        </p:txBody>
      </p:sp>
      <p:sp>
        <p:nvSpPr>
          <p:cNvPr id="10" name="Titolo 1">
            <a:extLst>
              <a:ext uri="{FF2B5EF4-FFF2-40B4-BE49-F238E27FC236}">
                <a16:creationId xmlns:a16="http://schemas.microsoft.com/office/drawing/2014/main" id="{919EADB5-3827-458D-8A20-9F0C9086C1DC}"/>
              </a:ext>
            </a:extLst>
          </p:cNvPr>
          <p:cNvSpPr txBox="1">
            <a:spLocks/>
          </p:cNvSpPr>
          <p:nvPr/>
        </p:nvSpPr>
        <p:spPr>
          <a:xfrm>
            <a:off x="152400" y="-113824"/>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dirty="0">
                <a:latin typeface="Arial" panose="020B0604020202020204" pitchFamily="34" charset="0"/>
                <a:cs typeface="Arial" panose="020B0604020202020204" pitchFamily="34" charset="0"/>
              </a:rPr>
              <a:t>RESULTS – MODEL PREDICTIONS</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72532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0" y="-3841"/>
            <a:ext cx="12192000" cy="1325563"/>
          </a:xfrm>
        </p:spPr>
        <p:txBody>
          <a:bodyPr>
            <a:normAutofit/>
          </a:bodyPr>
          <a:lstStyle/>
          <a:p>
            <a:pPr algn="ctr"/>
            <a:r>
              <a:rPr lang="it-IT" dirty="0">
                <a:latin typeface="Arial" panose="020B0604020202020204" pitchFamily="34" charset="0"/>
                <a:cs typeface="Arial" panose="020B0604020202020204" pitchFamily="34" charset="0"/>
              </a:rPr>
              <a:t>TOPICS</a:t>
            </a:r>
          </a:p>
        </p:txBody>
      </p:sp>
      <p:sp>
        <p:nvSpPr>
          <p:cNvPr id="12" name="TextBox 11"/>
          <p:cNvSpPr txBox="1"/>
          <p:nvPr/>
        </p:nvSpPr>
        <p:spPr>
          <a:xfrm>
            <a:off x="1020178" y="986442"/>
            <a:ext cx="10151644" cy="6285054"/>
          </a:xfrm>
          <a:prstGeom prst="rect">
            <a:avLst/>
          </a:prstGeom>
          <a:noFill/>
        </p:spPr>
        <p:txBody>
          <a:bodyPr wrap="square" rtlCol="0">
            <a:spAutoFit/>
          </a:bodyPr>
          <a:lstStyle/>
          <a:p>
            <a:pPr marL="285750" indent="-285750">
              <a:lnSpc>
                <a:spcPct val="200000"/>
              </a:lnSpc>
              <a:buFont typeface="Wingdings" panose="05000000000000000000" pitchFamily="2" charset="2"/>
              <a:buChar char="Ø"/>
            </a:pPr>
            <a:r>
              <a:rPr lang="it-IT" sz="2600" dirty="0" err="1">
                <a:solidFill>
                  <a:schemeClr val="bg2"/>
                </a:solidFill>
                <a:latin typeface="Arial" panose="020B0604020202020204" pitchFamily="34" charset="0"/>
                <a:cs typeface="Arial" panose="020B0604020202020204" pitchFamily="34" charset="0"/>
              </a:rPr>
              <a:t>Introduction</a:t>
            </a:r>
            <a:endParaRPr lang="it-IT" sz="2600" dirty="0">
              <a:solidFill>
                <a:schemeClr val="bg2"/>
              </a:solidFill>
              <a:latin typeface="Arial" panose="020B0604020202020204" pitchFamily="34" charset="0"/>
              <a:cs typeface="Arial" panose="020B0604020202020204" pitchFamily="34" charset="0"/>
            </a:endParaRPr>
          </a:p>
          <a:p>
            <a:pPr marL="285750" indent="-285750">
              <a:lnSpc>
                <a:spcPct val="200000"/>
              </a:lnSpc>
              <a:buFont typeface="Wingdings" panose="05000000000000000000" pitchFamily="2" charset="2"/>
              <a:buChar char="Ø"/>
            </a:pPr>
            <a:r>
              <a:rPr lang="it-IT" sz="2600" dirty="0">
                <a:latin typeface="Arial" panose="020B0604020202020204" pitchFamily="34" charset="0"/>
                <a:cs typeface="Arial" panose="020B0604020202020204" pitchFamily="34" charset="0"/>
              </a:rPr>
              <a:t>Our contribution (</a:t>
            </a:r>
            <a:r>
              <a:rPr lang="en-US" sz="2600" dirty="0">
                <a:latin typeface="Arial" panose="020B0604020202020204" pitchFamily="34" charset="0"/>
                <a:cs typeface="Arial" panose="020B0604020202020204" pitchFamily="34" charset="0"/>
              </a:rPr>
              <a:t>making desalination more sustainable</a:t>
            </a:r>
            <a:r>
              <a:rPr lang="it-IT" sz="2600" dirty="0">
                <a:latin typeface="Arial" panose="020B0604020202020204" pitchFamily="34" charset="0"/>
                <a:cs typeface="Arial" panose="020B0604020202020204" pitchFamily="34" charset="0"/>
              </a:rPr>
              <a:t>)</a:t>
            </a:r>
          </a:p>
          <a:p>
            <a:pPr marL="800100" lvl="1" indent="-342900">
              <a:lnSpc>
                <a:spcPct val="200000"/>
              </a:lnSpc>
              <a:buFont typeface="+mj-lt"/>
              <a:buAutoNum type="alphaUcPeriod"/>
            </a:pPr>
            <a:r>
              <a:rPr lang="it-IT" dirty="0">
                <a:solidFill>
                  <a:schemeClr val="bg2"/>
                </a:solidFill>
                <a:latin typeface="Arial" panose="020B0604020202020204" pitchFamily="34" charset="0"/>
                <a:cs typeface="Arial" panose="020B0604020202020204" pitchFamily="34" charset="0"/>
                <a:sym typeface="Wingdings" panose="05000000000000000000" pitchFamily="2" charset="2"/>
              </a:rPr>
              <a:t>Solar Steam Generator (evaporation – concentrated solar power)</a:t>
            </a:r>
          </a:p>
          <a:p>
            <a:pPr marL="800100" lvl="1" indent="-342900">
              <a:lnSpc>
                <a:spcPct val="200000"/>
              </a:lnSpc>
              <a:buFont typeface="+mj-lt"/>
              <a:buAutoNum type="alphaUcPeriod"/>
            </a:pPr>
            <a:r>
              <a:rPr lang="it-IT" dirty="0">
                <a:solidFill>
                  <a:schemeClr val="bg2"/>
                </a:solidFill>
                <a:latin typeface="Arial" panose="020B0604020202020204" pitchFamily="34" charset="0"/>
                <a:cs typeface="Arial" panose="020B0604020202020204" pitchFamily="34" charset="0"/>
              </a:rPr>
              <a:t>Distiller (complete desalination – under 1 </a:t>
            </a:r>
            <a:r>
              <a:rPr lang="it-IT" dirty="0" err="1">
                <a:solidFill>
                  <a:schemeClr val="bg2"/>
                </a:solidFill>
                <a:latin typeface="Arial" panose="020B0604020202020204" pitchFamily="34" charset="0"/>
                <a:cs typeface="Arial" panose="020B0604020202020204" pitchFamily="34" charset="0"/>
              </a:rPr>
              <a:t>sun</a:t>
            </a:r>
            <a:r>
              <a:rPr lang="it-IT" dirty="0">
                <a:solidFill>
                  <a:schemeClr val="bg2"/>
                </a:solidFill>
                <a:latin typeface="Arial" panose="020B0604020202020204" pitchFamily="34" charset="0"/>
                <a:cs typeface="Arial" panose="020B0604020202020204" pitchFamily="34" charset="0"/>
              </a:rPr>
              <a:t>)</a:t>
            </a:r>
          </a:p>
          <a:p>
            <a:pPr lvl="1">
              <a:lnSpc>
                <a:spcPct val="200000"/>
              </a:lnSpc>
            </a:pPr>
            <a:r>
              <a:rPr lang="it-IT" dirty="0">
                <a:latin typeface="Arial" panose="020B0604020202020204" pitchFamily="34" charset="0"/>
                <a:cs typeface="Arial" panose="020B0604020202020204" pitchFamily="34" charset="0"/>
              </a:rPr>
              <a:t>	Follow-up </a:t>
            </a:r>
            <a:r>
              <a:rPr lang="it-IT" dirty="0" err="1">
                <a:latin typeface="Arial" panose="020B0604020202020204" pitchFamily="34" charset="0"/>
                <a:cs typeface="Arial" panose="020B0604020202020204" pitchFamily="34" charset="0"/>
              </a:rPr>
              <a:t>Distiller</a:t>
            </a:r>
            <a:endParaRPr lang="it-IT" dirty="0">
              <a:latin typeface="Arial" panose="020B0604020202020204" pitchFamily="34" charset="0"/>
              <a:cs typeface="Arial" panose="020B0604020202020204" pitchFamily="34" charset="0"/>
            </a:endParaRPr>
          </a:p>
          <a:p>
            <a:pPr marL="1657350" lvl="3" indent="-285750">
              <a:lnSpc>
                <a:spcPct val="200000"/>
              </a:lnSpc>
              <a:buFont typeface="Arial" panose="020B0604020202020204" pitchFamily="34" charset="0"/>
              <a:buChar char="•"/>
            </a:pPr>
            <a:r>
              <a:rPr lang="it-IT" dirty="0">
                <a:solidFill>
                  <a:schemeClr val="bg2"/>
                </a:solidFill>
                <a:latin typeface="Arial" panose="020B0604020202020204" pitchFamily="34" charset="0"/>
                <a:cs typeface="Arial" panose="020B0604020202020204" pitchFamily="34" charset="0"/>
              </a:rPr>
              <a:t>Waste </a:t>
            </a:r>
            <a:r>
              <a:rPr lang="it-IT" dirty="0" err="1">
                <a:solidFill>
                  <a:schemeClr val="bg2"/>
                </a:solidFill>
                <a:latin typeface="Arial" panose="020B0604020202020204" pitchFamily="34" charset="0"/>
                <a:cs typeface="Arial" panose="020B0604020202020204" pitchFamily="34" charset="0"/>
              </a:rPr>
              <a:t>heat</a:t>
            </a:r>
            <a:r>
              <a:rPr lang="it-IT" dirty="0">
                <a:solidFill>
                  <a:schemeClr val="bg2"/>
                </a:solidFill>
                <a:latin typeface="Arial" panose="020B0604020202020204" pitchFamily="34" charset="0"/>
                <a:cs typeface="Arial" panose="020B0604020202020204" pitchFamily="34" charset="0"/>
              </a:rPr>
              <a:t> </a:t>
            </a:r>
            <a:r>
              <a:rPr lang="it-IT" dirty="0" err="1">
                <a:solidFill>
                  <a:schemeClr val="bg2"/>
                </a:solidFill>
                <a:latin typeface="Arial" panose="020B0604020202020204" pitchFamily="34" charset="0"/>
                <a:cs typeface="Arial" panose="020B0604020202020204" pitchFamily="34" charset="0"/>
              </a:rPr>
              <a:t>driven</a:t>
            </a:r>
            <a:r>
              <a:rPr lang="it-IT" dirty="0">
                <a:solidFill>
                  <a:schemeClr val="bg2"/>
                </a:solidFill>
                <a:latin typeface="Arial" panose="020B0604020202020204" pitchFamily="34" charset="0"/>
                <a:cs typeface="Arial" panose="020B0604020202020204" pitchFamily="34" charset="0"/>
              </a:rPr>
              <a:t> </a:t>
            </a:r>
            <a:r>
              <a:rPr lang="it-IT" dirty="0" err="1">
                <a:solidFill>
                  <a:schemeClr val="bg2"/>
                </a:solidFill>
                <a:latin typeface="Arial" panose="020B0604020202020204" pitchFamily="34" charset="0"/>
                <a:cs typeface="Arial" panose="020B0604020202020204" pitchFamily="34" charset="0"/>
              </a:rPr>
              <a:t>Distiller</a:t>
            </a:r>
            <a:endParaRPr lang="it-IT" dirty="0">
              <a:solidFill>
                <a:schemeClr val="bg2"/>
              </a:solidFill>
              <a:latin typeface="Arial" panose="020B0604020202020204" pitchFamily="34" charset="0"/>
              <a:cs typeface="Arial" panose="020B0604020202020204" pitchFamily="34" charset="0"/>
            </a:endParaRPr>
          </a:p>
          <a:p>
            <a:pPr marL="1657350" lvl="3" indent="-285750">
              <a:lnSpc>
                <a:spcPct val="200000"/>
              </a:lnSpc>
              <a:buFont typeface="Arial" panose="020B0604020202020204" pitchFamily="34" charset="0"/>
              <a:buChar char="•"/>
            </a:pPr>
            <a:r>
              <a:rPr lang="it-IT" dirty="0">
                <a:latin typeface="Arial" panose="020B0604020202020204" pitchFamily="34" charset="0"/>
                <a:cs typeface="Arial" panose="020B0604020202020204" pitchFamily="34" charset="0"/>
              </a:rPr>
              <a:t>Scale-up of the </a:t>
            </a:r>
            <a:r>
              <a:rPr lang="it-IT" dirty="0" err="1">
                <a:latin typeface="Arial" panose="020B0604020202020204" pitchFamily="34" charset="0"/>
                <a:cs typeface="Arial" panose="020B0604020202020204" pitchFamily="34" charset="0"/>
              </a:rPr>
              <a:t>Distiller</a:t>
            </a:r>
            <a:endParaRPr lang="it-IT" dirty="0">
              <a:latin typeface="Arial" panose="020B0604020202020204" pitchFamily="34" charset="0"/>
              <a:cs typeface="Arial" panose="020B0604020202020204" pitchFamily="34" charset="0"/>
            </a:endParaRPr>
          </a:p>
          <a:p>
            <a:pPr marL="285750" indent="-285750">
              <a:lnSpc>
                <a:spcPct val="200000"/>
              </a:lnSpc>
              <a:buFont typeface="Wingdings" panose="05000000000000000000" pitchFamily="2" charset="2"/>
              <a:buChar char="Ø"/>
            </a:pPr>
            <a:r>
              <a:rPr lang="it-IT" sz="2600" dirty="0">
                <a:solidFill>
                  <a:schemeClr val="bg2"/>
                </a:solidFill>
                <a:latin typeface="Arial" panose="020B0604020202020204" pitchFamily="34" charset="0"/>
                <a:cs typeface="Arial" panose="020B0604020202020204" pitchFamily="34" charset="0"/>
              </a:rPr>
              <a:t>Conclusions</a:t>
            </a:r>
          </a:p>
          <a:p>
            <a:pPr lvl="1">
              <a:lnSpc>
                <a:spcPct val="200000"/>
              </a:lnSpc>
            </a:pPr>
            <a:endParaRPr lang="it-IT" dirty="0">
              <a:latin typeface="Arial" panose="020B0604020202020204" pitchFamily="34" charset="0"/>
              <a:cs typeface="Arial" panose="020B0604020202020204" pitchFamily="34" charset="0"/>
            </a:endParaRPr>
          </a:p>
          <a:p>
            <a:pPr marL="742950" lvl="1" indent="-285750">
              <a:lnSpc>
                <a:spcPct val="200000"/>
              </a:lnSpc>
              <a:buFont typeface="Wingdings" panose="05000000000000000000" pitchFamily="2" charset="2"/>
              <a:buChar char="Ø"/>
            </a:pPr>
            <a:endParaRPr lang="it-I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55008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29D59E-1E9E-4ADE-8AFF-1196113F6C62}"/>
              </a:ext>
            </a:extLst>
          </p:cNvPr>
          <p:cNvSpPr>
            <a:spLocks noGrp="1"/>
          </p:cNvSpPr>
          <p:nvPr>
            <p:ph type="title"/>
          </p:nvPr>
        </p:nvSpPr>
        <p:spPr>
          <a:xfrm>
            <a:off x="838200" y="0"/>
            <a:ext cx="10515600" cy="1325563"/>
          </a:xfrm>
        </p:spPr>
        <p:txBody>
          <a:bodyPr>
            <a:normAutofit/>
          </a:bodyPr>
          <a:lstStyle/>
          <a:p>
            <a:r>
              <a:rPr lang="it-IT" dirty="0">
                <a:latin typeface="Arial" panose="020B0604020202020204" pitchFamily="34" charset="0"/>
                <a:cs typeface="Arial" panose="020B0604020202020204" pitchFamily="34" charset="0"/>
              </a:rPr>
              <a:t>CRITERIA TO BE RESPECTED</a:t>
            </a:r>
            <a:endParaRPr lang="en-GB" dirty="0">
              <a:latin typeface="Arial" panose="020B0604020202020204" pitchFamily="34" charset="0"/>
              <a:cs typeface="Arial" panose="020B0604020202020204" pitchFamily="34" charset="0"/>
            </a:endParaRPr>
          </a:p>
        </p:txBody>
      </p:sp>
      <p:sp>
        <p:nvSpPr>
          <p:cNvPr id="3" name="Segnaposto contenuto 2">
            <a:extLst>
              <a:ext uri="{FF2B5EF4-FFF2-40B4-BE49-F238E27FC236}">
                <a16:creationId xmlns:a16="http://schemas.microsoft.com/office/drawing/2014/main" id="{F50130D8-B177-4075-9F4C-84C14A062813}"/>
              </a:ext>
            </a:extLst>
          </p:cNvPr>
          <p:cNvSpPr>
            <a:spLocks noGrp="1"/>
          </p:cNvSpPr>
          <p:nvPr>
            <p:ph idx="1"/>
          </p:nvPr>
        </p:nvSpPr>
        <p:spPr/>
        <p:txBody>
          <a:bodyPr>
            <a:normAutofit/>
          </a:bodyPr>
          <a:lstStyle/>
          <a:p>
            <a:pPr lvl="1"/>
            <a:r>
              <a:rPr lang="en-GB" sz="1800" dirty="0">
                <a:solidFill>
                  <a:srgbClr val="00B050"/>
                </a:solidFill>
                <a:latin typeface="Arial" panose="020B0604020202020204" pitchFamily="34" charset="0"/>
                <a:cs typeface="Arial" panose="020B0604020202020204" pitchFamily="34" charset="0"/>
              </a:rPr>
              <a:t>Low Cost</a:t>
            </a:r>
            <a:r>
              <a:rPr lang="en-GB" sz="1800" dirty="0">
                <a:latin typeface="Arial" panose="020B0604020202020204" pitchFamily="34" charset="0"/>
                <a:cs typeface="Arial" panose="020B0604020202020204" pitchFamily="34" charset="0"/>
              </a:rPr>
              <a:t>: the estimated production cost of the device has to be $20</a:t>
            </a:r>
          </a:p>
          <a:p>
            <a:pPr marL="457200" lvl="1" indent="0">
              <a:buNone/>
            </a:pPr>
            <a:endParaRPr lang="en-GB" sz="1800" dirty="0">
              <a:latin typeface="Arial" panose="020B0604020202020204" pitchFamily="34" charset="0"/>
              <a:cs typeface="Arial" panose="020B0604020202020204" pitchFamily="34" charset="0"/>
            </a:endParaRPr>
          </a:p>
          <a:p>
            <a:pPr lvl="1"/>
            <a:r>
              <a:rPr lang="en-GB" sz="1800" dirty="0">
                <a:solidFill>
                  <a:srgbClr val="00B050"/>
                </a:solidFill>
                <a:latin typeface="Arial" panose="020B0604020202020204" pitchFamily="34" charset="0"/>
                <a:cs typeface="Arial" panose="020B0604020202020204" pitchFamily="34" charset="0"/>
              </a:rPr>
              <a:t>Hand Held</a:t>
            </a:r>
            <a:r>
              <a:rPr lang="en-GB" sz="1800" dirty="0">
                <a:latin typeface="Arial" panose="020B0604020202020204" pitchFamily="34" charset="0"/>
                <a:cs typeface="Arial" panose="020B0604020202020204" pitchFamily="34" charset="0"/>
              </a:rPr>
              <a:t>: the device has to be easily transportable</a:t>
            </a:r>
          </a:p>
          <a:p>
            <a:pPr lvl="1"/>
            <a:endParaRPr lang="en-GB" sz="1800" dirty="0">
              <a:solidFill>
                <a:srgbClr val="00B050"/>
              </a:solidFill>
              <a:latin typeface="Arial" panose="020B0604020202020204" pitchFamily="34" charset="0"/>
              <a:cs typeface="Arial" panose="020B0604020202020204" pitchFamily="34" charset="0"/>
            </a:endParaRPr>
          </a:p>
          <a:p>
            <a:pPr lvl="1"/>
            <a:r>
              <a:rPr lang="en-GB" sz="1800" dirty="0">
                <a:solidFill>
                  <a:srgbClr val="00B050"/>
                </a:solidFill>
                <a:latin typeface="Arial" panose="020B0604020202020204" pitchFamily="34" charset="0"/>
                <a:cs typeface="Arial" panose="020B0604020202020204" pitchFamily="34" charset="0"/>
              </a:rPr>
              <a:t>Robust</a:t>
            </a:r>
            <a:r>
              <a:rPr lang="en-GB" sz="1800" dirty="0">
                <a:latin typeface="Arial" panose="020B0604020202020204" pitchFamily="34" charset="0"/>
                <a:cs typeface="Arial" panose="020B0604020202020204" pitchFamily="34" charset="0"/>
              </a:rPr>
              <a:t>: Resilient, Corrosion resistant</a:t>
            </a:r>
          </a:p>
          <a:p>
            <a:pPr lvl="1"/>
            <a:endParaRPr lang="en-GB" sz="1800" dirty="0">
              <a:solidFill>
                <a:srgbClr val="00B050"/>
              </a:solidFill>
              <a:latin typeface="Arial" panose="020B0604020202020204" pitchFamily="34" charset="0"/>
              <a:cs typeface="Arial" panose="020B0604020202020204" pitchFamily="34" charset="0"/>
            </a:endParaRPr>
          </a:p>
          <a:p>
            <a:pPr lvl="1"/>
            <a:r>
              <a:rPr lang="en-GB" sz="1800" dirty="0">
                <a:solidFill>
                  <a:srgbClr val="00B050"/>
                </a:solidFill>
                <a:latin typeface="Arial" panose="020B0604020202020204" pitchFamily="34" charset="0"/>
                <a:cs typeface="Arial" panose="020B0604020202020204" pitchFamily="34" charset="0"/>
              </a:rPr>
              <a:t>Term use</a:t>
            </a:r>
            <a:r>
              <a:rPr lang="en-GB" sz="1800" dirty="0">
                <a:latin typeface="Arial" panose="020B0604020202020204" pitchFamily="34" charset="0"/>
                <a:cs typeface="Arial" panose="020B0604020202020204" pitchFamily="34" charset="0"/>
              </a:rPr>
              <a:t>: the device has to operate for a minimum of 30 days</a:t>
            </a:r>
          </a:p>
          <a:p>
            <a:pPr lvl="1"/>
            <a:endParaRPr lang="en-GB" sz="1800" dirty="0">
              <a:solidFill>
                <a:srgbClr val="00B050"/>
              </a:solidFill>
              <a:latin typeface="Arial" panose="020B0604020202020204" pitchFamily="34" charset="0"/>
              <a:cs typeface="Arial" panose="020B0604020202020204" pitchFamily="34" charset="0"/>
            </a:endParaRPr>
          </a:p>
          <a:p>
            <a:pPr lvl="1"/>
            <a:r>
              <a:rPr lang="en-GB" sz="1800" dirty="0">
                <a:solidFill>
                  <a:srgbClr val="00B050"/>
                </a:solidFill>
                <a:latin typeface="Arial" panose="020B0604020202020204" pitchFamily="34" charset="0"/>
                <a:cs typeface="Arial" panose="020B0604020202020204" pitchFamily="34" charset="0"/>
              </a:rPr>
              <a:t>Rate of production</a:t>
            </a:r>
            <a:r>
              <a:rPr lang="en-GB" sz="1800" dirty="0">
                <a:latin typeface="Arial" panose="020B0604020202020204" pitchFamily="34" charset="0"/>
                <a:cs typeface="Arial" panose="020B0604020202020204" pitchFamily="34" charset="0"/>
              </a:rPr>
              <a:t>: the device has to produce a minimum of 3 </a:t>
            </a:r>
            <a:r>
              <a:rPr lang="en-GB" sz="1800" dirty="0" err="1">
                <a:latin typeface="Arial" panose="020B0604020202020204" pitchFamily="34" charset="0"/>
                <a:cs typeface="Arial" panose="020B0604020202020204" pitchFamily="34" charset="0"/>
              </a:rPr>
              <a:t>liters</a:t>
            </a:r>
            <a:r>
              <a:rPr lang="en-GB" sz="1800" dirty="0">
                <a:latin typeface="Arial" panose="020B0604020202020204" pitchFamily="34" charset="0"/>
                <a:cs typeface="Arial" panose="020B0604020202020204" pitchFamily="34" charset="0"/>
              </a:rPr>
              <a:t> of purified water per day</a:t>
            </a:r>
          </a:p>
          <a:p>
            <a:pPr lvl="1"/>
            <a:endParaRPr lang="en-GB" sz="1800" dirty="0">
              <a:solidFill>
                <a:srgbClr val="00B050"/>
              </a:solidFill>
              <a:latin typeface="Arial" panose="020B0604020202020204" pitchFamily="34" charset="0"/>
              <a:cs typeface="Arial" panose="020B0604020202020204" pitchFamily="34" charset="0"/>
            </a:endParaRPr>
          </a:p>
          <a:p>
            <a:pPr lvl="1"/>
            <a:r>
              <a:rPr lang="en-GB" sz="1800" dirty="0">
                <a:solidFill>
                  <a:srgbClr val="00B050"/>
                </a:solidFill>
                <a:latin typeface="Arial" panose="020B0604020202020204" pitchFamily="34" charset="0"/>
                <a:cs typeface="Arial" panose="020B0604020202020204" pitchFamily="34" charset="0"/>
              </a:rPr>
              <a:t>Stand alone</a:t>
            </a:r>
            <a:r>
              <a:rPr lang="en-GB" sz="1800" dirty="0">
                <a:latin typeface="Arial" panose="020B0604020202020204" pitchFamily="34" charset="0"/>
                <a:cs typeface="Arial" panose="020B0604020202020204" pitchFamily="34" charset="0"/>
              </a:rPr>
              <a:t>: no additions of chemicals, fuel, or other external materials</a:t>
            </a:r>
          </a:p>
          <a:p>
            <a:pPr lvl="1"/>
            <a:endParaRPr lang="en-GB" sz="1800" dirty="0">
              <a:solidFill>
                <a:srgbClr val="00B050"/>
              </a:solidFill>
              <a:latin typeface="Arial" panose="020B0604020202020204" pitchFamily="34" charset="0"/>
              <a:cs typeface="Arial" panose="020B0604020202020204" pitchFamily="34" charset="0"/>
            </a:endParaRPr>
          </a:p>
          <a:p>
            <a:pPr lvl="1"/>
            <a:r>
              <a:rPr lang="en-GB" sz="1800" dirty="0">
                <a:solidFill>
                  <a:srgbClr val="00B050"/>
                </a:solidFill>
                <a:latin typeface="Arial" panose="020B0604020202020204" pitchFamily="34" charset="0"/>
                <a:cs typeface="Arial" panose="020B0604020202020204" pitchFamily="34" charset="0"/>
              </a:rPr>
              <a:t>Quality</a:t>
            </a:r>
            <a:r>
              <a:rPr lang="en-GB" sz="1800" dirty="0">
                <a:latin typeface="Arial" panose="020B0604020202020204" pitchFamily="34" charset="0"/>
                <a:cs typeface="Arial" panose="020B0604020202020204" pitchFamily="34" charset="0"/>
              </a:rPr>
              <a:t>: from 35,000 mg/L seawater to 1000 mg/L and low contaminants level.</a:t>
            </a:r>
          </a:p>
        </p:txBody>
      </p:sp>
    </p:spTree>
    <p:extLst>
      <p:ext uri="{BB962C8B-B14F-4D97-AF65-F5344CB8AC3E}">
        <p14:creationId xmlns:p14="http://schemas.microsoft.com/office/powerpoint/2010/main" val="33331892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EEA372-B0B0-46F4-9868-B2AA35F1FAEA}"/>
              </a:ext>
            </a:extLst>
          </p:cNvPr>
          <p:cNvSpPr>
            <a:spLocks noGrp="1"/>
          </p:cNvSpPr>
          <p:nvPr>
            <p:ph type="title"/>
          </p:nvPr>
        </p:nvSpPr>
        <p:spPr>
          <a:xfrm>
            <a:off x="0" y="12700"/>
            <a:ext cx="12192000" cy="1325563"/>
          </a:xfrm>
        </p:spPr>
        <p:txBody>
          <a:bodyPr/>
          <a:lstStyle/>
          <a:p>
            <a:pPr algn="ctr"/>
            <a:r>
              <a:rPr lang="it-IT" dirty="0">
                <a:latin typeface="Arial" panose="020B0604020202020204" pitchFamily="34" charset="0"/>
                <a:cs typeface="Arial" panose="020B0604020202020204" pitchFamily="34" charset="0"/>
              </a:rPr>
              <a:t>WORKING IN PROGRESS</a:t>
            </a:r>
            <a:endParaRPr lang="en-GB" dirty="0">
              <a:latin typeface="Arial" panose="020B0604020202020204" pitchFamily="34" charset="0"/>
              <a:cs typeface="Arial" panose="020B0604020202020204" pitchFamily="34" charset="0"/>
            </a:endParaRPr>
          </a:p>
        </p:txBody>
      </p:sp>
      <p:sp>
        <p:nvSpPr>
          <p:cNvPr id="3" name="Segnaposto contenuto 2">
            <a:extLst>
              <a:ext uri="{FF2B5EF4-FFF2-40B4-BE49-F238E27FC236}">
                <a16:creationId xmlns:a16="http://schemas.microsoft.com/office/drawing/2014/main" id="{95766098-0480-4D2F-A0A0-67C55C46E032}"/>
              </a:ext>
            </a:extLst>
          </p:cNvPr>
          <p:cNvSpPr>
            <a:spLocks noGrp="1"/>
          </p:cNvSpPr>
          <p:nvPr>
            <p:ph idx="1"/>
          </p:nvPr>
        </p:nvSpPr>
        <p:spPr>
          <a:xfrm>
            <a:off x="838200" y="1348740"/>
            <a:ext cx="10515600" cy="5638800"/>
          </a:xfrm>
        </p:spPr>
        <p:txBody>
          <a:bodyPr>
            <a:normAutofit/>
          </a:bodyPr>
          <a:lstStyle/>
          <a:p>
            <a:r>
              <a:rPr lang="en-US" sz="1800" dirty="0">
                <a:latin typeface="Arial" panose="020B0604020202020204" pitchFamily="34" charset="0"/>
                <a:cs typeface="Arial" panose="020B0604020202020204" pitchFamily="34" charset="0"/>
              </a:rPr>
              <a:t>Capillary forces </a:t>
            </a:r>
            <a:r>
              <a:rPr lang="en-US" sz="1800" dirty="0">
                <a:latin typeface="Arial" panose="020B0604020202020204" pitchFamily="34" charset="0"/>
                <a:cs typeface="Arial" panose="020B0604020202020204" pitchFamily="34" charset="0"/>
                <a:sym typeface="Wingdings" panose="05000000000000000000" pitchFamily="2" charset="2"/>
              </a:rPr>
              <a:t> </a:t>
            </a:r>
            <a:r>
              <a:rPr lang="en-US" sz="1800" dirty="0">
                <a:solidFill>
                  <a:srgbClr val="FF0000"/>
                </a:solidFill>
                <a:latin typeface="Arial" panose="020B0604020202020204" pitchFamily="34" charset="0"/>
                <a:cs typeface="Arial" panose="020B0604020202020204" pitchFamily="34" charset="0"/>
                <a:sym typeface="Wingdings" panose="05000000000000000000" pitchFamily="2" charset="2"/>
              </a:rPr>
              <a:t>slow water feeding </a:t>
            </a:r>
            <a:r>
              <a:rPr lang="en-US" sz="1800" dirty="0">
                <a:latin typeface="Arial" panose="020B0604020202020204" pitchFamily="34" charset="0"/>
                <a:cs typeface="Arial" panose="020B0604020202020204" pitchFamily="34" charset="0"/>
                <a:sym typeface="Wingdings" panose="05000000000000000000" pitchFamily="2" charset="2"/>
              </a:rPr>
              <a:t> difficult scalability</a:t>
            </a:r>
          </a:p>
          <a:p>
            <a:pPr marL="0" indent="0">
              <a:buNone/>
            </a:pPr>
            <a:endParaRPr lang="en-US" sz="1800" dirty="0">
              <a:latin typeface="Arial" panose="020B0604020202020204" pitchFamily="34" charset="0"/>
              <a:cs typeface="Arial" panose="020B0604020202020204" pitchFamily="34" charset="0"/>
              <a:sym typeface="Wingdings" panose="05000000000000000000" pitchFamily="2" charset="2"/>
            </a:endParaRPr>
          </a:p>
          <a:p>
            <a:pPr lvl="2">
              <a:buFontTx/>
              <a:buChar char="-"/>
            </a:pPr>
            <a:r>
              <a:rPr lang="it-IT" sz="1800" dirty="0">
                <a:latin typeface="Arial" panose="020B0604020202020204" pitchFamily="34" charset="0"/>
                <a:cs typeface="Arial" panose="020B0604020202020204" pitchFamily="34" charset="0"/>
              </a:rPr>
              <a:t>Under the head of </a:t>
            </a:r>
            <a:r>
              <a:rPr lang="it-IT" sz="1800" dirty="0" err="1">
                <a:latin typeface="Arial" panose="020B0604020202020204" pitchFamily="34" charset="0"/>
                <a:cs typeface="Arial" panose="020B0604020202020204" pitchFamily="34" charset="0"/>
              </a:rPr>
              <a:t>saltwater</a:t>
            </a:r>
            <a:r>
              <a:rPr lang="it-IT" sz="1800" dirty="0">
                <a:latin typeface="Arial" panose="020B0604020202020204" pitchFamily="34" charset="0"/>
                <a:cs typeface="Arial" panose="020B0604020202020204" pitchFamily="34" charset="0"/>
              </a:rPr>
              <a:t> </a:t>
            </a:r>
            <a:r>
              <a:rPr lang="it-IT" sz="1800" dirty="0" err="1">
                <a:latin typeface="Arial" panose="020B0604020202020204" pitchFamily="34" charset="0"/>
                <a:cs typeface="Arial" panose="020B0604020202020204" pitchFamily="34" charset="0"/>
              </a:rPr>
              <a:t>operating</a:t>
            </a:r>
            <a:r>
              <a:rPr lang="it-IT" sz="1800" dirty="0">
                <a:latin typeface="Arial" panose="020B0604020202020204" pitchFamily="34" charset="0"/>
                <a:cs typeface="Arial" panose="020B0604020202020204" pitchFamily="34" charset="0"/>
              </a:rPr>
              <a:t> </a:t>
            </a:r>
            <a:r>
              <a:rPr lang="it-IT" sz="1800" dirty="0" err="1">
                <a:latin typeface="Arial" panose="020B0604020202020204" pitchFamily="34" charset="0"/>
                <a:cs typeface="Arial" panose="020B0604020202020204" pitchFamily="34" charset="0"/>
              </a:rPr>
              <a:t>conditions</a:t>
            </a:r>
            <a:r>
              <a:rPr lang="it-IT" sz="1800" dirty="0">
                <a:latin typeface="Arial" panose="020B0604020202020204" pitchFamily="34" charset="0"/>
                <a:cs typeface="Arial" panose="020B0604020202020204" pitchFamily="34" charset="0"/>
              </a:rPr>
              <a:t> </a:t>
            </a:r>
          </a:p>
          <a:p>
            <a:pPr marL="914400" lvl="2" indent="0">
              <a:buNone/>
            </a:pPr>
            <a:endParaRPr lang="it-IT" sz="1800" dirty="0">
              <a:latin typeface="Arial" panose="020B0604020202020204" pitchFamily="34" charset="0"/>
              <a:cs typeface="Arial" panose="020B0604020202020204" pitchFamily="34" charset="0"/>
            </a:endParaRPr>
          </a:p>
          <a:p>
            <a:pPr lvl="2">
              <a:buFontTx/>
              <a:buChar char="-"/>
            </a:pPr>
            <a:r>
              <a:rPr lang="it-IT" sz="1800" dirty="0" err="1">
                <a:latin typeface="Arial" panose="020B0604020202020204" pitchFamily="34" charset="0"/>
                <a:cs typeface="Arial" panose="020B0604020202020204" pitchFamily="34" charset="0"/>
              </a:rPr>
              <a:t>Inclined</a:t>
            </a:r>
            <a:r>
              <a:rPr lang="it-IT" sz="1800" dirty="0">
                <a:latin typeface="Arial" panose="020B0604020202020204" pitchFamily="34" charset="0"/>
                <a:cs typeface="Arial" panose="020B0604020202020204" pitchFamily="34" charset="0"/>
              </a:rPr>
              <a:t> </a:t>
            </a:r>
            <a:r>
              <a:rPr lang="it-IT" sz="1800" dirty="0" err="1">
                <a:latin typeface="Arial" panose="020B0604020202020204" pitchFamily="34" charset="0"/>
                <a:cs typeface="Arial" panose="020B0604020202020204" pitchFamily="34" charset="0"/>
              </a:rPr>
              <a:t>stratigraphy</a:t>
            </a:r>
            <a:r>
              <a:rPr lang="it-IT" sz="1800" dirty="0">
                <a:latin typeface="Arial" panose="020B0604020202020204" pitchFamily="34" charset="0"/>
                <a:cs typeface="Arial" panose="020B0604020202020204" pitchFamily="34" charset="0"/>
              </a:rPr>
              <a:t> to favor the </a:t>
            </a:r>
            <a:r>
              <a:rPr lang="it-IT" sz="1800" dirty="0" err="1">
                <a:latin typeface="Arial" panose="020B0604020202020204" pitchFamily="34" charset="0"/>
                <a:cs typeface="Arial" panose="020B0604020202020204" pitchFamily="34" charset="0"/>
              </a:rPr>
              <a:t>outflow</a:t>
            </a:r>
            <a:endParaRPr lang="it-IT" sz="1800" dirty="0">
              <a:latin typeface="Arial" panose="020B0604020202020204" pitchFamily="34" charset="0"/>
              <a:cs typeface="Arial" panose="020B0604020202020204" pitchFamily="34" charset="0"/>
            </a:endParaRPr>
          </a:p>
          <a:p>
            <a:pPr marL="914400" lvl="2" indent="0">
              <a:buNone/>
            </a:pPr>
            <a:endParaRPr lang="it-IT" sz="1800" dirty="0">
              <a:latin typeface="Arial" panose="020B0604020202020204" pitchFamily="34" charset="0"/>
              <a:cs typeface="Arial" panose="020B0604020202020204" pitchFamily="34" charset="0"/>
            </a:endParaRPr>
          </a:p>
          <a:p>
            <a:pPr lvl="2">
              <a:buFontTx/>
              <a:buChar char="-"/>
            </a:pPr>
            <a:r>
              <a:rPr lang="it-IT" sz="1800" dirty="0">
                <a:latin typeface="Arial" panose="020B0604020202020204" pitchFamily="34" charset="0"/>
                <a:cs typeface="Arial" panose="020B0604020202020204" pitchFamily="34" charset="0"/>
              </a:rPr>
              <a:t>Split the </a:t>
            </a:r>
            <a:r>
              <a:rPr lang="it-IT" sz="1800" dirty="0" err="1">
                <a:latin typeface="Arial" panose="020B0604020202020204" pitchFamily="34" charset="0"/>
                <a:cs typeface="Arial" panose="020B0604020202020204" pitchFamily="34" charset="0"/>
              </a:rPr>
              <a:t>needed</a:t>
            </a:r>
            <a:r>
              <a:rPr lang="it-IT" sz="1800" dirty="0">
                <a:latin typeface="Arial" panose="020B0604020202020204" pitchFamily="34" charset="0"/>
                <a:cs typeface="Arial" panose="020B0604020202020204" pitchFamily="34" charset="0"/>
              </a:rPr>
              <a:t> area in </a:t>
            </a:r>
            <a:r>
              <a:rPr lang="it-IT" sz="1800" i="1" dirty="0">
                <a:latin typeface="Arial" panose="020B0604020202020204" pitchFamily="34" charset="0"/>
                <a:cs typeface="Arial" panose="020B0604020202020204" pitchFamily="34" charset="0"/>
              </a:rPr>
              <a:t>N</a:t>
            </a:r>
            <a:r>
              <a:rPr lang="it-IT" sz="1800" dirty="0">
                <a:latin typeface="Arial" panose="020B0604020202020204" pitchFamily="34" charset="0"/>
                <a:cs typeface="Arial" panose="020B0604020202020204" pitchFamily="34" charset="0"/>
              </a:rPr>
              <a:t> </a:t>
            </a:r>
            <a:r>
              <a:rPr lang="it-IT" sz="1800" dirty="0" err="1">
                <a:latin typeface="Arial" panose="020B0604020202020204" pitchFamily="34" charset="0"/>
                <a:cs typeface="Arial" panose="020B0604020202020204" pitchFamily="34" charset="0"/>
              </a:rPr>
              <a:t>modules</a:t>
            </a:r>
            <a:r>
              <a:rPr lang="it-IT" sz="1800" dirty="0">
                <a:latin typeface="Arial" panose="020B0604020202020204" pitchFamily="34" charset="0"/>
                <a:cs typeface="Arial" panose="020B0604020202020204" pitchFamily="34" charset="0"/>
              </a:rPr>
              <a:t> (</a:t>
            </a:r>
            <a:r>
              <a:rPr lang="it-IT" sz="1800" dirty="0" err="1">
                <a:latin typeface="Arial" panose="020B0604020202020204" pitchFamily="34" charset="0"/>
                <a:cs typeface="Arial" panose="020B0604020202020204" pitchFamily="34" charset="0"/>
              </a:rPr>
              <a:t>mosaic</a:t>
            </a:r>
            <a:r>
              <a:rPr lang="it-IT" sz="1800" dirty="0">
                <a:latin typeface="Arial" panose="020B0604020202020204" pitchFamily="34" charset="0"/>
                <a:cs typeface="Arial" panose="020B0604020202020204" pitchFamily="34" charset="0"/>
              </a:rPr>
              <a:t>-like </a:t>
            </a:r>
            <a:r>
              <a:rPr lang="it-IT" sz="1800" dirty="0" err="1">
                <a:latin typeface="Arial" panose="020B0604020202020204" pitchFamily="34" charset="0"/>
                <a:cs typeface="Arial" panose="020B0604020202020204" pitchFamily="34" charset="0"/>
              </a:rPr>
              <a:t>configuration</a:t>
            </a:r>
            <a:r>
              <a:rPr lang="it-IT" sz="1800" dirty="0">
                <a:latin typeface="Arial" panose="020B0604020202020204" pitchFamily="34" charset="0"/>
                <a:cs typeface="Arial" panose="020B0604020202020204" pitchFamily="34" charset="0"/>
              </a:rPr>
              <a:t>)</a:t>
            </a:r>
          </a:p>
          <a:p>
            <a:pPr lvl="2">
              <a:buFontTx/>
              <a:buChar char="-"/>
            </a:pPr>
            <a:endParaRPr lang="en-GB"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sym typeface="Wingdings" panose="05000000000000000000" pitchFamily="2" charset="2"/>
            </a:endParaRPr>
          </a:p>
          <a:p>
            <a:r>
              <a:rPr lang="en-US" sz="1800" dirty="0">
                <a:latin typeface="Arial" panose="020B0604020202020204" pitchFamily="34" charset="0"/>
                <a:cs typeface="Arial" panose="020B0604020202020204" pitchFamily="34" charset="0"/>
                <a:sym typeface="Wingdings" panose="05000000000000000000" pitchFamily="2" charset="2"/>
              </a:rPr>
              <a:t> </a:t>
            </a:r>
            <a:r>
              <a:rPr lang="en-US" sz="1800" dirty="0">
                <a:solidFill>
                  <a:srgbClr val="FF0000"/>
                </a:solidFill>
                <a:latin typeface="Arial" panose="020B0604020202020204" pitchFamily="34" charset="0"/>
                <a:cs typeface="Arial" panose="020B0604020202020204" pitchFamily="34" charset="0"/>
                <a:sym typeface="Wingdings" panose="05000000000000000000" pitchFamily="2" charset="2"/>
              </a:rPr>
              <a:t>Cost of the device:</a:t>
            </a:r>
          </a:p>
          <a:p>
            <a:pPr marL="0" indent="0">
              <a:buNone/>
            </a:pPr>
            <a:r>
              <a:rPr lang="en-US" sz="1800" dirty="0">
                <a:latin typeface="Arial" panose="020B0604020202020204" pitchFamily="34" charset="0"/>
                <a:cs typeface="Arial" panose="020B0604020202020204" pitchFamily="34" charset="0"/>
                <a:sym typeface="Wingdings" panose="05000000000000000000" pitchFamily="2" charset="2"/>
              </a:rPr>
              <a:t>	heat sink (most expensive component) has been removed</a:t>
            </a:r>
          </a:p>
          <a:p>
            <a:pPr marL="0" indent="0">
              <a:buNone/>
            </a:pPr>
            <a:endParaRPr lang="en-US" sz="2200" dirty="0">
              <a:latin typeface="Arial" panose="020B0604020202020204" pitchFamily="34" charset="0"/>
              <a:cs typeface="Arial" panose="020B0604020202020204" pitchFamily="34" charset="0"/>
              <a:sym typeface="Wingdings" panose="05000000000000000000" pitchFamily="2" charset="2"/>
            </a:endParaRPr>
          </a:p>
          <a:p>
            <a:pPr marL="0" indent="0">
              <a:buNone/>
            </a:pPr>
            <a:endParaRPr lang="en-US" sz="2200" dirty="0">
              <a:latin typeface="Arial" panose="020B0604020202020204" pitchFamily="34" charset="0"/>
              <a:cs typeface="Arial" panose="020B0604020202020204" pitchFamily="34" charset="0"/>
              <a:sym typeface="Wingdings" panose="05000000000000000000" pitchFamily="2" charset="2"/>
            </a:endParaRPr>
          </a:p>
          <a:p>
            <a:pPr marL="0" indent="0">
              <a:buNone/>
            </a:pPr>
            <a:endParaRPr lang="en-US" sz="3300" dirty="0">
              <a:latin typeface="Arial" panose="020B0604020202020204" pitchFamily="34" charset="0"/>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838608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0" y="-3841"/>
            <a:ext cx="12192000" cy="1325563"/>
          </a:xfrm>
        </p:spPr>
        <p:txBody>
          <a:bodyPr>
            <a:normAutofit/>
          </a:bodyPr>
          <a:lstStyle/>
          <a:p>
            <a:pPr algn="ctr"/>
            <a:r>
              <a:rPr lang="it-IT" dirty="0">
                <a:latin typeface="Arial" panose="020B0604020202020204" pitchFamily="34" charset="0"/>
                <a:cs typeface="Arial" panose="020B0604020202020204" pitchFamily="34" charset="0"/>
              </a:rPr>
              <a:t>TOPICS</a:t>
            </a:r>
          </a:p>
        </p:txBody>
      </p:sp>
      <p:sp>
        <p:nvSpPr>
          <p:cNvPr id="12" name="TextBox 11"/>
          <p:cNvSpPr txBox="1"/>
          <p:nvPr/>
        </p:nvSpPr>
        <p:spPr>
          <a:xfrm>
            <a:off x="1020178" y="986442"/>
            <a:ext cx="10151644" cy="6285054"/>
          </a:xfrm>
          <a:prstGeom prst="rect">
            <a:avLst/>
          </a:prstGeom>
          <a:noFill/>
        </p:spPr>
        <p:txBody>
          <a:bodyPr wrap="square" rtlCol="0">
            <a:spAutoFit/>
          </a:bodyPr>
          <a:lstStyle/>
          <a:p>
            <a:pPr marL="285750" indent="-285750">
              <a:lnSpc>
                <a:spcPct val="200000"/>
              </a:lnSpc>
              <a:buFont typeface="Wingdings" panose="05000000000000000000" pitchFamily="2" charset="2"/>
              <a:buChar char="Ø"/>
            </a:pPr>
            <a:r>
              <a:rPr lang="it-IT" sz="2600" dirty="0">
                <a:latin typeface="Arial" panose="020B0604020202020204" pitchFamily="34" charset="0"/>
                <a:cs typeface="Arial" panose="020B0604020202020204" pitchFamily="34" charset="0"/>
              </a:rPr>
              <a:t>Introduction</a:t>
            </a:r>
          </a:p>
          <a:p>
            <a:pPr marL="285750" indent="-285750">
              <a:lnSpc>
                <a:spcPct val="200000"/>
              </a:lnSpc>
              <a:buFont typeface="Wingdings" panose="05000000000000000000" pitchFamily="2" charset="2"/>
              <a:buChar char="Ø"/>
            </a:pPr>
            <a:r>
              <a:rPr lang="it-IT" sz="2600" dirty="0">
                <a:solidFill>
                  <a:schemeClr val="bg2"/>
                </a:solidFill>
                <a:latin typeface="Arial" panose="020B0604020202020204" pitchFamily="34" charset="0"/>
                <a:cs typeface="Arial" panose="020B0604020202020204" pitchFamily="34" charset="0"/>
              </a:rPr>
              <a:t>Our contribution (</a:t>
            </a:r>
            <a:r>
              <a:rPr lang="en-US" sz="2600" dirty="0">
                <a:solidFill>
                  <a:schemeClr val="bg2"/>
                </a:solidFill>
                <a:latin typeface="Arial" panose="020B0604020202020204" pitchFamily="34" charset="0"/>
                <a:cs typeface="Arial" panose="020B0604020202020204" pitchFamily="34" charset="0"/>
              </a:rPr>
              <a:t>making desalination more sustainable</a:t>
            </a:r>
            <a:r>
              <a:rPr lang="it-IT" sz="2600" dirty="0">
                <a:solidFill>
                  <a:schemeClr val="bg2"/>
                </a:solidFill>
                <a:latin typeface="Arial" panose="020B0604020202020204" pitchFamily="34" charset="0"/>
                <a:cs typeface="Arial" panose="020B0604020202020204" pitchFamily="34" charset="0"/>
              </a:rPr>
              <a:t>)</a:t>
            </a:r>
          </a:p>
          <a:p>
            <a:pPr marL="800100" lvl="1" indent="-342900">
              <a:lnSpc>
                <a:spcPct val="200000"/>
              </a:lnSpc>
              <a:buFont typeface="+mj-lt"/>
              <a:buAutoNum type="alphaUcPeriod"/>
            </a:pPr>
            <a:r>
              <a:rPr lang="it-IT" dirty="0">
                <a:solidFill>
                  <a:schemeClr val="bg2"/>
                </a:solidFill>
                <a:latin typeface="Arial" panose="020B0604020202020204" pitchFamily="34" charset="0"/>
                <a:cs typeface="Arial" panose="020B0604020202020204" pitchFamily="34" charset="0"/>
                <a:sym typeface="Wingdings" panose="05000000000000000000" pitchFamily="2" charset="2"/>
              </a:rPr>
              <a:t>Solar Steam Generator (evaporation – concentrated solar power)</a:t>
            </a:r>
          </a:p>
          <a:p>
            <a:pPr marL="800100" lvl="1" indent="-342900">
              <a:lnSpc>
                <a:spcPct val="200000"/>
              </a:lnSpc>
              <a:buFont typeface="+mj-lt"/>
              <a:buAutoNum type="alphaUcPeriod"/>
            </a:pPr>
            <a:r>
              <a:rPr lang="it-IT" dirty="0">
                <a:solidFill>
                  <a:schemeClr val="bg2"/>
                </a:solidFill>
                <a:latin typeface="Arial" panose="020B0604020202020204" pitchFamily="34" charset="0"/>
                <a:cs typeface="Arial" panose="020B0604020202020204" pitchFamily="34" charset="0"/>
              </a:rPr>
              <a:t>Distiller (complete desalination – under 1 </a:t>
            </a:r>
            <a:r>
              <a:rPr lang="it-IT" dirty="0" err="1">
                <a:solidFill>
                  <a:schemeClr val="bg2"/>
                </a:solidFill>
                <a:latin typeface="Arial" panose="020B0604020202020204" pitchFamily="34" charset="0"/>
                <a:cs typeface="Arial" panose="020B0604020202020204" pitchFamily="34" charset="0"/>
              </a:rPr>
              <a:t>sun</a:t>
            </a:r>
            <a:r>
              <a:rPr lang="it-IT" dirty="0">
                <a:solidFill>
                  <a:schemeClr val="bg2"/>
                </a:solidFill>
                <a:latin typeface="Arial" panose="020B0604020202020204" pitchFamily="34" charset="0"/>
                <a:cs typeface="Arial" panose="020B0604020202020204" pitchFamily="34" charset="0"/>
              </a:rPr>
              <a:t>)</a:t>
            </a:r>
          </a:p>
          <a:p>
            <a:pPr lvl="1">
              <a:lnSpc>
                <a:spcPct val="200000"/>
              </a:lnSpc>
            </a:pPr>
            <a:r>
              <a:rPr lang="it-IT" dirty="0">
                <a:solidFill>
                  <a:schemeClr val="bg2"/>
                </a:solidFill>
                <a:latin typeface="Arial" panose="020B0604020202020204" pitchFamily="34" charset="0"/>
                <a:cs typeface="Arial" panose="020B0604020202020204" pitchFamily="34" charset="0"/>
              </a:rPr>
              <a:t>	Follow-up Distiller</a:t>
            </a:r>
          </a:p>
          <a:p>
            <a:pPr marL="1657350" lvl="3" indent="-285750">
              <a:lnSpc>
                <a:spcPct val="200000"/>
              </a:lnSpc>
              <a:buFont typeface="Arial" panose="020B0604020202020204" pitchFamily="34" charset="0"/>
              <a:buChar char="•"/>
            </a:pPr>
            <a:r>
              <a:rPr lang="it-IT" dirty="0">
                <a:solidFill>
                  <a:schemeClr val="bg2"/>
                </a:solidFill>
                <a:latin typeface="Arial" panose="020B0604020202020204" pitchFamily="34" charset="0"/>
                <a:cs typeface="Arial" panose="020B0604020202020204" pitchFamily="34" charset="0"/>
              </a:rPr>
              <a:t>Waste </a:t>
            </a:r>
            <a:r>
              <a:rPr lang="it-IT" dirty="0" err="1">
                <a:solidFill>
                  <a:schemeClr val="bg2"/>
                </a:solidFill>
                <a:latin typeface="Arial" panose="020B0604020202020204" pitchFamily="34" charset="0"/>
                <a:cs typeface="Arial" panose="020B0604020202020204" pitchFamily="34" charset="0"/>
              </a:rPr>
              <a:t>heat</a:t>
            </a:r>
            <a:r>
              <a:rPr lang="it-IT" dirty="0">
                <a:solidFill>
                  <a:schemeClr val="bg2"/>
                </a:solidFill>
                <a:latin typeface="Arial" panose="020B0604020202020204" pitchFamily="34" charset="0"/>
                <a:cs typeface="Arial" panose="020B0604020202020204" pitchFamily="34" charset="0"/>
              </a:rPr>
              <a:t> </a:t>
            </a:r>
            <a:r>
              <a:rPr lang="it-IT" dirty="0" err="1">
                <a:solidFill>
                  <a:schemeClr val="bg2"/>
                </a:solidFill>
                <a:latin typeface="Arial" panose="020B0604020202020204" pitchFamily="34" charset="0"/>
                <a:cs typeface="Arial" panose="020B0604020202020204" pitchFamily="34" charset="0"/>
              </a:rPr>
              <a:t>driven</a:t>
            </a:r>
            <a:r>
              <a:rPr lang="it-IT" dirty="0">
                <a:solidFill>
                  <a:schemeClr val="bg2"/>
                </a:solidFill>
                <a:latin typeface="Arial" panose="020B0604020202020204" pitchFamily="34" charset="0"/>
                <a:cs typeface="Arial" panose="020B0604020202020204" pitchFamily="34" charset="0"/>
              </a:rPr>
              <a:t> Distiller</a:t>
            </a:r>
          </a:p>
          <a:p>
            <a:pPr marL="1657350" lvl="3" indent="-285750">
              <a:lnSpc>
                <a:spcPct val="200000"/>
              </a:lnSpc>
              <a:buFont typeface="Arial" panose="020B0604020202020204" pitchFamily="34" charset="0"/>
              <a:buChar char="•"/>
            </a:pPr>
            <a:r>
              <a:rPr lang="it-IT" dirty="0">
                <a:solidFill>
                  <a:schemeClr val="bg2"/>
                </a:solidFill>
                <a:latin typeface="Arial" panose="020B0604020202020204" pitchFamily="34" charset="0"/>
                <a:cs typeface="Arial" panose="020B0604020202020204" pitchFamily="34" charset="0"/>
              </a:rPr>
              <a:t>Scale-up of the Distiller</a:t>
            </a:r>
          </a:p>
          <a:p>
            <a:pPr marL="285750" indent="-285750">
              <a:lnSpc>
                <a:spcPct val="200000"/>
              </a:lnSpc>
              <a:buFont typeface="Wingdings" panose="05000000000000000000" pitchFamily="2" charset="2"/>
              <a:buChar char="Ø"/>
            </a:pPr>
            <a:r>
              <a:rPr lang="it-IT" sz="2600" dirty="0">
                <a:solidFill>
                  <a:schemeClr val="bg2"/>
                </a:solidFill>
                <a:latin typeface="Arial" panose="020B0604020202020204" pitchFamily="34" charset="0"/>
                <a:cs typeface="Arial" panose="020B0604020202020204" pitchFamily="34" charset="0"/>
              </a:rPr>
              <a:t>Conclusions</a:t>
            </a:r>
          </a:p>
          <a:p>
            <a:pPr lvl="1">
              <a:lnSpc>
                <a:spcPct val="200000"/>
              </a:lnSpc>
            </a:pPr>
            <a:endParaRPr lang="it-IT" dirty="0">
              <a:latin typeface="Arial" panose="020B0604020202020204" pitchFamily="34" charset="0"/>
              <a:cs typeface="Arial" panose="020B0604020202020204" pitchFamily="34" charset="0"/>
            </a:endParaRPr>
          </a:p>
          <a:p>
            <a:pPr marL="742950" lvl="1" indent="-285750">
              <a:lnSpc>
                <a:spcPct val="200000"/>
              </a:lnSpc>
              <a:buFont typeface="Wingdings" panose="05000000000000000000" pitchFamily="2" charset="2"/>
              <a:buChar char="Ø"/>
            </a:pPr>
            <a:endParaRPr lang="it-I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21943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1ECBE2F1-8CDF-4DF8-A236-B4FCF020D280}"/>
              </a:ext>
            </a:extLst>
          </p:cNvPr>
          <p:cNvPicPr>
            <a:picLocks noChangeAspect="1"/>
          </p:cNvPicPr>
          <p:nvPr/>
        </p:nvPicPr>
        <p:blipFill>
          <a:blip r:embed="rId2"/>
          <a:stretch>
            <a:fillRect/>
          </a:stretch>
        </p:blipFill>
        <p:spPr>
          <a:xfrm>
            <a:off x="362621" y="1718252"/>
            <a:ext cx="6186488" cy="4722019"/>
          </a:xfrm>
          <a:prstGeom prst="rect">
            <a:avLst/>
          </a:prstGeom>
        </p:spPr>
      </p:pic>
      <p:sp>
        <p:nvSpPr>
          <p:cNvPr id="5" name="CasellaDiTesto 4">
            <a:extLst>
              <a:ext uri="{FF2B5EF4-FFF2-40B4-BE49-F238E27FC236}">
                <a16:creationId xmlns:a16="http://schemas.microsoft.com/office/drawing/2014/main" id="{380E82FB-549E-48EB-84F2-EA5AD80CCF31}"/>
              </a:ext>
            </a:extLst>
          </p:cNvPr>
          <p:cNvSpPr txBox="1"/>
          <p:nvPr/>
        </p:nvSpPr>
        <p:spPr>
          <a:xfrm>
            <a:off x="0" y="1060242"/>
            <a:ext cx="12191999" cy="461665"/>
          </a:xfrm>
          <a:prstGeom prst="rect">
            <a:avLst/>
          </a:prstGeom>
          <a:noFill/>
        </p:spPr>
        <p:txBody>
          <a:bodyPr wrap="square" rtlCol="0">
            <a:spAutoFit/>
          </a:bodyPr>
          <a:lstStyle/>
          <a:p>
            <a:pPr algn="ctr"/>
            <a:r>
              <a:rPr lang="it-IT" sz="2400" dirty="0">
                <a:latin typeface="Arial" panose="020B0604020202020204" pitchFamily="34" charset="0"/>
                <a:cs typeface="Arial" panose="020B0604020202020204" pitchFamily="34" charset="0"/>
              </a:rPr>
              <a:t>1 </a:t>
            </a:r>
            <a:r>
              <a:rPr lang="it-IT" sz="2400" dirty="0" err="1">
                <a:latin typeface="Arial" panose="020B0604020202020204" pitchFamily="34" charset="0"/>
                <a:cs typeface="Arial" panose="020B0604020202020204" pitchFamily="34" charset="0"/>
              </a:rPr>
              <a:t>sun</a:t>
            </a:r>
            <a:r>
              <a:rPr lang="it-IT" sz="2400" dirty="0">
                <a:latin typeface="Arial" panose="020B0604020202020204" pitchFamily="34" charset="0"/>
                <a:cs typeface="Arial" panose="020B0604020202020204" pitchFamily="34" charset="0"/>
              </a:rPr>
              <a:t> (input solar </a:t>
            </a:r>
            <a:r>
              <a:rPr lang="it-IT" sz="2400" dirty="0" err="1">
                <a:latin typeface="Arial" panose="020B0604020202020204" pitchFamily="34" charset="0"/>
                <a:cs typeface="Arial" panose="020B0604020202020204" pitchFamily="34" charset="0"/>
              </a:rPr>
              <a:t>flux</a:t>
            </a:r>
            <a:r>
              <a:rPr lang="it-IT" sz="2400" dirty="0">
                <a:latin typeface="Arial" panose="020B0604020202020204" pitchFamily="34" charset="0"/>
                <a:cs typeface="Arial" panose="020B0604020202020204" pitchFamily="34" charset="0"/>
              </a:rPr>
              <a:t>); 3 stages (easy to operate); 1 </a:t>
            </a:r>
            <a:r>
              <a:rPr lang="it-IT" sz="2400" dirty="0" err="1">
                <a:latin typeface="Arial" panose="020B0604020202020204" pitchFamily="34" charset="0"/>
                <a:cs typeface="Arial" panose="020B0604020202020204" pitchFamily="34" charset="0"/>
              </a:rPr>
              <a:t>module</a:t>
            </a:r>
            <a:r>
              <a:rPr lang="it-IT" sz="2400" dirty="0">
                <a:latin typeface="Arial" panose="020B0604020202020204" pitchFamily="34" charset="0"/>
                <a:cs typeface="Arial" panose="020B0604020202020204" pitchFamily="34" charset="0"/>
              </a:rPr>
              <a:t> (60X38 cm^2)</a:t>
            </a:r>
            <a:endParaRPr lang="en-GB" sz="2400" dirty="0">
              <a:latin typeface="Arial" panose="020B0604020202020204" pitchFamily="34" charset="0"/>
              <a:cs typeface="Arial" panose="020B0604020202020204" pitchFamily="34" charset="0"/>
            </a:endParaRPr>
          </a:p>
        </p:txBody>
      </p:sp>
      <p:sp>
        <p:nvSpPr>
          <p:cNvPr id="6" name="CasellaDiTesto 5">
            <a:extLst>
              <a:ext uri="{FF2B5EF4-FFF2-40B4-BE49-F238E27FC236}">
                <a16:creationId xmlns:a16="http://schemas.microsoft.com/office/drawing/2014/main" id="{B477B5A6-2092-40A3-8AD5-84A8396CBF05}"/>
              </a:ext>
            </a:extLst>
          </p:cNvPr>
          <p:cNvSpPr txBox="1"/>
          <p:nvPr/>
        </p:nvSpPr>
        <p:spPr>
          <a:xfrm>
            <a:off x="7081546" y="3294431"/>
            <a:ext cx="4469990" cy="1569660"/>
          </a:xfrm>
          <a:prstGeom prst="rect">
            <a:avLst/>
          </a:prstGeom>
          <a:noFill/>
          <a:ln w="25400">
            <a:solidFill>
              <a:srgbClr val="00B050"/>
            </a:solidFill>
          </a:ln>
        </p:spPr>
        <p:txBody>
          <a:bodyPr wrap="square" rtlCol="0">
            <a:spAutoFit/>
          </a:bodyPr>
          <a:lstStyle/>
          <a:p>
            <a:pPr algn="ctr"/>
            <a:r>
              <a:rPr lang="it-IT" sz="2400" dirty="0">
                <a:latin typeface="Arial" panose="020B0604020202020204" pitchFamily="34" charset="0"/>
                <a:cs typeface="Arial" panose="020B0604020202020204" pitchFamily="34" charset="0"/>
              </a:rPr>
              <a:t>3/4 </a:t>
            </a:r>
            <a:r>
              <a:rPr lang="it-IT" sz="2400" dirty="0" err="1">
                <a:latin typeface="Arial" panose="020B0604020202020204" pitchFamily="34" charset="0"/>
                <a:cs typeface="Arial" panose="020B0604020202020204" pitchFamily="34" charset="0"/>
              </a:rPr>
              <a:t>modules</a:t>
            </a:r>
            <a:r>
              <a:rPr lang="it-IT" sz="2400" dirty="0">
                <a:latin typeface="Arial" panose="020B0604020202020204" pitchFamily="34" charset="0"/>
                <a:cs typeface="Arial" panose="020B0604020202020204" pitchFamily="34" charset="0"/>
              </a:rPr>
              <a:t> are </a:t>
            </a:r>
            <a:r>
              <a:rPr lang="it-IT" sz="2400" dirty="0" err="1">
                <a:latin typeface="Arial" panose="020B0604020202020204" pitchFamily="34" charset="0"/>
                <a:cs typeface="Arial" panose="020B0604020202020204" pitchFamily="34" charset="0"/>
              </a:rPr>
              <a:t>needed</a:t>
            </a:r>
            <a:r>
              <a:rPr lang="it-IT" sz="2400" dirty="0">
                <a:latin typeface="Arial" panose="020B0604020202020204" pitchFamily="34" charset="0"/>
                <a:cs typeface="Arial" panose="020B0604020202020204" pitchFamily="34" charset="0"/>
              </a:rPr>
              <a:t> to </a:t>
            </a:r>
            <a:r>
              <a:rPr lang="it-IT" sz="2400" dirty="0" err="1">
                <a:latin typeface="Arial" panose="020B0604020202020204" pitchFamily="34" charset="0"/>
                <a:cs typeface="Arial" panose="020B0604020202020204" pitchFamily="34" charset="0"/>
              </a:rPr>
              <a:t>satisfy</a:t>
            </a:r>
            <a:r>
              <a:rPr lang="it-IT" sz="2400" dirty="0">
                <a:latin typeface="Arial" panose="020B0604020202020204" pitchFamily="34" charset="0"/>
                <a:cs typeface="Arial" panose="020B0604020202020204" pitchFamily="34" charset="0"/>
              </a:rPr>
              <a:t> the </a:t>
            </a:r>
            <a:r>
              <a:rPr lang="it-IT" sz="2400" dirty="0" err="1">
                <a:latin typeface="Arial" panose="020B0604020202020204" pitchFamily="34" charset="0"/>
                <a:cs typeface="Arial" panose="020B0604020202020204" pitchFamily="34" charset="0"/>
              </a:rPr>
              <a:t>requirements</a:t>
            </a:r>
            <a:r>
              <a:rPr lang="it-IT" sz="2400" dirty="0">
                <a:latin typeface="Arial" panose="020B0604020202020204" pitchFamily="34" charset="0"/>
                <a:cs typeface="Arial" panose="020B0604020202020204" pitchFamily="34" charset="0"/>
              </a:rPr>
              <a:t> in </a:t>
            </a:r>
            <a:r>
              <a:rPr lang="it-IT" sz="2400" dirty="0" err="1">
                <a:latin typeface="Arial" panose="020B0604020202020204" pitchFamily="34" charset="0"/>
                <a:cs typeface="Arial" panose="020B0604020202020204" pitchFamily="34" charset="0"/>
              </a:rPr>
              <a:t>terms</a:t>
            </a:r>
            <a:r>
              <a:rPr lang="it-IT" sz="2400" dirty="0">
                <a:latin typeface="Arial" panose="020B0604020202020204" pitchFamily="34" charset="0"/>
                <a:cs typeface="Arial" panose="020B0604020202020204" pitchFamily="34" charset="0"/>
              </a:rPr>
              <a:t> of </a:t>
            </a:r>
            <a:r>
              <a:rPr lang="it-IT" sz="2400" dirty="0" err="1">
                <a:latin typeface="Arial" panose="020B0604020202020204" pitchFamily="34" charset="0"/>
                <a:cs typeface="Arial" panose="020B0604020202020204" pitchFamily="34" charset="0"/>
              </a:rPr>
              <a:t>productivity</a:t>
            </a:r>
            <a:r>
              <a:rPr lang="it-IT" sz="2400" dirty="0">
                <a:latin typeface="Arial" panose="020B0604020202020204" pitchFamily="34" charset="0"/>
                <a:cs typeface="Arial" panose="020B0604020202020204" pitchFamily="34" charset="0"/>
              </a:rPr>
              <a:t> </a:t>
            </a:r>
          </a:p>
          <a:p>
            <a:pPr algn="ctr"/>
            <a:r>
              <a:rPr lang="it-IT" sz="2400" dirty="0">
                <a:latin typeface="Arial" panose="020B0604020202020204" pitchFamily="34" charset="0"/>
                <a:cs typeface="Arial" panose="020B0604020202020204" pitchFamily="34" charset="0"/>
              </a:rPr>
              <a:t>(3 L per day)</a:t>
            </a:r>
            <a:endParaRPr lang="en-GB" sz="2400" dirty="0">
              <a:latin typeface="Arial" panose="020B0604020202020204" pitchFamily="34" charset="0"/>
              <a:cs typeface="Arial" panose="020B0604020202020204" pitchFamily="34" charset="0"/>
            </a:endParaRPr>
          </a:p>
        </p:txBody>
      </p:sp>
      <p:sp>
        <p:nvSpPr>
          <p:cNvPr id="9" name="Rettangolo 8">
            <a:extLst>
              <a:ext uri="{FF2B5EF4-FFF2-40B4-BE49-F238E27FC236}">
                <a16:creationId xmlns:a16="http://schemas.microsoft.com/office/drawing/2014/main" id="{F9929EDD-7C23-4E83-B06A-DA46A12D4636}"/>
              </a:ext>
            </a:extLst>
          </p:cNvPr>
          <p:cNvSpPr/>
          <p:nvPr/>
        </p:nvSpPr>
        <p:spPr>
          <a:xfrm>
            <a:off x="1226916" y="6088287"/>
            <a:ext cx="1585731" cy="2430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olo 1">
            <a:extLst>
              <a:ext uri="{FF2B5EF4-FFF2-40B4-BE49-F238E27FC236}">
                <a16:creationId xmlns:a16="http://schemas.microsoft.com/office/drawing/2014/main" id="{DBBCF5D2-5739-4D7D-B355-5F38112752D5}"/>
              </a:ext>
            </a:extLst>
          </p:cNvPr>
          <p:cNvSpPr>
            <a:spLocks noGrp="1"/>
          </p:cNvSpPr>
          <p:nvPr>
            <p:ph type="title"/>
          </p:nvPr>
        </p:nvSpPr>
        <p:spPr>
          <a:xfrm>
            <a:off x="0" y="0"/>
            <a:ext cx="12192000" cy="1325563"/>
          </a:xfrm>
        </p:spPr>
        <p:txBody>
          <a:bodyPr>
            <a:normAutofit/>
          </a:bodyPr>
          <a:lstStyle/>
          <a:p>
            <a:pPr algn="ctr"/>
            <a:r>
              <a:rPr lang="it-IT" dirty="0">
                <a:latin typeface="Arial" panose="020B0604020202020204" pitchFamily="34" charset="0"/>
                <a:cs typeface="Arial" panose="020B0604020202020204" pitchFamily="34" charset="0"/>
              </a:rPr>
              <a:t>MODEL PREDICTIONS</a:t>
            </a:r>
            <a:endParaRPr lang="en-GB" dirty="0">
              <a:latin typeface="Arial" panose="020B0604020202020204" pitchFamily="34" charset="0"/>
              <a:cs typeface="Arial" panose="020B0604020202020204" pitchFamily="34" charset="0"/>
            </a:endParaRPr>
          </a:p>
        </p:txBody>
      </p:sp>
      <p:sp>
        <p:nvSpPr>
          <p:cNvPr id="2" name="CasellaDiTesto 1">
            <a:extLst>
              <a:ext uri="{FF2B5EF4-FFF2-40B4-BE49-F238E27FC236}">
                <a16:creationId xmlns:a16="http://schemas.microsoft.com/office/drawing/2014/main" id="{6F0962C5-4FBA-47AC-9361-BA8AD8962352}"/>
              </a:ext>
            </a:extLst>
          </p:cNvPr>
          <p:cNvSpPr txBox="1"/>
          <p:nvPr/>
        </p:nvSpPr>
        <p:spPr>
          <a:xfrm>
            <a:off x="3370263" y="6335676"/>
            <a:ext cx="2621230" cy="369332"/>
          </a:xfrm>
          <a:prstGeom prst="rect">
            <a:avLst/>
          </a:prstGeom>
          <a:noFill/>
        </p:spPr>
        <p:txBody>
          <a:bodyPr wrap="none" rtlCol="0">
            <a:spAutoFit/>
          </a:bodyPr>
          <a:lstStyle/>
          <a:p>
            <a:r>
              <a:rPr lang="it-IT" dirty="0" err="1">
                <a:latin typeface="Arial" panose="020B0604020202020204" pitchFamily="34" charset="0"/>
                <a:cs typeface="Arial" panose="020B0604020202020204" pitchFamily="34" charset="0"/>
              </a:rPr>
              <a:t>Heat</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sink</a:t>
            </a:r>
            <a:r>
              <a:rPr lang="it-IT" dirty="0">
                <a:latin typeface="Arial" panose="020B0604020202020204" pitchFamily="34" charset="0"/>
                <a:cs typeface="Arial" panose="020B0604020202020204" pitchFamily="34" charset="0"/>
              </a:rPr>
              <a:t> performances</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62509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19D20F2B-A147-43D2-B03C-939F394AE6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40" y="3703899"/>
            <a:ext cx="7364747" cy="2079746"/>
          </a:xfrm>
          <a:prstGeom prst="rect">
            <a:avLst/>
          </a:prstGeom>
        </p:spPr>
      </p:pic>
      <p:pic>
        <p:nvPicPr>
          <p:cNvPr id="10" name="Immagine 9">
            <a:extLst>
              <a:ext uri="{FF2B5EF4-FFF2-40B4-BE49-F238E27FC236}">
                <a16:creationId xmlns:a16="http://schemas.microsoft.com/office/drawing/2014/main" id="{7D7C903F-AD01-49E2-8954-7AE225622CA3}"/>
              </a:ext>
            </a:extLst>
          </p:cNvPr>
          <p:cNvPicPr>
            <a:picLocks noChangeAspect="1"/>
          </p:cNvPicPr>
          <p:nvPr/>
        </p:nvPicPr>
        <p:blipFill>
          <a:blip r:embed="rId3"/>
          <a:stretch>
            <a:fillRect/>
          </a:stretch>
        </p:blipFill>
        <p:spPr>
          <a:xfrm>
            <a:off x="7721881" y="1331612"/>
            <a:ext cx="4238625" cy="5215109"/>
          </a:xfrm>
          <a:prstGeom prst="rect">
            <a:avLst/>
          </a:prstGeom>
        </p:spPr>
      </p:pic>
      <p:pic>
        <p:nvPicPr>
          <p:cNvPr id="11" name="Immagine 10">
            <a:extLst>
              <a:ext uri="{FF2B5EF4-FFF2-40B4-BE49-F238E27FC236}">
                <a16:creationId xmlns:a16="http://schemas.microsoft.com/office/drawing/2014/main" id="{2917B7D4-6E18-4B7F-A5C7-2A922EAEBD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157" y="1722396"/>
            <a:ext cx="7222603" cy="1092256"/>
          </a:xfrm>
          <a:prstGeom prst="rect">
            <a:avLst/>
          </a:prstGeom>
        </p:spPr>
      </p:pic>
      <p:sp>
        <p:nvSpPr>
          <p:cNvPr id="12" name="Ovale 11">
            <a:extLst>
              <a:ext uri="{FF2B5EF4-FFF2-40B4-BE49-F238E27FC236}">
                <a16:creationId xmlns:a16="http://schemas.microsoft.com/office/drawing/2014/main" id="{842E7BA7-3E0F-42EA-AD50-B66B89EA5B7B}"/>
              </a:ext>
            </a:extLst>
          </p:cNvPr>
          <p:cNvSpPr/>
          <p:nvPr/>
        </p:nvSpPr>
        <p:spPr>
          <a:xfrm>
            <a:off x="161036" y="1506988"/>
            <a:ext cx="2199190" cy="1523072"/>
          </a:xfrm>
          <a:prstGeom prst="ellipse">
            <a:avLst/>
          </a:prstGeom>
          <a:no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Connettore 2 13">
            <a:extLst>
              <a:ext uri="{FF2B5EF4-FFF2-40B4-BE49-F238E27FC236}">
                <a16:creationId xmlns:a16="http://schemas.microsoft.com/office/drawing/2014/main" id="{2EF53D68-58C4-44F2-B45A-E995131420F5}"/>
              </a:ext>
            </a:extLst>
          </p:cNvPr>
          <p:cNvCxnSpPr>
            <a:cxnSpLocks/>
            <a:stCxn id="12" idx="4"/>
          </p:cNvCxnSpPr>
          <p:nvPr/>
        </p:nvCxnSpPr>
        <p:spPr>
          <a:xfrm>
            <a:off x="1260631" y="3030060"/>
            <a:ext cx="527936" cy="6738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itolo 1">
            <a:extLst>
              <a:ext uri="{FF2B5EF4-FFF2-40B4-BE49-F238E27FC236}">
                <a16:creationId xmlns:a16="http://schemas.microsoft.com/office/drawing/2014/main" id="{1BB34C63-C415-4A55-B568-3A667689DE8C}"/>
              </a:ext>
            </a:extLst>
          </p:cNvPr>
          <p:cNvSpPr>
            <a:spLocks noGrp="1"/>
          </p:cNvSpPr>
          <p:nvPr>
            <p:ph type="title"/>
          </p:nvPr>
        </p:nvSpPr>
        <p:spPr>
          <a:xfrm>
            <a:off x="0" y="0"/>
            <a:ext cx="12192000" cy="1325563"/>
          </a:xfrm>
        </p:spPr>
        <p:txBody>
          <a:bodyPr>
            <a:normAutofit/>
          </a:bodyPr>
          <a:lstStyle/>
          <a:p>
            <a:pPr algn="ctr"/>
            <a:r>
              <a:rPr lang="it-IT" dirty="0">
                <a:latin typeface="Arial" panose="020B0604020202020204" pitchFamily="34" charset="0"/>
                <a:cs typeface="Arial" panose="020B0604020202020204" pitchFamily="34" charset="0"/>
              </a:rPr>
              <a:t>PRELIMINARY DEVICE - 3D CAD</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11927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EE6504C4-E3A6-4B7D-B5C3-462AE52A8026}"/>
              </a:ext>
            </a:extLst>
          </p:cNvPr>
          <p:cNvSpPr txBox="1"/>
          <p:nvPr/>
        </p:nvSpPr>
        <p:spPr>
          <a:xfrm>
            <a:off x="91764" y="928514"/>
            <a:ext cx="7499929" cy="1711366"/>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it-IT" dirty="0" err="1">
                <a:latin typeface="Arial" panose="020B0604020202020204" pitchFamily="34" charset="0"/>
                <a:cs typeface="Arial" panose="020B0604020202020204" pitchFamily="34" charset="0"/>
              </a:rPr>
              <a:t>Selective</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absorber</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tinox</a:t>
            </a:r>
            <a:r>
              <a:rPr lang="it-IT" dirty="0">
                <a:latin typeface="Arial" panose="020B0604020202020204" pitchFamily="34" charset="0"/>
                <a:cs typeface="Arial" panose="020B0604020202020204" pitchFamily="34" charset="0"/>
              </a:rPr>
              <a:t>) + </a:t>
            </a:r>
            <a:r>
              <a:rPr lang="it-IT" dirty="0" err="1">
                <a:latin typeface="Arial" panose="020B0604020202020204" pitchFamily="34" charset="0"/>
                <a:cs typeface="Arial" panose="020B0604020202020204" pitchFamily="34" charset="0"/>
              </a:rPr>
              <a:t>convection</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reducer</a:t>
            </a:r>
            <a:r>
              <a:rPr lang="it-IT" dirty="0">
                <a:latin typeface="Arial" panose="020B0604020202020204" pitchFamily="34" charset="0"/>
                <a:cs typeface="Arial" panose="020B0604020202020204" pitchFamily="34" charset="0"/>
              </a:rPr>
              <a:t> (plexiglass cover)</a:t>
            </a:r>
          </a:p>
          <a:p>
            <a:pPr marL="285750" indent="-285750">
              <a:lnSpc>
                <a:spcPct val="150000"/>
              </a:lnSpc>
              <a:buFont typeface="Wingdings" panose="05000000000000000000" pitchFamily="2" charset="2"/>
              <a:buChar char="Ø"/>
            </a:pPr>
            <a:r>
              <a:rPr lang="it-IT" dirty="0" err="1">
                <a:latin typeface="Arial" panose="020B0604020202020204" pitchFamily="34" charset="0"/>
                <a:cs typeface="Arial" panose="020B0604020202020204" pitchFamily="34" charset="0"/>
              </a:rPr>
              <a:t>Hydrophilic</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layer</a:t>
            </a:r>
            <a:endParaRPr lang="it-IT" dirty="0">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Ø"/>
            </a:pPr>
            <a:r>
              <a:rPr lang="it-IT" dirty="0" err="1">
                <a:latin typeface="Arial" panose="020B0604020202020204" pitchFamily="34" charset="0"/>
                <a:cs typeface="Arial" panose="020B0604020202020204" pitchFamily="34" charset="0"/>
              </a:rPr>
              <a:t>Hydrophobic</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membranes</a:t>
            </a:r>
            <a:r>
              <a:rPr lang="it-IT" dirty="0">
                <a:latin typeface="Arial" panose="020B0604020202020204" pitchFamily="34" charset="0"/>
                <a:cs typeface="Arial" panose="020B0604020202020204" pitchFamily="34" charset="0"/>
              </a:rPr>
              <a:t> (0.5 </a:t>
            </a:r>
            <a:r>
              <a:rPr lang="it-IT" dirty="0" err="1">
                <a:latin typeface="Arial" panose="020B0604020202020204" pitchFamily="34" charset="0"/>
                <a:cs typeface="Arial" panose="020B0604020202020204" pitchFamily="34" charset="0"/>
              </a:rPr>
              <a:t>microns</a:t>
            </a:r>
            <a:r>
              <a:rPr lang="it-IT" dirty="0">
                <a:latin typeface="Arial" panose="020B0604020202020204" pitchFamily="34" charset="0"/>
                <a:cs typeface="Arial" panose="020B0604020202020204" pitchFamily="34" charset="0"/>
              </a:rPr>
              <a:t>)</a:t>
            </a:r>
          </a:p>
          <a:p>
            <a:pPr marL="285750" indent="-285750">
              <a:lnSpc>
                <a:spcPct val="150000"/>
              </a:lnSpc>
              <a:buFont typeface="Wingdings" panose="05000000000000000000" pitchFamily="2" charset="2"/>
              <a:buChar char="Ø"/>
            </a:pPr>
            <a:r>
              <a:rPr lang="it-IT" dirty="0" err="1">
                <a:latin typeface="Arial" panose="020B0604020202020204" pitchFamily="34" charset="0"/>
                <a:cs typeface="Arial" panose="020B0604020202020204" pitchFamily="34" charset="0"/>
              </a:rPr>
              <a:t>Aluminum</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sheets</a:t>
            </a:r>
            <a:endParaRPr lang="it-IT" dirty="0">
              <a:latin typeface="Arial" panose="020B0604020202020204" pitchFamily="34" charset="0"/>
              <a:cs typeface="Arial" panose="020B0604020202020204" pitchFamily="34" charset="0"/>
            </a:endParaRPr>
          </a:p>
        </p:txBody>
      </p:sp>
      <p:pic>
        <p:nvPicPr>
          <p:cNvPr id="5" name="Immagine 4">
            <a:extLst>
              <a:ext uri="{FF2B5EF4-FFF2-40B4-BE49-F238E27FC236}">
                <a16:creationId xmlns:a16="http://schemas.microsoft.com/office/drawing/2014/main" id="{A3312194-8442-4055-96FC-36E1C67CD266}"/>
              </a:ext>
            </a:extLst>
          </p:cNvPr>
          <p:cNvPicPr>
            <a:picLocks noChangeAspect="1"/>
          </p:cNvPicPr>
          <p:nvPr/>
        </p:nvPicPr>
        <p:blipFill>
          <a:blip r:embed="rId2"/>
          <a:stretch>
            <a:fillRect/>
          </a:stretch>
        </p:blipFill>
        <p:spPr>
          <a:xfrm>
            <a:off x="1723907" y="2642436"/>
            <a:ext cx="2896231" cy="1987439"/>
          </a:xfrm>
          <a:prstGeom prst="rect">
            <a:avLst/>
          </a:prstGeom>
        </p:spPr>
      </p:pic>
      <p:pic>
        <p:nvPicPr>
          <p:cNvPr id="6" name="Immagine 5">
            <a:extLst>
              <a:ext uri="{FF2B5EF4-FFF2-40B4-BE49-F238E27FC236}">
                <a16:creationId xmlns:a16="http://schemas.microsoft.com/office/drawing/2014/main" id="{7ADADE2E-6BE4-43E9-B210-AACE318D02D8}"/>
              </a:ext>
            </a:extLst>
          </p:cNvPr>
          <p:cNvPicPr>
            <a:picLocks noChangeAspect="1"/>
          </p:cNvPicPr>
          <p:nvPr/>
        </p:nvPicPr>
        <p:blipFill>
          <a:blip r:embed="rId3"/>
          <a:stretch>
            <a:fillRect/>
          </a:stretch>
        </p:blipFill>
        <p:spPr>
          <a:xfrm rot="5400000">
            <a:off x="5146614" y="4250729"/>
            <a:ext cx="1993926" cy="2896231"/>
          </a:xfrm>
          <a:prstGeom prst="rect">
            <a:avLst/>
          </a:prstGeom>
        </p:spPr>
      </p:pic>
      <p:pic>
        <p:nvPicPr>
          <p:cNvPr id="8" name="Immagine 7">
            <a:extLst>
              <a:ext uri="{FF2B5EF4-FFF2-40B4-BE49-F238E27FC236}">
                <a16:creationId xmlns:a16="http://schemas.microsoft.com/office/drawing/2014/main" id="{42C5ADE6-E70F-4F05-B938-5523788E8CE4}"/>
              </a:ext>
            </a:extLst>
          </p:cNvPr>
          <p:cNvPicPr>
            <a:picLocks noChangeAspect="1"/>
          </p:cNvPicPr>
          <p:nvPr/>
        </p:nvPicPr>
        <p:blipFill>
          <a:blip r:embed="rId4"/>
          <a:stretch>
            <a:fillRect/>
          </a:stretch>
        </p:blipFill>
        <p:spPr>
          <a:xfrm rot="5400000">
            <a:off x="2187059" y="4250729"/>
            <a:ext cx="1993927" cy="2896230"/>
          </a:xfrm>
          <a:prstGeom prst="rect">
            <a:avLst/>
          </a:prstGeom>
        </p:spPr>
      </p:pic>
      <p:pic>
        <p:nvPicPr>
          <p:cNvPr id="10" name="Immagine 9">
            <a:extLst>
              <a:ext uri="{FF2B5EF4-FFF2-40B4-BE49-F238E27FC236}">
                <a16:creationId xmlns:a16="http://schemas.microsoft.com/office/drawing/2014/main" id="{86F7A2F6-5B0E-40BD-9D74-331A8BF0636B}"/>
              </a:ext>
            </a:extLst>
          </p:cNvPr>
          <p:cNvPicPr>
            <a:picLocks noChangeAspect="1"/>
          </p:cNvPicPr>
          <p:nvPr/>
        </p:nvPicPr>
        <p:blipFill>
          <a:blip r:embed="rId5"/>
          <a:stretch>
            <a:fillRect/>
          </a:stretch>
        </p:blipFill>
        <p:spPr>
          <a:xfrm>
            <a:off x="4695607" y="2642436"/>
            <a:ext cx="2896086" cy="1987439"/>
          </a:xfrm>
          <a:prstGeom prst="rect">
            <a:avLst/>
          </a:prstGeom>
        </p:spPr>
      </p:pic>
      <p:pic>
        <p:nvPicPr>
          <p:cNvPr id="11" name="Immagine 10">
            <a:extLst>
              <a:ext uri="{FF2B5EF4-FFF2-40B4-BE49-F238E27FC236}">
                <a16:creationId xmlns:a16="http://schemas.microsoft.com/office/drawing/2014/main" id="{C4E3366A-A58C-4274-AD6E-1E1DA6ECB5EB}"/>
              </a:ext>
            </a:extLst>
          </p:cNvPr>
          <p:cNvPicPr>
            <a:picLocks noChangeAspect="1"/>
          </p:cNvPicPr>
          <p:nvPr/>
        </p:nvPicPr>
        <p:blipFill>
          <a:blip r:embed="rId6"/>
          <a:stretch>
            <a:fillRect/>
          </a:stretch>
        </p:blipFill>
        <p:spPr>
          <a:xfrm rot="10800000">
            <a:off x="7655017" y="2642438"/>
            <a:ext cx="2896230" cy="1987438"/>
          </a:xfrm>
          <a:prstGeom prst="rect">
            <a:avLst/>
          </a:prstGeom>
        </p:spPr>
      </p:pic>
      <p:pic>
        <p:nvPicPr>
          <p:cNvPr id="12" name="Immagine 11">
            <a:extLst>
              <a:ext uri="{FF2B5EF4-FFF2-40B4-BE49-F238E27FC236}">
                <a16:creationId xmlns:a16="http://schemas.microsoft.com/office/drawing/2014/main" id="{8B27B46E-BFDB-4372-A1CD-8D3DEB0F798A}"/>
              </a:ext>
            </a:extLst>
          </p:cNvPr>
          <p:cNvPicPr>
            <a:picLocks noChangeAspect="1"/>
          </p:cNvPicPr>
          <p:nvPr/>
        </p:nvPicPr>
        <p:blipFill>
          <a:blip r:embed="rId7"/>
          <a:stretch>
            <a:fillRect/>
          </a:stretch>
        </p:blipFill>
        <p:spPr>
          <a:xfrm>
            <a:off x="7655016" y="4687057"/>
            <a:ext cx="2896230" cy="2008751"/>
          </a:xfrm>
          <a:prstGeom prst="rect">
            <a:avLst/>
          </a:prstGeom>
        </p:spPr>
      </p:pic>
      <p:sp>
        <p:nvSpPr>
          <p:cNvPr id="14" name="Titolo 1">
            <a:extLst>
              <a:ext uri="{FF2B5EF4-FFF2-40B4-BE49-F238E27FC236}">
                <a16:creationId xmlns:a16="http://schemas.microsoft.com/office/drawing/2014/main" id="{5E5ABF20-A05C-419D-9A56-E198199EFADE}"/>
              </a:ext>
            </a:extLst>
          </p:cNvPr>
          <p:cNvSpPr>
            <a:spLocks noGrp="1"/>
          </p:cNvSpPr>
          <p:nvPr>
            <p:ph type="title"/>
          </p:nvPr>
        </p:nvSpPr>
        <p:spPr>
          <a:xfrm>
            <a:off x="0" y="0"/>
            <a:ext cx="12192000" cy="1325563"/>
          </a:xfrm>
        </p:spPr>
        <p:txBody>
          <a:bodyPr>
            <a:normAutofit/>
          </a:bodyPr>
          <a:lstStyle/>
          <a:p>
            <a:pPr algn="ctr"/>
            <a:r>
              <a:rPr lang="it-IT" dirty="0">
                <a:latin typeface="Arial" panose="020B0604020202020204" pitchFamily="34" charset="0"/>
                <a:cs typeface="Arial" panose="020B0604020202020204" pitchFamily="34" charset="0"/>
              </a:rPr>
              <a:t>MAIN COMPONENTS</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3231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0627C6EC-79DC-4473-8785-FA9890A6D952}"/>
              </a:ext>
            </a:extLst>
          </p:cNvPr>
          <p:cNvPicPr>
            <a:picLocks noChangeAspect="1"/>
          </p:cNvPicPr>
          <p:nvPr/>
        </p:nvPicPr>
        <p:blipFill>
          <a:blip r:embed="rId2"/>
          <a:stretch>
            <a:fillRect/>
          </a:stretch>
        </p:blipFill>
        <p:spPr>
          <a:xfrm>
            <a:off x="6306949" y="1041189"/>
            <a:ext cx="3893344" cy="5772544"/>
          </a:xfrm>
          <a:prstGeom prst="rect">
            <a:avLst/>
          </a:prstGeom>
        </p:spPr>
      </p:pic>
      <p:pic>
        <p:nvPicPr>
          <p:cNvPr id="5" name="Immagine 4">
            <a:extLst>
              <a:ext uri="{FF2B5EF4-FFF2-40B4-BE49-F238E27FC236}">
                <a16:creationId xmlns:a16="http://schemas.microsoft.com/office/drawing/2014/main" id="{95C408E1-5253-456E-A803-8BBA2E2A611A}"/>
              </a:ext>
            </a:extLst>
          </p:cNvPr>
          <p:cNvPicPr>
            <a:picLocks noChangeAspect="1"/>
          </p:cNvPicPr>
          <p:nvPr/>
        </p:nvPicPr>
        <p:blipFill>
          <a:blip r:embed="rId3"/>
          <a:stretch>
            <a:fillRect/>
          </a:stretch>
        </p:blipFill>
        <p:spPr>
          <a:xfrm>
            <a:off x="1492923" y="1041189"/>
            <a:ext cx="4621149" cy="2808351"/>
          </a:xfrm>
          <a:prstGeom prst="rect">
            <a:avLst/>
          </a:prstGeom>
        </p:spPr>
      </p:pic>
      <p:pic>
        <p:nvPicPr>
          <p:cNvPr id="7" name="Immagine 6">
            <a:extLst>
              <a:ext uri="{FF2B5EF4-FFF2-40B4-BE49-F238E27FC236}">
                <a16:creationId xmlns:a16="http://schemas.microsoft.com/office/drawing/2014/main" id="{CA2D5ED0-6D40-44A3-B44E-272DF438541D}"/>
              </a:ext>
            </a:extLst>
          </p:cNvPr>
          <p:cNvPicPr>
            <a:picLocks noChangeAspect="1"/>
          </p:cNvPicPr>
          <p:nvPr/>
        </p:nvPicPr>
        <p:blipFill>
          <a:blip r:embed="rId4"/>
          <a:stretch>
            <a:fillRect/>
          </a:stretch>
        </p:blipFill>
        <p:spPr>
          <a:xfrm>
            <a:off x="1492922" y="3904311"/>
            <a:ext cx="4603077" cy="2919714"/>
          </a:xfrm>
          <a:prstGeom prst="rect">
            <a:avLst/>
          </a:prstGeom>
        </p:spPr>
      </p:pic>
      <p:sp>
        <p:nvSpPr>
          <p:cNvPr id="10" name="Titolo 1">
            <a:extLst>
              <a:ext uri="{FF2B5EF4-FFF2-40B4-BE49-F238E27FC236}">
                <a16:creationId xmlns:a16="http://schemas.microsoft.com/office/drawing/2014/main" id="{C7EAE918-331C-495B-8A31-865026D589FF}"/>
              </a:ext>
            </a:extLst>
          </p:cNvPr>
          <p:cNvSpPr>
            <a:spLocks noGrp="1"/>
          </p:cNvSpPr>
          <p:nvPr>
            <p:ph type="title"/>
          </p:nvPr>
        </p:nvSpPr>
        <p:spPr>
          <a:xfrm>
            <a:off x="0" y="0"/>
            <a:ext cx="12192000" cy="1325563"/>
          </a:xfrm>
        </p:spPr>
        <p:txBody>
          <a:bodyPr>
            <a:normAutofit/>
          </a:bodyPr>
          <a:lstStyle/>
          <a:p>
            <a:pPr algn="ctr"/>
            <a:r>
              <a:rPr lang="it-IT" dirty="0">
                <a:latin typeface="Arial" panose="020B0604020202020204" pitchFamily="34" charset="0"/>
                <a:cs typeface="Arial" panose="020B0604020202020204" pitchFamily="34" charset="0"/>
              </a:rPr>
              <a:t>SOME PICTURE</a:t>
            </a:r>
            <a:endParaRPr lang="en-GB" dirty="0">
              <a:latin typeface="Arial" panose="020B0604020202020204" pitchFamily="34" charset="0"/>
              <a:cs typeface="Arial" panose="020B0604020202020204" pitchFamily="34" charset="0"/>
            </a:endParaRPr>
          </a:p>
        </p:txBody>
      </p:sp>
      <p:sp>
        <p:nvSpPr>
          <p:cNvPr id="11" name="CasellaDiTesto 10">
            <a:extLst>
              <a:ext uri="{FF2B5EF4-FFF2-40B4-BE49-F238E27FC236}">
                <a16:creationId xmlns:a16="http://schemas.microsoft.com/office/drawing/2014/main" id="{AA03F9C2-CA00-4905-A978-12565A4C805B}"/>
              </a:ext>
            </a:extLst>
          </p:cNvPr>
          <p:cNvSpPr txBox="1"/>
          <p:nvPr/>
        </p:nvSpPr>
        <p:spPr>
          <a:xfrm>
            <a:off x="8543642" y="5493645"/>
            <a:ext cx="1707451" cy="646331"/>
          </a:xfrm>
          <a:prstGeom prst="rect">
            <a:avLst/>
          </a:prstGeom>
          <a:noFill/>
        </p:spPr>
        <p:txBody>
          <a:bodyPr wrap="square" rtlCol="0">
            <a:spAutoFit/>
          </a:bodyPr>
          <a:lstStyle/>
          <a:p>
            <a:pPr algn="ctr"/>
            <a:r>
              <a:rPr lang="it-IT" dirty="0" err="1">
                <a:solidFill>
                  <a:schemeClr val="bg1"/>
                </a:solidFill>
                <a:latin typeface="Arial" panose="020B0604020202020204" pitchFamily="34" charset="0"/>
                <a:cs typeface="Arial" panose="020B0604020202020204" pitchFamily="34" charset="0"/>
              </a:rPr>
              <a:t>Distilled</a:t>
            </a:r>
            <a:r>
              <a:rPr lang="it-IT" dirty="0">
                <a:solidFill>
                  <a:schemeClr val="bg1"/>
                </a:solidFill>
                <a:latin typeface="Arial" panose="020B0604020202020204" pitchFamily="34" charset="0"/>
                <a:cs typeface="Arial" panose="020B0604020202020204" pitchFamily="34" charset="0"/>
              </a:rPr>
              <a:t> water </a:t>
            </a:r>
            <a:r>
              <a:rPr lang="it-IT" dirty="0" err="1">
                <a:solidFill>
                  <a:schemeClr val="bg1"/>
                </a:solidFill>
                <a:latin typeface="Arial" panose="020B0604020202020204" pitchFamily="34" charset="0"/>
                <a:cs typeface="Arial" panose="020B0604020202020204" pitchFamily="34" charset="0"/>
              </a:rPr>
              <a:t>basin</a:t>
            </a:r>
            <a:endParaRPr lang="en-GB" dirty="0">
              <a:solidFill>
                <a:schemeClr val="bg1"/>
              </a:solidFill>
              <a:latin typeface="Arial" panose="020B060402020202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A3A6CFF9-22A1-4B31-B79A-ECC56F614701}"/>
              </a:ext>
            </a:extLst>
          </p:cNvPr>
          <p:cNvSpPr txBox="1"/>
          <p:nvPr/>
        </p:nvSpPr>
        <p:spPr>
          <a:xfrm>
            <a:off x="1897201" y="3141696"/>
            <a:ext cx="1707451" cy="369332"/>
          </a:xfrm>
          <a:prstGeom prst="rect">
            <a:avLst/>
          </a:prstGeom>
          <a:noFill/>
        </p:spPr>
        <p:txBody>
          <a:bodyPr wrap="square" rtlCol="0">
            <a:spAutoFit/>
          </a:bodyPr>
          <a:lstStyle/>
          <a:p>
            <a:pPr algn="ctr"/>
            <a:r>
              <a:rPr lang="it-IT" dirty="0" err="1">
                <a:solidFill>
                  <a:schemeClr val="bg1"/>
                </a:solidFill>
                <a:latin typeface="Arial" panose="020B0604020202020204" pitchFamily="34" charset="0"/>
                <a:cs typeface="Arial" panose="020B0604020202020204" pitchFamily="34" charset="0"/>
              </a:rPr>
              <a:t>Inclined</a:t>
            </a:r>
            <a:r>
              <a:rPr lang="it-IT" dirty="0">
                <a:solidFill>
                  <a:schemeClr val="bg1"/>
                </a:solidFill>
                <a:latin typeface="Arial" panose="020B0604020202020204" pitchFamily="34" charset="0"/>
                <a:cs typeface="Arial" panose="020B0604020202020204" pitchFamily="34" charset="0"/>
              </a:rPr>
              <a:t> device</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66062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E1991CA7-6350-41B8-8CE9-B0AB0A730568}"/>
              </a:ext>
            </a:extLst>
          </p:cNvPr>
          <p:cNvSpPr>
            <a:spLocks noGrp="1"/>
          </p:cNvSpPr>
          <p:nvPr>
            <p:ph type="title"/>
          </p:nvPr>
        </p:nvSpPr>
        <p:spPr>
          <a:xfrm>
            <a:off x="0" y="0"/>
            <a:ext cx="12192000" cy="1325563"/>
          </a:xfrm>
        </p:spPr>
        <p:txBody>
          <a:bodyPr>
            <a:normAutofit/>
          </a:bodyPr>
          <a:lstStyle/>
          <a:p>
            <a:pPr algn="ctr"/>
            <a:r>
              <a:rPr lang="it-IT" dirty="0">
                <a:latin typeface="Arial" panose="020B0604020202020204" pitchFamily="34" charset="0"/>
                <a:cs typeface="Arial" panose="020B0604020202020204" pitchFamily="34" charset="0"/>
              </a:rPr>
              <a:t>WHAT HAS TO BE DONE</a:t>
            </a:r>
            <a:endParaRPr lang="en-GB" dirty="0">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A162ED8A-BDB9-4DCF-9D44-4E78C445F815}"/>
              </a:ext>
            </a:extLst>
          </p:cNvPr>
          <p:cNvSpPr txBox="1"/>
          <p:nvPr/>
        </p:nvSpPr>
        <p:spPr>
          <a:xfrm>
            <a:off x="736847" y="1405462"/>
            <a:ext cx="10564427" cy="1938992"/>
          </a:xfrm>
          <a:prstGeom prst="rect">
            <a:avLst/>
          </a:prstGeom>
          <a:noFill/>
        </p:spPr>
        <p:txBody>
          <a:bodyPr wrap="square" rtlCol="0">
            <a:spAutoFit/>
          </a:bodyPr>
          <a:lstStyle/>
          <a:p>
            <a:pPr marL="342900" indent="-342900">
              <a:buFont typeface="Arial" panose="020B0604020202020204" pitchFamily="34" charset="0"/>
              <a:buChar char="•"/>
            </a:pPr>
            <a:r>
              <a:rPr lang="it-IT" sz="2400" dirty="0">
                <a:solidFill>
                  <a:srgbClr val="FF0000"/>
                </a:solidFill>
                <a:latin typeface="Arial" panose="020B0604020202020204" pitchFamily="34" charset="0"/>
                <a:cs typeface="Arial" panose="020B0604020202020204" pitchFamily="34" charset="0"/>
              </a:rPr>
              <a:t>In-field </a:t>
            </a:r>
            <a:r>
              <a:rPr lang="it-IT" sz="2400" dirty="0" err="1">
                <a:solidFill>
                  <a:srgbClr val="FF0000"/>
                </a:solidFill>
                <a:latin typeface="Arial" panose="020B0604020202020204" pitchFamily="34" charset="0"/>
                <a:cs typeface="Arial" panose="020B0604020202020204" pitchFamily="34" charset="0"/>
              </a:rPr>
              <a:t>experimental</a:t>
            </a:r>
            <a:r>
              <a:rPr lang="it-IT" sz="2400" dirty="0">
                <a:solidFill>
                  <a:srgbClr val="FF0000"/>
                </a:solidFill>
                <a:latin typeface="Arial" panose="020B0604020202020204" pitchFamily="34" charset="0"/>
                <a:cs typeface="Arial" panose="020B0604020202020204" pitchFamily="34" charset="0"/>
              </a:rPr>
              <a:t> </a:t>
            </a:r>
            <a:r>
              <a:rPr lang="it-IT" sz="2400" dirty="0" err="1">
                <a:solidFill>
                  <a:srgbClr val="FF0000"/>
                </a:solidFill>
                <a:latin typeface="Arial" panose="020B0604020202020204" pitchFamily="34" charset="0"/>
                <a:cs typeface="Arial" panose="020B0604020202020204" pitchFamily="34" charset="0"/>
              </a:rPr>
              <a:t>campaign</a:t>
            </a:r>
            <a:endParaRPr lang="it-IT" sz="2400" dirty="0">
              <a:solidFill>
                <a:srgbClr val="FF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it-IT" sz="2400" dirty="0">
              <a:solidFill>
                <a:srgbClr val="FF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it-IT" sz="2400" dirty="0">
                <a:solidFill>
                  <a:srgbClr val="FF0000"/>
                </a:solidFill>
                <a:latin typeface="Arial" panose="020B0604020202020204" pitchFamily="34" charset="0"/>
                <a:cs typeface="Arial" panose="020B0604020202020204" pitchFamily="34" charset="0"/>
              </a:rPr>
              <a:t>Cost </a:t>
            </a:r>
            <a:r>
              <a:rPr lang="it-IT" sz="2400" dirty="0" err="1">
                <a:solidFill>
                  <a:srgbClr val="FF0000"/>
                </a:solidFill>
                <a:latin typeface="Arial" panose="020B0604020202020204" pitchFamily="34" charset="0"/>
                <a:cs typeface="Arial" panose="020B0604020202020204" pitchFamily="34" charset="0"/>
              </a:rPr>
              <a:t>analysis</a:t>
            </a:r>
            <a:endParaRPr lang="it-IT" sz="2400" dirty="0">
              <a:solidFill>
                <a:srgbClr val="FF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it-IT" sz="2400" dirty="0">
              <a:solidFill>
                <a:srgbClr val="FF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it-IT" sz="2400" dirty="0">
                <a:solidFill>
                  <a:srgbClr val="FF0000"/>
                </a:solidFill>
                <a:latin typeface="Arial" panose="020B0604020202020204" pitchFamily="34" charset="0"/>
                <a:cs typeface="Arial" panose="020B0604020202020204" pitchFamily="34" charset="0"/>
              </a:rPr>
              <a:t>Quality </a:t>
            </a:r>
            <a:r>
              <a:rPr lang="it-IT" sz="2400" dirty="0" err="1">
                <a:solidFill>
                  <a:srgbClr val="FF0000"/>
                </a:solidFill>
                <a:latin typeface="Arial" panose="020B0604020202020204" pitchFamily="34" charset="0"/>
                <a:cs typeface="Arial" panose="020B0604020202020204" pitchFamily="34" charset="0"/>
              </a:rPr>
              <a:t>analysis</a:t>
            </a:r>
            <a:r>
              <a:rPr lang="it-IT" sz="2400" dirty="0">
                <a:solidFill>
                  <a:srgbClr val="FF0000"/>
                </a:solidFill>
                <a:latin typeface="Arial" panose="020B0604020202020204" pitchFamily="34" charset="0"/>
                <a:cs typeface="Arial" panose="020B0604020202020204" pitchFamily="34" charset="0"/>
              </a:rPr>
              <a:t> of products</a:t>
            </a:r>
            <a:endParaRPr lang="en-GB" sz="2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3576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5E791548-374D-4E4F-B060-726C8D45224E}"/>
                  </a:ext>
                </a:extLst>
              </p:cNvPr>
              <p:cNvSpPr>
                <a:spLocks noGrp="1"/>
              </p:cNvSpPr>
              <p:nvPr>
                <p:ph idx="1"/>
              </p:nvPr>
            </p:nvSpPr>
            <p:spPr>
              <a:xfrm>
                <a:off x="838200" y="1317468"/>
                <a:ext cx="10515600" cy="4859495"/>
              </a:xfrm>
            </p:spPr>
            <p:txBody>
              <a:bodyPr>
                <a:normAutofit/>
              </a:bodyPr>
              <a:lstStyle/>
              <a:p>
                <a:r>
                  <a:rPr lang="en-GB" sz="1800" b="1" dirty="0">
                    <a:latin typeface="Arial" panose="020B0604020202020204" pitchFamily="34" charset="0"/>
                    <a:cs typeface="Arial" panose="020B0604020202020204" pitchFamily="34" charset="0"/>
                  </a:rPr>
                  <a:t>GOAL</a:t>
                </a:r>
                <a:r>
                  <a:rPr lang="en-GB" sz="1800" dirty="0">
                    <a:latin typeface="Arial" panose="020B0604020202020204" pitchFamily="34" charset="0"/>
                    <a:cs typeface="Arial" panose="020B0604020202020204" pitchFamily="34" charset="0"/>
                  </a:rPr>
                  <a:t>: Developing </a:t>
                </a:r>
                <a:r>
                  <a:rPr lang="en-GB" sz="1800" dirty="0">
                    <a:solidFill>
                      <a:srgbClr val="00B050"/>
                    </a:solidFill>
                    <a:latin typeface="Arial" panose="020B0604020202020204" pitchFamily="34" charset="0"/>
                    <a:cs typeface="Arial" panose="020B0604020202020204" pitchFamily="34" charset="0"/>
                  </a:rPr>
                  <a:t>more sustainable</a:t>
                </a:r>
                <a:r>
                  <a:rPr lang="en-GB" sz="1800" dirty="0">
                    <a:latin typeface="Arial" panose="020B0604020202020204" pitchFamily="34" charset="0"/>
                    <a:cs typeface="Arial" panose="020B0604020202020204" pitchFamily="34" charset="0"/>
                  </a:rPr>
                  <a:t>, </a:t>
                </a:r>
                <a:r>
                  <a:rPr lang="en-GB" sz="1800" dirty="0">
                    <a:solidFill>
                      <a:srgbClr val="00B050"/>
                    </a:solidFill>
                    <a:latin typeface="Arial" panose="020B0604020202020204" pitchFamily="34" charset="0"/>
                    <a:cs typeface="Arial" panose="020B0604020202020204" pitchFamily="34" charset="0"/>
                  </a:rPr>
                  <a:t>robust</a:t>
                </a:r>
                <a:r>
                  <a:rPr lang="en-GB" sz="1800" dirty="0">
                    <a:latin typeface="Arial" panose="020B0604020202020204" pitchFamily="34" charset="0"/>
                    <a:cs typeface="Arial" panose="020B0604020202020204" pitchFamily="34" charset="0"/>
                  </a:rPr>
                  <a:t> and </a:t>
                </a:r>
                <a:r>
                  <a:rPr lang="en-GB" sz="1800" dirty="0">
                    <a:solidFill>
                      <a:srgbClr val="00B050"/>
                    </a:solidFill>
                    <a:latin typeface="Arial" panose="020B0604020202020204" pitchFamily="34" charset="0"/>
                    <a:cs typeface="Arial" panose="020B0604020202020204" pitchFamily="34" charset="0"/>
                  </a:rPr>
                  <a:t>cost-effective</a:t>
                </a:r>
                <a:r>
                  <a:rPr lang="en-GB" sz="1800" dirty="0">
                    <a:latin typeface="Arial" panose="020B0604020202020204" pitchFamily="34" charset="0"/>
                    <a:cs typeface="Arial" panose="020B0604020202020204" pitchFamily="34" charset="0"/>
                  </a:rPr>
                  <a:t> technologies (namely powered by </a:t>
                </a:r>
                <a:r>
                  <a:rPr lang="en-GB" sz="1800" dirty="0">
                    <a:solidFill>
                      <a:srgbClr val="00B050"/>
                    </a:solidFill>
                    <a:latin typeface="Arial" panose="020B0604020202020204" pitchFamily="34" charset="0"/>
                    <a:cs typeface="Arial" panose="020B0604020202020204" pitchFamily="34" charset="0"/>
                  </a:rPr>
                  <a:t>renewable energy </a:t>
                </a:r>
                <a:r>
                  <a:rPr lang="en-GB" sz="1800" dirty="0">
                    <a:latin typeface="Arial" panose="020B0604020202020204" pitchFamily="34" charset="0"/>
                    <a:cs typeface="Arial" panose="020B0604020202020204" pitchFamily="34" charset="0"/>
                  </a:rPr>
                  <a:t>or waste heat) for producing </a:t>
                </a:r>
                <a:r>
                  <a:rPr lang="en-GB" sz="1800" dirty="0">
                    <a:solidFill>
                      <a:srgbClr val="00B050"/>
                    </a:solidFill>
                    <a:latin typeface="Arial" panose="020B0604020202020204" pitchFamily="34" charset="0"/>
                    <a:cs typeface="Arial" panose="020B0604020202020204" pitchFamily="34" charset="0"/>
                  </a:rPr>
                  <a:t>clean water </a:t>
                </a:r>
                <a:r>
                  <a:rPr lang="en-GB" sz="1800" dirty="0">
                    <a:latin typeface="Arial" panose="020B0604020202020204" pitchFamily="34" charset="0"/>
                    <a:cs typeface="Arial" panose="020B0604020202020204" pitchFamily="34" charset="0"/>
                  </a:rPr>
                  <a:t>in rural countries where lack of infrastructure and investments exists. </a:t>
                </a:r>
              </a:p>
              <a:p>
                <a:r>
                  <a:rPr lang="en-GB" sz="1800" b="1" dirty="0">
                    <a:latin typeface="Arial" panose="020B0604020202020204" pitchFamily="34" charset="0"/>
                    <a:cs typeface="Arial" panose="020B0604020202020204" pitchFamily="34" charset="0"/>
                  </a:rPr>
                  <a:t>CONTRIBUTION</a:t>
                </a:r>
                <a:r>
                  <a:rPr lang="en-GB" sz="1800" dirty="0">
                    <a:latin typeface="Arial" panose="020B0604020202020204" pitchFamily="34" charset="0"/>
                    <a:cs typeface="Arial" panose="020B0604020202020204" pitchFamily="34" charset="0"/>
                  </a:rPr>
                  <a:t>:</a:t>
                </a:r>
              </a:p>
              <a:p>
                <a:pPr lvl="2"/>
                <a:r>
                  <a:rPr lang="en-US" sz="1800" dirty="0">
                    <a:latin typeface="Arial" panose="020B0604020202020204" pitchFamily="34" charset="0"/>
                    <a:cs typeface="Arial" panose="020B0604020202020204" pitchFamily="34" charset="0"/>
                  </a:rPr>
                  <a:t>A </a:t>
                </a:r>
                <a:r>
                  <a:rPr lang="en-US" sz="1800" dirty="0">
                    <a:solidFill>
                      <a:srgbClr val="00B050"/>
                    </a:solidFill>
                    <a:latin typeface="Arial" panose="020B0604020202020204" pitchFamily="34" charset="0"/>
                    <a:cs typeface="Arial" panose="020B0604020202020204" pitchFamily="34" charset="0"/>
                  </a:rPr>
                  <a:t>low-tech solar steam generator </a:t>
                </a:r>
                <a:r>
                  <a:rPr lang="en-US" sz="1800" dirty="0">
                    <a:latin typeface="Arial" panose="020B0604020202020204" pitchFamily="34" charset="0"/>
                    <a:cs typeface="Arial" panose="020B0604020202020204" pitchFamily="34" charset="0"/>
                  </a:rPr>
                  <a:t>has been conceived. It shows up to </a:t>
                </a:r>
                <a:r>
                  <a:rPr lang="en-US" sz="1800" dirty="0">
                    <a:solidFill>
                      <a:srgbClr val="00B050"/>
                    </a:solidFill>
                    <a:latin typeface="Arial" panose="020B0604020202020204" pitchFamily="34" charset="0"/>
                    <a:cs typeface="Arial" panose="020B0604020202020204" pitchFamily="34" charset="0"/>
                  </a:rPr>
                  <a:t>87%</a:t>
                </a:r>
                <a:r>
                  <a:rPr lang="en-US" sz="1800" dirty="0">
                    <a:latin typeface="Arial" panose="020B0604020202020204" pitchFamily="34" charset="0"/>
                    <a:cs typeface="Arial" panose="020B0604020202020204" pitchFamily="34" charset="0"/>
                  </a:rPr>
                  <a:t> efficiency (</a:t>
                </a:r>
                <a:r>
                  <a:rPr lang="en-US" sz="1800" dirty="0">
                    <a:solidFill>
                      <a:srgbClr val="00B050"/>
                    </a:solidFill>
                    <a:latin typeface="Arial" panose="020B0604020202020204" pitchFamily="34" charset="0"/>
                    <a:cs typeface="Arial" panose="020B0604020202020204" pitchFamily="34" charset="0"/>
                  </a:rPr>
                  <a:t>10 suns</a:t>
                </a:r>
                <a:r>
                  <a:rPr lang="en-US" sz="1800" dirty="0">
                    <a:latin typeface="Arial" panose="020B0604020202020204" pitchFamily="34" charset="0"/>
                    <a:cs typeface="Arial" panose="020B0604020202020204" pitchFamily="34" charset="0"/>
                  </a:rPr>
                  <a:t>), outperforming nano-structured materials based solutions recently proposed in the literature.</a:t>
                </a:r>
              </a:p>
              <a:p>
                <a:pPr lvl="2"/>
                <a:r>
                  <a:rPr lang="en-US" sz="1800" dirty="0">
                    <a:latin typeface="Arial" panose="020B0604020202020204" pitchFamily="34" charset="0"/>
                    <a:cs typeface="Arial" panose="020B0604020202020204" pitchFamily="34" charset="0"/>
                  </a:rPr>
                  <a:t>A </a:t>
                </a:r>
                <a:r>
                  <a:rPr lang="en-US" sz="1800" dirty="0">
                    <a:solidFill>
                      <a:srgbClr val="00B050"/>
                    </a:solidFill>
                    <a:latin typeface="Arial" panose="020B0604020202020204" pitchFamily="34" charset="0"/>
                    <a:cs typeface="Arial" panose="020B0604020202020204" pitchFamily="34" charset="0"/>
                  </a:rPr>
                  <a:t>passive, multi-stage and low-cost</a:t>
                </a:r>
                <a:r>
                  <a:rPr lang="en-US" sz="1800" b="1" dirty="0">
                    <a:solidFill>
                      <a:srgbClr val="FF0000"/>
                    </a:solidFill>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solar thermal </a:t>
                </a:r>
                <a:r>
                  <a:rPr lang="en-US" sz="1800" dirty="0">
                    <a:solidFill>
                      <a:srgbClr val="00B050"/>
                    </a:solidFill>
                    <a:latin typeface="Arial" panose="020B0604020202020204" pitchFamily="34" charset="0"/>
                    <a:cs typeface="Arial" panose="020B0604020202020204" pitchFamily="34" charset="0"/>
                  </a:rPr>
                  <a:t>distiller</a:t>
                </a:r>
                <a:r>
                  <a:rPr lang="en-US" sz="1800" dirty="0">
                    <a:latin typeface="Arial" panose="020B0604020202020204" pitchFamily="34" charset="0"/>
                    <a:cs typeface="Arial" panose="020B0604020202020204" pitchFamily="34" charset="0"/>
                  </a:rPr>
                  <a:t> for seawater desalination has been conceived. It shows a distillate flow rate of almost </a:t>
                </a:r>
                <a14:m>
                  <m:oMath xmlns:m="http://schemas.openxmlformats.org/officeDocument/2006/math">
                    <m:sSup>
                      <m:sSupPr>
                        <m:ctrlPr>
                          <a:rPr lang="en-US" sz="1800" i="1" dirty="0" smtClean="0">
                            <a:solidFill>
                              <a:srgbClr val="00B050"/>
                            </a:solidFill>
                            <a:latin typeface="Cambria Math" panose="02040503050406030204" pitchFamily="18" charset="0"/>
                            <a:cs typeface="Arial" panose="020B0604020202020204" pitchFamily="34" charset="0"/>
                          </a:rPr>
                        </m:ctrlPr>
                      </m:sSupPr>
                      <m:e>
                        <m:r>
                          <a:rPr lang="it-IT" sz="1800" b="0" i="1" dirty="0">
                            <a:solidFill>
                              <a:srgbClr val="00B050"/>
                            </a:solidFill>
                            <a:latin typeface="Cambria Math" panose="02040503050406030204" pitchFamily="18" charset="0"/>
                            <a:cs typeface="Arial" panose="020B0604020202020204" pitchFamily="34" charset="0"/>
                          </a:rPr>
                          <m:t>3 </m:t>
                        </m:r>
                        <m:r>
                          <a:rPr lang="it-IT" sz="1800" b="0" i="1" dirty="0">
                            <a:solidFill>
                              <a:srgbClr val="00B050"/>
                            </a:solidFill>
                            <a:latin typeface="Cambria Math" panose="02040503050406030204" pitchFamily="18" charset="0"/>
                            <a:cs typeface="Arial" panose="020B0604020202020204" pitchFamily="34" charset="0"/>
                          </a:rPr>
                          <m:t>𝑙</m:t>
                        </m:r>
                        <m:r>
                          <a:rPr lang="it-IT" sz="1800" b="0" i="1" dirty="0">
                            <a:solidFill>
                              <a:srgbClr val="00B050"/>
                            </a:solidFill>
                            <a:latin typeface="Cambria Math" panose="02040503050406030204" pitchFamily="18" charset="0"/>
                            <a:cs typeface="Arial" panose="020B0604020202020204" pitchFamily="34" charset="0"/>
                          </a:rPr>
                          <m:t> </m:t>
                        </m:r>
                        <m:r>
                          <a:rPr lang="it-IT" sz="1800" b="0" i="1" dirty="0">
                            <a:solidFill>
                              <a:srgbClr val="00B050"/>
                            </a:solidFill>
                            <a:latin typeface="Cambria Math" panose="02040503050406030204" pitchFamily="18" charset="0"/>
                            <a:cs typeface="Arial" panose="020B0604020202020204" pitchFamily="34" charset="0"/>
                          </a:rPr>
                          <m:t>𝑚</m:t>
                        </m:r>
                      </m:e>
                      <m:sup>
                        <m:r>
                          <a:rPr lang="it-IT" sz="1800" b="0" i="1" dirty="0">
                            <a:solidFill>
                              <a:srgbClr val="00B050"/>
                            </a:solidFill>
                            <a:latin typeface="Cambria Math" panose="02040503050406030204" pitchFamily="18" charset="0"/>
                            <a:cs typeface="Arial" panose="020B0604020202020204" pitchFamily="34" charset="0"/>
                          </a:rPr>
                          <m:t>−2</m:t>
                        </m:r>
                      </m:sup>
                    </m:sSup>
                    <m:sSup>
                      <m:sSupPr>
                        <m:ctrlPr>
                          <a:rPr lang="en-US" sz="1800" i="1" dirty="0">
                            <a:solidFill>
                              <a:srgbClr val="00B050"/>
                            </a:solidFill>
                            <a:latin typeface="Cambria Math" panose="02040503050406030204" pitchFamily="18" charset="0"/>
                            <a:cs typeface="Arial" panose="020B0604020202020204" pitchFamily="34" charset="0"/>
                          </a:rPr>
                        </m:ctrlPr>
                      </m:sSupPr>
                      <m:e>
                        <m:r>
                          <a:rPr lang="it-IT" sz="1800" b="0" i="1" dirty="0">
                            <a:solidFill>
                              <a:srgbClr val="00B050"/>
                            </a:solidFill>
                            <a:latin typeface="Cambria Math" panose="02040503050406030204" pitchFamily="18" charset="0"/>
                            <a:cs typeface="Arial" panose="020B0604020202020204" pitchFamily="34" charset="0"/>
                          </a:rPr>
                          <m:t>h</m:t>
                        </m:r>
                      </m:e>
                      <m:sup>
                        <m:r>
                          <a:rPr lang="it-IT" sz="1800" b="0" i="1" dirty="0">
                            <a:solidFill>
                              <a:srgbClr val="00B050"/>
                            </a:solidFill>
                            <a:latin typeface="Cambria Math" panose="02040503050406030204" pitchFamily="18" charset="0"/>
                            <a:cs typeface="Arial" panose="020B0604020202020204" pitchFamily="34" charset="0"/>
                          </a:rPr>
                          <m:t>−1</m:t>
                        </m:r>
                      </m:sup>
                    </m:sSup>
                  </m:oMath>
                </a14:m>
                <a:r>
                  <a:rPr lang="en-US" sz="1800" dirty="0">
                    <a:latin typeface="Arial" panose="020B0604020202020204" pitchFamily="34" charset="0"/>
                    <a:cs typeface="Arial" panose="020B0604020202020204" pitchFamily="34" charset="0"/>
                  </a:rPr>
                  <a:t> at less than </a:t>
                </a:r>
                <a:r>
                  <a:rPr lang="en-US" sz="1800" dirty="0">
                    <a:solidFill>
                      <a:srgbClr val="00B050"/>
                    </a:solidFill>
                    <a:latin typeface="Arial" panose="020B0604020202020204" pitchFamily="34" charset="0"/>
                    <a:cs typeface="Arial" panose="020B0604020202020204" pitchFamily="34" charset="0"/>
                  </a:rPr>
                  <a:t>one sun </a:t>
                </a:r>
                <a:r>
                  <a:rPr lang="en-US" sz="1800" dirty="0">
                    <a:latin typeface="Arial" panose="020B0604020202020204" pitchFamily="34" charset="0"/>
                    <a:cs typeface="Arial" panose="020B0604020202020204" pitchFamily="34" charset="0"/>
                  </a:rPr>
                  <a:t>(namely twice the yield of recent passive complete distillation systems proposed in the literature).</a:t>
                </a:r>
              </a:p>
              <a:p>
                <a:pPr lvl="2"/>
                <a:r>
                  <a:rPr lang="en-US" sz="1800" dirty="0">
                    <a:latin typeface="Arial" panose="020B0604020202020204" pitchFamily="34" charset="0"/>
                    <a:cs typeface="Arial" panose="020B0604020202020204" pitchFamily="34" charset="0"/>
                  </a:rPr>
                  <a:t>A distiller </a:t>
                </a:r>
                <a:r>
                  <a:rPr lang="en-GB" sz="1800" dirty="0">
                    <a:latin typeface="Arial" panose="020B0604020202020204" pitchFamily="34" charset="0"/>
                    <a:cs typeface="Arial" panose="020B0604020202020204" pitchFamily="34" charset="0"/>
                  </a:rPr>
                  <a:t>powered by </a:t>
                </a:r>
                <a:r>
                  <a:rPr lang="en-GB" sz="1800" dirty="0">
                    <a:solidFill>
                      <a:srgbClr val="00B050"/>
                    </a:solidFill>
                    <a:latin typeface="Arial" panose="020B0604020202020204" pitchFamily="34" charset="0"/>
                    <a:cs typeface="Arial" panose="020B0604020202020204" pitchFamily="34" charset="0"/>
                  </a:rPr>
                  <a:t>waste-heat </a:t>
                </a:r>
                <a:r>
                  <a:rPr lang="en-GB" sz="1800" dirty="0">
                    <a:latin typeface="Arial" panose="020B0604020202020204" pitchFamily="34" charset="0"/>
                    <a:cs typeface="Arial" panose="020B0604020202020204" pitchFamily="34" charset="0"/>
                  </a:rPr>
                  <a:t>from (emergency) electric power generators is designed and tested (it could eventually satisfy the </a:t>
                </a:r>
                <a:r>
                  <a:rPr lang="it-IT" sz="1800" dirty="0" err="1">
                    <a:latin typeface="Arial" panose="020B0604020202020204" pitchFamily="34" charset="0"/>
                    <a:cs typeface="Arial" panose="020B0604020202020204" pitchFamily="34" charset="0"/>
                    <a:sym typeface="Wingdings" panose="05000000000000000000" pitchFamily="2" charset="2"/>
                  </a:rPr>
                  <a:t>daily</a:t>
                </a:r>
                <a:r>
                  <a:rPr lang="it-IT" sz="1800" dirty="0">
                    <a:latin typeface="Arial" panose="020B0604020202020204" pitchFamily="34" charset="0"/>
                    <a:cs typeface="Arial" panose="020B0604020202020204" pitchFamily="34" charset="0"/>
                    <a:sym typeface="Wingdings" panose="05000000000000000000" pitchFamily="2" charset="2"/>
                  </a:rPr>
                  <a:t> </a:t>
                </a:r>
                <a:r>
                  <a:rPr lang="it-IT" sz="1800" dirty="0" err="1">
                    <a:latin typeface="Arial" panose="020B0604020202020204" pitchFamily="34" charset="0"/>
                    <a:cs typeface="Arial" panose="020B0604020202020204" pitchFamily="34" charset="0"/>
                    <a:sym typeface="Wingdings" panose="05000000000000000000" pitchFamily="2" charset="2"/>
                  </a:rPr>
                  <a:t>drinkable</a:t>
                </a:r>
                <a:r>
                  <a:rPr lang="it-IT" sz="1800" dirty="0">
                    <a:latin typeface="Arial" panose="020B0604020202020204" pitchFamily="34" charset="0"/>
                    <a:cs typeface="Arial" panose="020B0604020202020204" pitchFamily="34" charset="0"/>
                    <a:sym typeface="Wingdings" panose="05000000000000000000" pitchFamily="2" charset="2"/>
                  </a:rPr>
                  <a:t> </a:t>
                </a:r>
                <a:r>
                  <a:rPr lang="it-IT" sz="1800" dirty="0">
                    <a:solidFill>
                      <a:srgbClr val="00B050"/>
                    </a:solidFill>
                    <a:latin typeface="Arial" panose="020B0604020202020204" pitchFamily="34" charset="0"/>
                    <a:cs typeface="Arial" panose="020B0604020202020204" pitchFamily="34" charset="0"/>
                    <a:sym typeface="Wingdings" panose="05000000000000000000" pitchFamily="2" charset="2"/>
                  </a:rPr>
                  <a:t>water </a:t>
                </a:r>
                <a:r>
                  <a:rPr lang="it-IT" sz="1800" dirty="0" err="1">
                    <a:solidFill>
                      <a:srgbClr val="00B050"/>
                    </a:solidFill>
                    <a:latin typeface="Arial" panose="020B0604020202020204" pitchFamily="34" charset="0"/>
                    <a:cs typeface="Arial" panose="020B0604020202020204" pitchFamily="34" charset="0"/>
                    <a:sym typeface="Wingdings" panose="05000000000000000000" pitchFamily="2" charset="2"/>
                  </a:rPr>
                  <a:t>needs</a:t>
                </a:r>
                <a:r>
                  <a:rPr lang="it-IT" sz="1800" dirty="0">
                    <a:solidFill>
                      <a:srgbClr val="00B050"/>
                    </a:solidFill>
                    <a:latin typeface="Arial" panose="020B0604020202020204" pitchFamily="34" charset="0"/>
                    <a:cs typeface="Arial" panose="020B0604020202020204" pitchFamily="34" charset="0"/>
                    <a:sym typeface="Wingdings" panose="05000000000000000000" pitchFamily="2" charset="2"/>
                  </a:rPr>
                  <a:t> of up to 30 people</a:t>
                </a:r>
                <a:r>
                  <a:rPr lang="it-IT" sz="1800" dirty="0">
                    <a:latin typeface="Arial" panose="020B0604020202020204" pitchFamily="34" charset="0"/>
                    <a:cs typeface="Arial" panose="020B0604020202020204" pitchFamily="34" charset="0"/>
                    <a:sym typeface="Wingdings" panose="05000000000000000000" pitchFamily="2" charset="2"/>
                  </a:rPr>
                  <a:t>).</a:t>
                </a:r>
              </a:p>
              <a:p>
                <a:pPr lvl="2"/>
                <a:r>
                  <a:rPr lang="it-IT" sz="1800" dirty="0">
                    <a:latin typeface="Arial" panose="020B0604020202020204" pitchFamily="34" charset="0"/>
                    <a:cs typeface="Arial" panose="020B0604020202020204" pitchFamily="34" charset="0"/>
                    <a:sym typeface="Wingdings" panose="05000000000000000000" pitchFamily="2" charset="2"/>
                  </a:rPr>
                  <a:t>A </a:t>
                </a:r>
                <a:r>
                  <a:rPr lang="it-IT" sz="1800" dirty="0">
                    <a:solidFill>
                      <a:srgbClr val="00B050"/>
                    </a:solidFill>
                    <a:latin typeface="Arial" panose="020B0604020202020204" pitchFamily="34" charset="0"/>
                    <a:cs typeface="Arial" panose="020B0604020202020204" pitchFamily="34" charset="0"/>
                    <a:sym typeface="Wingdings" panose="05000000000000000000" pitchFamily="2" charset="2"/>
                  </a:rPr>
                  <a:t>scale-up </a:t>
                </a:r>
                <a:r>
                  <a:rPr lang="it-IT" sz="1800" dirty="0">
                    <a:latin typeface="Arial" panose="020B0604020202020204" pitchFamily="34" charset="0"/>
                    <a:cs typeface="Arial" panose="020B0604020202020204" pitchFamily="34" charset="0"/>
                    <a:sym typeface="Wingdings" panose="05000000000000000000" pitchFamily="2" charset="2"/>
                  </a:rPr>
                  <a:t>of the </a:t>
                </a:r>
                <a:r>
                  <a:rPr lang="it-IT" sz="1800" dirty="0" err="1">
                    <a:latin typeface="Arial" panose="020B0604020202020204" pitchFamily="34" charset="0"/>
                    <a:cs typeface="Arial" panose="020B0604020202020204" pitchFamily="34" charset="0"/>
                    <a:sym typeface="Wingdings" panose="05000000000000000000" pitchFamily="2" charset="2"/>
                  </a:rPr>
                  <a:t>distiller</a:t>
                </a:r>
                <a:r>
                  <a:rPr lang="it-IT" sz="1800" dirty="0">
                    <a:latin typeface="Arial" panose="020B0604020202020204" pitchFamily="34" charset="0"/>
                    <a:cs typeface="Arial" panose="020B0604020202020204" pitchFamily="34" charset="0"/>
                    <a:sym typeface="Wingdings" panose="05000000000000000000" pitchFamily="2" charset="2"/>
                  </a:rPr>
                  <a:t> </a:t>
                </a:r>
                <a:r>
                  <a:rPr lang="it-IT" sz="1800" dirty="0" err="1">
                    <a:latin typeface="Arial" panose="020B0604020202020204" pitchFamily="34" charset="0"/>
                    <a:cs typeface="Arial" panose="020B0604020202020204" pitchFamily="34" charset="0"/>
                    <a:sym typeface="Wingdings" panose="05000000000000000000" pitchFamily="2" charset="2"/>
                  </a:rPr>
                  <a:t>is</a:t>
                </a:r>
                <a:r>
                  <a:rPr lang="it-IT" sz="1800" dirty="0">
                    <a:latin typeface="Arial" panose="020B0604020202020204" pitchFamily="34" charset="0"/>
                    <a:cs typeface="Arial" panose="020B0604020202020204" pitchFamily="34" charset="0"/>
                    <a:sym typeface="Wingdings" panose="05000000000000000000" pitchFamily="2" charset="2"/>
                  </a:rPr>
                  <a:t> </a:t>
                </a:r>
                <a:r>
                  <a:rPr lang="it-IT" sz="1800" dirty="0" err="1">
                    <a:latin typeface="Arial" panose="020B0604020202020204" pitchFamily="34" charset="0"/>
                    <a:cs typeface="Arial" panose="020B0604020202020204" pitchFamily="34" charset="0"/>
                    <a:sym typeface="Wingdings" panose="05000000000000000000" pitchFamily="2" charset="2"/>
                  </a:rPr>
                  <a:t>envisioned</a:t>
                </a:r>
                <a:r>
                  <a:rPr lang="it-IT" sz="1800" dirty="0">
                    <a:latin typeface="Arial" panose="020B0604020202020204" pitchFamily="34" charset="0"/>
                    <a:cs typeface="Arial" panose="020B0604020202020204" pitchFamily="34" charset="0"/>
                    <a:sym typeface="Wingdings" panose="05000000000000000000" pitchFamily="2" charset="2"/>
                  </a:rPr>
                  <a:t>.</a:t>
                </a:r>
                <a:endParaRPr lang="en-US" sz="1800" dirty="0">
                  <a:latin typeface="Arial" panose="020B0604020202020204" pitchFamily="34" charset="0"/>
                  <a:cs typeface="Arial" panose="020B0604020202020204" pitchFamily="34" charset="0"/>
                </a:endParaRPr>
              </a:p>
              <a:p>
                <a:pPr marL="0" indent="0">
                  <a:buNone/>
                </a:pPr>
                <a:endParaRPr lang="en-GB" sz="1800" dirty="0">
                  <a:latin typeface="Arial" panose="020B0604020202020204" pitchFamily="34" charset="0"/>
                  <a:cs typeface="Arial" panose="020B0604020202020204" pitchFamily="34" charset="0"/>
                </a:endParaRPr>
              </a:p>
            </p:txBody>
          </p:sp>
        </mc:Choice>
        <mc:Fallback xmlns="">
          <p:sp>
            <p:nvSpPr>
              <p:cNvPr id="3" name="Segnaposto contenuto 2">
                <a:extLst>
                  <a:ext uri="{FF2B5EF4-FFF2-40B4-BE49-F238E27FC236}">
                    <a16:creationId xmlns:a16="http://schemas.microsoft.com/office/drawing/2014/main" id="{5E791548-374D-4E4F-B060-726C8D45224E}"/>
                  </a:ext>
                </a:extLst>
              </p:cNvPr>
              <p:cNvSpPr>
                <a:spLocks noGrp="1" noRot="1" noChangeAspect="1" noMove="1" noResize="1" noEditPoints="1" noAdjustHandles="1" noChangeArrowheads="1" noChangeShapeType="1" noTextEdit="1"/>
              </p:cNvSpPr>
              <p:nvPr>
                <p:ph idx="1"/>
              </p:nvPr>
            </p:nvSpPr>
            <p:spPr>
              <a:xfrm>
                <a:off x="838200" y="1317468"/>
                <a:ext cx="10515600" cy="4859495"/>
              </a:xfrm>
              <a:blipFill>
                <a:blip r:embed="rId2"/>
                <a:stretch>
                  <a:fillRect l="-406" t="-1129"/>
                </a:stretch>
              </a:blipFill>
            </p:spPr>
            <p:txBody>
              <a:bodyPr/>
              <a:lstStyle/>
              <a:p>
                <a:r>
                  <a:rPr lang="en-GB">
                    <a:noFill/>
                  </a:rPr>
                  <a:t> </a:t>
                </a:r>
              </a:p>
            </p:txBody>
          </p:sp>
        </mc:Fallback>
      </mc:AlternateContent>
      <p:sp>
        <p:nvSpPr>
          <p:cNvPr id="4" name="Title 1">
            <a:extLst>
              <a:ext uri="{FF2B5EF4-FFF2-40B4-BE49-F238E27FC236}">
                <a16:creationId xmlns:a16="http://schemas.microsoft.com/office/drawing/2014/main" id="{B285FE41-BA84-41E3-9A7B-1F44BA5059A8}"/>
              </a:ext>
            </a:extLst>
          </p:cNvPr>
          <p:cNvSpPr txBox="1">
            <a:spLocks/>
          </p:cNvSpPr>
          <p:nvPr/>
        </p:nvSpPr>
        <p:spPr>
          <a:xfrm>
            <a:off x="0" y="-8095"/>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atin typeface="Arial" panose="020B0604020202020204" pitchFamily="34" charset="0"/>
                <a:cs typeface="Arial" panose="020B0604020202020204" pitchFamily="34" charset="0"/>
              </a:rPr>
              <a:t>CONCLUSIONS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68770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59619" y="1526802"/>
            <a:ext cx="7355205" cy="4172903"/>
          </a:xfrm>
          <a:prstGeom prst="rect">
            <a:avLst/>
          </a:prstGeom>
        </p:spPr>
      </p:pic>
      <p:sp>
        <p:nvSpPr>
          <p:cNvPr id="5" name="Rectangle 4"/>
          <p:cNvSpPr/>
          <p:nvPr/>
        </p:nvSpPr>
        <p:spPr>
          <a:xfrm>
            <a:off x="0" y="1"/>
            <a:ext cx="12192000" cy="1446550"/>
          </a:xfrm>
          <a:prstGeom prst="rect">
            <a:avLst/>
          </a:prstGeom>
        </p:spPr>
        <p:txBody>
          <a:bodyPr wrap="square">
            <a:spAutoFit/>
          </a:bodyPr>
          <a:lstStyle/>
          <a:p>
            <a:pPr algn="ctr"/>
            <a:r>
              <a:rPr lang="en-US" sz="4400" dirty="0">
                <a:latin typeface="Arial" panose="020B0604020202020204" pitchFamily="34" charset="0"/>
                <a:ea typeface="+mj-ea"/>
                <a:cs typeface="Arial" panose="020B0604020202020204" pitchFamily="34" charset="0"/>
              </a:rPr>
              <a:t>The multi-Scale </a:t>
            </a:r>
            <a:r>
              <a:rPr lang="en-US" sz="4400" dirty="0" err="1">
                <a:latin typeface="Arial" panose="020B0604020202020204" pitchFamily="34" charset="0"/>
                <a:ea typeface="+mj-ea"/>
                <a:cs typeface="Arial" panose="020B0604020202020204" pitchFamily="34" charset="0"/>
              </a:rPr>
              <a:t>ModeLing</a:t>
            </a:r>
            <a:r>
              <a:rPr lang="en-US" sz="4400" dirty="0">
                <a:latin typeface="Arial" panose="020B0604020202020204" pitchFamily="34" charset="0"/>
                <a:ea typeface="+mj-ea"/>
                <a:cs typeface="Arial" panose="020B0604020202020204" pitchFamily="34" charset="0"/>
              </a:rPr>
              <a:t> Laboratory </a:t>
            </a:r>
          </a:p>
          <a:p>
            <a:pPr algn="ctr"/>
            <a:r>
              <a:rPr lang="en-US" sz="4400" dirty="0" err="1">
                <a:latin typeface="Arial" panose="020B0604020202020204" pitchFamily="34" charset="0"/>
                <a:ea typeface="+mj-ea"/>
                <a:cs typeface="Arial" panose="020B0604020202020204" pitchFamily="34" charset="0"/>
              </a:rPr>
              <a:t>SMaLL</a:t>
            </a:r>
            <a:endParaRPr lang="en-US" sz="4400" dirty="0">
              <a:latin typeface="Arial" panose="020B0604020202020204" pitchFamily="34" charset="0"/>
              <a:ea typeface="+mj-ea"/>
              <a:cs typeface="Arial" panose="020B0604020202020204"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112" y="995495"/>
            <a:ext cx="3179075" cy="1193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2152650" y="5508969"/>
            <a:ext cx="7886700" cy="1325563"/>
          </a:xfrm>
        </p:spPr>
        <p:txBody>
          <a:bodyPr/>
          <a:lstStyle/>
          <a:p>
            <a:pPr algn="ctr"/>
            <a:r>
              <a:rPr lang="it-IT" dirty="0">
                <a:latin typeface="Arial" panose="020B0604020202020204" pitchFamily="34" charset="0"/>
                <a:cs typeface="Arial" panose="020B0604020202020204" pitchFamily="34" charset="0"/>
              </a:rPr>
              <a:t>Thank you! Questions? </a:t>
            </a:r>
            <a:endParaRPr lang="en-US"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stretch>
            <a:fillRect/>
          </a:stretch>
        </p:blipFill>
        <p:spPr>
          <a:xfrm>
            <a:off x="8880927" y="2523970"/>
            <a:ext cx="2595563" cy="809625"/>
          </a:xfrm>
          <a:prstGeom prst="rect">
            <a:avLst/>
          </a:prstGeom>
        </p:spPr>
      </p:pic>
      <p:pic>
        <p:nvPicPr>
          <p:cNvPr id="3" name="Picture 2"/>
          <p:cNvPicPr>
            <a:picLocks noChangeAspect="1"/>
          </p:cNvPicPr>
          <p:nvPr/>
        </p:nvPicPr>
        <p:blipFill>
          <a:blip r:embed="rId5"/>
          <a:stretch>
            <a:fillRect/>
          </a:stretch>
        </p:blipFill>
        <p:spPr>
          <a:xfrm>
            <a:off x="8578510" y="3410831"/>
            <a:ext cx="3200400" cy="514350"/>
          </a:xfrm>
          <a:prstGeom prst="rect">
            <a:avLst/>
          </a:prstGeom>
        </p:spPr>
      </p:pic>
      <p:pic>
        <p:nvPicPr>
          <p:cNvPr id="8" name="Picture 7"/>
          <p:cNvPicPr>
            <a:picLocks noChangeAspect="1"/>
          </p:cNvPicPr>
          <p:nvPr/>
        </p:nvPicPr>
        <p:blipFill>
          <a:blip r:embed="rId6"/>
          <a:stretch>
            <a:fillRect/>
          </a:stretch>
        </p:blipFill>
        <p:spPr>
          <a:xfrm>
            <a:off x="8597083" y="4002417"/>
            <a:ext cx="3163253" cy="1114425"/>
          </a:xfrm>
          <a:prstGeom prst="rect">
            <a:avLst/>
          </a:prstGeom>
        </p:spPr>
      </p:pic>
      <p:sp>
        <p:nvSpPr>
          <p:cNvPr id="9" name="TextBox 8"/>
          <p:cNvSpPr txBox="1"/>
          <p:nvPr/>
        </p:nvSpPr>
        <p:spPr>
          <a:xfrm>
            <a:off x="9327353" y="1835463"/>
            <a:ext cx="1702710" cy="492443"/>
          </a:xfrm>
          <a:prstGeom prst="rect">
            <a:avLst/>
          </a:prstGeom>
          <a:noFill/>
        </p:spPr>
        <p:txBody>
          <a:bodyPr wrap="none" rtlCol="0">
            <a:spAutoFit/>
          </a:bodyPr>
          <a:lstStyle/>
          <a:p>
            <a:pPr algn="ctr"/>
            <a:r>
              <a:rPr lang="en-US" sz="2600" b="1" dirty="0">
                <a:latin typeface="Arial" panose="020B0604020202020204" pitchFamily="34" charset="0"/>
                <a:cs typeface="Arial" panose="020B0604020202020204" pitchFamily="34" charset="0"/>
              </a:rPr>
              <a:t>FUNDING</a:t>
            </a:r>
          </a:p>
        </p:txBody>
      </p:sp>
    </p:spTree>
    <p:extLst>
      <p:ext uri="{BB962C8B-B14F-4D97-AF65-F5344CB8AC3E}">
        <p14:creationId xmlns:p14="http://schemas.microsoft.com/office/powerpoint/2010/main" val="3439530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F176D7A-D73E-4B14-A2BD-643DA74AFD21}"/>
              </a:ext>
            </a:extLst>
          </p:cNvPr>
          <p:cNvSpPr>
            <a:spLocks noGrp="1"/>
          </p:cNvSpPr>
          <p:nvPr>
            <p:ph idx="1"/>
          </p:nvPr>
        </p:nvSpPr>
        <p:spPr>
          <a:xfrm>
            <a:off x="838200" y="1321722"/>
            <a:ext cx="10515600" cy="4855241"/>
          </a:xfrm>
        </p:spPr>
        <p:txBody>
          <a:bodyPr>
            <a:normAutofit/>
          </a:bodyPr>
          <a:lstStyle/>
          <a:p>
            <a:r>
              <a:rPr lang="it-IT" sz="1800" u="sng" dirty="0" err="1">
                <a:latin typeface="Arial" panose="020B0604020202020204" pitchFamily="34" charset="0"/>
                <a:cs typeface="Arial" panose="020B0604020202020204" pitchFamily="34" charset="0"/>
              </a:rPr>
              <a:t>Conventional</a:t>
            </a:r>
            <a:r>
              <a:rPr lang="it-IT" sz="1800" u="sng" dirty="0">
                <a:latin typeface="Arial" panose="020B0604020202020204" pitchFamily="34" charset="0"/>
                <a:cs typeface="Arial" panose="020B0604020202020204" pitchFamily="34" charset="0"/>
              </a:rPr>
              <a:t> </a:t>
            </a:r>
            <a:r>
              <a:rPr lang="it-IT" sz="1800" u="sng" dirty="0" err="1">
                <a:latin typeface="Arial" panose="020B0604020202020204" pitchFamily="34" charset="0"/>
                <a:cs typeface="Arial" panose="020B0604020202020204" pitchFamily="34" charset="0"/>
              </a:rPr>
              <a:t>desalination</a:t>
            </a:r>
            <a:r>
              <a:rPr lang="it-IT" sz="1800" u="sng" dirty="0">
                <a:latin typeface="Arial" panose="020B0604020202020204" pitchFamily="34" charset="0"/>
                <a:cs typeface="Arial" panose="020B0604020202020204" pitchFamily="34" charset="0"/>
              </a:rPr>
              <a:t> </a:t>
            </a:r>
            <a:r>
              <a:rPr lang="it-IT" sz="1800" u="sng" dirty="0" err="1">
                <a:latin typeface="Arial" panose="020B0604020202020204" pitchFamily="34" charset="0"/>
                <a:cs typeface="Arial" panose="020B0604020202020204" pitchFamily="34" charset="0"/>
              </a:rPr>
              <a:t>plants</a:t>
            </a:r>
            <a:r>
              <a:rPr lang="it-IT" sz="1800" dirty="0">
                <a:latin typeface="Arial" panose="020B0604020202020204" pitchFamily="34" charset="0"/>
                <a:cs typeface="Arial" panose="020B0604020202020204" pitchFamily="34" charset="0"/>
              </a:rPr>
              <a:t>: </a:t>
            </a:r>
          </a:p>
          <a:p>
            <a:pPr lvl="2">
              <a:buFont typeface="+mj-lt"/>
              <a:buAutoNum type="arabicPeriod"/>
            </a:pPr>
            <a:r>
              <a:rPr lang="it-IT" sz="1800" dirty="0">
                <a:latin typeface="Arial" panose="020B0604020202020204" pitchFamily="34" charset="0"/>
                <a:cs typeface="Arial" panose="020B0604020202020204" pitchFamily="34" charset="0"/>
              </a:rPr>
              <a:t>large </a:t>
            </a:r>
            <a:r>
              <a:rPr lang="it-IT" sz="1800" dirty="0" err="1">
                <a:latin typeface="Arial" panose="020B0604020202020204" pitchFamily="34" charset="0"/>
                <a:cs typeface="Arial" panose="020B0604020202020204" pitchFamily="34" charset="0"/>
              </a:rPr>
              <a:t>plants</a:t>
            </a:r>
            <a:r>
              <a:rPr lang="it-IT" sz="1800" dirty="0">
                <a:latin typeface="Arial" panose="020B0604020202020204" pitchFamily="34" charset="0"/>
                <a:cs typeface="Arial" panose="020B0604020202020204" pitchFamily="34" charset="0"/>
              </a:rPr>
              <a:t> </a:t>
            </a:r>
            <a:r>
              <a:rPr lang="it-IT" sz="1800" dirty="0" err="1">
                <a:latin typeface="Arial" panose="020B0604020202020204" pitchFamily="34" charset="0"/>
                <a:cs typeface="Arial" panose="020B0604020202020204" pitchFamily="34" charset="0"/>
              </a:rPr>
              <a:t>which</a:t>
            </a:r>
            <a:r>
              <a:rPr lang="it-IT" sz="1800" dirty="0">
                <a:latin typeface="Arial" panose="020B0604020202020204" pitchFamily="34" charset="0"/>
                <a:cs typeface="Arial" panose="020B0604020202020204" pitchFamily="34" charset="0"/>
              </a:rPr>
              <a:t> operate in </a:t>
            </a:r>
            <a:r>
              <a:rPr lang="it-IT" sz="1800" dirty="0" err="1">
                <a:latin typeface="Arial" panose="020B0604020202020204" pitchFamily="34" charset="0"/>
                <a:cs typeface="Arial" panose="020B0604020202020204" pitchFamily="34" charset="0"/>
              </a:rPr>
              <a:t>developed</a:t>
            </a:r>
            <a:r>
              <a:rPr lang="it-IT" sz="1800" dirty="0">
                <a:latin typeface="Arial" panose="020B0604020202020204" pitchFamily="34" charset="0"/>
                <a:cs typeface="Arial" panose="020B0604020202020204" pitchFamily="34" charset="0"/>
              </a:rPr>
              <a:t> countries;</a:t>
            </a:r>
          </a:p>
          <a:p>
            <a:pPr lvl="2">
              <a:buFont typeface="+mj-lt"/>
              <a:buAutoNum type="arabicPeriod"/>
            </a:pPr>
            <a:r>
              <a:rPr lang="it-IT" sz="1800" dirty="0" err="1">
                <a:latin typeface="Arial" panose="020B0604020202020204" pitchFamily="34" charset="0"/>
                <a:cs typeface="Arial" panose="020B0604020202020204" pitchFamily="34" charset="0"/>
              </a:rPr>
              <a:t>mainly</a:t>
            </a:r>
            <a:r>
              <a:rPr lang="it-IT" sz="1800" dirty="0">
                <a:latin typeface="Arial" panose="020B0604020202020204" pitchFamily="34" charset="0"/>
                <a:cs typeface="Arial" panose="020B0604020202020204" pitchFamily="34" charset="0"/>
              </a:rPr>
              <a:t> </a:t>
            </a:r>
            <a:r>
              <a:rPr lang="it-IT" sz="1800" dirty="0" err="1">
                <a:latin typeface="Arial" panose="020B0604020202020204" pitchFamily="34" charset="0"/>
                <a:cs typeface="Arial" panose="020B0604020202020204" pitchFamily="34" charset="0"/>
              </a:rPr>
              <a:t>fossil</a:t>
            </a:r>
            <a:r>
              <a:rPr lang="it-IT" sz="1800" dirty="0">
                <a:latin typeface="Arial" panose="020B0604020202020204" pitchFamily="34" charset="0"/>
                <a:cs typeface="Arial" panose="020B0604020202020204" pitchFamily="34" charset="0"/>
              </a:rPr>
              <a:t> </a:t>
            </a:r>
            <a:r>
              <a:rPr lang="it-IT" sz="1800" dirty="0" err="1">
                <a:latin typeface="Arial" panose="020B0604020202020204" pitchFamily="34" charset="0"/>
                <a:cs typeface="Arial" panose="020B0604020202020204" pitchFamily="34" charset="0"/>
              </a:rPr>
              <a:t>fuel</a:t>
            </a:r>
            <a:r>
              <a:rPr lang="it-IT" sz="1800" dirty="0">
                <a:latin typeface="Arial" panose="020B0604020202020204" pitchFamily="34" charset="0"/>
                <a:cs typeface="Arial" panose="020B0604020202020204" pitchFamily="34" charset="0"/>
              </a:rPr>
              <a:t> </a:t>
            </a:r>
            <a:r>
              <a:rPr lang="it-IT" sz="1800" dirty="0" err="1">
                <a:latin typeface="Arial" panose="020B0604020202020204" pitchFamily="34" charset="0"/>
                <a:cs typeface="Arial" panose="020B0604020202020204" pitchFamily="34" charset="0"/>
              </a:rPr>
              <a:t>driven</a:t>
            </a:r>
            <a:r>
              <a:rPr lang="it-IT" sz="1800" dirty="0">
                <a:latin typeface="Arial" panose="020B0604020202020204" pitchFamily="34" charset="0"/>
                <a:cs typeface="Arial" panose="020B0604020202020204" pitchFamily="34" charset="0"/>
              </a:rPr>
              <a:t>; </a:t>
            </a:r>
          </a:p>
          <a:p>
            <a:pPr lvl="2">
              <a:buFont typeface="+mj-lt"/>
              <a:buAutoNum type="arabicPeriod"/>
            </a:pPr>
            <a:r>
              <a:rPr lang="it-IT" sz="1800" dirty="0" err="1">
                <a:latin typeface="Arial" panose="020B0604020202020204" pitchFamily="34" charset="0"/>
                <a:cs typeface="Arial" panose="020B0604020202020204" pitchFamily="34" charset="0"/>
              </a:rPr>
              <a:t>based</a:t>
            </a:r>
            <a:r>
              <a:rPr lang="it-IT" sz="1800" dirty="0">
                <a:latin typeface="Arial" panose="020B0604020202020204" pitchFamily="34" charset="0"/>
                <a:cs typeface="Arial" panose="020B0604020202020204" pitchFamily="34" charset="0"/>
              </a:rPr>
              <a:t> on </a:t>
            </a:r>
            <a:r>
              <a:rPr lang="it-IT" sz="1800" dirty="0" err="1">
                <a:latin typeface="Arial" panose="020B0604020202020204" pitchFamily="34" charset="0"/>
                <a:cs typeface="Arial" panose="020B0604020202020204" pitchFamily="34" charset="0"/>
              </a:rPr>
              <a:t>active</a:t>
            </a:r>
            <a:r>
              <a:rPr lang="it-IT" sz="1800" dirty="0">
                <a:latin typeface="Arial" panose="020B0604020202020204" pitchFamily="34" charset="0"/>
                <a:cs typeface="Arial" panose="020B0604020202020204" pitchFamily="34" charset="0"/>
              </a:rPr>
              <a:t> </a:t>
            </a:r>
            <a:r>
              <a:rPr lang="it-IT" sz="1800" dirty="0" err="1">
                <a:latin typeface="Arial" panose="020B0604020202020204" pitchFamily="34" charset="0"/>
                <a:cs typeface="Arial" panose="020B0604020202020204" pitchFamily="34" charset="0"/>
              </a:rPr>
              <a:t>components</a:t>
            </a:r>
            <a:r>
              <a:rPr lang="it-IT" sz="1800" dirty="0">
                <a:latin typeface="Arial" panose="020B0604020202020204" pitchFamily="34" charset="0"/>
                <a:cs typeface="Arial" panose="020B0604020202020204" pitchFamily="34" charset="0"/>
              </a:rPr>
              <a:t> (pumps)</a:t>
            </a:r>
            <a:r>
              <a:rPr lang="en-GB" sz="1800" dirty="0">
                <a:latin typeface="Arial" panose="020B0604020202020204" pitchFamily="34" charset="0"/>
                <a:cs typeface="Arial" panose="020B0604020202020204" pitchFamily="34" charset="0"/>
              </a:rPr>
              <a:t>. </a:t>
            </a:r>
          </a:p>
          <a:p>
            <a:pPr marL="914400" lvl="2" indent="0">
              <a:buNone/>
            </a:pPr>
            <a:endParaRPr lang="en-GB" sz="1800" dirty="0">
              <a:latin typeface="Arial" panose="020B0604020202020204" pitchFamily="34" charset="0"/>
              <a:cs typeface="Arial" panose="020B0604020202020204" pitchFamily="34" charset="0"/>
            </a:endParaRPr>
          </a:p>
          <a:p>
            <a:r>
              <a:rPr lang="en-GB" sz="1800" u="sng" dirty="0">
                <a:latin typeface="Arial" panose="020B0604020202020204" pitchFamily="34" charset="0"/>
                <a:cs typeface="Arial" panose="020B0604020202020204" pitchFamily="34" charset="0"/>
              </a:rPr>
              <a:t>What we need? </a:t>
            </a:r>
            <a:r>
              <a:rPr lang="en-GB" sz="1800" u="sng" dirty="0">
                <a:latin typeface="Arial" panose="020B0604020202020204" pitchFamily="34" charset="0"/>
                <a:cs typeface="Arial" panose="020B0604020202020204" pitchFamily="34" charset="0"/>
                <a:sym typeface="Wingdings" panose="05000000000000000000" pitchFamily="2" charset="2"/>
              </a:rPr>
              <a:t> </a:t>
            </a:r>
            <a:r>
              <a:rPr lang="it-IT" sz="1800" u="sng" dirty="0" err="1">
                <a:solidFill>
                  <a:srgbClr val="00B050"/>
                </a:solidFill>
                <a:latin typeface="Arial" panose="020B0604020202020204" pitchFamily="34" charset="0"/>
                <a:cs typeface="Arial" panose="020B0604020202020204" pitchFamily="34" charset="0"/>
              </a:rPr>
              <a:t>Enhancing</a:t>
            </a:r>
            <a:r>
              <a:rPr lang="it-IT" sz="1800" u="sng" dirty="0">
                <a:solidFill>
                  <a:srgbClr val="00B050"/>
                </a:solidFill>
                <a:latin typeface="Arial" panose="020B0604020202020204" pitchFamily="34" charset="0"/>
                <a:cs typeface="Arial" panose="020B0604020202020204" pitchFamily="34" charset="0"/>
              </a:rPr>
              <a:t> the </a:t>
            </a:r>
            <a:r>
              <a:rPr lang="it-IT" sz="1800" u="sng" dirty="0" err="1">
                <a:solidFill>
                  <a:srgbClr val="00B050"/>
                </a:solidFill>
                <a:latin typeface="Arial" panose="020B0604020202020204" pitchFamily="34" charset="0"/>
                <a:cs typeface="Arial" panose="020B0604020202020204" pitchFamily="34" charset="0"/>
              </a:rPr>
              <a:t>sustainability</a:t>
            </a:r>
            <a:r>
              <a:rPr lang="it-IT" sz="1800" u="sng" dirty="0">
                <a:solidFill>
                  <a:srgbClr val="00B050"/>
                </a:solidFill>
                <a:latin typeface="Arial" panose="020B0604020202020204" pitchFamily="34" charset="0"/>
                <a:cs typeface="Arial" panose="020B0604020202020204" pitchFamily="34" charset="0"/>
              </a:rPr>
              <a:t> of </a:t>
            </a:r>
            <a:r>
              <a:rPr lang="it-IT" sz="1800" u="sng" dirty="0" err="1">
                <a:solidFill>
                  <a:srgbClr val="00B050"/>
                </a:solidFill>
                <a:latin typeface="Arial" panose="020B0604020202020204" pitchFamily="34" charset="0"/>
                <a:cs typeface="Arial" panose="020B0604020202020204" pitchFamily="34" charset="0"/>
              </a:rPr>
              <a:t>desalination</a:t>
            </a:r>
            <a:r>
              <a:rPr lang="it-IT" sz="1800" u="sng" dirty="0">
                <a:solidFill>
                  <a:srgbClr val="00B050"/>
                </a:solidFill>
                <a:latin typeface="Arial" panose="020B0604020202020204" pitchFamily="34" charset="0"/>
                <a:cs typeface="Arial" panose="020B0604020202020204" pitchFamily="34" charset="0"/>
              </a:rPr>
              <a:t> </a:t>
            </a:r>
            <a:r>
              <a:rPr lang="it-IT" sz="1800" u="sng" dirty="0" err="1">
                <a:solidFill>
                  <a:srgbClr val="00B050"/>
                </a:solidFill>
                <a:latin typeface="Arial" panose="020B0604020202020204" pitchFamily="34" charset="0"/>
                <a:cs typeface="Arial" panose="020B0604020202020204" pitchFamily="34" charset="0"/>
              </a:rPr>
              <a:t>using</a:t>
            </a:r>
            <a:r>
              <a:rPr lang="it-IT" sz="1800" u="sng" dirty="0">
                <a:solidFill>
                  <a:srgbClr val="00B050"/>
                </a:solidFill>
                <a:latin typeface="Arial" panose="020B0604020202020204" pitchFamily="34" charset="0"/>
                <a:cs typeface="Arial" panose="020B0604020202020204" pitchFamily="34" charset="0"/>
              </a:rPr>
              <a:t> alternative energy sources</a:t>
            </a:r>
            <a:r>
              <a:rPr lang="en-GB" sz="1800" dirty="0">
                <a:latin typeface="Arial" panose="020B0604020202020204" pitchFamily="34" charset="0"/>
                <a:cs typeface="Arial" panose="020B0604020202020204" pitchFamily="34" charset="0"/>
              </a:rPr>
              <a:t>: </a:t>
            </a:r>
          </a:p>
          <a:p>
            <a:pPr marL="1257300" lvl="2" indent="-342900">
              <a:buFont typeface="+mj-lt"/>
              <a:buAutoNum type="arabicPeriod"/>
            </a:pPr>
            <a:r>
              <a:rPr lang="en-GB" sz="1800" dirty="0">
                <a:latin typeface="Arial" panose="020B0604020202020204" pitchFamily="34" charset="0"/>
                <a:cs typeface="Arial" panose="020B0604020202020204" pitchFamily="34" charset="0"/>
              </a:rPr>
              <a:t>Small plants able to operate in locations where lack of primary energy resources and/or power generation infrastructure exists;</a:t>
            </a:r>
          </a:p>
          <a:p>
            <a:pPr marL="1257300" lvl="2" indent="-342900">
              <a:buFont typeface="+mj-lt"/>
              <a:buAutoNum type="arabicPeriod"/>
            </a:pPr>
            <a:r>
              <a:rPr lang="en-GB" sz="1800" dirty="0">
                <a:latin typeface="Arial" panose="020B0604020202020204" pitchFamily="34" charset="0"/>
                <a:cs typeface="Arial" panose="020B0604020202020204" pitchFamily="34" charset="0"/>
              </a:rPr>
              <a:t>low cost and low carbon; </a:t>
            </a:r>
          </a:p>
          <a:p>
            <a:pPr marL="1257300" lvl="2" indent="-342900">
              <a:buFont typeface="+mj-lt"/>
              <a:buAutoNum type="arabicPeriod"/>
            </a:pPr>
            <a:r>
              <a:rPr lang="en-GB" sz="1800" dirty="0">
                <a:latin typeface="Arial" panose="020B0604020202020204" pitchFamily="34" charset="0"/>
                <a:cs typeface="Arial" panose="020B0604020202020204" pitchFamily="34" charset="0"/>
              </a:rPr>
              <a:t>based on self operating systems (no mechanical moving parts).</a:t>
            </a:r>
          </a:p>
          <a:p>
            <a:endParaRPr lang="en-GB" sz="1800" dirty="0">
              <a:latin typeface="Arial" panose="020B0604020202020204" pitchFamily="34" charset="0"/>
              <a:cs typeface="Arial" panose="020B0604020202020204" pitchFamily="34" charset="0"/>
            </a:endParaRPr>
          </a:p>
        </p:txBody>
      </p:sp>
      <p:sp>
        <p:nvSpPr>
          <p:cNvPr id="4" name="Title 10">
            <a:extLst>
              <a:ext uri="{FF2B5EF4-FFF2-40B4-BE49-F238E27FC236}">
                <a16:creationId xmlns:a16="http://schemas.microsoft.com/office/drawing/2014/main" id="{0F2A702D-151C-4E3D-8C24-9266234A8AAC}"/>
              </a:ext>
            </a:extLst>
          </p:cNvPr>
          <p:cNvSpPr txBox="1">
            <a:spLocks/>
          </p:cNvSpPr>
          <p:nvPr/>
        </p:nvSpPr>
        <p:spPr>
          <a:xfrm>
            <a:off x="0" y="-3841"/>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dirty="0">
                <a:latin typeface="Arial" panose="020B0604020202020204" pitchFamily="34" charset="0"/>
                <a:cs typeface="Arial" panose="020B0604020202020204" pitchFamily="34" charset="0"/>
              </a:rPr>
              <a:t>INTRODUCTION</a:t>
            </a:r>
          </a:p>
        </p:txBody>
      </p:sp>
      <p:sp>
        <p:nvSpPr>
          <p:cNvPr id="7" name="Freccia in giù 6">
            <a:extLst>
              <a:ext uri="{FF2B5EF4-FFF2-40B4-BE49-F238E27FC236}">
                <a16:creationId xmlns:a16="http://schemas.microsoft.com/office/drawing/2014/main" id="{5A49AFAE-061D-455D-847A-2F768252D3D8}"/>
              </a:ext>
            </a:extLst>
          </p:cNvPr>
          <p:cNvSpPr/>
          <p:nvPr/>
        </p:nvSpPr>
        <p:spPr>
          <a:xfrm>
            <a:off x="5852159" y="4752796"/>
            <a:ext cx="487680" cy="7834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asellaDiTesto 7">
            <a:extLst>
              <a:ext uri="{FF2B5EF4-FFF2-40B4-BE49-F238E27FC236}">
                <a16:creationId xmlns:a16="http://schemas.microsoft.com/office/drawing/2014/main" id="{E58A8716-DD75-451E-B57B-16FBF0F04496}"/>
              </a:ext>
            </a:extLst>
          </p:cNvPr>
          <p:cNvSpPr txBox="1"/>
          <p:nvPr/>
        </p:nvSpPr>
        <p:spPr>
          <a:xfrm>
            <a:off x="4650732" y="5715298"/>
            <a:ext cx="2890535" cy="461665"/>
          </a:xfrm>
          <a:prstGeom prst="rect">
            <a:avLst/>
          </a:prstGeom>
          <a:noFill/>
        </p:spPr>
        <p:txBody>
          <a:bodyPr wrap="none" rtlCol="0">
            <a:spAutoFit/>
          </a:bodyPr>
          <a:lstStyle/>
          <a:p>
            <a:pPr algn="ctr"/>
            <a:r>
              <a:rPr lang="it-IT" sz="2400" dirty="0">
                <a:latin typeface="Arial" panose="020B0604020202020204" pitchFamily="34" charset="0"/>
                <a:cs typeface="Arial" panose="020B0604020202020204" pitchFamily="34" charset="0"/>
              </a:rPr>
              <a:t>Innovative </a:t>
            </a:r>
            <a:r>
              <a:rPr lang="it-IT" sz="2400" dirty="0" err="1">
                <a:latin typeface="Arial" panose="020B0604020202020204" pitchFamily="34" charset="0"/>
                <a:cs typeface="Arial" panose="020B0604020202020204" pitchFamily="34" charset="0"/>
              </a:rPr>
              <a:t>solutions</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7581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1A97BC48-C69E-4664-9C5C-ACFFC173247B}"/>
                  </a:ext>
                </a:extLst>
              </p:cNvPr>
              <p:cNvSpPr>
                <a:spLocks noGrp="1"/>
              </p:cNvSpPr>
              <p:nvPr>
                <p:ph idx="1"/>
              </p:nvPr>
            </p:nvSpPr>
            <p:spPr>
              <a:xfrm>
                <a:off x="838200" y="1158240"/>
                <a:ext cx="10515600" cy="5618480"/>
              </a:xfrm>
            </p:spPr>
            <p:txBody>
              <a:bodyPr>
                <a:normAutofit/>
              </a:bodyPr>
              <a:lstStyle/>
              <a:p>
                <a:pPr>
                  <a:buFont typeface="Wingdings" panose="05000000000000000000" pitchFamily="2" charset="2"/>
                  <a:buChar char="q"/>
                </a:pPr>
                <a:r>
                  <a:rPr lang="en-GB" sz="1800" dirty="0">
                    <a:latin typeface="Arial" panose="020B0604020202020204" pitchFamily="34" charset="0"/>
                    <a:cs typeface="Arial" panose="020B0604020202020204" pitchFamily="34" charset="0"/>
                  </a:rPr>
                  <a:t>A first attempt </a:t>
                </a:r>
                <a:r>
                  <a:rPr lang="en-GB" sz="1800" dirty="0">
                    <a:latin typeface="Arial" panose="020B0604020202020204" pitchFamily="34" charset="0"/>
                    <a:cs typeface="Arial" panose="020B0604020202020204" pitchFamily="34" charset="0"/>
                    <a:sym typeface="Wingdings" panose="05000000000000000000" pitchFamily="2" charset="2"/>
                  </a:rPr>
                  <a:t> SOLAR STILL</a:t>
                </a:r>
                <a:endParaRPr lang="en-GB" sz="1800" dirty="0">
                  <a:latin typeface="Arial" panose="020B0604020202020204" pitchFamily="34" charset="0"/>
                  <a:cs typeface="Arial" panose="020B0604020202020204" pitchFamily="34" charset="0"/>
                </a:endParaRPr>
              </a:p>
              <a:p>
                <a:pPr lvl="2"/>
                <a:r>
                  <a:rPr lang="en-GB" sz="1800" dirty="0">
                    <a:latin typeface="Arial" panose="020B0604020202020204" pitchFamily="34" charset="0"/>
                    <a:cs typeface="Arial" panose="020B0604020202020204" pitchFamily="34" charset="0"/>
                  </a:rPr>
                  <a:t> operate </a:t>
                </a:r>
                <a:r>
                  <a:rPr lang="en-GB" sz="1800" dirty="0">
                    <a:solidFill>
                      <a:srgbClr val="00B050"/>
                    </a:solidFill>
                    <a:latin typeface="Arial" panose="020B0604020202020204" pitchFamily="34" charset="0"/>
                    <a:cs typeface="Arial" panose="020B0604020202020204" pitchFamily="34" charset="0"/>
                  </a:rPr>
                  <a:t>under 1 sun</a:t>
                </a:r>
                <a:r>
                  <a:rPr lang="en-GB" sz="1800" dirty="0">
                    <a:latin typeface="Arial" panose="020B0604020202020204" pitchFamily="34" charset="0"/>
                    <a:cs typeface="Arial" panose="020B0604020202020204" pitchFamily="34" charset="0"/>
                  </a:rPr>
                  <a:t>;</a:t>
                </a:r>
              </a:p>
              <a:p>
                <a:pPr lvl="2"/>
                <a:r>
                  <a:rPr lang="en-GB" sz="1800" dirty="0">
                    <a:latin typeface="Arial" panose="020B0604020202020204" pitchFamily="34" charset="0"/>
                    <a:cs typeface="Arial" panose="020B0604020202020204" pitchFamily="34" charset="0"/>
                  </a:rPr>
                  <a:t> </a:t>
                </a:r>
                <a:r>
                  <a:rPr lang="en-GB" sz="1800" dirty="0">
                    <a:solidFill>
                      <a:srgbClr val="00B050"/>
                    </a:solidFill>
                    <a:latin typeface="Arial" panose="020B0604020202020204" pitchFamily="34" charset="0"/>
                    <a:cs typeface="Arial" panose="020B0604020202020204" pitchFamily="34" charset="0"/>
                  </a:rPr>
                  <a:t>low technological level</a:t>
                </a:r>
                <a:r>
                  <a:rPr lang="en-GB" sz="1800" dirty="0">
                    <a:latin typeface="Arial" panose="020B0604020202020204" pitchFamily="34" charset="0"/>
                    <a:cs typeface="Arial" panose="020B0604020202020204" pitchFamily="34" charset="0"/>
                  </a:rPr>
                  <a:t>;</a:t>
                </a:r>
              </a:p>
              <a:p>
                <a:pPr lvl="2"/>
                <a:r>
                  <a:rPr lang="en-GB" sz="1800" dirty="0">
                    <a:latin typeface="Arial" panose="020B0604020202020204" pitchFamily="34" charset="0"/>
                    <a:cs typeface="Arial" panose="020B0604020202020204" pitchFamily="34" charset="0"/>
                  </a:rPr>
                  <a:t> </a:t>
                </a:r>
                <a:r>
                  <a:rPr lang="en-GB" sz="1800" dirty="0">
                    <a:solidFill>
                      <a:srgbClr val="00B050"/>
                    </a:solidFill>
                    <a:latin typeface="Arial" panose="020B0604020202020204" pitchFamily="34" charset="0"/>
                    <a:cs typeface="Arial" panose="020B0604020202020204" pitchFamily="34" charset="0"/>
                  </a:rPr>
                  <a:t>remote villages</a:t>
                </a:r>
                <a:r>
                  <a:rPr lang="en-GB" sz="1800" dirty="0">
                    <a:latin typeface="Arial" panose="020B0604020202020204" pitchFamily="34" charset="0"/>
                    <a:cs typeface="Arial" panose="020B0604020202020204" pitchFamily="34" charset="0"/>
                  </a:rPr>
                  <a:t>;</a:t>
                </a:r>
              </a:p>
              <a:p>
                <a:pPr lvl="2"/>
                <a:r>
                  <a:rPr lang="en-GB" sz="1800" dirty="0">
                    <a:latin typeface="Arial" panose="020B0604020202020204" pitchFamily="34" charset="0"/>
                    <a:cs typeface="Arial" panose="020B0604020202020204" pitchFamily="34" charset="0"/>
                  </a:rPr>
                  <a:t> </a:t>
                </a:r>
                <a:r>
                  <a:rPr lang="en-GB" sz="1800" dirty="0">
                    <a:solidFill>
                      <a:srgbClr val="FF0000"/>
                    </a:solidFill>
                    <a:latin typeface="Arial" panose="020B0604020202020204" pitchFamily="34" charset="0"/>
                    <a:cs typeface="Arial" panose="020B0604020202020204" pitchFamily="34" charset="0"/>
                  </a:rPr>
                  <a:t>large-area</a:t>
                </a:r>
                <a:r>
                  <a:rPr lang="en-GB" sz="1800" dirty="0">
                    <a:latin typeface="Arial" panose="020B0604020202020204" pitchFamily="34" charset="0"/>
                    <a:cs typeface="Arial" panose="020B0604020202020204" pitchFamily="34" charset="0"/>
                  </a:rPr>
                  <a:t> installations (</a:t>
                </a:r>
                <a14:m>
                  <m:oMath xmlns:m="http://schemas.openxmlformats.org/officeDocument/2006/math">
                    <m:r>
                      <a:rPr lang="it-IT" sz="1800" b="0" i="1" smtClean="0">
                        <a:latin typeface="Cambria Math" panose="02040503050406030204" pitchFamily="18" charset="0"/>
                        <a:cs typeface="Arial" panose="020B0604020202020204" pitchFamily="34" charset="0"/>
                      </a:rPr>
                      <m:t>6 </m:t>
                    </m:r>
                    <m:sSup>
                      <m:sSupPr>
                        <m:ctrlPr>
                          <a:rPr lang="it-IT" sz="1800" b="0" i="1" smtClean="0">
                            <a:latin typeface="Cambria Math" panose="02040503050406030204" pitchFamily="18" charset="0"/>
                            <a:cs typeface="Arial" panose="020B0604020202020204" pitchFamily="34" charset="0"/>
                          </a:rPr>
                        </m:ctrlPr>
                      </m:sSupPr>
                      <m:e>
                        <m:r>
                          <a:rPr lang="it-IT" sz="1800" b="0" i="1" smtClean="0">
                            <a:latin typeface="Cambria Math" panose="02040503050406030204" pitchFamily="18" charset="0"/>
                            <a:cs typeface="Arial" panose="020B0604020202020204" pitchFamily="34" charset="0"/>
                          </a:rPr>
                          <m:t>𝑚</m:t>
                        </m:r>
                      </m:e>
                      <m:sup>
                        <m:r>
                          <a:rPr lang="it-IT" sz="1800" b="0" i="1" smtClean="0">
                            <a:latin typeface="Cambria Math" panose="02040503050406030204" pitchFamily="18" charset="0"/>
                            <a:cs typeface="Arial" panose="020B0604020202020204" pitchFamily="34" charset="0"/>
                          </a:rPr>
                          <m:t>2</m:t>
                        </m:r>
                      </m:sup>
                    </m:sSup>
                  </m:oMath>
                </a14:m>
                <a:r>
                  <a:rPr lang="en-GB" sz="1800" dirty="0">
                    <a:latin typeface="Arial" panose="020B0604020202020204" pitchFamily="34" charset="0"/>
                    <a:cs typeface="Arial" panose="020B0604020202020204" pitchFamily="34" charset="0"/>
                  </a:rPr>
                  <a:t> per person per day - drinkable water needs is two litres per day).</a:t>
                </a:r>
              </a:p>
              <a:p>
                <a:endParaRPr lang="en-GB" sz="1800" dirty="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a:p>
                <a:pPr algn="just">
                  <a:buFont typeface="Wingdings" panose="05000000000000000000" pitchFamily="2" charset="2"/>
                  <a:buChar char="q"/>
                </a:pPr>
                <a:r>
                  <a:rPr lang="en-GB" sz="1800">
                    <a:latin typeface="Arial" panose="020B0604020202020204" pitchFamily="34" charset="0"/>
                    <a:cs typeface="Arial" panose="020B0604020202020204" pitchFamily="34" charset="0"/>
                  </a:rPr>
                  <a:t>Several </a:t>
                </a:r>
                <a:r>
                  <a:rPr lang="en-GB" sz="1800" dirty="0">
                    <a:latin typeface="Arial" panose="020B0604020202020204" pitchFamily="34" charset="0"/>
                    <a:cs typeface="Arial" panose="020B0604020202020204" pitchFamily="34" charset="0"/>
                  </a:rPr>
                  <a:t>technologies based on advanced nanomaterials with different level of sophistication have been proposed by the scientific community and used to improve the efficiency of stills by reducing heat losses to the environment and enhancing the solar energy absorption.</a:t>
                </a:r>
              </a:p>
            </p:txBody>
          </p:sp>
        </mc:Choice>
        <mc:Fallback xmlns="">
          <p:sp>
            <p:nvSpPr>
              <p:cNvPr id="3" name="Segnaposto contenuto 2">
                <a:extLst>
                  <a:ext uri="{FF2B5EF4-FFF2-40B4-BE49-F238E27FC236}">
                    <a16:creationId xmlns:a16="http://schemas.microsoft.com/office/drawing/2014/main" id="{1A97BC48-C69E-4664-9C5C-ACFFC173247B}"/>
                  </a:ext>
                </a:extLst>
              </p:cNvPr>
              <p:cNvSpPr>
                <a:spLocks noGrp="1" noRot="1" noChangeAspect="1" noMove="1" noResize="1" noEditPoints="1" noAdjustHandles="1" noChangeArrowheads="1" noChangeShapeType="1" noTextEdit="1"/>
              </p:cNvSpPr>
              <p:nvPr>
                <p:ph idx="1"/>
              </p:nvPr>
            </p:nvSpPr>
            <p:spPr>
              <a:xfrm>
                <a:off x="838200" y="1158240"/>
                <a:ext cx="10515600" cy="5618480"/>
              </a:xfrm>
              <a:blipFill>
                <a:blip r:embed="rId2"/>
                <a:stretch>
                  <a:fillRect l="-406" t="-976" r="-464"/>
                </a:stretch>
              </a:blipFill>
            </p:spPr>
            <p:txBody>
              <a:bodyPr/>
              <a:lstStyle/>
              <a:p>
                <a:r>
                  <a:rPr lang="en-GB">
                    <a:noFill/>
                  </a:rPr>
                  <a:t> </a:t>
                </a:r>
              </a:p>
            </p:txBody>
          </p:sp>
        </mc:Fallback>
      </mc:AlternateContent>
      <p:pic>
        <p:nvPicPr>
          <p:cNvPr id="5" name="Immagine 4" descr="Immagine che contiene mappa, testo&#10;&#10;Descrizione generata automaticamente">
            <a:extLst>
              <a:ext uri="{FF2B5EF4-FFF2-40B4-BE49-F238E27FC236}">
                <a16:creationId xmlns:a16="http://schemas.microsoft.com/office/drawing/2014/main" id="{369F74D5-2E70-4E03-A899-B9CDF88061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3461" y="2800747"/>
            <a:ext cx="4805078" cy="2130266"/>
          </a:xfrm>
          <a:prstGeom prst="rect">
            <a:avLst/>
          </a:prstGeom>
        </p:spPr>
      </p:pic>
      <p:sp>
        <p:nvSpPr>
          <p:cNvPr id="6" name="Title 10">
            <a:extLst>
              <a:ext uri="{FF2B5EF4-FFF2-40B4-BE49-F238E27FC236}">
                <a16:creationId xmlns:a16="http://schemas.microsoft.com/office/drawing/2014/main" id="{13FF98EF-8639-4C0D-AC12-B7083ECB515C}"/>
              </a:ext>
            </a:extLst>
          </p:cNvPr>
          <p:cNvSpPr txBox="1">
            <a:spLocks/>
          </p:cNvSpPr>
          <p:nvPr/>
        </p:nvSpPr>
        <p:spPr>
          <a:xfrm>
            <a:off x="0" y="-3841"/>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dirty="0">
                <a:latin typeface="Arial" panose="020B0604020202020204" pitchFamily="34" charset="0"/>
                <a:cs typeface="Arial" panose="020B0604020202020204" pitchFamily="34" charset="0"/>
              </a:rPr>
              <a:t>OVERVIEW ON APPROACHES</a:t>
            </a:r>
          </a:p>
        </p:txBody>
      </p:sp>
    </p:spTree>
    <p:extLst>
      <p:ext uri="{BB962C8B-B14F-4D97-AF65-F5344CB8AC3E}">
        <p14:creationId xmlns:p14="http://schemas.microsoft.com/office/powerpoint/2010/main" val="1931837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8720556" y="5063412"/>
            <a:ext cx="2124075" cy="1390650"/>
          </a:xfrm>
          <a:prstGeom prst="rect">
            <a:avLst/>
          </a:prstGeom>
        </p:spPr>
      </p:pic>
      <p:sp>
        <p:nvSpPr>
          <p:cNvPr id="11" name="Rectangle 10"/>
          <p:cNvSpPr/>
          <p:nvPr/>
        </p:nvSpPr>
        <p:spPr>
          <a:xfrm>
            <a:off x="7932656" y="6381818"/>
            <a:ext cx="3933513" cy="369332"/>
          </a:xfrm>
          <a:prstGeom prst="rect">
            <a:avLst/>
          </a:prstGeom>
        </p:spPr>
        <p:txBody>
          <a:bodyPr wrap="none">
            <a:spAutoFit/>
          </a:bodyPr>
          <a:lstStyle/>
          <a:p>
            <a:r>
              <a:rPr lang="it-IT" dirty="0">
                <a:latin typeface="Arial" panose="020B0604020202020204" pitchFamily="34" charset="0"/>
                <a:cs typeface="Arial" panose="020B0604020202020204" pitchFamily="34" charset="0"/>
              </a:rPr>
              <a:t>Zhou et al, </a:t>
            </a:r>
            <a:r>
              <a:rPr lang="it-IT" b="1" dirty="0">
                <a:latin typeface="Arial" panose="020B0604020202020204" pitchFamily="34" charset="0"/>
                <a:cs typeface="Arial" panose="020B0604020202020204" pitchFamily="34" charset="0"/>
              </a:rPr>
              <a:t>Science Advances </a:t>
            </a:r>
            <a:r>
              <a:rPr lang="it-IT" dirty="0">
                <a:latin typeface="Arial" panose="020B0604020202020204" pitchFamily="34" charset="0"/>
                <a:cs typeface="Arial" panose="020B0604020202020204" pitchFamily="34" charset="0"/>
              </a:rPr>
              <a:t>2016</a:t>
            </a:r>
          </a:p>
        </p:txBody>
      </p:sp>
      <p:pic>
        <p:nvPicPr>
          <p:cNvPr id="14" name="Picture 13"/>
          <p:cNvPicPr>
            <a:picLocks noChangeAspect="1"/>
          </p:cNvPicPr>
          <p:nvPr/>
        </p:nvPicPr>
        <p:blipFill>
          <a:blip r:embed="rId3"/>
          <a:stretch>
            <a:fillRect/>
          </a:stretch>
        </p:blipFill>
        <p:spPr>
          <a:xfrm>
            <a:off x="7854232" y="1930835"/>
            <a:ext cx="3830661" cy="1481085"/>
          </a:xfrm>
          <a:prstGeom prst="rect">
            <a:avLst/>
          </a:prstGeom>
        </p:spPr>
      </p:pic>
      <p:pic>
        <p:nvPicPr>
          <p:cNvPr id="16" name="Picture 15"/>
          <p:cNvPicPr>
            <a:picLocks noChangeAspect="1"/>
          </p:cNvPicPr>
          <p:nvPr/>
        </p:nvPicPr>
        <p:blipFill>
          <a:blip r:embed="rId4"/>
          <a:stretch>
            <a:fillRect/>
          </a:stretch>
        </p:blipFill>
        <p:spPr>
          <a:xfrm>
            <a:off x="7478663" y="1063039"/>
            <a:ext cx="1001209" cy="1176634"/>
          </a:xfrm>
          <a:prstGeom prst="rect">
            <a:avLst/>
          </a:prstGeom>
        </p:spPr>
      </p:pic>
      <p:sp>
        <p:nvSpPr>
          <p:cNvPr id="17" name="Rectangle 16"/>
          <p:cNvSpPr/>
          <p:nvPr/>
        </p:nvSpPr>
        <p:spPr>
          <a:xfrm>
            <a:off x="7268796" y="1007120"/>
            <a:ext cx="4867220" cy="26325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TextBox 17"/>
          <p:cNvSpPr txBox="1"/>
          <p:nvPr/>
        </p:nvSpPr>
        <p:spPr>
          <a:xfrm>
            <a:off x="8504615" y="1134275"/>
            <a:ext cx="2968285" cy="646331"/>
          </a:xfrm>
          <a:prstGeom prst="rect">
            <a:avLst/>
          </a:prstGeom>
          <a:noFill/>
        </p:spPr>
        <p:txBody>
          <a:bodyPr wrap="square" rtlCol="0">
            <a:spAutoFit/>
          </a:bodyPr>
          <a:lstStyle/>
          <a:p>
            <a:pPr algn="ctr"/>
            <a:r>
              <a:rPr lang="it-IT" dirty="0">
                <a:latin typeface="Arial" panose="020B0604020202020204" pitchFamily="34" charset="0"/>
                <a:cs typeface="Arial" panose="020B0604020202020204" pitchFamily="34" charset="0"/>
              </a:rPr>
              <a:t>Double-layer structure for heat localization</a:t>
            </a:r>
          </a:p>
        </p:txBody>
      </p:sp>
      <p:sp>
        <p:nvSpPr>
          <p:cNvPr id="20" name="Rectangle 19"/>
          <p:cNvSpPr/>
          <p:nvPr/>
        </p:nvSpPr>
        <p:spPr>
          <a:xfrm>
            <a:off x="7627951" y="3653213"/>
            <a:ext cx="4206230" cy="1754326"/>
          </a:xfrm>
          <a:prstGeom prst="rect">
            <a:avLst/>
          </a:prstGeom>
        </p:spPr>
        <p:txBody>
          <a:bodyPr wrap="square">
            <a:spAutoFit/>
          </a:bodyPr>
          <a:lstStyle/>
          <a:p>
            <a:pPr marL="285750" indent="-285750" algn="just">
              <a:buFont typeface="Wingdings" panose="05000000000000000000" pitchFamily="2" charset="2"/>
              <a:buChar char="ü"/>
            </a:pPr>
            <a:r>
              <a:rPr lang="en-US" dirty="0">
                <a:latin typeface="Arial" panose="020B0604020202020204" pitchFamily="34" charset="0"/>
                <a:cs typeface="Arial" panose="020B0604020202020204" pitchFamily="34" charset="0"/>
              </a:rPr>
              <a:t>Gold nanoparticles with random sizes and distributions enabling broadband absorption,</a:t>
            </a:r>
          </a:p>
          <a:p>
            <a:pPr marL="285750" indent="-285750" algn="just">
              <a:buFont typeface="Wingdings" panose="05000000000000000000" pitchFamily="2" charset="2"/>
              <a:buChar char="ü"/>
            </a:pPr>
            <a:r>
              <a:rPr lang="it-IT" dirty="0">
                <a:latin typeface="Arial" panose="020B0604020202020204" pitchFamily="34" charset="0"/>
                <a:cs typeface="Arial" panose="020B0604020202020204" pitchFamily="34" charset="0"/>
              </a:rPr>
              <a:t>Nanoporous template for reflection reduction</a:t>
            </a:r>
          </a:p>
          <a:p>
            <a:endParaRPr lang="it-IT" dirty="0"/>
          </a:p>
        </p:txBody>
      </p:sp>
      <p:sp>
        <p:nvSpPr>
          <p:cNvPr id="21" name="Rectangle 20"/>
          <p:cNvSpPr/>
          <p:nvPr/>
        </p:nvSpPr>
        <p:spPr>
          <a:xfrm>
            <a:off x="7268796" y="3685113"/>
            <a:ext cx="4867219" cy="307958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ctangle 21"/>
          <p:cNvSpPr/>
          <p:nvPr/>
        </p:nvSpPr>
        <p:spPr>
          <a:xfrm>
            <a:off x="7284155" y="3305684"/>
            <a:ext cx="4942379" cy="369332"/>
          </a:xfrm>
          <a:prstGeom prst="rect">
            <a:avLst/>
          </a:prstGeom>
        </p:spPr>
        <p:txBody>
          <a:bodyPr wrap="none">
            <a:spAutoFit/>
          </a:bodyPr>
          <a:lstStyle/>
          <a:p>
            <a:r>
              <a:rPr lang="it-IT" dirty="0">
                <a:latin typeface="Arial" panose="020B0604020202020204" pitchFamily="34" charset="0"/>
                <a:cs typeface="Arial" panose="020B0604020202020204" pitchFamily="34" charset="0"/>
              </a:rPr>
              <a:t>Ghasemi </a:t>
            </a:r>
            <a:r>
              <a:rPr lang="it-IT" i="1" dirty="0">
                <a:latin typeface="Arial" panose="020B0604020202020204" pitchFamily="34" charset="0"/>
                <a:cs typeface="Arial" panose="020B0604020202020204" pitchFamily="34" charset="0"/>
              </a:rPr>
              <a:t>et al</a:t>
            </a:r>
            <a:r>
              <a:rPr lang="it-IT" dirty="0">
                <a:latin typeface="Arial" panose="020B0604020202020204" pitchFamily="34" charset="0"/>
                <a:cs typeface="Arial" panose="020B0604020202020204" pitchFamily="34" charset="0"/>
              </a:rPr>
              <a:t>, </a:t>
            </a:r>
            <a:r>
              <a:rPr lang="it-IT" b="1" dirty="0">
                <a:latin typeface="Arial" panose="020B0604020202020204" pitchFamily="34" charset="0"/>
                <a:cs typeface="Arial" panose="020B0604020202020204" pitchFamily="34" charset="0"/>
              </a:rPr>
              <a:t>Nature communications </a:t>
            </a:r>
            <a:r>
              <a:rPr lang="it-IT" dirty="0">
                <a:latin typeface="Arial" panose="020B0604020202020204" pitchFamily="34" charset="0"/>
                <a:cs typeface="Arial" panose="020B0604020202020204" pitchFamily="34" charset="0"/>
              </a:rPr>
              <a:t>2014</a:t>
            </a:r>
          </a:p>
        </p:txBody>
      </p:sp>
      <p:sp>
        <p:nvSpPr>
          <p:cNvPr id="15" name="Title 1"/>
          <p:cNvSpPr>
            <a:spLocks noGrp="1"/>
          </p:cNvSpPr>
          <p:nvPr>
            <p:ph type="title"/>
          </p:nvPr>
        </p:nvSpPr>
        <p:spPr>
          <a:xfrm>
            <a:off x="4954" y="-56"/>
            <a:ext cx="12187045" cy="1325563"/>
          </a:xfrm>
        </p:spPr>
        <p:txBody>
          <a:bodyPr>
            <a:normAutofit/>
          </a:bodyPr>
          <a:lstStyle/>
          <a:p>
            <a:pPr algn="ctr"/>
            <a:r>
              <a:rPr lang="en-US" sz="4000" dirty="0">
                <a:latin typeface="Arial" panose="020B0604020202020204" pitchFamily="34" charset="0"/>
                <a:cs typeface="Arial" panose="020B0604020202020204" pitchFamily="34" charset="0"/>
              </a:rPr>
              <a:t>HOW THE COMMUNITY FACED THE PROBLEM?</a:t>
            </a:r>
          </a:p>
        </p:txBody>
      </p:sp>
      <p:pic>
        <p:nvPicPr>
          <p:cNvPr id="7" name="Picture 6"/>
          <p:cNvPicPr>
            <a:picLocks noChangeAspect="1"/>
          </p:cNvPicPr>
          <p:nvPr/>
        </p:nvPicPr>
        <p:blipFill>
          <a:blip r:embed="rId5"/>
          <a:stretch>
            <a:fillRect/>
          </a:stretch>
        </p:blipFill>
        <p:spPr>
          <a:xfrm>
            <a:off x="234538" y="1638118"/>
            <a:ext cx="4450556" cy="3078956"/>
          </a:xfrm>
          <a:prstGeom prst="rect">
            <a:avLst/>
          </a:prstGeom>
        </p:spPr>
      </p:pic>
      <p:sp>
        <p:nvSpPr>
          <p:cNvPr id="27" name="Right Arrow 26"/>
          <p:cNvSpPr/>
          <p:nvPr/>
        </p:nvSpPr>
        <p:spPr>
          <a:xfrm>
            <a:off x="4533892" y="2322718"/>
            <a:ext cx="2702178" cy="2654995"/>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589635" y="3276926"/>
            <a:ext cx="2709451" cy="646331"/>
          </a:xfrm>
          <a:prstGeom prst="rect">
            <a:avLst/>
          </a:prstGeom>
        </p:spPr>
        <p:txBody>
          <a:bodyPr wrap="square">
            <a:spAutoFit/>
          </a:bodyPr>
          <a:lstStyle/>
          <a:p>
            <a:r>
              <a:rPr lang="it-IT" dirty="0">
                <a:latin typeface="Arial" panose="020B0604020202020204" pitchFamily="34" charset="0"/>
                <a:cs typeface="Arial" panose="020B0604020202020204" pitchFamily="34" charset="0"/>
              </a:rPr>
              <a:t>- High-tech solutions</a:t>
            </a:r>
          </a:p>
          <a:p>
            <a:r>
              <a:rPr lang="it-IT" dirty="0">
                <a:latin typeface="Arial" panose="020B0604020202020204" pitchFamily="34" charset="0"/>
                <a:cs typeface="Arial" panose="020B0604020202020204" pitchFamily="34" charset="0"/>
              </a:rPr>
              <a:t>- Expensive materials</a:t>
            </a:r>
          </a:p>
        </p:txBody>
      </p:sp>
      <p:sp>
        <p:nvSpPr>
          <p:cNvPr id="29" name="TextBox 28"/>
          <p:cNvSpPr txBox="1"/>
          <p:nvPr/>
        </p:nvSpPr>
        <p:spPr>
          <a:xfrm>
            <a:off x="234538" y="4826362"/>
            <a:ext cx="4450556" cy="1477328"/>
          </a:xfrm>
          <a:prstGeom prst="rect">
            <a:avLst/>
          </a:prstGeom>
          <a:noFill/>
        </p:spPr>
        <p:txBody>
          <a:bodyPr wrap="square" rtlCol="0">
            <a:spAutoFit/>
          </a:bodyPr>
          <a:lstStyle/>
          <a:p>
            <a:pPr algn="just"/>
            <a:r>
              <a:rPr lang="it-IT" b="1" dirty="0">
                <a:solidFill>
                  <a:srgbClr val="FF0000"/>
                </a:solidFill>
                <a:latin typeface="Arial" panose="020B0604020202020204" pitchFamily="34" charset="0"/>
                <a:cs typeface="Arial" panose="020B0604020202020204" pitchFamily="34" charset="0"/>
              </a:rPr>
              <a:t>Solar-driven evaporation and desalination</a:t>
            </a:r>
            <a:r>
              <a:rPr lang="it-IT" dirty="0">
                <a:solidFill>
                  <a:srgbClr val="FF0000"/>
                </a:solidFill>
                <a:latin typeface="Arial" panose="020B0604020202020204" pitchFamily="34" charset="0"/>
                <a:cs typeface="Arial" panose="020B0604020202020204" pitchFamily="34" charset="0"/>
              </a:rPr>
              <a:t> </a:t>
            </a:r>
            <a:r>
              <a:rPr lang="it-IT" dirty="0">
                <a:latin typeface="Arial" panose="020B0604020202020204" pitchFamily="34" charset="0"/>
                <a:cs typeface="Arial" panose="020B0604020202020204" pitchFamily="34" charset="0"/>
              </a:rPr>
              <a:t>(characterized by </a:t>
            </a:r>
            <a:r>
              <a:rPr lang="en-US" dirty="0">
                <a:latin typeface="Arial" panose="020B0604020202020204" pitchFamily="34" charset="0"/>
                <a:cs typeface="Arial" panose="020B0604020202020204" pitchFamily="34" charset="0"/>
              </a:rPr>
              <a:t>minimum environmental impacts</a:t>
            </a:r>
            <a:r>
              <a:rPr lang="it-IT" dirty="0">
                <a:latin typeface="Arial" panose="020B0604020202020204" pitchFamily="34" charset="0"/>
                <a:cs typeface="Arial" panose="020B0604020202020204" pitchFamily="34" charset="0"/>
              </a:rPr>
              <a:t>) has recently attracted </a:t>
            </a:r>
            <a:r>
              <a:rPr lang="it-IT" b="1" dirty="0">
                <a:solidFill>
                  <a:srgbClr val="FF0000"/>
                </a:solidFill>
                <a:latin typeface="Arial" panose="020B0604020202020204" pitchFamily="34" charset="0"/>
                <a:cs typeface="Arial" panose="020B0604020202020204" pitchFamily="34" charset="0"/>
              </a:rPr>
              <a:t>tremendous research attention</a:t>
            </a:r>
            <a:r>
              <a:rPr lang="it-IT" dirty="0">
                <a:latin typeface="Arial" panose="020B0604020202020204" pitchFamily="34" charset="0"/>
                <a:cs typeface="Arial" panose="020B0604020202020204" pitchFamily="34" charset="0"/>
              </a:rPr>
              <a:t>. </a:t>
            </a:r>
            <a:endParaRPr lang="en-US" dirty="0"/>
          </a:p>
        </p:txBody>
      </p:sp>
      <p:sp>
        <p:nvSpPr>
          <p:cNvPr id="2" name="TextBox 1"/>
          <p:cNvSpPr txBox="1"/>
          <p:nvPr/>
        </p:nvSpPr>
        <p:spPr>
          <a:xfrm>
            <a:off x="451229" y="1211218"/>
            <a:ext cx="4299354" cy="492443"/>
          </a:xfrm>
          <a:prstGeom prst="rect">
            <a:avLst/>
          </a:prstGeom>
          <a:noFill/>
        </p:spPr>
        <p:txBody>
          <a:bodyPr wrap="square" rtlCol="0">
            <a:spAutoFit/>
          </a:bodyPr>
          <a:lstStyle/>
          <a:p>
            <a:pPr algn="ctr"/>
            <a:r>
              <a:rPr lang="en-US" sz="2600" dirty="0">
                <a:latin typeface="Arial" panose="020B0604020202020204" pitchFamily="34" charset="0"/>
                <a:cs typeface="Arial" panose="020B0604020202020204" pitchFamily="34" charset="0"/>
              </a:rPr>
              <a:t>BIG CHALLENGE</a:t>
            </a:r>
          </a:p>
        </p:txBody>
      </p:sp>
      <p:sp>
        <p:nvSpPr>
          <p:cNvPr id="3" name="Rectangle 2"/>
          <p:cNvSpPr/>
          <p:nvPr/>
        </p:nvSpPr>
        <p:spPr>
          <a:xfrm>
            <a:off x="382162" y="4536878"/>
            <a:ext cx="2090637" cy="246221"/>
          </a:xfrm>
          <a:prstGeom prst="rect">
            <a:avLst/>
          </a:prstGeom>
        </p:spPr>
        <p:txBody>
          <a:bodyPr wrap="none">
            <a:spAutoFit/>
          </a:bodyPr>
          <a:lstStyle/>
          <a:p>
            <a:r>
              <a:rPr lang="it-IT" sz="1000" dirty="0">
                <a:latin typeface="Arial" panose="020B0604020202020204" pitchFamily="34" charset="0"/>
                <a:cs typeface="Arial" panose="020B0604020202020204" pitchFamily="34" charset="0"/>
              </a:rPr>
              <a:t>Data taken from Web of Science. </a:t>
            </a:r>
            <a:endParaRPr lang="en-US" sz="1000" dirty="0"/>
          </a:p>
        </p:txBody>
      </p:sp>
    </p:spTree>
    <p:extLst>
      <p:ext uri="{BB962C8B-B14F-4D97-AF65-F5344CB8AC3E}">
        <p14:creationId xmlns:p14="http://schemas.microsoft.com/office/powerpoint/2010/main" val="1070294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56"/>
            <a:ext cx="12192000" cy="1325563"/>
          </a:xfrm>
        </p:spPr>
        <p:txBody>
          <a:bodyPr/>
          <a:lstStyle/>
          <a:p>
            <a:pPr algn="ctr"/>
            <a:r>
              <a:rPr lang="en-US" dirty="0">
                <a:latin typeface="Arial" panose="020B0604020202020204" pitchFamily="34" charset="0"/>
                <a:cs typeface="Arial" panose="020B0604020202020204" pitchFamily="34" charset="0"/>
              </a:rPr>
              <a:t>CONSIDERATIONS</a:t>
            </a:r>
          </a:p>
        </p:txBody>
      </p:sp>
      <p:sp>
        <p:nvSpPr>
          <p:cNvPr id="4" name="TextBox 3"/>
          <p:cNvSpPr txBox="1"/>
          <p:nvPr/>
        </p:nvSpPr>
        <p:spPr>
          <a:xfrm>
            <a:off x="838201" y="885619"/>
            <a:ext cx="10515600" cy="4708981"/>
          </a:xfrm>
          <a:prstGeom prst="rect">
            <a:avLst/>
          </a:prstGeom>
          <a:noFill/>
        </p:spPr>
        <p:txBody>
          <a:bodyPr wrap="square" rtlCol="0">
            <a:spAutoFit/>
          </a:bodyPr>
          <a:lstStyle/>
          <a:p>
            <a:r>
              <a:rPr lang="en-US" sz="2600" dirty="0">
                <a:latin typeface="Arial" panose="020B0604020202020204" pitchFamily="34" charset="0"/>
                <a:cs typeface="Arial" panose="020B0604020202020204" pitchFamily="34" charset="0"/>
              </a:rPr>
              <a:t>DRAWBACKS</a:t>
            </a:r>
          </a:p>
          <a:p>
            <a:endParaRPr lang="en-US" sz="1000" b="1" u="sng"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dirty="0">
                <a:latin typeface="Arial" panose="020B0604020202020204" pitchFamily="34" charset="0"/>
                <a:cs typeface="Arial" panose="020B0604020202020204" pitchFamily="34" charset="0"/>
              </a:rPr>
              <a:t>PRACTICAL</a:t>
            </a:r>
          </a:p>
          <a:p>
            <a:pPr marL="742950" lvl="1" indent="-285750">
              <a:buFont typeface="Wingdings" panose="05000000000000000000" pitchFamily="2" charset="2"/>
              <a:buChar char="Ø"/>
            </a:pPr>
            <a:r>
              <a:rPr lang="it-IT" dirty="0">
                <a:latin typeface="Arial" panose="020B0604020202020204" pitchFamily="34" charset="0"/>
                <a:cs typeface="Arial" panose="020B0604020202020204" pitchFamily="34" charset="0"/>
              </a:rPr>
              <a:t>Very high costs</a:t>
            </a:r>
          </a:p>
          <a:p>
            <a:pPr marL="742950" lvl="1" indent="-285750">
              <a:buFont typeface="Wingdings" panose="05000000000000000000" pitchFamily="2" charset="2"/>
              <a:buChar char="Ø"/>
            </a:pPr>
            <a:r>
              <a:rPr lang="it-IT" dirty="0">
                <a:latin typeface="Arial" panose="020B0604020202020204" pitchFamily="34" charset="0"/>
                <a:cs typeface="Arial" panose="020B0604020202020204" pitchFamily="34" charset="0"/>
              </a:rPr>
              <a:t>Difficult to prototype</a:t>
            </a:r>
            <a:endParaRPr lang="en-US" b="1"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US" dirty="0">
                <a:latin typeface="Arial" panose="020B0604020202020204" pitchFamily="34" charset="0"/>
                <a:cs typeface="Arial" panose="020B0604020202020204" pitchFamily="34" charset="0"/>
              </a:rPr>
              <a:t>Difficult scale up of the device</a:t>
            </a:r>
          </a:p>
          <a:p>
            <a:pPr marL="742950" lvl="1" indent="-285750">
              <a:buFont typeface="Wingdings" panose="05000000000000000000" pitchFamily="2" charset="2"/>
              <a:buChar char="Ø"/>
            </a:pPr>
            <a:r>
              <a:rPr lang="en-US" dirty="0">
                <a:latin typeface="Arial" panose="020B0604020202020204" pitchFamily="34" charset="0"/>
                <a:cs typeface="Arial" panose="020B0604020202020204" pitchFamily="34" charset="0"/>
              </a:rPr>
              <a:t>Low applicability</a:t>
            </a:r>
          </a:p>
          <a:p>
            <a:pPr lvl="1"/>
            <a:endParaRPr lang="en-US" sz="10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dirty="0">
                <a:latin typeface="Arial" panose="020B0604020202020204" pitchFamily="34" charset="0"/>
                <a:cs typeface="Arial" panose="020B0604020202020204" pitchFamily="34" charset="0"/>
              </a:rPr>
              <a:t>THEORETICHAL </a:t>
            </a:r>
          </a:p>
          <a:p>
            <a:pPr lvl="1"/>
            <a:r>
              <a:rPr lang="en-US" dirty="0">
                <a:latin typeface="Arial" panose="020B0604020202020204" pitchFamily="34" charset="0"/>
                <a:cs typeface="Arial" panose="020B0604020202020204" pitchFamily="34" charset="0"/>
              </a:rPr>
              <a:t>High pain low gain (high cost increase for low efficiency increase) </a:t>
            </a:r>
          </a:p>
          <a:p>
            <a:pPr lvl="1"/>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pPr lvl="1"/>
            <a:endParaRPr lang="en-US" sz="1200"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3145549" y="4172213"/>
            <a:ext cx="2048351" cy="2024063"/>
          </a:xfrm>
          <a:prstGeom prst="rect">
            <a:avLst/>
          </a:prstGeom>
        </p:spPr>
      </p:pic>
      <p:pic>
        <p:nvPicPr>
          <p:cNvPr id="6" name="Picture 5"/>
          <p:cNvPicPr>
            <a:picLocks noChangeAspect="1"/>
          </p:cNvPicPr>
          <p:nvPr/>
        </p:nvPicPr>
        <p:blipFill>
          <a:blip r:embed="rId3"/>
          <a:stretch>
            <a:fillRect/>
          </a:stretch>
        </p:blipFill>
        <p:spPr>
          <a:xfrm>
            <a:off x="7070611" y="4212759"/>
            <a:ext cx="2121218" cy="1416844"/>
          </a:xfrm>
          <a:prstGeom prst="rect">
            <a:avLst/>
          </a:prstGeom>
        </p:spPr>
      </p:pic>
      <p:sp>
        <p:nvSpPr>
          <p:cNvPr id="9" name="Rectangle 8"/>
          <p:cNvSpPr/>
          <p:nvPr/>
        </p:nvSpPr>
        <p:spPr>
          <a:xfrm>
            <a:off x="838201" y="6164192"/>
            <a:ext cx="10515600" cy="646331"/>
          </a:xfrm>
          <a:prstGeom prst="rect">
            <a:avLst/>
          </a:prstGeom>
        </p:spPr>
        <p:txBody>
          <a:bodyPr wrap="square">
            <a:spAutoFit/>
          </a:bodyPr>
          <a:lstStyle/>
          <a:p>
            <a:pPr algn="just"/>
            <a:r>
              <a:rPr lang="en-US" dirty="0" err="1">
                <a:solidFill>
                  <a:srgbClr val="222222"/>
                </a:solidFill>
                <a:latin typeface="Arial" panose="020B0604020202020204" pitchFamily="34" charset="0"/>
              </a:rPr>
              <a:t>Deshmukh</a:t>
            </a:r>
            <a:r>
              <a:rPr lang="en-US" dirty="0">
                <a:solidFill>
                  <a:srgbClr val="222222"/>
                </a:solidFill>
                <a:latin typeface="Arial" panose="020B0604020202020204" pitchFamily="34" charset="0"/>
              </a:rPr>
              <a:t>, </a:t>
            </a:r>
            <a:r>
              <a:rPr lang="en-US" dirty="0" err="1">
                <a:solidFill>
                  <a:srgbClr val="222222"/>
                </a:solidFill>
                <a:latin typeface="Arial" panose="020B0604020202020204" pitchFamily="34" charset="0"/>
              </a:rPr>
              <a:t>Akshay</a:t>
            </a:r>
            <a:r>
              <a:rPr lang="en-US" dirty="0">
                <a:solidFill>
                  <a:srgbClr val="222222"/>
                </a:solidFill>
                <a:latin typeface="Arial" panose="020B0604020202020204" pitchFamily="34" charset="0"/>
              </a:rPr>
              <a:t>, et al. "Membrane distillation at the water-energy nexus: limits, opportunities, and challenges." </a:t>
            </a:r>
            <a:r>
              <a:rPr lang="en-US" i="1" dirty="0">
                <a:solidFill>
                  <a:srgbClr val="222222"/>
                </a:solidFill>
                <a:latin typeface="Arial" panose="020B0604020202020204" pitchFamily="34" charset="0"/>
              </a:rPr>
              <a:t>Energy &amp; Environmental Science</a:t>
            </a:r>
            <a:r>
              <a:rPr lang="en-US" dirty="0">
                <a:solidFill>
                  <a:srgbClr val="222222"/>
                </a:solidFill>
                <a:latin typeface="Arial" panose="020B0604020202020204" pitchFamily="34" charset="0"/>
              </a:rPr>
              <a:t> 11.5 (2018): 1177-1196.</a:t>
            </a:r>
            <a:endParaRPr lang="en-US" dirty="0"/>
          </a:p>
        </p:txBody>
      </p:sp>
      <p:sp>
        <p:nvSpPr>
          <p:cNvPr id="13" name="Rectangle 12"/>
          <p:cNvSpPr/>
          <p:nvPr/>
        </p:nvSpPr>
        <p:spPr>
          <a:xfrm>
            <a:off x="2460495" y="3638613"/>
            <a:ext cx="3137876" cy="252034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605092" y="3638613"/>
            <a:ext cx="3052256" cy="2520341"/>
          </a:xfrm>
          <a:prstGeom prst="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Rectangle 14"/>
              <p:cNvSpPr/>
              <p:nvPr/>
            </p:nvSpPr>
            <p:spPr>
              <a:xfrm>
                <a:off x="2460495" y="3721567"/>
                <a:ext cx="3228704"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it-IT" i="1">
                              <a:latin typeface="Cambria Math" panose="02040503050406030204" pitchFamily="18" charset="0"/>
                              <a:ea typeface="Cambria Math" panose="02040503050406030204" pitchFamily="18" charset="0"/>
                            </a:rPr>
                            <m:t>𝐻</m:t>
                          </m:r>
                        </m:e>
                        <m:sub>
                          <m:r>
                            <a:rPr lang="it-IT" i="1">
                              <a:latin typeface="Cambria Math" panose="02040503050406030204" pitchFamily="18" charset="0"/>
                              <a:ea typeface="Cambria Math" panose="02040503050406030204" pitchFamily="18" charset="0"/>
                            </a:rPr>
                            <m:t>𝑣𝑎𝑝</m:t>
                          </m:r>
                        </m:sub>
                      </m:sSub>
                      <m:r>
                        <a:rPr lang="it-IT" i="1">
                          <a:latin typeface="Cambria Math" panose="02040503050406030204" pitchFamily="18" charset="0"/>
                          <a:ea typeface="Cambria Math" panose="02040503050406030204" pitchFamily="18" charset="0"/>
                        </a:rPr>
                        <m:t>=667</m:t>
                      </m:r>
                      <m:f>
                        <m:fPr>
                          <m:ctrlPr>
                            <a:rPr lang="it-IT" i="1">
                              <a:latin typeface="Cambria Math" panose="02040503050406030204" pitchFamily="18" charset="0"/>
                              <a:ea typeface="Cambria Math" panose="02040503050406030204" pitchFamily="18" charset="0"/>
                            </a:rPr>
                          </m:ctrlPr>
                        </m:fPr>
                        <m:num>
                          <m:r>
                            <a:rPr lang="it-IT" i="1">
                              <a:latin typeface="Cambria Math" panose="02040503050406030204" pitchFamily="18" charset="0"/>
                              <a:ea typeface="Cambria Math" panose="02040503050406030204" pitchFamily="18" charset="0"/>
                            </a:rPr>
                            <m:t>𝑘𝑊h</m:t>
                          </m:r>
                        </m:num>
                        <m:den>
                          <m:sSup>
                            <m:sSupPr>
                              <m:ctrlPr>
                                <a:rPr lang="it-IT" i="1">
                                  <a:latin typeface="Cambria Math" panose="02040503050406030204" pitchFamily="18" charset="0"/>
                                  <a:ea typeface="Cambria Math" panose="02040503050406030204" pitchFamily="18" charset="0"/>
                                </a:rPr>
                              </m:ctrlPr>
                            </m:sSupPr>
                            <m:e>
                              <m:r>
                                <a:rPr lang="it-IT" i="1">
                                  <a:latin typeface="Cambria Math" panose="02040503050406030204" pitchFamily="18" charset="0"/>
                                  <a:ea typeface="Cambria Math" panose="02040503050406030204" pitchFamily="18" charset="0"/>
                                </a:rPr>
                                <m:t>𝑚</m:t>
                              </m:r>
                            </m:e>
                            <m:sup>
                              <m:r>
                                <a:rPr lang="it-IT" i="1">
                                  <a:latin typeface="Cambria Math" panose="02040503050406030204" pitchFamily="18" charset="0"/>
                                  <a:ea typeface="Cambria Math" panose="02040503050406030204" pitchFamily="18" charset="0"/>
                                </a:rPr>
                                <m:t>3</m:t>
                              </m:r>
                            </m:sup>
                          </m:sSup>
                        </m:den>
                      </m:f>
                      <m:d>
                        <m:dPr>
                          <m:ctrlPr>
                            <a:rPr lang="it-IT" i="1">
                              <a:latin typeface="Cambria Math" panose="02040503050406030204" pitchFamily="18" charset="0"/>
                              <a:ea typeface="Cambria Math" panose="02040503050406030204" pitchFamily="18" charset="0"/>
                            </a:rPr>
                          </m:ctrlPr>
                        </m:dPr>
                        <m:e>
                          <m:r>
                            <a:rPr lang="it-IT" i="1">
                              <a:latin typeface="Cambria Math" panose="02040503050406030204" pitchFamily="18" charset="0"/>
                              <a:ea typeface="Cambria Math" panose="02040503050406030204" pitchFamily="18" charset="0"/>
                            </a:rPr>
                            <m:t>2400 </m:t>
                          </m:r>
                          <m:f>
                            <m:fPr>
                              <m:ctrlPr>
                                <a:rPr lang="it-IT" i="1">
                                  <a:latin typeface="Cambria Math" panose="02040503050406030204" pitchFamily="18" charset="0"/>
                                  <a:ea typeface="Cambria Math" panose="02040503050406030204" pitchFamily="18" charset="0"/>
                                </a:rPr>
                              </m:ctrlPr>
                            </m:fPr>
                            <m:num>
                              <m:r>
                                <a:rPr lang="it-IT" i="1">
                                  <a:latin typeface="Cambria Math" panose="02040503050406030204" pitchFamily="18" charset="0"/>
                                  <a:ea typeface="Cambria Math" panose="02040503050406030204" pitchFamily="18" charset="0"/>
                                </a:rPr>
                                <m:t>𝑘𝐽</m:t>
                              </m:r>
                            </m:num>
                            <m:den>
                              <m:r>
                                <a:rPr lang="it-IT" i="1">
                                  <a:latin typeface="Cambria Math" panose="02040503050406030204" pitchFamily="18" charset="0"/>
                                  <a:ea typeface="Cambria Math" panose="02040503050406030204" pitchFamily="18" charset="0"/>
                                </a:rPr>
                                <m:t>𝑘𝑔</m:t>
                              </m:r>
                            </m:den>
                          </m:f>
                        </m:e>
                      </m:d>
                    </m:oMath>
                  </m:oMathPara>
                </a14:m>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2460495" y="3721567"/>
                <a:ext cx="3228704" cy="714683"/>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6781299" y="3647889"/>
                <a:ext cx="2699842" cy="6182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it-IT">
                          <a:latin typeface="Cambria Math" panose="02040503050406030204" pitchFamily="18" charset="0"/>
                          <a:ea typeface="Cambria Math" panose="02040503050406030204" pitchFamily="18" charset="0"/>
                        </a:rPr>
                        <m:t>Δ</m:t>
                      </m:r>
                      <m:sSub>
                        <m:sSubPr>
                          <m:ctrlPr>
                            <a:rPr lang="it-IT" i="1">
                              <a:latin typeface="Cambria Math" panose="02040503050406030204" pitchFamily="18" charset="0"/>
                              <a:ea typeface="Cambria Math" panose="02040503050406030204" pitchFamily="18" charset="0"/>
                            </a:rPr>
                          </m:ctrlPr>
                        </m:sSubPr>
                        <m:e>
                          <m:r>
                            <a:rPr lang="it-IT" i="1">
                              <a:latin typeface="Cambria Math" panose="02040503050406030204" pitchFamily="18" charset="0"/>
                              <a:ea typeface="Cambria Math" panose="02040503050406030204" pitchFamily="18" charset="0"/>
                            </a:rPr>
                            <m:t>𝐺</m:t>
                          </m:r>
                        </m:e>
                        <m:sub>
                          <m:r>
                            <a:rPr lang="it-IT" i="1">
                              <a:latin typeface="Cambria Math" panose="02040503050406030204" pitchFamily="18" charset="0"/>
                              <a:ea typeface="Cambria Math" panose="02040503050406030204" pitchFamily="18" charset="0"/>
                            </a:rPr>
                            <m:t>𝑠𝑒𝑝𝑎𝑟𝑎𝑡𝑖𝑜𝑛</m:t>
                          </m:r>
                        </m:sub>
                      </m:sSub>
                      <m:r>
                        <a:rPr lang="it-IT" i="1">
                          <a:latin typeface="Cambria Math" panose="02040503050406030204" pitchFamily="18" charset="0"/>
                          <a:ea typeface="Cambria Math" panose="02040503050406030204" pitchFamily="18" charset="0"/>
                        </a:rPr>
                        <m:t>=0.76</m:t>
                      </m:r>
                      <m:f>
                        <m:fPr>
                          <m:ctrlPr>
                            <a:rPr lang="it-IT" i="1">
                              <a:latin typeface="Cambria Math" panose="02040503050406030204" pitchFamily="18" charset="0"/>
                              <a:ea typeface="Cambria Math" panose="02040503050406030204" pitchFamily="18" charset="0"/>
                            </a:rPr>
                          </m:ctrlPr>
                        </m:fPr>
                        <m:num>
                          <m:r>
                            <a:rPr lang="it-IT" i="1">
                              <a:latin typeface="Cambria Math" panose="02040503050406030204" pitchFamily="18" charset="0"/>
                              <a:ea typeface="Cambria Math" panose="02040503050406030204" pitchFamily="18" charset="0"/>
                            </a:rPr>
                            <m:t>𝑘𝑊h</m:t>
                          </m:r>
                        </m:num>
                        <m:den>
                          <m:sSup>
                            <m:sSupPr>
                              <m:ctrlPr>
                                <a:rPr lang="it-IT" i="1">
                                  <a:latin typeface="Cambria Math" panose="02040503050406030204" pitchFamily="18" charset="0"/>
                                  <a:ea typeface="Cambria Math" panose="02040503050406030204" pitchFamily="18" charset="0"/>
                                </a:rPr>
                              </m:ctrlPr>
                            </m:sSupPr>
                            <m:e>
                              <m:r>
                                <a:rPr lang="it-IT" i="1">
                                  <a:latin typeface="Cambria Math" panose="02040503050406030204" pitchFamily="18" charset="0"/>
                                  <a:ea typeface="Cambria Math" panose="02040503050406030204" pitchFamily="18" charset="0"/>
                                </a:rPr>
                                <m:t>𝑚</m:t>
                              </m:r>
                            </m:e>
                            <m:sup>
                              <m:r>
                                <a:rPr lang="it-IT" i="1">
                                  <a:latin typeface="Cambria Math" panose="02040503050406030204" pitchFamily="18" charset="0"/>
                                  <a:ea typeface="Cambria Math" panose="02040503050406030204" pitchFamily="18" charset="0"/>
                                </a:rPr>
                                <m:t>3</m:t>
                              </m:r>
                            </m:sup>
                          </m:sSup>
                        </m:den>
                      </m:f>
                    </m:oMath>
                  </m:oMathPara>
                </a14:m>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6781299" y="3647889"/>
                <a:ext cx="2699842" cy="618246"/>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5311128" y="4519204"/>
                <a:ext cx="1306768" cy="769441"/>
              </a:xfrm>
              <a:prstGeom prst="rect">
                <a:avLst/>
              </a:prstGeom>
            </p:spPr>
            <p:txBody>
              <a:bodyPr wrap="none">
                <a:spAutoFit/>
              </a:bodyPr>
              <a:lstStyle/>
              <a:p>
                <a:pPr lvl="1" algn="ctr"/>
                <a14:m>
                  <m:oMathPara xmlns:m="http://schemas.openxmlformats.org/officeDocument/2006/math">
                    <m:oMathParaPr>
                      <m:jc m:val="centerGroup"/>
                    </m:oMathParaPr>
                    <m:oMath xmlns:m="http://schemas.openxmlformats.org/officeDocument/2006/math">
                      <m:r>
                        <a:rPr lang="it-IT" sz="4400" i="1">
                          <a:latin typeface="Cambria Math" panose="02040503050406030204" pitchFamily="18" charset="0"/>
                          <a:ea typeface="Cambria Math" panose="02040503050406030204" pitchFamily="18" charset="0"/>
                        </a:rPr>
                        <m:t>≫</m:t>
                      </m:r>
                    </m:oMath>
                  </m:oMathPara>
                </a14:m>
                <a:endParaRPr lang="en-US" sz="4400" dirty="0">
                  <a:latin typeface="Arial" panose="020B0604020202020204" pitchFamily="34"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5311128" y="4519204"/>
                <a:ext cx="1306768" cy="769441"/>
              </a:xfrm>
              <a:prstGeom prst="rect">
                <a:avLst/>
              </a:prstGeom>
              <a:blipFill rotWithShape="0">
                <a:blip r:embed="rId6"/>
                <a:stretch>
                  <a:fillRect/>
                </a:stretch>
              </a:blipFill>
            </p:spPr>
            <p:txBody>
              <a:bodyPr/>
              <a:lstStyle/>
              <a:p>
                <a:r>
                  <a:rPr lang="en-US">
                    <a:noFill/>
                  </a:rPr>
                  <a:t> </a:t>
                </a:r>
              </a:p>
            </p:txBody>
          </p:sp>
        </mc:Fallback>
      </mc:AlternateContent>
      <p:sp>
        <p:nvSpPr>
          <p:cNvPr id="3" name="TextBox 2"/>
          <p:cNvSpPr txBox="1"/>
          <p:nvPr/>
        </p:nvSpPr>
        <p:spPr>
          <a:xfrm>
            <a:off x="6540924" y="5589406"/>
            <a:ext cx="3164550"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IDEAL MINIMUM WORK OF DESALINATION</a:t>
            </a:r>
          </a:p>
        </p:txBody>
      </p:sp>
    </p:spTree>
    <p:extLst>
      <p:ext uri="{BB962C8B-B14F-4D97-AF65-F5344CB8AC3E}">
        <p14:creationId xmlns:p14="http://schemas.microsoft.com/office/powerpoint/2010/main" val="3651326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056"/>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Arial" panose="020B0604020202020204" pitchFamily="34" charset="0"/>
                <a:cs typeface="Arial" panose="020B0604020202020204" pitchFamily="34" charset="0"/>
              </a:rPr>
              <a:t>FUNDAMENTAL QUESTIONS</a:t>
            </a:r>
          </a:p>
        </p:txBody>
      </p:sp>
      <p:sp>
        <p:nvSpPr>
          <p:cNvPr id="8" name="TextBox 7"/>
          <p:cNvSpPr txBox="1"/>
          <p:nvPr/>
        </p:nvSpPr>
        <p:spPr>
          <a:xfrm>
            <a:off x="425217" y="1117112"/>
            <a:ext cx="11294032" cy="3508653"/>
          </a:xfrm>
          <a:prstGeom prst="rect">
            <a:avLst/>
          </a:prstGeom>
          <a:noFill/>
        </p:spPr>
        <p:txBody>
          <a:bodyPr wrap="square" rtlCol="0">
            <a:spAutoFit/>
          </a:bodyPr>
          <a:lstStyle/>
          <a:p>
            <a:pPr marL="342900" indent="-342900">
              <a:buFont typeface="+mj-lt"/>
              <a:buAutoNum type="arabicParenR"/>
            </a:pPr>
            <a:r>
              <a:rPr lang="en-US" sz="2600" b="1" dirty="0">
                <a:solidFill>
                  <a:srgbClr val="FF0000"/>
                </a:solidFill>
                <a:latin typeface="Arial" panose="020B0604020202020204" pitchFamily="34" charset="0"/>
                <a:cs typeface="Arial" panose="020B0604020202020204" pitchFamily="34" charset="0"/>
              </a:rPr>
              <a:t>Do we really need advanced materials? </a:t>
            </a:r>
          </a:p>
          <a:p>
            <a:pPr marL="342900" indent="-342900">
              <a:buFont typeface="+mj-lt"/>
              <a:buAutoNum type="arabicParenR"/>
            </a:pPr>
            <a:endParaRPr lang="en-US" sz="1200" b="1" dirty="0">
              <a:solidFill>
                <a:srgbClr val="FF0000"/>
              </a:solidFill>
              <a:latin typeface="Arial" panose="020B0604020202020204" pitchFamily="34" charset="0"/>
              <a:cs typeface="Arial" panose="020B0604020202020204" pitchFamily="34" charset="0"/>
            </a:endParaRPr>
          </a:p>
          <a:p>
            <a:pPr marL="342900" indent="-342900">
              <a:buFont typeface="+mj-lt"/>
              <a:buAutoNum type="arabicParenR"/>
            </a:pPr>
            <a:r>
              <a:rPr lang="en-US" sz="2600" b="1" dirty="0">
                <a:solidFill>
                  <a:srgbClr val="FF0000"/>
                </a:solidFill>
                <a:latin typeface="Arial" panose="020B0604020202020204" pitchFamily="34" charset="0"/>
                <a:cs typeface="Arial" panose="020B0604020202020204" pitchFamily="34" charset="0"/>
              </a:rPr>
              <a:t>Can we do the same (or even better) with common materials?</a:t>
            </a:r>
          </a:p>
          <a:p>
            <a:pPr marL="342900" indent="-342900">
              <a:buFont typeface="+mj-lt"/>
              <a:buAutoNum type="arabicParenR"/>
            </a:pPr>
            <a:endParaRPr lang="en-US" b="1" dirty="0">
              <a:solidFill>
                <a:srgbClr val="FF0000"/>
              </a:solidFill>
              <a:latin typeface="Arial" panose="020B0604020202020204" pitchFamily="34" charset="0"/>
              <a:cs typeface="Arial" panose="020B0604020202020204" pitchFamily="34" charset="0"/>
            </a:endParaRPr>
          </a:p>
          <a:p>
            <a:pPr algn="ctr"/>
            <a:r>
              <a:rPr lang="en-US" b="1" dirty="0">
                <a:solidFill>
                  <a:srgbClr val="FF0000"/>
                </a:solidFill>
                <a:latin typeface="Arial" panose="020B0604020202020204" pitchFamily="34" charset="0"/>
                <a:cs typeface="Arial" panose="020B0604020202020204" pitchFamily="34" charset="0"/>
              </a:rPr>
              <a:t> </a:t>
            </a:r>
          </a:p>
          <a:p>
            <a:pPr algn="ctr"/>
            <a:endParaRPr lang="en-US" b="1" dirty="0">
              <a:solidFill>
                <a:srgbClr val="FF0000"/>
              </a:solidFill>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p>
          <a:p>
            <a:pPr algn="ctr"/>
            <a:endParaRPr lang="en-US" sz="3200" dirty="0">
              <a:latin typeface="Arial" panose="020B0604020202020204" pitchFamily="34" charset="0"/>
              <a:cs typeface="Arial" panose="020B0604020202020204" pitchFamily="34" charset="0"/>
            </a:endParaRPr>
          </a:p>
        </p:txBody>
      </p:sp>
      <p:sp>
        <p:nvSpPr>
          <p:cNvPr id="11" name="Down Arrow 10"/>
          <p:cNvSpPr/>
          <p:nvPr/>
        </p:nvSpPr>
        <p:spPr>
          <a:xfrm>
            <a:off x="5433526" y="2301541"/>
            <a:ext cx="1324947" cy="1024920"/>
          </a:xfrm>
          <a:prstGeom prst="downArrow">
            <a:avLst/>
          </a:prstGeom>
          <a:solidFill>
            <a:srgbClr val="FF0000">
              <a:alpha val="61000"/>
            </a:srgb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2807042" y="3468245"/>
            <a:ext cx="6545668" cy="1733651"/>
          </a:xfrm>
          <a:prstGeom prst="round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309906" y="2419612"/>
            <a:ext cx="4326622"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More focus on the process (IDEA) rather than the material (TECHNOLOGY)</a:t>
            </a:r>
          </a:p>
        </p:txBody>
      </p:sp>
      <p:sp>
        <p:nvSpPr>
          <p:cNvPr id="9" name="TextBox 8"/>
          <p:cNvSpPr txBox="1"/>
          <p:nvPr/>
        </p:nvSpPr>
        <p:spPr>
          <a:xfrm>
            <a:off x="2791162" y="3484287"/>
            <a:ext cx="6609674" cy="1692771"/>
          </a:xfrm>
          <a:prstGeom prst="rect">
            <a:avLst/>
          </a:prstGeom>
          <a:noFill/>
        </p:spPr>
        <p:txBody>
          <a:bodyPr wrap="square" rtlCol="0">
            <a:spAutoFit/>
          </a:bodyPr>
          <a:lstStyle/>
          <a:p>
            <a:pPr algn="ctr"/>
            <a:r>
              <a:rPr lang="en-US" sz="2600" dirty="0">
                <a:latin typeface="Arial" panose="020B0604020202020204" pitchFamily="34" charset="0"/>
                <a:cs typeface="Arial" panose="020B0604020202020204" pitchFamily="34" charset="0"/>
              </a:rPr>
              <a:t>We experience the importance of </a:t>
            </a:r>
            <a:r>
              <a:rPr lang="en-US" sz="2600" b="1" dirty="0">
                <a:solidFill>
                  <a:srgbClr val="FF0000"/>
                </a:solidFill>
                <a:latin typeface="Arial" panose="020B0604020202020204" pitchFamily="34" charset="0"/>
                <a:cs typeface="Arial" panose="020B0604020202020204" pitchFamily="34" charset="0"/>
              </a:rPr>
              <a:t>frugality</a:t>
            </a:r>
            <a:r>
              <a:rPr lang="en-US" sz="2600" dirty="0">
                <a:latin typeface="Arial" panose="020B0604020202020204" pitchFamily="34" charset="0"/>
                <a:cs typeface="Arial" panose="020B0604020202020204" pitchFamily="34" charset="0"/>
              </a:rPr>
              <a:t>:</a:t>
            </a:r>
            <a:br>
              <a:rPr lang="en-US" sz="2600"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
            </a:r>
            <a:br>
              <a:rPr lang="en-US" sz="2600"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 </a:t>
            </a:r>
            <a:r>
              <a:rPr lang="en-US" sz="2600" b="1" dirty="0">
                <a:solidFill>
                  <a:srgbClr val="FF0000"/>
                </a:solidFill>
                <a:latin typeface="Arial" panose="020B0604020202020204" pitchFamily="34" charset="0"/>
                <a:cs typeface="Arial" panose="020B0604020202020204" pitchFamily="34" charset="0"/>
              </a:rPr>
              <a:t>DO MORE WITH LESS </a:t>
            </a:r>
          </a:p>
          <a:p>
            <a:pPr algn="ctr"/>
            <a:r>
              <a:rPr lang="en-US" sz="2600" dirty="0">
                <a:latin typeface="Arial" panose="020B0604020202020204" pitchFamily="34" charset="0"/>
                <a:cs typeface="Arial" panose="020B0604020202020204" pitchFamily="34" charset="0"/>
              </a:rPr>
              <a:t>(extremely challenging)</a:t>
            </a:r>
          </a:p>
        </p:txBody>
      </p:sp>
      <p:sp>
        <p:nvSpPr>
          <p:cNvPr id="3" name="Rectangle 2"/>
          <p:cNvSpPr/>
          <p:nvPr/>
        </p:nvSpPr>
        <p:spPr>
          <a:xfrm>
            <a:off x="425217" y="5343680"/>
            <a:ext cx="6096000" cy="1200329"/>
          </a:xfrm>
          <a:prstGeom prst="rect">
            <a:avLst/>
          </a:prstGeom>
        </p:spPr>
        <p:txBody>
          <a:bodyPr>
            <a:spAutoFit/>
          </a:bodyPr>
          <a:lstStyle/>
          <a:p>
            <a:r>
              <a:rPr lang="en-US" dirty="0">
                <a:latin typeface="Arial" panose="020B0604020202020204" pitchFamily="34" charset="0"/>
                <a:cs typeface="Arial" panose="020B0604020202020204" pitchFamily="34" charset="0"/>
              </a:rPr>
              <a:t>PECULIARITIES OF (OUR) FRUGAL APPROACH</a:t>
            </a:r>
          </a:p>
          <a:p>
            <a:pPr marL="457200" indent="-457200">
              <a:buFont typeface="Wingdings" panose="05000000000000000000" pitchFamily="2" charset="2"/>
              <a:buChar char="Ø"/>
            </a:pPr>
            <a:r>
              <a:rPr lang="en-US" dirty="0">
                <a:latin typeface="Arial" panose="020B0604020202020204" pitchFamily="34" charset="0"/>
                <a:cs typeface="Arial" panose="020B0604020202020204" pitchFamily="34" charset="0"/>
              </a:rPr>
              <a:t> </a:t>
            </a:r>
            <a:r>
              <a:rPr lang="en-US" dirty="0">
                <a:solidFill>
                  <a:srgbClr val="FF0000"/>
                </a:solidFill>
                <a:latin typeface="Arial" panose="020B0604020202020204" pitchFamily="34" charset="0"/>
                <a:cs typeface="Arial" panose="020B0604020202020204" pitchFamily="34" charset="0"/>
              </a:rPr>
              <a:t>Off-grid</a:t>
            </a:r>
            <a:r>
              <a:rPr lang="en-US" dirty="0">
                <a:latin typeface="Arial" panose="020B0604020202020204" pitchFamily="34" charset="0"/>
                <a:cs typeface="Arial" panose="020B0604020202020204" pitchFamily="34" charset="0"/>
              </a:rPr>
              <a:t> (renewable or waste-heat driven)</a:t>
            </a:r>
          </a:p>
          <a:p>
            <a:pPr marL="457200" indent="-457200">
              <a:buFont typeface="Wingdings" panose="05000000000000000000" pitchFamily="2" charset="2"/>
              <a:buChar char="Ø"/>
            </a:pPr>
            <a:r>
              <a:rPr lang="en-US" dirty="0">
                <a:latin typeface="Arial" panose="020B0604020202020204" pitchFamily="34" charset="0"/>
                <a:cs typeface="Arial" panose="020B0604020202020204" pitchFamily="34" charset="0"/>
              </a:rPr>
              <a:t> </a:t>
            </a:r>
            <a:r>
              <a:rPr lang="en-US" dirty="0">
                <a:solidFill>
                  <a:srgbClr val="FF0000"/>
                </a:solidFill>
                <a:latin typeface="Arial" panose="020B0604020202020204" pitchFamily="34" charset="0"/>
                <a:cs typeface="Arial" panose="020B0604020202020204" pitchFamily="34" charset="0"/>
              </a:rPr>
              <a:t>Low-cost</a:t>
            </a:r>
          </a:p>
          <a:p>
            <a:pPr marL="457200" indent="-457200">
              <a:buFont typeface="Wingdings" panose="05000000000000000000" pitchFamily="2" charset="2"/>
              <a:buChar char="Ø"/>
            </a:pPr>
            <a:r>
              <a:rPr lang="en-US" dirty="0">
                <a:latin typeface="Arial" panose="020B0604020202020204" pitchFamily="34" charset="0"/>
                <a:cs typeface="Arial" panose="020B0604020202020204" pitchFamily="34" charset="0"/>
              </a:rPr>
              <a:t> </a:t>
            </a:r>
            <a:r>
              <a:rPr lang="en-US" dirty="0">
                <a:solidFill>
                  <a:srgbClr val="FF0000"/>
                </a:solidFill>
                <a:latin typeface="Arial" panose="020B0604020202020204" pitchFamily="34" charset="0"/>
                <a:cs typeface="Arial" panose="020B0604020202020204" pitchFamily="34" charset="0"/>
              </a:rPr>
              <a:t>Robust</a:t>
            </a:r>
            <a:r>
              <a:rPr lang="en-US" dirty="0">
                <a:latin typeface="Arial" panose="020B0604020202020204" pitchFamily="34" charset="0"/>
                <a:cs typeface="Arial" panose="020B0604020202020204" pitchFamily="34" charset="0"/>
              </a:rPr>
              <a:t> (low-maintenance) </a:t>
            </a:r>
            <a:endParaRPr lang="en-US" dirty="0"/>
          </a:p>
        </p:txBody>
      </p:sp>
    </p:spTree>
    <p:extLst>
      <p:ext uri="{BB962C8B-B14F-4D97-AF65-F5344CB8AC3E}">
        <p14:creationId xmlns:p14="http://schemas.microsoft.com/office/powerpoint/2010/main" val="35183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fade">
                                      <p:cBhvr>
                                        <p:cTn id="10" dur="500"/>
                                        <p:tgtEl>
                                          <p:spTgt spid="8">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 grpId="0"/>
      <p:bldP spid="9"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0" y="-3841"/>
            <a:ext cx="12192000" cy="1325563"/>
          </a:xfrm>
        </p:spPr>
        <p:txBody>
          <a:bodyPr>
            <a:normAutofit/>
          </a:bodyPr>
          <a:lstStyle/>
          <a:p>
            <a:pPr algn="ctr"/>
            <a:r>
              <a:rPr lang="it-IT" dirty="0">
                <a:latin typeface="Arial" panose="020B0604020202020204" pitchFamily="34" charset="0"/>
                <a:cs typeface="Arial" panose="020B0604020202020204" pitchFamily="34" charset="0"/>
              </a:rPr>
              <a:t>TOPICS</a:t>
            </a:r>
          </a:p>
        </p:txBody>
      </p:sp>
      <p:sp>
        <p:nvSpPr>
          <p:cNvPr id="12" name="TextBox 11"/>
          <p:cNvSpPr txBox="1"/>
          <p:nvPr/>
        </p:nvSpPr>
        <p:spPr>
          <a:xfrm>
            <a:off x="1020178" y="986442"/>
            <a:ext cx="10151644" cy="6285054"/>
          </a:xfrm>
          <a:prstGeom prst="rect">
            <a:avLst/>
          </a:prstGeom>
          <a:noFill/>
        </p:spPr>
        <p:txBody>
          <a:bodyPr wrap="square" rtlCol="0">
            <a:spAutoFit/>
          </a:bodyPr>
          <a:lstStyle/>
          <a:p>
            <a:pPr marL="285750" indent="-285750">
              <a:lnSpc>
                <a:spcPct val="200000"/>
              </a:lnSpc>
              <a:buFont typeface="Wingdings" panose="05000000000000000000" pitchFamily="2" charset="2"/>
              <a:buChar char="Ø"/>
            </a:pPr>
            <a:r>
              <a:rPr lang="it-IT" sz="2600" dirty="0">
                <a:solidFill>
                  <a:schemeClr val="bg2"/>
                </a:solidFill>
                <a:latin typeface="Arial" panose="020B0604020202020204" pitchFamily="34" charset="0"/>
                <a:cs typeface="Arial" panose="020B0604020202020204" pitchFamily="34" charset="0"/>
              </a:rPr>
              <a:t>Introduction</a:t>
            </a:r>
          </a:p>
          <a:p>
            <a:pPr marL="285750" indent="-285750">
              <a:lnSpc>
                <a:spcPct val="200000"/>
              </a:lnSpc>
              <a:buFont typeface="Wingdings" panose="05000000000000000000" pitchFamily="2" charset="2"/>
              <a:buChar char="Ø"/>
            </a:pPr>
            <a:r>
              <a:rPr lang="it-IT" sz="2600" dirty="0">
                <a:latin typeface="Arial" panose="020B0604020202020204" pitchFamily="34" charset="0"/>
                <a:cs typeface="Arial" panose="020B0604020202020204" pitchFamily="34" charset="0"/>
              </a:rPr>
              <a:t>Our contribution (</a:t>
            </a:r>
            <a:r>
              <a:rPr lang="en-US" sz="2600" dirty="0">
                <a:latin typeface="Arial" panose="020B0604020202020204" pitchFamily="34" charset="0"/>
                <a:cs typeface="Arial" panose="020B0604020202020204" pitchFamily="34" charset="0"/>
              </a:rPr>
              <a:t>making desalination more sustainable</a:t>
            </a:r>
            <a:r>
              <a:rPr lang="it-IT" sz="2600" dirty="0">
                <a:latin typeface="Arial" panose="020B0604020202020204" pitchFamily="34" charset="0"/>
                <a:cs typeface="Arial" panose="020B0604020202020204" pitchFamily="34" charset="0"/>
              </a:rPr>
              <a:t>)</a:t>
            </a:r>
          </a:p>
          <a:p>
            <a:pPr marL="800100" lvl="1" indent="-342900">
              <a:lnSpc>
                <a:spcPct val="200000"/>
              </a:lnSpc>
              <a:buFont typeface="+mj-lt"/>
              <a:buAutoNum type="alphaUcPeriod"/>
            </a:pPr>
            <a:r>
              <a:rPr lang="it-IT" dirty="0">
                <a:latin typeface="Arial" panose="020B0604020202020204" pitchFamily="34" charset="0"/>
                <a:cs typeface="Arial" panose="020B0604020202020204" pitchFamily="34" charset="0"/>
                <a:sym typeface="Wingdings" panose="05000000000000000000" pitchFamily="2" charset="2"/>
              </a:rPr>
              <a:t>Solar Steam Generator (evaporation – concentrated solar power)</a:t>
            </a:r>
          </a:p>
          <a:p>
            <a:pPr marL="800100" lvl="1" indent="-342900">
              <a:lnSpc>
                <a:spcPct val="200000"/>
              </a:lnSpc>
              <a:buFont typeface="+mj-lt"/>
              <a:buAutoNum type="alphaUcPeriod"/>
            </a:pPr>
            <a:r>
              <a:rPr lang="it-IT" dirty="0">
                <a:solidFill>
                  <a:schemeClr val="bg2"/>
                </a:solidFill>
                <a:latin typeface="Arial" panose="020B0604020202020204" pitchFamily="34" charset="0"/>
                <a:cs typeface="Arial" panose="020B0604020202020204" pitchFamily="34" charset="0"/>
              </a:rPr>
              <a:t>Distiller (complete desalination – under 1 </a:t>
            </a:r>
            <a:r>
              <a:rPr lang="it-IT" dirty="0" err="1">
                <a:solidFill>
                  <a:schemeClr val="bg2"/>
                </a:solidFill>
                <a:latin typeface="Arial" panose="020B0604020202020204" pitchFamily="34" charset="0"/>
                <a:cs typeface="Arial" panose="020B0604020202020204" pitchFamily="34" charset="0"/>
              </a:rPr>
              <a:t>sun</a:t>
            </a:r>
            <a:r>
              <a:rPr lang="it-IT" dirty="0">
                <a:solidFill>
                  <a:schemeClr val="bg2"/>
                </a:solidFill>
                <a:latin typeface="Arial" panose="020B0604020202020204" pitchFamily="34" charset="0"/>
                <a:cs typeface="Arial" panose="020B0604020202020204" pitchFamily="34" charset="0"/>
              </a:rPr>
              <a:t>)</a:t>
            </a:r>
          </a:p>
          <a:p>
            <a:pPr lvl="1">
              <a:lnSpc>
                <a:spcPct val="200000"/>
              </a:lnSpc>
            </a:pPr>
            <a:r>
              <a:rPr lang="it-IT" dirty="0">
                <a:solidFill>
                  <a:schemeClr val="bg2"/>
                </a:solidFill>
                <a:latin typeface="Arial" panose="020B0604020202020204" pitchFamily="34" charset="0"/>
                <a:cs typeface="Arial" panose="020B0604020202020204" pitchFamily="34" charset="0"/>
              </a:rPr>
              <a:t>	Follow-up Distiller</a:t>
            </a:r>
          </a:p>
          <a:p>
            <a:pPr marL="1657350" lvl="3" indent="-285750">
              <a:lnSpc>
                <a:spcPct val="200000"/>
              </a:lnSpc>
              <a:buFont typeface="Arial" panose="020B0604020202020204" pitchFamily="34" charset="0"/>
              <a:buChar char="•"/>
            </a:pPr>
            <a:r>
              <a:rPr lang="it-IT" dirty="0">
                <a:solidFill>
                  <a:schemeClr val="bg2"/>
                </a:solidFill>
                <a:latin typeface="Arial" panose="020B0604020202020204" pitchFamily="34" charset="0"/>
                <a:cs typeface="Arial" panose="020B0604020202020204" pitchFamily="34" charset="0"/>
              </a:rPr>
              <a:t>Waste </a:t>
            </a:r>
            <a:r>
              <a:rPr lang="it-IT" dirty="0" err="1">
                <a:solidFill>
                  <a:schemeClr val="bg2"/>
                </a:solidFill>
                <a:latin typeface="Arial" panose="020B0604020202020204" pitchFamily="34" charset="0"/>
                <a:cs typeface="Arial" panose="020B0604020202020204" pitchFamily="34" charset="0"/>
              </a:rPr>
              <a:t>heat</a:t>
            </a:r>
            <a:r>
              <a:rPr lang="it-IT" dirty="0">
                <a:solidFill>
                  <a:schemeClr val="bg2"/>
                </a:solidFill>
                <a:latin typeface="Arial" panose="020B0604020202020204" pitchFamily="34" charset="0"/>
                <a:cs typeface="Arial" panose="020B0604020202020204" pitchFamily="34" charset="0"/>
              </a:rPr>
              <a:t> </a:t>
            </a:r>
            <a:r>
              <a:rPr lang="it-IT" dirty="0" err="1">
                <a:solidFill>
                  <a:schemeClr val="bg2"/>
                </a:solidFill>
                <a:latin typeface="Arial" panose="020B0604020202020204" pitchFamily="34" charset="0"/>
                <a:cs typeface="Arial" panose="020B0604020202020204" pitchFamily="34" charset="0"/>
              </a:rPr>
              <a:t>driven</a:t>
            </a:r>
            <a:r>
              <a:rPr lang="it-IT" dirty="0">
                <a:solidFill>
                  <a:schemeClr val="bg2"/>
                </a:solidFill>
                <a:latin typeface="Arial" panose="020B0604020202020204" pitchFamily="34" charset="0"/>
                <a:cs typeface="Arial" panose="020B0604020202020204" pitchFamily="34" charset="0"/>
              </a:rPr>
              <a:t> Distiller</a:t>
            </a:r>
          </a:p>
          <a:p>
            <a:pPr marL="1657350" lvl="3" indent="-285750">
              <a:lnSpc>
                <a:spcPct val="200000"/>
              </a:lnSpc>
              <a:buFont typeface="Arial" panose="020B0604020202020204" pitchFamily="34" charset="0"/>
              <a:buChar char="•"/>
            </a:pPr>
            <a:r>
              <a:rPr lang="it-IT" dirty="0">
                <a:solidFill>
                  <a:schemeClr val="bg2"/>
                </a:solidFill>
                <a:latin typeface="Arial" panose="020B0604020202020204" pitchFamily="34" charset="0"/>
                <a:cs typeface="Arial" panose="020B0604020202020204" pitchFamily="34" charset="0"/>
              </a:rPr>
              <a:t>Scale-up of the Distiller</a:t>
            </a:r>
          </a:p>
          <a:p>
            <a:pPr marL="285750" indent="-285750">
              <a:lnSpc>
                <a:spcPct val="200000"/>
              </a:lnSpc>
              <a:buFont typeface="Wingdings" panose="05000000000000000000" pitchFamily="2" charset="2"/>
              <a:buChar char="Ø"/>
            </a:pPr>
            <a:r>
              <a:rPr lang="it-IT" sz="2600" dirty="0">
                <a:solidFill>
                  <a:schemeClr val="bg2"/>
                </a:solidFill>
                <a:latin typeface="Arial" panose="020B0604020202020204" pitchFamily="34" charset="0"/>
                <a:cs typeface="Arial" panose="020B0604020202020204" pitchFamily="34" charset="0"/>
              </a:rPr>
              <a:t>Conclusions</a:t>
            </a:r>
          </a:p>
          <a:p>
            <a:pPr lvl="1">
              <a:lnSpc>
                <a:spcPct val="200000"/>
              </a:lnSpc>
            </a:pPr>
            <a:endParaRPr lang="it-IT" dirty="0">
              <a:latin typeface="Arial" panose="020B0604020202020204" pitchFamily="34" charset="0"/>
              <a:cs typeface="Arial" panose="020B0604020202020204" pitchFamily="34" charset="0"/>
            </a:endParaRPr>
          </a:p>
          <a:p>
            <a:pPr marL="742950" lvl="1" indent="-285750">
              <a:lnSpc>
                <a:spcPct val="200000"/>
              </a:lnSpc>
              <a:buFont typeface="Wingdings" panose="05000000000000000000" pitchFamily="2" charset="2"/>
              <a:buChar char="Ø"/>
            </a:pPr>
            <a:endParaRPr lang="it-I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51849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5464</TotalTime>
  <Words>1252</Words>
  <Application>Microsoft Office PowerPoint</Application>
  <PresentationFormat>Widescreen</PresentationFormat>
  <Paragraphs>272</Paragraphs>
  <Slides>36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Calibri</vt:lpstr>
      <vt:lpstr>Calibri Light</vt:lpstr>
      <vt:lpstr>Cambria Math</vt:lpstr>
      <vt:lpstr>NimbusRomNo9L-Regu</vt:lpstr>
      <vt:lpstr>Times New Roman</vt:lpstr>
      <vt:lpstr>Wingdings</vt:lpstr>
      <vt:lpstr>Office Theme</vt:lpstr>
      <vt:lpstr>Solar energy for water desalination and purification</vt:lpstr>
      <vt:lpstr>TOPICS</vt:lpstr>
      <vt:lpstr>TOPICS</vt:lpstr>
      <vt:lpstr>PowerPoint Presentation</vt:lpstr>
      <vt:lpstr>PowerPoint Presentation</vt:lpstr>
      <vt:lpstr>HOW THE COMMUNITY FACED THE PROBLEM?</vt:lpstr>
      <vt:lpstr>CONSIDERATIONS</vt:lpstr>
      <vt:lpstr>PowerPoint Presentation</vt:lpstr>
      <vt:lpstr>TOPICS</vt:lpstr>
      <vt:lpstr>DIRECT SOLAR STEAM GENERATOR </vt:lpstr>
      <vt:lpstr>DIRECT SOLAR STEAM GENERATOR </vt:lpstr>
      <vt:lpstr>DIRECT SOLAR STEAM GENERATOR </vt:lpstr>
      <vt:lpstr>WHAT ABOUT CONDENSATION PROCESS?   We made a step forward…</vt:lpstr>
      <vt:lpstr>TOPICS</vt:lpstr>
      <vt:lpstr>PowerPoint Presentation</vt:lpstr>
      <vt:lpstr>HOW DOES IT WORK?</vt:lpstr>
      <vt:lpstr>METHODOLOGY</vt:lpstr>
      <vt:lpstr>PowerPoint Presentation</vt:lpstr>
      <vt:lpstr>COMPARISON BETWEEN SOLAR-DRIVEN DESALINATION PERFORMANCES</vt:lpstr>
      <vt:lpstr>TOPICS</vt:lpstr>
      <vt:lpstr>PowerPoint Presentation</vt:lpstr>
      <vt:lpstr>PowerPoint Presentation</vt:lpstr>
      <vt:lpstr>PowerPoint Presentation</vt:lpstr>
      <vt:lpstr>PowerPoint Presentation</vt:lpstr>
      <vt:lpstr>PowerPoint Presentation</vt:lpstr>
      <vt:lpstr>PowerPoint Presentation</vt:lpstr>
      <vt:lpstr>TOPICS</vt:lpstr>
      <vt:lpstr>CRITERIA TO BE RESPECTED</vt:lpstr>
      <vt:lpstr>WORKING IN PROGRESS</vt:lpstr>
      <vt:lpstr>MODEL PREDICTIONS</vt:lpstr>
      <vt:lpstr>PRELIMINARY DEVICE - 3D CAD</vt:lpstr>
      <vt:lpstr>MAIN COMPONENTS</vt:lpstr>
      <vt:lpstr>SOME PICTURE</vt:lpstr>
      <vt:lpstr>WHAT HAS TO BE DONE</vt:lpstr>
      <vt:lpstr>PowerPoint Presentation</vt:lpstr>
      <vt:lpstr>Thank you!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Solar energy for water desalination and purification</dc:title>
  <dc:creator>Matteo Morciano</dc:creator>
  <cp:lastModifiedBy>Sorrentino, Antonella (FOA)</cp:lastModifiedBy>
  <cp:revision>116</cp:revision>
  <dcterms:created xsi:type="dcterms:W3CDTF">2019-07-12T13:56:49Z</dcterms:created>
  <dcterms:modified xsi:type="dcterms:W3CDTF">2019-08-01T09:26:39Z</dcterms:modified>
</cp:coreProperties>
</file>