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78" r:id="rId2"/>
    <p:sldId id="279" r:id="rId3"/>
    <p:sldId id="288" r:id="rId4"/>
    <p:sldId id="289" r:id="rId5"/>
    <p:sldId id="290" r:id="rId6"/>
    <p:sldId id="291" r:id="rId7"/>
    <p:sldId id="292" r:id="rId8"/>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20">
          <p15:clr>
            <a:srgbClr val="A4A3A4"/>
          </p15:clr>
        </p15:guide>
        <p15:guide id="2" pos="284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C88"/>
    <a:srgbClr val="E3FF83"/>
    <a:srgbClr val="006600"/>
    <a:srgbClr val="00CC00"/>
    <a:srgbClr val="FF6600"/>
    <a:srgbClr val="FF66CC"/>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111" d="100"/>
          <a:sy n="111" d="100"/>
        </p:scale>
        <p:origin x="924" y="108"/>
      </p:cViewPr>
      <p:guideLst>
        <p:guide orient="horz" pos="2720"/>
        <p:guide pos="284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70A46D-7C23-A74C-A927-950A7F23F9EF}" type="datetimeFigureOut">
              <a:rPr lang="it-IT" smtClean="0"/>
              <a:t>22/09/2020</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1AC88D-BAEE-204A-9505-52122518187D}" type="slidenum">
              <a:rPr lang="it-IT" smtClean="0"/>
              <a:t>‹Nº›</a:t>
            </a:fld>
            <a:endParaRPr lang="it-IT"/>
          </a:p>
        </p:txBody>
      </p:sp>
    </p:spTree>
    <p:extLst>
      <p:ext uri="{BB962C8B-B14F-4D97-AF65-F5344CB8AC3E}">
        <p14:creationId xmlns:p14="http://schemas.microsoft.com/office/powerpoint/2010/main" val="124020090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it-IT" smtClean="0"/>
              <a:t>Fare clic per modificare lo stile del titolo</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22/09/2020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‹Nº›</a:t>
            </a:fld>
            <a:endParaRPr lang="it-IT"/>
          </a:p>
        </p:txBody>
      </p:sp>
    </p:spTree>
    <p:extLst>
      <p:ext uri="{BB962C8B-B14F-4D97-AF65-F5344CB8AC3E}">
        <p14:creationId xmlns:p14="http://schemas.microsoft.com/office/powerpoint/2010/main" val="1497097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22/09/2020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‹Nº›</a:t>
            </a:fld>
            <a:endParaRPr lang="it-IT"/>
          </a:p>
        </p:txBody>
      </p:sp>
    </p:spTree>
    <p:extLst>
      <p:ext uri="{BB962C8B-B14F-4D97-AF65-F5344CB8AC3E}">
        <p14:creationId xmlns:p14="http://schemas.microsoft.com/office/powerpoint/2010/main" val="342760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22/09/2020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‹Nº›</a:t>
            </a:fld>
            <a:endParaRPr lang="it-IT"/>
          </a:p>
        </p:txBody>
      </p:sp>
    </p:spTree>
    <p:extLst>
      <p:ext uri="{BB962C8B-B14F-4D97-AF65-F5344CB8AC3E}">
        <p14:creationId xmlns:p14="http://schemas.microsoft.com/office/powerpoint/2010/main" val="3970885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22/09/2020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‹Nº›</a:t>
            </a:fld>
            <a:endParaRPr lang="it-IT"/>
          </a:p>
        </p:txBody>
      </p:sp>
    </p:spTree>
    <p:extLst>
      <p:ext uri="{BB962C8B-B14F-4D97-AF65-F5344CB8AC3E}">
        <p14:creationId xmlns:p14="http://schemas.microsoft.com/office/powerpoint/2010/main" val="731106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3DE7BF72-1CFC-4EE4-AD29-9ECF34C8F35B}" type="datetimeFigureOut">
              <a:rPr lang="it-IT" smtClean="0"/>
              <a:t>22/09/2020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‹Nº›</a:t>
            </a:fld>
            <a:endParaRPr lang="it-IT"/>
          </a:p>
        </p:txBody>
      </p:sp>
    </p:spTree>
    <p:extLst>
      <p:ext uri="{BB962C8B-B14F-4D97-AF65-F5344CB8AC3E}">
        <p14:creationId xmlns:p14="http://schemas.microsoft.com/office/powerpoint/2010/main" val="1320182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3DE7BF72-1CFC-4EE4-AD29-9ECF34C8F35B}" type="datetimeFigureOut">
              <a:rPr lang="it-IT" smtClean="0"/>
              <a:t>22/09/2020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‹Nº›</a:t>
            </a:fld>
            <a:endParaRPr lang="it-IT"/>
          </a:p>
        </p:txBody>
      </p:sp>
    </p:spTree>
    <p:extLst>
      <p:ext uri="{BB962C8B-B14F-4D97-AF65-F5344CB8AC3E}">
        <p14:creationId xmlns:p14="http://schemas.microsoft.com/office/powerpoint/2010/main" val="2145188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629842" y="2505075"/>
            <a:ext cx="3868340"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629150" y="2505075"/>
            <a:ext cx="3887391"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3DE7BF72-1CFC-4EE4-AD29-9ECF34C8F35B}" type="datetimeFigureOut">
              <a:rPr lang="it-IT" smtClean="0"/>
              <a:t>22/09/2020</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AB15D428-8962-4FC5-ACFE-B2FD27EF9F56}" type="slidenum">
              <a:rPr lang="it-IT" smtClean="0"/>
              <a:t>‹Nº›</a:t>
            </a:fld>
            <a:endParaRPr lang="it-IT"/>
          </a:p>
        </p:txBody>
      </p:sp>
    </p:spTree>
    <p:extLst>
      <p:ext uri="{BB962C8B-B14F-4D97-AF65-F5344CB8AC3E}">
        <p14:creationId xmlns:p14="http://schemas.microsoft.com/office/powerpoint/2010/main" val="4011411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3DE7BF72-1CFC-4EE4-AD29-9ECF34C8F35B}" type="datetimeFigureOut">
              <a:rPr lang="it-IT" smtClean="0"/>
              <a:t>22/09/2020</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AB15D428-8962-4FC5-ACFE-B2FD27EF9F56}" type="slidenum">
              <a:rPr lang="it-IT" smtClean="0"/>
              <a:t>‹Nº›</a:t>
            </a:fld>
            <a:endParaRPr lang="it-IT"/>
          </a:p>
        </p:txBody>
      </p:sp>
    </p:spTree>
    <p:extLst>
      <p:ext uri="{BB962C8B-B14F-4D97-AF65-F5344CB8AC3E}">
        <p14:creationId xmlns:p14="http://schemas.microsoft.com/office/powerpoint/2010/main" val="1800167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E7BF72-1CFC-4EE4-AD29-9ECF34C8F35B}" type="datetimeFigureOut">
              <a:rPr lang="it-IT" smtClean="0"/>
              <a:t>22/09/2020</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AB15D428-8962-4FC5-ACFE-B2FD27EF9F56}" type="slidenum">
              <a:rPr lang="it-IT" smtClean="0"/>
              <a:t>‹Nº›</a:t>
            </a:fld>
            <a:endParaRPr lang="it-IT"/>
          </a:p>
        </p:txBody>
      </p:sp>
    </p:spTree>
    <p:extLst>
      <p:ext uri="{BB962C8B-B14F-4D97-AF65-F5344CB8AC3E}">
        <p14:creationId xmlns:p14="http://schemas.microsoft.com/office/powerpoint/2010/main" val="2075481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smtClean="0"/>
              <a:t>Fare clic per modificare lo stile del titolo</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3DE7BF72-1CFC-4EE4-AD29-9ECF34C8F35B}" type="datetimeFigureOut">
              <a:rPr lang="it-IT" smtClean="0"/>
              <a:t>22/09/2020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‹Nº›</a:t>
            </a:fld>
            <a:endParaRPr lang="it-IT"/>
          </a:p>
        </p:txBody>
      </p:sp>
    </p:spTree>
    <p:extLst>
      <p:ext uri="{BB962C8B-B14F-4D97-AF65-F5344CB8AC3E}">
        <p14:creationId xmlns:p14="http://schemas.microsoft.com/office/powerpoint/2010/main" val="2227251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3DE7BF72-1CFC-4EE4-AD29-9ECF34C8F35B}" type="datetimeFigureOut">
              <a:rPr lang="it-IT" smtClean="0"/>
              <a:t>22/09/2020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‹Nº›</a:t>
            </a:fld>
            <a:endParaRPr lang="it-IT"/>
          </a:p>
        </p:txBody>
      </p:sp>
    </p:spTree>
    <p:extLst>
      <p:ext uri="{BB962C8B-B14F-4D97-AF65-F5344CB8AC3E}">
        <p14:creationId xmlns:p14="http://schemas.microsoft.com/office/powerpoint/2010/main" val="1807348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C88">
            <a:alpha val="22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E7BF72-1CFC-4EE4-AD29-9ECF34C8F35B}" type="datetimeFigureOut">
              <a:rPr lang="it-IT" smtClean="0"/>
              <a:t>22/09/2020</a:t>
            </a:fld>
            <a:endParaRPr lang="it-I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15D428-8962-4FC5-ACFE-B2FD27EF9F56}" type="slidenum">
              <a:rPr lang="it-IT" smtClean="0"/>
              <a:t>‹Nº›</a:t>
            </a:fld>
            <a:endParaRPr lang="it-IT"/>
          </a:p>
        </p:txBody>
      </p:sp>
    </p:spTree>
    <p:extLst>
      <p:ext uri="{BB962C8B-B14F-4D97-AF65-F5344CB8AC3E}">
        <p14:creationId xmlns:p14="http://schemas.microsoft.com/office/powerpoint/2010/main" val="1881007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924102"/>
            <a:ext cx="9143999" cy="1877437"/>
          </a:xfrm>
          <a:prstGeom prst="rect">
            <a:avLst/>
          </a:prstGeom>
        </p:spPr>
        <p:txBody>
          <a:bodyPr vert="horz" wrap="square" lIns="91440" tIns="45720" rIns="91440" bIns="45720" rtlCol="0" anchor="ctr" anchorCtr="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3200" b="1" dirty="0" smtClean="0">
                <a:latin typeface="+mn-lt"/>
              </a:rPr>
              <a:t>Personal </a:t>
            </a:r>
            <a:r>
              <a:rPr lang="it-IT" sz="3200" b="1" dirty="0" err="1" smtClean="0">
                <a:latin typeface="+mn-lt"/>
              </a:rPr>
              <a:t>presentation</a:t>
            </a:r>
            <a:endParaRPr lang="it-IT" sz="3200" b="1" dirty="0" smtClean="0">
              <a:latin typeface="+mn-lt"/>
            </a:endParaRPr>
          </a:p>
          <a:p>
            <a:pPr algn="ctr">
              <a:lnSpc>
                <a:spcPct val="100000"/>
              </a:lnSpc>
            </a:pPr>
            <a:endParaRPr lang="it-IT" sz="2000" dirty="0" smtClean="0">
              <a:latin typeface="+mn-lt"/>
            </a:endParaRPr>
          </a:p>
          <a:p>
            <a:pPr algn="ctr">
              <a:lnSpc>
                <a:spcPct val="100000"/>
              </a:lnSpc>
            </a:pPr>
            <a:r>
              <a:rPr lang="it-IT" sz="2400" b="1" dirty="0" smtClean="0">
                <a:latin typeface="+mn-lt"/>
              </a:rPr>
              <a:t>Katiana Murillo</a:t>
            </a:r>
            <a:endParaRPr lang="it-IT" sz="2000" b="1" dirty="0" smtClean="0">
              <a:latin typeface="+mn-lt"/>
            </a:endParaRPr>
          </a:p>
          <a:p>
            <a:pPr algn="ctr">
              <a:lnSpc>
                <a:spcPct val="100000"/>
              </a:lnSpc>
            </a:pPr>
            <a:endParaRPr lang="it-IT" sz="2000" dirty="0">
              <a:latin typeface="+mn-lt"/>
            </a:endParaRPr>
          </a:p>
          <a:p>
            <a:pPr algn="ctr">
              <a:lnSpc>
                <a:spcPct val="100000"/>
              </a:lnSpc>
            </a:pPr>
            <a:r>
              <a:rPr lang="it-IT" sz="2000" dirty="0" smtClean="0">
                <a:latin typeface="+mn-lt"/>
              </a:rPr>
              <a:t>murillo.katiana@gmail.com</a:t>
            </a:r>
            <a:endParaRPr lang="it-IT" sz="2800" dirty="0">
              <a:latin typeface="+mn-lt"/>
            </a:endParaRPr>
          </a:p>
        </p:txBody>
      </p:sp>
      <p:sp>
        <p:nvSpPr>
          <p:cNvPr id="2" name="CasellaDiTesto 1"/>
          <p:cNvSpPr txBox="1"/>
          <p:nvPr/>
        </p:nvSpPr>
        <p:spPr>
          <a:xfrm>
            <a:off x="1" y="5529976"/>
            <a:ext cx="9143998" cy="1015663"/>
          </a:xfrm>
          <a:prstGeom prst="rect">
            <a:avLst/>
          </a:prstGeom>
          <a:noFill/>
        </p:spPr>
        <p:txBody>
          <a:bodyPr wrap="square" rtlCol="0">
            <a:spAutoFit/>
          </a:bodyPr>
          <a:lstStyle/>
          <a:p>
            <a:pPr algn="ctr"/>
            <a:r>
              <a:rPr lang="it-IT" dirty="0" smtClean="0"/>
              <a:t> </a:t>
            </a:r>
            <a:r>
              <a:rPr lang="it-IT" sz="2400" b="1" dirty="0"/>
              <a:t>IPROMO</a:t>
            </a:r>
            <a:r>
              <a:rPr lang="it-IT" b="1" dirty="0"/>
              <a:t> </a:t>
            </a:r>
            <a:endParaRPr lang="it-IT" dirty="0"/>
          </a:p>
          <a:p>
            <a:pPr algn="ctr"/>
            <a:r>
              <a:rPr lang="en-US" b="1" dirty="0"/>
              <a:t> </a:t>
            </a:r>
            <a:r>
              <a:rPr lang="en-US" b="1" i="1" dirty="0"/>
              <a:t>Mountains in a changing climate: Threats, challenges and opportunities</a:t>
            </a:r>
          </a:p>
          <a:p>
            <a:pPr algn="ctr"/>
            <a:r>
              <a:rPr lang="en-US" b="1" dirty="0" smtClean="0"/>
              <a:t>28 September-09 October 2020</a:t>
            </a:r>
            <a:endParaRPr lang="it-IT" dirty="0"/>
          </a:p>
        </p:txBody>
      </p:sp>
    </p:spTree>
    <p:extLst>
      <p:ext uri="{BB962C8B-B14F-4D97-AF65-F5344CB8AC3E}">
        <p14:creationId xmlns:p14="http://schemas.microsoft.com/office/powerpoint/2010/main" val="26370024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smtClean="0">
                <a:latin typeface="+mn-lt"/>
              </a:rPr>
              <a:t>Education</a:t>
            </a:r>
            <a:endParaRPr lang="it-IT" sz="2800" b="1" dirty="0">
              <a:latin typeface="+mn-lt"/>
            </a:endParaRPr>
          </a:p>
        </p:txBody>
      </p:sp>
      <p:sp>
        <p:nvSpPr>
          <p:cNvPr id="5" name="Segnaposto contenuto 4"/>
          <p:cNvSpPr>
            <a:spLocks noGrp="1"/>
          </p:cNvSpPr>
          <p:nvPr>
            <p:ph sz="half" idx="2"/>
          </p:nvPr>
        </p:nvSpPr>
        <p:spPr>
          <a:xfrm>
            <a:off x="685798" y="4019488"/>
            <a:ext cx="7829552" cy="2456734"/>
          </a:xfrm>
        </p:spPr>
        <p:txBody>
          <a:bodyPr>
            <a:noAutofit/>
          </a:bodyPr>
          <a:lstStyle/>
          <a:p>
            <a:pPr marL="0" indent="0">
              <a:buNone/>
            </a:pPr>
            <a:endParaRPr lang="en-GB" sz="2400" dirty="0" smtClean="0"/>
          </a:p>
          <a:p>
            <a:pPr marL="0" indent="0">
              <a:buNone/>
            </a:pPr>
            <a:r>
              <a:rPr lang="en-GB" sz="2000" dirty="0" smtClean="0"/>
              <a:t>Coordinator of the </a:t>
            </a:r>
            <a:r>
              <a:rPr lang="en-GB" sz="2000" dirty="0"/>
              <a:t>Latin American Communications Network on Climate Change (</a:t>
            </a:r>
            <a:r>
              <a:rPr lang="en-GB" sz="2000" dirty="0" err="1"/>
              <a:t>LatinClima</a:t>
            </a:r>
            <a:r>
              <a:rPr lang="en-GB" sz="2000" dirty="0" smtClean="0"/>
              <a:t>), </a:t>
            </a:r>
            <a:r>
              <a:rPr lang="en-GB" sz="2000" dirty="0"/>
              <a:t>initiative launched in April of 2015 by the  Tropical Agricultural Research and Higher Education Centre (CATIE) and the Ministries of Environment of Costa Rica and Uruguay with the support of the German Development Cooperation (GIZ) and, actually, the Spanish Cooperation Agency (AECID). </a:t>
            </a:r>
            <a:endParaRPr lang="it-IT" sz="2000" dirty="0"/>
          </a:p>
        </p:txBody>
      </p:sp>
      <p:sp>
        <p:nvSpPr>
          <p:cNvPr id="8" name="Titolo 1"/>
          <p:cNvSpPr txBox="1">
            <a:spLocks/>
          </p:cNvSpPr>
          <p:nvPr/>
        </p:nvSpPr>
        <p:spPr>
          <a:xfrm>
            <a:off x="-2" y="3287486"/>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a:latin typeface="+mn-lt"/>
              </a:rPr>
              <a:t>Employment</a:t>
            </a:r>
            <a:r>
              <a:rPr lang="it-IT" sz="2800" b="1" dirty="0">
                <a:latin typeface="+mn-lt"/>
              </a:rPr>
              <a:t> and </a:t>
            </a:r>
            <a:r>
              <a:rPr lang="it-IT" sz="2800" b="1" dirty="0" err="1">
                <a:latin typeface="+mn-lt"/>
              </a:rPr>
              <a:t>main</a:t>
            </a:r>
            <a:r>
              <a:rPr lang="it-IT" sz="2800" b="1" dirty="0">
                <a:latin typeface="+mn-lt"/>
              </a:rPr>
              <a:t> </a:t>
            </a:r>
            <a:r>
              <a:rPr lang="it-IT" sz="2800" b="1" dirty="0" err="1" smtClean="0">
                <a:latin typeface="+mn-lt"/>
              </a:rPr>
              <a:t>activities</a:t>
            </a:r>
            <a:endParaRPr lang="it-IT" sz="2800" b="1" dirty="0">
              <a:latin typeface="+mn-lt"/>
            </a:endParaRPr>
          </a:p>
        </p:txBody>
      </p:sp>
      <p:sp>
        <p:nvSpPr>
          <p:cNvPr id="2" name="Rectangle 1"/>
          <p:cNvSpPr>
            <a:spLocks noGrp="1" noChangeArrowheads="1"/>
          </p:cNvSpPr>
          <p:nvPr>
            <p:ph sz="half" idx="1"/>
          </p:nvPr>
        </p:nvSpPr>
        <p:spPr bwMode="auto">
          <a:xfrm>
            <a:off x="8035" y="891055"/>
            <a:ext cx="9185079"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28600" algn="l"/>
              </a:tabLst>
              <a:defRPr>
                <a:solidFill>
                  <a:schemeClr val="tx1"/>
                </a:solidFill>
                <a:latin typeface="Arial" panose="020B0604020202020204" pitchFamily="34" charset="0"/>
              </a:defRPr>
            </a:lvl1pPr>
            <a:lvl2pPr eaLnBrk="0" fontAlgn="base" hangingPunct="0">
              <a:spcBef>
                <a:spcPct val="0"/>
              </a:spcBef>
              <a:spcAft>
                <a:spcPct val="0"/>
              </a:spcAft>
              <a:tabLst>
                <a:tab pos="228600" algn="l"/>
              </a:tabLst>
              <a:defRPr>
                <a:solidFill>
                  <a:schemeClr val="tx1"/>
                </a:solidFill>
                <a:latin typeface="Arial" panose="020B0604020202020204" pitchFamily="34" charset="0"/>
              </a:defRPr>
            </a:lvl2pPr>
            <a:lvl3pPr eaLnBrk="0" fontAlgn="base" hangingPunct="0">
              <a:spcBef>
                <a:spcPct val="0"/>
              </a:spcBef>
              <a:spcAft>
                <a:spcPct val="0"/>
              </a:spcAft>
              <a:tabLst>
                <a:tab pos="228600" algn="l"/>
              </a:tabLst>
              <a:defRPr>
                <a:solidFill>
                  <a:schemeClr val="tx1"/>
                </a:solidFill>
                <a:latin typeface="Arial" panose="020B0604020202020204" pitchFamily="34" charset="0"/>
              </a:defRPr>
            </a:lvl3pPr>
            <a:lvl4pPr eaLnBrk="0" fontAlgn="base" hangingPunct="0">
              <a:spcBef>
                <a:spcPct val="0"/>
              </a:spcBef>
              <a:spcAft>
                <a:spcPct val="0"/>
              </a:spcAft>
              <a:tabLst>
                <a:tab pos="228600" algn="l"/>
              </a:tabLst>
              <a:defRPr>
                <a:solidFill>
                  <a:schemeClr val="tx1"/>
                </a:solidFill>
                <a:latin typeface="Arial" panose="020B0604020202020204" pitchFamily="34" charset="0"/>
              </a:defRPr>
            </a:lvl4pPr>
            <a:lvl5pPr eaLnBrk="0" fontAlgn="base" hangingPunct="0">
              <a:spcBef>
                <a:spcPct val="0"/>
              </a:spcBef>
              <a:spcAft>
                <a:spcPct val="0"/>
              </a:spcAft>
              <a:tabLst>
                <a:tab pos="228600" algn="l"/>
              </a:tabLst>
              <a:defRPr>
                <a:solidFill>
                  <a:schemeClr val="tx1"/>
                </a:solidFill>
                <a:latin typeface="Arial" panose="020B0604020202020204" pitchFamily="34" charset="0"/>
              </a:defRPr>
            </a:lvl5pPr>
            <a:lvl6pPr eaLnBrk="0" fontAlgn="base" hangingPunct="0">
              <a:spcBef>
                <a:spcPct val="0"/>
              </a:spcBef>
              <a:spcAft>
                <a:spcPct val="0"/>
              </a:spcAft>
              <a:tabLst>
                <a:tab pos="228600" algn="l"/>
              </a:tabLst>
              <a:defRPr>
                <a:solidFill>
                  <a:schemeClr val="tx1"/>
                </a:solidFill>
                <a:latin typeface="Arial" panose="020B0604020202020204" pitchFamily="34" charset="0"/>
              </a:defRPr>
            </a:lvl6pPr>
            <a:lvl7pPr eaLnBrk="0" fontAlgn="base" hangingPunct="0">
              <a:spcBef>
                <a:spcPct val="0"/>
              </a:spcBef>
              <a:spcAft>
                <a:spcPct val="0"/>
              </a:spcAft>
              <a:tabLst>
                <a:tab pos="228600" algn="l"/>
              </a:tabLst>
              <a:defRPr>
                <a:solidFill>
                  <a:schemeClr val="tx1"/>
                </a:solidFill>
                <a:latin typeface="Arial" panose="020B0604020202020204" pitchFamily="34" charset="0"/>
              </a:defRPr>
            </a:lvl7pPr>
            <a:lvl8pPr eaLnBrk="0" fontAlgn="base" hangingPunct="0">
              <a:spcBef>
                <a:spcPct val="0"/>
              </a:spcBef>
              <a:spcAft>
                <a:spcPct val="0"/>
              </a:spcAft>
              <a:tabLst>
                <a:tab pos="228600" algn="l"/>
              </a:tabLst>
              <a:defRPr>
                <a:solidFill>
                  <a:schemeClr val="tx1"/>
                </a:solidFill>
                <a:latin typeface="Arial" panose="020B0604020202020204" pitchFamily="34" charset="0"/>
              </a:defRPr>
            </a:lvl8pPr>
            <a:lvl9pPr eaLnBrk="0" fontAlgn="base" hangingPunct="0">
              <a:spcBef>
                <a:spcPct val="0"/>
              </a:spcBef>
              <a:spcAft>
                <a:spcPct val="0"/>
              </a:spcAft>
              <a:tabLst>
                <a:tab pos="228600" algn="l"/>
              </a:tabLs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Char char="•"/>
              <a:tabLst>
                <a:tab pos="228600" algn="l"/>
              </a:tabLst>
            </a:pPr>
            <a:r>
              <a:rPr kumimoji="0" lang="en-US" altLang="en-US" sz="2000" b="0" i="0" u="none" strike="noStrike" cap="none" normalizeH="0" baseline="0" dirty="0" smtClean="0">
                <a:ln>
                  <a:noFill/>
                </a:ln>
                <a:solidFill>
                  <a:schemeClr val="tx1"/>
                </a:solidFill>
                <a:effectLst/>
                <a:latin typeface="+mn-lt"/>
                <a:ea typeface="Times New Roman" panose="02020603050405020304" pitchFamily="18" charset="0"/>
              </a:rPr>
              <a:t>Master in Marketing Digital, Social Media and Community Manager, </a:t>
            </a:r>
          </a:p>
          <a:p>
            <a:pPr marL="0" marR="0" lvl="0" indent="0" algn="just" defTabSz="914400" rtl="0" eaLnBrk="0" fontAlgn="base" latinLnBrk="0" hangingPunct="0">
              <a:lnSpc>
                <a:spcPct val="100000"/>
              </a:lnSpc>
              <a:spcBef>
                <a:spcPct val="0"/>
              </a:spcBef>
              <a:spcAft>
                <a:spcPct val="0"/>
              </a:spcAft>
              <a:buClrTx/>
              <a:buSzTx/>
              <a:buNone/>
              <a:tabLst>
                <a:tab pos="228600" algn="l"/>
              </a:tabLst>
            </a:pPr>
            <a:r>
              <a:rPr lang="en-US" altLang="en-US" sz="2000" dirty="0">
                <a:latin typeface="+mn-lt"/>
                <a:ea typeface="Times New Roman" panose="02020603050405020304" pitchFamily="18" charset="0"/>
              </a:rPr>
              <a:t> </a:t>
            </a:r>
            <a:r>
              <a:rPr lang="en-US" altLang="en-US" sz="2000" dirty="0" smtClean="0">
                <a:latin typeface="+mn-lt"/>
                <a:ea typeface="Times New Roman" panose="02020603050405020304" pitchFamily="18" charset="0"/>
              </a:rPr>
              <a:t> </a:t>
            </a:r>
            <a:r>
              <a:rPr kumimoji="0" lang="en-US" altLang="en-US" sz="2000" b="0" i="0" u="none" strike="noStrike" cap="none" normalizeH="0" baseline="0" dirty="0" err="1" smtClean="0">
                <a:ln>
                  <a:noFill/>
                </a:ln>
                <a:solidFill>
                  <a:schemeClr val="tx1"/>
                </a:solidFill>
                <a:effectLst/>
                <a:latin typeface="+mn-lt"/>
                <a:ea typeface="Times New Roman" panose="02020603050405020304" pitchFamily="18" charset="0"/>
              </a:rPr>
              <a:t>Complutense</a:t>
            </a:r>
            <a:r>
              <a:rPr kumimoji="0" lang="en-US" altLang="en-US" sz="2000" b="0" i="0" u="none" strike="noStrike" cap="none" normalizeH="0" baseline="0" dirty="0" smtClean="0">
                <a:ln>
                  <a:noFill/>
                </a:ln>
                <a:solidFill>
                  <a:schemeClr val="tx1"/>
                </a:solidFill>
                <a:effectLst/>
                <a:latin typeface="+mn-lt"/>
                <a:ea typeface="Times New Roman" panose="02020603050405020304" pitchFamily="18" charset="0"/>
              </a:rPr>
              <a:t> University of Madrid.</a:t>
            </a:r>
            <a:endParaRPr kumimoji="0" lang="en-US" altLang="en-US" sz="2000" b="0" i="0" u="none" strike="noStrike" cap="none" normalizeH="0" baseline="0" dirty="0" smtClean="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buFontTx/>
              <a:buChar char="•"/>
              <a:tabLst>
                <a:tab pos="228600" algn="l"/>
              </a:tabLst>
            </a:pPr>
            <a:r>
              <a:rPr kumimoji="0" lang="en-GB" altLang="en-US" sz="2000" b="0" i="0" u="none" strike="noStrike" cap="none" normalizeH="0" baseline="0" dirty="0" smtClean="0">
                <a:ln>
                  <a:noFill/>
                </a:ln>
                <a:solidFill>
                  <a:schemeClr val="tx1"/>
                </a:solidFill>
                <a:effectLst/>
                <a:latin typeface="+mn-lt"/>
                <a:ea typeface="Times New Roman" panose="02020603050405020304" pitchFamily="18" charset="0"/>
              </a:rPr>
              <a:t>Master in Ecological Tourism with Emphasis in Planning and Administration (ULACIT), </a:t>
            </a:r>
          </a:p>
          <a:p>
            <a:pPr marL="0" marR="0" lvl="0" indent="0" algn="just" defTabSz="914400" rtl="0" eaLnBrk="0" fontAlgn="base" latinLnBrk="0" hangingPunct="0">
              <a:lnSpc>
                <a:spcPct val="100000"/>
              </a:lnSpc>
              <a:spcBef>
                <a:spcPct val="0"/>
              </a:spcBef>
              <a:spcAft>
                <a:spcPct val="0"/>
              </a:spcAft>
              <a:buClrTx/>
              <a:buSzTx/>
              <a:buNone/>
              <a:tabLst>
                <a:tab pos="228600" algn="l"/>
              </a:tabLst>
            </a:pPr>
            <a:r>
              <a:rPr lang="en-GB" altLang="en-US" sz="2000" dirty="0">
                <a:latin typeface="+mn-lt"/>
                <a:ea typeface="Times New Roman" panose="02020603050405020304" pitchFamily="18" charset="0"/>
              </a:rPr>
              <a:t> </a:t>
            </a:r>
            <a:r>
              <a:rPr lang="en-GB" altLang="en-US" sz="2000" dirty="0" smtClean="0">
                <a:latin typeface="+mn-lt"/>
                <a:ea typeface="Times New Roman" panose="02020603050405020304" pitchFamily="18" charset="0"/>
              </a:rPr>
              <a:t>  </a:t>
            </a:r>
            <a:r>
              <a:rPr kumimoji="0" lang="en-GB" altLang="en-US" sz="2000" b="0" i="0" u="none" strike="noStrike" cap="none" normalizeH="0" baseline="0" dirty="0" smtClean="0">
                <a:ln>
                  <a:noFill/>
                </a:ln>
                <a:solidFill>
                  <a:schemeClr val="tx1"/>
                </a:solidFill>
                <a:effectLst/>
                <a:latin typeface="+mn-lt"/>
                <a:ea typeface="Times New Roman" panose="02020603050405020304" pitchFamily="18" charset="0"/>
              </a:rPr>
              <a:t>San Jose, Costa Rica.</a:t>
            </a:r>
            <a:endParaRPr kumimoji="0" lang="en-US" altLang="en-US" sz="2000" b="0" i="0" u="none" strike="noStrike" cap="none" normalizeH="0" baseline="0" dirty="0" smtClean="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buFontTx/>
              <a:buChar char="•"/>
              <a:tabLst>
                <a:tab pos="228600" algn="l"/>
              </a:tabLst>
            </a:pPr>
            <a:r>
              <a:rPr kumimoji="0" lang="en-GB" altLang="en-US" sz="2000" b="0" i="0" u="none" strike="noStrike" cap="none" normalizeH="0" baseline="0" dirty="0" smtClean="0">
                <a:ln>
                  <a:noFill/>
                </a:ln>
                <a:solidFill>
                  <a:srgbClr val="000000"/>
                </a:solidFill>
                <a:effectLst/>
                <a:latin typeface="+mn-lt"/>
                <a:ea typeface="Times New Roman" panose="02020603050405020304" pitchFamily="18" charset="0"/>
              </a:rPr>
              <a:t>Licentiate in Journa</a:t>
            </a:r>
            <a:r>
              <a:rPr kumimoji="0" lang="en-GB" altLang="en-US" sz="2000" b="0" i="0" u="none" strike="noStrike" cap="none" normalizeH="0" baseline="0" dirty="0" smtClean="0">
                <a:ln>
                  <a:noFill/>
                </a:ln>
                <a:solidFill>
                  <a:schemeClr val="tx1"/>
                </a:solidFill>
                <a:effectLst/>
                <a:latin typeface="+mn-lt"/>
                <a:ea typeface="Times New Roman" panose="02020603050405020304" pitchFamily="18" charset="0"/>
              </a:rPr>
              <a:t>lism, University of Costa Rica.</a:t>
            </a:r>
            <a:endParaRPr kumimoji="0" lang="en-US" altLang="en-US" sz="2000" b="0" i="0" u="none" strike="noStrike" cap="none" normalizeH="0" baseline="0" dirty="0" smtClean="0">
              <a:ln>
                <a:noFill/>
              </a:ln>
              <a:solidFill>
                <a:schemeClr val="tx1"/>
              </a:solidFill>
              <a:effectLst/>
              <a:latin typeface="+mn-lt"/>
            </a:endParaRPr>
          </a:p>
          <a:p>
            <a:pPr marL="0" marR="0" lvl="0" indent="0" algn="just" defTabSz="914400" rtl="0" eaLnBrk="0" fontAlgn="base" latinLnBrk="0" hangingPunct="0">
              <a:lnSpc>
                <a:spcPct val="100000"/>
              </a:lnSpc>
              <a:spcBef>
                <a:spcPct val="0"/>
              </a:spcBef>
              <a:spcAft>
                <a:spcPct val="0"/>
              </a:spcAft>
              <a:buClrTx/>
              <a:buSzTx/>
              <a:buFontTx/>
              <a:buChar char="•"/>
              <a:tabLst>
                <a:tab pos="228600" algn="l"/>
              </a:tabLst>
            </a:pPr>
            <a:r>
              <a:rPr kumimoji="0" lang="en-GB" altLang="en-US" sz="2000" b="0" i="0" u="none" strike="noStrike" cap="none" normalizeH="0" baseline="0" dirty="0" smtClean="0">
                <a:ln>
                  <a:noFill/>
                </a:ln>
                <a:solidFill>
                  <a:schemeClr val="tx1"/>
                </a:solidFill>
                <a:effectLst/>
                <a:latin typeface="+mn-lt"/>
                <a:ea typeface="Times New Roman" panose="02020603050405020304" pitchFamily="18" charset="0"/>
              </a:rPr>
              <a:t>Bachelor in Communication Sciences, University of Costa Rica.</a:t>
            </a:r>
            <a:endParaRPr kumimoji="0" lang="en-GB" altLang="en-US" sz="2000" b="0" i="0" u="none" strike="noStrike" cap="none" normalizeH="0" baseline="0" dirty="0" smtClean="0">
              <a:ln>
                <a:noFill/>
              </a:ln>
              <a:solidFill>
                <a:schemeClr val="tx1"/>
              </a:solidFill>
              <a:effectLst/>
              <a:latin typeface="+mn-lt"/>
            </a:endParaRPr>
          </a:p>
        </p:txBody>
      </p:sp>
    </p:spTree>
    <p:extLst>
      <p:ext uri="{BB962C8B-B14F-4D97-AF65-F5344CB8AC3E}">
        <p14:creationId xmlns:p14="http://schemas.microsoft.com/office/powerpoint/2010/main" val="21771944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8"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smtClean="0">
                <a:latin typeface="+mn-lt"/>
              </a:rPr>
              <a:t>Other</a:t>
            </a:r>
            <a:r>
              <a:rPr lang="it-IT" sz="2800" b="1" dirty="0">
                <a:latin typeface="+mn-lt"/>
              </a:rPr>
              <a:t> </a:t>
            </a:r>
            <a:r>
              <a:rPr lang="it-IT" sz="2800" b="1" dirty="0" err="1">
                <a:latin typeface="+mn-lt"/>
              </a:rPr>
              <a:t>interests</a:t>
            </a:r>
            <a:r>
              <a:rPr lang="it-IT" sz="2800" b="1" dirty="0">
                <a:latin typeface="+mn-lt"/>
              </a:rPr>
              <a:t> (</a:t>
            </a:r>
            <a:r>
              <a:rPr lang="it-IT" sz="2800" b="1" dirty="0" err="1" smtClean="0">
                <a:latin typeface="+mn-lt"/>
              </a:rPr>
              <a:t>volunteer</a:t>
            </a:r>
            <a:r>
              <a:rPr lang="it-IT" sz="2800" b="1" dirty="0" smtClean="0">
                <a:latin typeface="+mn-lt"/>
              </a:rPr>
              <a:t> work, hobbies etc.)</a:t>
            </a:r>
            <a:endParaRPr lang="it-IT" sz="2800" b="1" dirty="0">
              <a:latin typeface="+mn-lt"/>
            </a:endParaRPr>
          </a:p>
        </p:txBody>
      </p:sp>
      <p:sp>
        <p:nvSpPr>
          <p:cNvPr id="2" name="Segnaposto contenuto 1"/>
          <p:cNvSpPr>
            <a:spLocks noGrp="1"/>
          </p:cNvSpPr>
          <p:nvPr>
            <p:ph idx="1"/>
          </p:nvPr>
        </p:nvSpPr>
        <p:spPr/>
        <p:txBody>
          <a:bodyPr>
            <a:normAutofit/>
          </a:bodyPr>
          <a:lstStyle/>
          <a:p>
            <a:pPr lvl="0"/>
            <a:endParaRPr lang="it-IT" dirty="0" smtClean="0"/>
          </a:p>
          <a:p>
            <a:pPr lvl="0"/>
            <a:r>
              <a:rPr lang="it-IT" sz="2000" dirty="0" smtClean="0"/>
              <a:t>Associated </a:t>
            </a:r>
            <a:r>
              <a:rPr lang="it-IT" sz="2000" dirty="0"/>
              <a:t>to Tropical Science Center (CCT).</a:t>
            </a:r>
            <a:endParaRPr lang="en-US" sz="2000" dirty="0"/>
          </a:p>
          <a:p>
            <a:pPr lvl="0"/>
            <a:r>
              <a:rPr lang="it-IT" sz="2000" dirty="0"/>
              <a:t>Member of the Climate Reality Leadership Corps.</a:t>
            </a:r>
            <a:endParaRPr lang="en-US" sz="2000" dirty="0"/>
          </a:p>
          <a:p>
            <a:pPr lvl="0"/>
            <a:r>
              <a:rPr lang="it-IT" sz="2000" dirty="0"/>
              <a:t>Member of the Earth Journalism Network.</a:t>
            </a:r>
            <a:endParaRPr lang="en-US" sz="2000" dirty="0"/>
          </a:p>
          <a:p>
            <a:pPr lvl="0"/>
            <a:r>
              <a:rPr lang="it-IT" sz="2000" dirty="0"/>
              <a:t>Member of the Greenaccord Network. </a:t>
            </a:r>
            <a:endParaRPr lang="en-US" sz="2000" dirty="0"/>
          </a:p>
          <a:p>
            <a:r>
              <a:rPr lang="en-US" sz="2000" dirty="0" smtClean="0"/>
              <a:t>Nature Photographer</a:t>
            </a:r>
          </a:p>
          <a:p>
            <a:r>
              <a:rPr lang="en-GB" sz="2000" dirty="0"/>
              <a:t> </a:t>
            </a:r>
            <a:r>
              <a:rPr lang="it-IT" sz="2000" dirty="0" smtClean="0"/>
              <a:t>Contributor </a:t>
            </a:r>
            <a:r>
              <a:rPr lang="it-IT" sz="2000" dirty="0"/>
              <a:t>to Tinta Fresca literature column at La Nacion newspaper, Costa </a:t>
            </a:r>
            <a:r>
              <a:rPr lang="it-IT" sz="2000" dirty="0" smtClean="0"/>
              <a:t>Rica</a:t>
            </a:r>
            <a:r>
              <a:rPr lang="en-US" sz="2000" dirty="0"/>
              <a:t>.</a:t>
            </a:r>
          </a:p>
        </p:txBody>
      </p:sp>
    </p:spTree>
    <p:extLst>
      <p:ext uri="{BB962C8B-B14F-4D97-AF65-F5344CB8AC3E}">
        <p14:creationId xmlns:p14="http://schemas.microsoft.com/office/powerpoint/2010/main" val="33059079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smtClean="0">
                <a:latin typeface="+mn-lt"/>
              </a:rPr>
              <a:t>Presentation of a </a:t>
            </a:r>
            <a:r>
              <a:rPr lang="it-IT" sz="2800" b="1" dirty="0" err="1" smtClean="0">
                <a:latin typeface="+mn-lt"/>
              </a:rPr>
              <a:t>project</a:t>
            </a:r>
            <a:r>
              <a:rPr lang="it-IT" sz="2800" b="1" dirty="0" smtClean="0">
                <a:latin typeface="+mn-lt"/>
              </a:rPr>
              <a:t> </a:t>
            </a:r>
            <a:r>
              <a:rPr lang="it-IT" sz="2800" b="1" dirty="0" err="1" smtClean="0">
                <a:latin typeface="+mn-lt"/>
              </a:rPr>
              <a:t>you</a:t>
            </a:r>
            <a:r>
              <a:rPr lang="it-IT" sz="2800" b="1" dirty="0" smtClean="0">
                <a:latin typeface="+mn-lt"/>
              </a:rPr>
              <a:t> are </a:t>
            </a:r>
            <a:r>
              <a:rPr lang="it-IT" sz="2800" b="1" dirty="0" err="1" smtClean="0">
                <a:latin typeface="+mn-lt"/>
              </a:rPr>
              <a:t>working</a:t>
            </a:r>
            <a:r>
              <a:rPr lang="it-IT" sz="2800" b="1" dirty="0" smtClean="0">
                <a:latin typeface="+mn-lt"/>
              </a:rPr>
              <a:t> on	1/3</a:t>
            </a:r>
            <a:endParaRPr lang="it-IT" sz="2800" b="1" dirty="0">
              <a:latin typeface="+mn-lt"/>
            </a:endParaRPr>
          </a:p>
        </p:txBody>
      </p:sp>
      <p:sp>
        <p:nvSpPr>
          <p:cNvPr id="3" name="Segnaposto contenuto 2"/>
          <p:cNvSpPr>
            <a:spLocks noGrp="1"/>
          </p:cNvSpPr>
          <p:nvPr>
            <p:ph idx="1"/>
          </p:nvPr>
        </p:nvSpPr>
        <p:spPr/>
        <p:txBody>
          <a:bodyPr/>
          <a:lstStyle/>
          <a:p>
            <a:pPr marL="0" lvl="0" indent="0">
              <a:buNone/>
            </a:pPr>
            <a:endParaRPr lang="es-CR" dirty="0" smtClean="0"/>
          </a:p>
          <a:p>
            <a:pPr marL="0" lvl="0" indent="0">
              <a:buNone/>
            </a:pPr>
            <a:endParaRPr lang="es-CR" dirty="0"/>
          </a:p>
          <a:p>
            <a:pPr marL="0" lvl="0" indent="0">
              <a:buNone/>
            </a:pPr>
            <a:endParaRPr lang="en-US" sz="2400" dirty="0" smtClean="0"/>
          </a:p>
          <a:p>
            <a:pPr marL="0" lvl="0" indent="0">
              <a:buNone/>
            </a:pPr>
            <a:r>
              <a:rPr lang="en-US" sz="2400" dirty="0" smtClean="0"/>
              <a:t>Communications strategy for The </a:t>
            </a:r>
            <a:r>
              <a:rPr lang="en-US" sz="2400" dirty="0"/>
              <a:t>Latin American Network on Greenhouse Gas Inventories (</a:t>
            </a:r>
            <a:r>
              <a:rPr lang="en-US" sz="2400" dirty="0" err="1"/>
              <a:t>RedINGEI</a:t>
            </a:r>
            <a:r>
              <a:rPr lang="en-US" sz="2400" dirty="0" smtClean="0"/>
              <a:t>).</a:t>
            </a:r>
            <a:endParaRPr lang="en-US" sz="2400" dirty="0"/>
          </a:p>
        </p:txBody>
      </p:sp>
    </p:spTree>
    <p:extLst>
      <p:ext uri="{BB962C8B-B14F-4D97-AF65-F5344CB8AC3E}">
        <p14:creationId xmlns:p14="http://schemas.microsoft.com/office/powerpoint/2010/main" val="14950767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smtClean="0">
                <a:latin typeface="+mn-lt"/>
              </a:rPr>
              <a:t>Presentation of a </a:t>
            </a:r>
            <a:r>
              <a:rPr lang="it-IT" sz="2800" b="1" dirty="0" err="1" smtClean="0">
                <a:latin typeface="+mn-lt"/>
              </a:rPr>
              <a:t>project</a:t>
            </a:r>
            <a:r>
              <a:rPr lang="it-IT" sz="2800" b="1" dirty="0" smtClean="0">
                <a:latin typeface="+mn-lt"/>
              </a:rPr>
              <a:t> </a:t>
            </a:r>
            <a:r>
              <a:rPr lang="it-IT" sz="2800" b="1" dirty="0" err="1" smtClean="0">
                <a:latin typeface="+mn-lt"/>
              </a:rPr>
              <a:t>you</a:t>
            </a:r>
            <a:r>
              <a:rPr lang="it-IT" sz="2800" b="1" dirty="0" smtClean="0">
                <a:latin typeface="+mn-lt"/>
              </a:rPr>
              <a:t> are </a:t>
            </a:r>
            <a:r>
              <a:rPr lang="it-IT" sz="2800" b="1" dirty="0" err="1" smtClean="0">
                <a:latin typeface="+mn-lt"/>
              </a:rPr>
              <a:t>working</a:t>
            </a:r>
            <a:r>
              <a:rPr lang="it-IT" sz="2800" b="1" dirty="0" smtClean="0">
                <a:latin typeface="+mn-lt"/>
              </a:rPr>
              <a:t> on	2/3</a:t>
            </a:r>
            <a:endParaRPr lang="it-IT" sz="2800" b="1" dirty="0">
              <a:latin typeface="+mn-lt"/>
            </a:endParaRPr>
          </a:p>
        </p:txBody>
      </p:sp>
      <p:sp>
        <p:nvSpPr>
          <p:cNvPr id="3" name="Segnaposto contenuto 2"/>
          <p:cNvSpPr>
            <a:spLocks noGrp="1"/>
          </p:cNvSpPr>
          <p:nvPr>
            <p:ph idx="1"/>
          </p:nvPr>
        </p:nvSpPr>
        <p:spPr/>
        <p:txBody>
          <a:bodyPr/>
          <a:lstStyle/>
          <a:p>
            <a:pPr marL="0" lvl="0" indent="0">
              <a:buNone/>
            </a:pPr>
            <a:endParaRPr lang="en-US" dirty="0" smtClean="0"/>
          </a:p>
          <a:p>
            <a:pPr marL="0" lvl="0" indent="0">
              <a:buNone/>
            </a:pPr>
            <a:endParaRPr lang="en-US" dirty="0"/>
          </a:p>
          <a:p>
            <a:pPr marL="0" lvl="0" indent="0">
              <a:buNone/>
            </a:pPr>
            <a:endParaRPr lang="en-US" dirty="0" smtClean="0"/>
          </a:p>
          <a:p>
            <a:pPr marL="0" lvl="0" indent="0">
              <a:buNone/>
            </a:pPr>
            <a:r>
              <a:rPr lang="en-US" sz="2400" dirty="0" smtClean="0"/>
              <a:t>Introduction </a:t>
            </a:r>
            <a:r>
              <a:rPr lang="en-US" sz="2400" dirty="0"/>
              <a:t>of the Just Transition concept in Costa Rica´s NDC.  </a:t>
            </a:r>
          </a:p>
        </p:txBody>
      </p:sp>
    </p:spTree>
    <p:extLst>
      <p:ext uri="{BB962C8B-B14F-4D97-AF65-F5344CB8AC3E}">
        <p14:creationId xmlns:p14="http://schemas.microsoft.com/office/powerpoint/2010/main" val="16451604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smtClean="0">
                <a:latin typeface="+mn-lt"/>
              </a:rPr>
              <a:t>Presentation of a </a:t>
            </a:r>
            <a:r>
              <a:rPr lang="it-IT" sz="2800" b="1" dirty="0" err="1" smtClean="0">
                <a:latin typeface="+mn-lt"/>
              </a:rPr>
              <a:t>project</a:t>
            </a:r>
            <a:r>
              <a:rPr lang="it-IT" sz="2800" b="1" dirty="0" smtClean="0">
                <a:latin typeface="+mn-lt"/>
              </a:rPr>
              <a:t> </a:t>
            </a:r>
            <a:r>
              <a:rPr lang="it-IT" sz="2800" b="1" dirty="0" err="1" smtClean="0">
                <a:latin typeface="+mn-lt"/>
              </a:rPr>
              <a:t>you</a:t>
            </a:r>
            <a:r>
              <a:rPr lang="it-IT" sz="2800" b="1" dirty="0" smtClean="0">
                <a:latin typeface="+mn-lt"/>
              </a:rPr>
              <a:t> are </a:t>
            </a:r>
            <a:r>
              <a:rPr lang="it-IT" sz="2800" b="1" dirty="0" err="1" smtClean="0">
                <a:latin typeface="+mn-lt"/>
              </a:rPr>
              <a:t>working</a:t>
            </a:r>
            <a:r>
              <a:rPr lang="it-IT" sz="2800" b="1" dirty="0" smtClean="0">
                <a:latin typeface="+mn-lt"/>
              </a:rPr>
              <a:t> on	3/3</a:t>
            </a:r>
            <a:endParaRPr lang="it-IT" sz="2800" b="1" dirty="0">
              <a:latin typeface="+mn-lt"/>
            </a:endParaRPr>
          </a:p>
        </p:txBody>
      </p:sp>
      <p:sp>
        <p:nvSpPr>
          <p:cNvPr id="3" name="Segnaposto contenuto 2"/>
          <p:cNvSpPr>
            <a:spLocks noGrp="1"/>
          </p:cNvSpPr>
          <p:nvPr>
            <p:ph idx="1"/>
          </p:nvPr>
        </p:nvSpPr>
        <p:spPr/>
        <p:txBody>
          <a:bodyPr/>
          <a:lstStyle/>
          <a:p>
            <a:endParaRPr lang="it-IT" sz="2000" dirty="0"/>
          </a:p>
          <a:p>
            <a:endParaRPr lang="it-IT" sz="2000" dirty="0"/>
          </a:p>
          <a:p>
            <a:pPr marL="0" indent="0">
              <a:buNone/>
            </a:pPr>
            <a:endParaRPr lang="en-US" sz="2400" dirty="0" smtClean="0"/>
          </a:p>
          <a:p>
            <a:pPr marL="0" indent="0">
              <a:buNone/>
            </a:pPr>
            <a:r>
              <a:rPr lang="en-US" sz="2400" dirty="0" smtClean="0"/>
              <a:t>Instructor </a:t>
            </a:r>
            <a:r>
              <a:rPr lang="en-US" sz="2400" dirty="0"/>
              <a:t>and facilitator </a:t>
            </a:r>
            <a:r>
              <a:rPr lang="en-US" sz="2400" dirty="0" smtClean="0"/>
              <a:t>of </a:t>
            </a:r>
            <a:r>
              <a:rPr lang="en-US" sz="2400" dirty="0"/>
              <a:t>the Second Workshop of Environmental Journalism for journalists and communicators from El Salvador, organized by the Environmental Investment Fund of El Salvador (FIAES), in alliance with Catholic Relief Service (CRS) and </a:t>
            </a:r>
            <a:r>
              <a:rPr lang="en-US" sz="2400" dirty="0" err="1" smtClean="0"/>
              <a:t>LatinClima</a:t>
            </a:r>
            <a:r>
              <a:rPr lang="en-US" sz="2400" dirty="0" smtClean="0"/>
              <a:t>.</a:t>
            </a:r>
            <a:endParaRPr lang="en-US" sz="2400" dirty="0"/>
          </a:p>
          <a:p>
            <a:endParaRPr lang="it-IT" dirty="0"/>
          </a:p>
        </p:txBody>
      </p:sp>
    </p:spTree>
    <p:extLst>
      <p:ext uri="{BB962C8B-B14F-4D97-AF65-F5344CB8AC3E}">
        <p14:creationId xmlns:p14="http://schemas.microsoft.com/office/powerpoint/2010/main" val="31079105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en-US" dirty="0" smtClean="0"/>
              <a:t>Thank for your attention!</a:t>
            </a:r>
            <a:endParaRPr lang="en-US" dirty="0"/>
          </a:p>
        </p:txBody>
      </p:sp>
      <p:sp>
        <p:nvSpPr>
          <p:cNvPr id="3" name="Sottotitolo 2"/>
          <p:cNvSpPr>
            <a:spLocks noGrp="1"/>
          </p:cNvSpPr>
          <p:nvPr>
            <p:ph type="subTitle" idx="1"/>
          </p:nvPr>
        </p:nvSpPr>
        <p:spPr/>
        <p:txBody>
          <a:bodyPr/>
          <a:lstStyle/>
          <a:p>
            <a:r>
              <a:rPr lang="it-IT" dirty="0" smtClean="0"/>
              <a:t>(Optional)</a:t>
            </a:r>
            <a:endParaRPr lang="it-IT"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7584" y="3602038"/>
            <a:ext cx="7850038" cy="2616679"/>
          </a:xfrm>
          <a:prstGeom prst="rect">
            <a:avLst/>
          </a:prstGeom>
        </p:spPr>
      </p:pic>
    </p:spTree>
    <p:extLst>
      <p:ext uri="{BB962C8B-B14F-4D97-AF65-F5344CB8AC3E}">
        <p14:creationId xmlns:p14="http://schemas.microsoft.com/office/powerpoint/2010/main" val="100286162"/>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i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wrap="square" lIns="91440" tIns="45720" rIns="91440" bIns="45720" rtlCol="0" anchor="ctr">
        <a:spAutoFit/>
      </a:bodyPr>
      <a:lstStyle>
        <a:defPPr algn="ctr">
          <a:lnSpc>
            <a:spcPct val="100000"/>
          </a:lnSpc>
          <a:defRPr sz="2800" b="1" dirty="0" err="1" smtClean="0">
            <a:latin typeface="+mn-lt"/>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700</TotalTime>
  <Words>307</Words>
  <Application>Microsoft Office PowerPoint</Application>
  <PresentationFormat>Presentación en pantalla (4:3)</PresentationFormat>
  <Paragraphs>43</Paragraphs>
  <Slides>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7</vt:i4>
      </vt:variant>
    </vt:vector>
  </HeadingPairs>
  <TitlesOfParts>
    <vt:vector size="12" baseType="lpstr">
      <vt:lpstr>Arial</vt:lpstr>
      <vt:lpstr>Calibri</vt:lpstr>
      <vt:lpstr>Calibri Light</vt:lpstr>
      <vt:lpstr>Times New Roman</vt:lpstr>
      <vt:lpstr>Tema di Office</vt:lpstr>
      <vt:lpstr>Presentación de PowerPoint</vt:lpstr>
      <vt:lpstr>Presentación de PowerPoint</vt:lpstr>
      <vt:lpstr>Presentación de PowerPoint</vt:lpstr>
      <vt:lpstr>Presentación de PowerPoint</vt:lpstr>
      <vt:lpstr>Presentación de PowerPoint</vt:lpstr>
      <vt:lpstr>Presentación de PowerPoint</vt:lpstr>
      <vt:lpstr>Thank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Agriculture in the Alps</dc:title>
  <dc:creator>Bassignana Mauro</dc:creator>
  <cp:lastModifiedBy>Katiana</cp:lastModifiedBy>
  <cp:revision>86</cp:revision>
  <dcterms:created xsi:type="dcterms:W3CDTF">2014-07-05T09:11:12Z</dcterms:created>
  <dcterms:modified xsi:type="dcterms:W3CDTF">2020-09-23T04:51:32Z</dcterms:modified>
</cp:coreProperties>
</file>