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78" r:id="rId2"/>
    <p:sldId id="279" r:id="rId3"/>
    <p:sldId id="288" r:id="rId4"/>
    <p:sldId id="289" r:id="rId5"/>
    <p:sldId id="290" r:id="rId6"/>
    <p:sldId id="291" r:id="rId7"/>
    <p:sldId id="292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720">
          <p15:clr>
            <a:srgbClr val="A4A3A4"/>
          </p15:clr>
        </p15:guide>
        <p15:guide id="2" pos="28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88"/>
    <a:srgbClr val="E3FF83"/>
    <a:srgbClr val="006600"/>
    <a:srgbClr val="00CC00"/>
    <a:srgbClr val="FF6600"/>
    <a:srgbClr val="FF66CC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80" d="100"/>
          <a:sy n="80" d="100"/>
        </p:scale>
        <p:origin x="-1026" y="24"/>
      </p:cViewPr>
      <p:guideLst>
        <p:guide orient="horz" pos="2720"/>
        <p:guide pos="28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0A46D-7C23-A74C-A927-950A7F23F9EF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AC88D-BAEE-204A-9505-52122518187D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200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097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7607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0885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10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0182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518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141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167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725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348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88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7BF72-1CFC-4EE4-AD29-9ECF34C8F35B}" type="datetimeFigureOut">
              <a:rPr lang="it-IT" smtClean="0"/>
              <a:t>24/09/2020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D428-8962-4FC5-ACFE-B2FD27EF9F56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10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Loupadado.org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881349" y="770214"/>
            <a:ext cx="7645706" cy="2185214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3200" b="1" dirty="0" smtClean="0">
                <a:latin typeface="+mn-lt"/>
              </a:rPr>
              <a:t>Personal </a:t>
            </a:r>
            <a:r>
              <a:rPr lang="it-IT" sz="3200" b="1" dirty="0" err="1" smtClean="0">
                <a:latin typeface="+mn-lt"/>
              </a:rPr>
              <a:t>presentation</a:t>
            </a:r>
            <a:endParaRPr lang="it-IT" sz="32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endParaRPr lang="it-IT" sz="2000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400" b="1" dirty="0" smtClean="0">
                <a:latin typeface="+mn-lt"/>
              </a:rPr>
              <a:t>Loupa Pius</a:t>
            </a:r>
            <a:endParaRPr lang="it-IT" sz="2000" b="1" dirty="0" smtClean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Dynamic Agro-pastoralist Development Organisation (DADO)/ </a:t>
            </a: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</a:rPr>
              <a:t>Arid Landscape Initiative (ALIN Africa)</a:t>
            </a:r>
            <a:endParaRPr lang="it-IT" sz="2000" dirty="0">
              <a:latin typeface="+mn-lt"/>
            </a:endParaRPr>
          </a:p>
          <a:p>
            <a:pPr algn="ctr">
              <a:lnSpc>
                <a:spcPct val="100000"/>
              </a:lnSpc>
            </a:pPr>
            <a:r>
              <a:rPr lang="it-IT" sz="2000" dirty="0" smtClean="0">
                <a:latin typeface="+mn-lt"/>
                <a:hlinkClick r:id="rId2"/>
              </a:rPr>
              <a:t>Loupadado.org@gmail.com</a:t>
            </a:r>
            <a:r>
              <a:rPr lang="it-IT" sz="2000" dirty="0" smtClean="0">
                <a:latin typeface="+mn-lt"/>
              </a:rPr>
              <a:t> </a:t>
            </a:r>
            <a:endParaRPr lang="it-IT" sz="2800" dirty="0">
              <a:latin typeface="+mn-lt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" y="5529976"/>
            <a:ext cx="91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 </a:t>
            </a:r>
            <a:r>
              <a:rPr lang="it-IT" sz="2400" b="1" dirty="0"/>
              <a:t>IPROMO</a:t>
            </a:r>
            <a:r>
              <a:rPr lang="it-IT" b="1" dirty="0"/>
              <a:t> </a:t>
            </a:r>
            <a:endParaRPr lang="it-IT" dirty="0"/>
          </a:p>
          <a:p>
            <a:pPr algn="ctr"/>
            <a:r>
              <a:rPr lang="en-US" b="1" dirty="0"/>
              <a:t> </a:t>
            </a:r>
            <a:r>
              <a:rPr lang="en-US" b="1" i="1" dirty="0"/>
              <a:t>Mountains in a changing climate: Threats, challenges and opportunities</a:t>
            </a:r>
          </a:p>
          <a:p>
            <a:pPr algn="ctr"/>
            <a:r>
              <a:rPr lang="en-US" b="1" dirty="0" smtClean="0"/>
              <a:t>28 September-09 October 2020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00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Education</a:t>
            </a:r>
            <a:endParaRPr lang="it-IT" sz="2800" b="1" dirty="0">
              <a:latin typeface="+mn-lt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0162" y="682594"/>
            <a:ext cx="7447403" cy="1520779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dirty="0" smtClean="0">
                <a:latin typeface="Arial Narrow" pitchFamily="34" charset="0"/>
              </a:rPr>
              <a:t>Uganda Martyrs University – Bachelors of Science in Agriculture</a:t>
            </a:r>
          </a:p>
          <a:p>
            <a:pPr algn="just"/>
            <a:r>
              <a:rPr lang="it-IT" dirty="0" smtClean="0">
                <a:latin typeface="Arial Narrow" pitchFamily="34" charset="0"/>
              </a:rPr>
              <a:t>Nyabyeya Forestry College – Diploma in Apiary production/Beekeeping </a:t>
            </a:r>
          </a:p>
          <a:p>
            <a:pPr algn="just"/>
            <a:r>
              <a:rPr lang="it-IT" dirty="0" smtClean="0">
                <a:latin typeface="Arial Narrow" pitchFamily="34" charset="0"/>
              </a:rPr>
              <a:t>Lubiri High School – Advanced Certificate </a:t>
            </a:r>
            <a:endParaRPr lang="it-IT" dirty="0">
              <a:latin typeface="Arial Narrow" pitchFamily="34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1057619" y="3127121"/>
            <a:ext cx="7282149" cy="325164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b="1" dirty="0" smtClean="0">
                <a:latin typeface="Arial Narrow" pitchFamily="34" charset="0"/>
              </a:rPr>
              <a:t>Project Coordinator </a:t>
            </a:r>
            <a:r>
              <a:rPr lang="it-IT" dirty="0" smtClean="0">
                <a:latin typeface="Arial Narrow" pitchFamily="34" charset="0"/>
              </a:rPr>
              <a:t>– DADO Uganda</a:t>
            </a:r>
          </a:p>
          <a:p>
            <a:pPr marL="0" indent="0">
              <a:buNone/>
            </a:pPr>
            <a:r>
              <a:rPr lang="it-IT" dirty="0" smtClean="0">
                <a:latin typeface="Arial Narrow" pitchFamily="34" charset="0"/>
              </a:rPr>
              <a:t>Monitoring project plans</a:t>
            </a:r>
          </a:p>
          <a:p>
            <a:pPr marL="0" indent="0">
              <a:buNone/>
            </a:pPr>
            <a:r>
              <a:rPr lang="it-IT" dirty="0" smtClean="0">
                <a:latin typeface="Arial Narrow" pitchFamily="34" charset="0"/>
              </a:rPr>
              <a:t>Development of capacity building materials</a:t>
            </a:r>
          </a:p>
          <a:p>
            <a:pPr marL="0" lvl="0" indent="0">
              <a:buNone/>
            </a:pPr>
            <a:r>
              <a:rPr lang="en-US" dirty="0">
                <a:latin typeface="Arial Narrow" pitchFamily="34" charset="0"/>
              </a:rPr>
              <a:t>Capacity building and mentorship of Junior Farmer field schools in selected primary schools and sub counties </a:t>
            </a:r>
            <a:endParaRPr lang="en-US" dirty="0" smtClean="0">
              <a:latin typeface="Arial Narrow" pitchFamily="34" charset="0"/>
            </a:endParaRPr>
          </a:p>
          <a:p>
            <a:pPr marL="0" lvl="0" indent="0">
              <a:buNone/>
            </a:pPr>
            <a:r>
              <a:rPr lang="en-US" dirty="0">
                <a:latin typeface="Arial Narrow" pitchFamily="34" charset="0"/>
              </a:rPr>
              <a:t>Supervision and mentorship of Community Based Facilitators</a:t>
            </a:r>
          </a:p>
          <a:p>
            <a:pPr marL="0" lvl="0" indent="0">
              <a:buNone/>
            </a:pPr>
            <a:r>
              <a:rPr lang="en-US" dirty="0">
                <a:latin typeface="Arial Narrow" pitchFamily="34" charset="0"/>
              </a:rPr>
              <a:t>Capacity building of farmers and CBFs on climate smart agriculture, post-harvest handling, Vegetable farming and </a:t>
            </a:r>
            <a:r>
              <a:rPr lang="en-US" dirty="0" smtClean="0">
                <a:latin typeface="Arial Narrow" pitchFamily="34" charset="0"/>
              </a:rPr>
              <a:t>FMNRR</a:t>
            </a:r>
          </a:p>
          <a:p>
            <a:pPr marL="0" lvl="0" indent="0">
              <a:buNone/>
            </a:pPr>
            <a:r>
              <a:rPr lang="en-US" dirty="0" smtClean="0">
                <a:latin typeface="Arial Narrow" pitchFamily="34" charset="0"/>
              </a:rPr>
              <a:t>Aid support to the local governments in </a:t>
            </a:r>
            <a:r>
              <a:rPr lang="en-US" dirty="0" err="1" smtClean="0">
                <a:latin typeface="Arial Narrow" pitchFamily="34" charset="0"/>
              </a:rPr>
              <a:t>delievery</a:t>
            </a:r>
            <a:r>
              <a:rPr lang="en-US" dirty="0" smtClean="0">
                <a:latin typeface="Arial Narrow" pitchFamily="34" charset="0"/>
              </a:rPr>
              <a:t> of farming based services </a:t>
            </a:r>
          </a:p>
          <a:p>
            <a:pPr marL="0" lvl="0" indent="0">
              <a:buNone/>
            </a:pPr>
            <a:r>
              <a:rPr lang="en-US" dirty="0" smtClean="0">
                <a:latin typeface="Arial Narrow" pitchFamily="34" charset="0"/>
              </a:rPr>
              <a:t>Ensure gender and sustainability systems are adhered in the process of structural development</a:t>
            </a:r>
            <a:endParaRPr lang="en-US" dirty="0">
              <a:latin typeface="Arial Narrow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Arial Narrow" pitchFamily="34" charset="0"/>
            </a:endParaRPr>
          </a:p>
          <a:p>
            <a:pPr marL="0" lvl="0" indent="0">
              <a:buNone/>
            </a:pPr>
            <a:endParaRPr lang="en-US" dirty="0">
              <a:latin typeface="Arial Narrow" pitchFamily="34" charset="0"/>
            </a:endParaRPr>
          </a:p>
          <a:p>
            <a:pPr marL="0" indent="0">
              <a:buNone/>
            </a:pPr>
            <a:endParaRPr lang="it-IT" dirty="0">
              <a:latin typeface="Arial Narrow" pitchFamily="34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0" y="2199610"/>
            <a:ext cx="9144000" cy="52322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>
                <a:latin typeface="+mn-lt"/>
              </a:rPr>
              <a:t>Employment</a:t>
            </a:r>
            <a:r>
              <a:rPr lang="it-IT" sz="2800" b="1" dirty="0">
                <a:latin typeface="+mn-lt"/>
              </a:rPr>
              <a:t> and </a:t>
            </a:r>
            <a:r>
              <a:rPr lang="it-IT" sz="2800" b="1" dirty="0" err="1">
                <a:latin typeface="+mn-lt"/>
              </a:rPr>
              <a:t>main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 smtClean="0">
                <a:latin typeface="+mn-lt"/>
              </a:rPr>
              <a:t>activities</a:t>
            </a:r>
            <a:endParaRPr lang="it-IT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719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err="1" smtClean="0">
                <a:latin typeface="+mn-lt"/>
              </a:rPr>
              <a:t>Other</a:t>
            </a:r>
            <a:r>
              <a:rPr lang="it-IT" sz="2800" b="1" dirty="0">
                <a:latin typeface="+mn-lt"/>
              </a:rPr>
              <a:t> </a:t>
            </a:r>
            <a:r>
              <a:rPr lang="it-IT" sz="2800" b="1" dirty="0" err="1">
                <a:latin typeface="+mn-lt"/>
              </a:rPr>
              <a:t>interests</a:t>
            </a:r>
            <a:r>
              <a:rPr lang="it-IT" sz="2800" b="1" dirty="0">
                <a:latin typeface="+mn-lt"/>
              </a:rPr>
              <a:t> (</a:t>
            </a:r>
            <a:r>
              <a:rPr lang="it-IT" sz="2800" b="1" dirty="0" err="1" smtClean="0">
                <a:latin typeface="+mn-lt"/>
              </a:rPr>
              <a:t>volunteer</a:t>
            </a:r>
            <a:r>
              <a:rPr lang="it-IT" sz="2800" b="1" dirty="0" smtClean="0">
                <a:latin typeface="+mn-lt"/>
              </a:rPr>
              <a:t> work, hobbies etc.)</a:t>
            </a:r>
            <a:endParaRPr lang="it-IT" sz="2800" b="1" dirty="0">
              <a:latin typeface="+mn-lt"/>
            </a:endParaRPr>
          </a:p>
        </p:txBody>
      </p:sp>
      <p:sp>
        <p:nvSpPr>
          <p:cNvPr id="2" name="Segnaposto contenuto 1"/>
          <p:cNvSpPr>
            <a:spLocks noGrp="1"/>
          </p:cNvSpPr>
          <p:nvPr>
            <p:ph idx="1"/>
          </p:nvPr>
        </p:nvSpPr>
        <p:spPr>
          <a:xfrm>
            <a:off x="540516" y="1373933"/>
            <a:ext cx="7886700" cy="4351338"/>
          </a:xfrm>
        </p:spPr>
        <p:txBody>
          <a:bodyPr/>
          <a:lstStyle/>
          <a:p>
            <a:r>
              <a:rPr lang="it-IT" dirty="0" smtClean="0">
                <a:latin typeface="Arial Narrow" pitchFamily="34" charset="0"/>
              </a:rPr>
              <a:t>Community Advocacy </a:t>
            </a:r>
          </a:p>
          <a:p>
            <a:r>
              <a:rPr lang="it-IT" dirty="0" smtClean="0">
                <a:latin typeface="Arial Narrow" pitchFamily="34" charset="0"/>
              </a:rPr>
              <a:t>Social media </a:t>
            </a:r>
          </a:p>
          <a:p>
            <a:r>
              <a:rPr lang="it-IT" dirty="0" smtClean="0">
                <a:latin typeface="Arial Narrow" pitchFamily="34" charset="0"/>
              </a:rPr>
              <a:t>Social campaigns </a:t>
            </a:r>
          </a:p>
          <a:p>
            <a:r>
              <a:rPr lang="it-IT" dirty="0" smtClean="0">
                <a:latin typeface="Arial Narrow" pitchFamily="34" charset="0"/>
              </a:rPr>
              <a:t>Adventure </a:t>
            </a:r>
          </a:p>
          <a:p>
            <a:r>
              <a:rPr lang="it-IT" dirty="0" smtClean="0">
                <a:latin typeface="Arial Narrow" pitchFamily="34" charset="0"/>
              </a:rPr>
              <a:t>Politics </a:t>
            </a:r>
            <a:endParaRPr lang="it-IT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90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Presentation: Project brief description</a:t>
            </a:r>
            <a:r>
              <a:rPr lang="it-IT" sz="2800" b="1" dirty="0" smtClean="0">
                <a:latin typeface="+mn-lt"/>
              </a:rPr>
              <a:t>	1/3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867158"/>
            <a:ext cx="7886700" cy="566584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000" b="1" dirty="0" smtClean="0">
                <a:latin typeface="Arial Narrow" pitchFamily="34" charset="0"/>
              </a:rPr>
              <a:t>Project Location</a:t>
            </a:r>
            <a:r>
              <a:rPr lang="en-US" sz="4000" dirty="0" smtClean="0">
                <a:latin typeface="Arial Narrow" pitchFamily="34" charset="0"/>
              </a:rPr>
              <a:t>: </a:t>
            </a:r>
            <a:r>
              <a:rPr lang="en-US" sz="4000" dirty="0" err="1" smtClean="0">
                <a:latin typeface="Arial Narrow" pitchFamily="34" charset="0"/>
              </a:rPr>
              <a:t>Karamoja</a:t>
            </a:r>
            <a:r>
              <a:rPr lang="en-US" sz="4000" dirty="0" smtClean="0">
                <a:latin typeface="Arial Narrow" pitchFamily="34" charset="0"/>
              </a:rPr>
              <a:t>, </a:t>
            </a:r>
            <a:r>
              <a:rPr lang="en-US" sz="4000" dirty="0" err="1" smtClean="0">
                <a:latin typeface="Arial Narrow" pitchFamily="34" charset="0"/>
              </a:rPr>
              <a:t>Teso</a:t>
            </a:r>
            <a:r>
              <a:rPr lang="en-US" sz="4000" dirty="0" smtClean="0">
                <a:latin typeface="Arial Narrow" pitchFamily="34" charset="0"/>
              </a:rPr>
              <a:t> and Northern Uganda</a:t>
            </a:r>
            <a:endParaRPr lang="en-US" sz="40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4000" b="1" dirty="0" smtClean="0">
                <a:latin typeface="Arial Narrow" pitchFamily="34" charset="0"/>
              </a:rPr>
              <a:t>Project stakeholders: </a:t>
            </a:r>
            <a:r>
              <a:rPr lang="en-US" sz="4000" dirty="0" smtClean="0">
                <a:latin typeface="Arial Narrow" pitchFamily="34" charset="0"/>
              </a:rPr>
              <a:t>Smallholder farmers (Women and men, Youth)</a:t>
            </a:r>
            <a:endParaRPr lang="en-US" sz="4000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4000" b="1" dirty="0" smtClean="0">
                <a:latin typeface="Arial Narrow" pitchFamily="34" charset="0"/>
              </a:rPr>
              <a:t>Projected Target:  </a:t>
            </a:r>
            <a:r>
              <a:rPr lang="en-US" sz="4000" dirty="0">
                <a:latin typeface="Arial Narrow" pitchFamily="34" charset="0"/>
              </a:rPr>
              <a:t>The project will benefit </a:t>
            </a:r>
            <a:r>
              <a:rPr lang="en-US" sz="4000" b="1" dirty="0">
                <a:latin typeface="Arial Narrow" pitchFamily="34" charset="0"/>
              </a:rPr>
              <a:t>68,250 Households (60% women</a:t>
            </a:r>
            <a:r>
              <a:rPr lang="en-US" sz="4000" dirty="0">
                <a:latin typeface="Arial Narrow" pitchFamily="34" charset="0"/>
              </a:rPr>
              <a:t>) smallholder farmer households. </a:t>
            </a:r>
            <a:endParaRPr lang="en-US" sz="40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4000" b="1" dirty="0" smtClean="0">
                <a:latin typeface="Arial Narrow" pitchFamily="34" charset="0"/>
              </a:rPr>
              <a:t>Objectives</a:t>
            </a:r>
            <a:r>
              <a:rPr lang="en-US" sz="4000" b="1" dirty="0">
                <a:latin typeface="Arial Narrow" pitchFamily="34" charset="0"/>
              </a:rPr>
              <a:t>:</a:t>
            </a:r>
            <a:r>
              <a:rPr lang="en-US" sz="4000" dirty="0">
                <a:latin typeface="Arial Narrow" pitchFamily="34" charset="0"/>
              </a:rPr>
              <a:t> the </a:t>
            </a:r>
            <a:r>
              <a:rPr lang="en-US" sz="4000" b="1" dirty="0">
                <a:latin typeface="Arial Narrow" pitchFamily="34" charset="0"/>
              </a:rPr>
              <a:t>overall objective</a:t>
            </a:r>
            <a:r>
              <a:rPr lang="en-US" sz="4000" dirty="0">
                <a:latin typeface="Arial Narrow" pitchFamily="34" charset="0"/>
              </a:rPr>
              <a:t> is to increase food security, improve maternal and child nutrition and enhance household income in the </a:t>
            </a:r>
            <a:r>
              <a:rPr lang="en-US" sz="4000" dirty="0" err="1">
                <a:latin typeface="Arial Narrow" pitchFamily="34" charset="0"/>
              </a:rPr>
              <a:t>Karamoja</a:t>
            </a:r>
            <a:r>
              <a:rPr lang="en-US" sz="4000" dirty="0">
                <a:latin typeface="Arial Narrow" pitchFamily="34" charset="0"/>
              </a:rPr>
              <a:t> Sub-region, and </a:t>
            </a:r>
            <a:r>
              <a:rPr lang="en-US" sz="4000" dirty="0" err="1">
                <a:latin typeface="Arial Narrow" pitchFamily="34" charset="0"/>
              </a:rPr>
              <a:t>Katakwi</a:t>
            </a:r>
            <a:r>
              <a:rPr lang="en-US" sz="4000" dirty="0">
                <a:latin typeface="Arial Narrow" pitchFamily="34" charset="0"/>
              </a:rPr>
              <a:t> District. </a:t>
            </a:r>
          </a:p>
          <a:p>
            <a:pPr marL="0" indent="0">
              <a:buNone/>
            </a:pPr>
            <a:endParaRPr lang="en-US" sz="40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4000" b="1" dirty="0" smtClean="0">
                <a:latin typeface="Arial Narrow" pitchFamily="34" charset="0"/>
              </a:rPr>
              <a:t>The </a:t>
            </a:r>
            <a:r>
              <a:rPr lang="en-US" sz="4000" b="1" dirty="0">
                <a:latin typeface="Arial Narrow" pitchFamily="34" charset="0"/>
              </a:rPr>
              <a:t>specific objectives include:</a:t>
            </a:r>
            <a:endParaRPr lang="en-US" sz="4000" dirty="0">
              <a:latin typeface="Arial Narrow" pitchFamily="34" charset="0"/>
            </a:endParaRPr>
          </a:p>
          <a:p>
            <a:pPr lvl="0"/>
            <a:r>
              <a:rPr lang="en-US" sz="4000" dirty="0">
                <a:latin typeface="Arial Narrow" pitchFamily="34" charset="0"/>
              </a:rPr>
              <a:t>Increased production of diversified food by women and men smallholder </a:t>
            </a:r>
            <a:r>
              <a:rPr lang="en-GB" sz="4000" dirty="0">
                <a:latin typeface="Arial Narrow" pitchFamily="34" charset="0"/>
              </a:rPr>
              <a:t>farmers.</a:t>
            </a:r>
            <a:endParaRPr lang="en-US" sz="4000" dirty="0">
              <a:latin typeface="Arial Narrow" pitchFamily="34" charset="0"/>
            </a:endParaRPr>
          </a:p>
          <a:p>
            <a:pPr lvl="0"/>
            <a:r>
              <a:rPr lang="en-US" sz="4000" dirty="0">
                <a:latin typeface="Arial Narrow" pitchFamily="34" charset="0"/>
              </a:rPr>
              <a:t>Increased market accessibility for women and men smallholder farmers.</a:t>
            </a:r>
          </a:p>
          <a:p>
            <a:pPr lvl="0"/>
            <a:r>
              <a:rPr lang="en-US" sz="4000" dirty="0">
                <a:latin typeface="Arial Narrow" pitchFamily="34" charset="0"/>
              </a:rPr>
              <a:t>Improved nutrition and uptake of family planning services through gender-responsive community-based approaches. </a:t>
            </a:r>
          </a:p>
          <a:p>
            <a:pPr marL="0" indent="0">
              <a:buNone/>
            </a:pPr>
            <a:endParaRPr lang="it-IT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0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Presentation </a:t>
            </a:r>
            <a:r>
              <a:rPr lang="it-IT" sz="2800" b="1" dirty="0" smtClean="0">
                <a:latin typeface="+mn-lt"/>
              </a:rPr>
              <a:t>: Expected Results</a:t>
            </a:r>
            <a:r>
              <a:rPr lang="it-IT" sz="2800" b="1" dirty="0" smtClean="0">
                <a:latin typeface="+mn-lt"/>
              </a:rPr>
              <a:t>	2/3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28650" y="985365"/>
            <a:ext cx="7886700" cy="54273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 Narrow" pitchFamily="34" charset="0"/>
              </a:rPr>
              <a:t>Expected Results;</a:t>
            </a:r>
            <a:endParaRPr lang="en-US" sz="24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Increased adoption and production of diverse food crops and animal products.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Increased access to key input and output markets for women and men small-scale farmers.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Improved access to credit along the value chain through community saving and credit schemes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Sustainable Strong linkages between smallholder farmers, agro-processors and market operators established.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Market opportunities and product niches identified along the value chain and market exchanges and contractual agreements increased.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Increased adoption of community-based gender transformative nutrition initiatives</a:t>
            </a:r>
            <a:endParaRPr lang="en-US" sz="1800" dirty="0">
              <a:latin typeface="Arial Narrow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>
                <a:latin typeface="Arial Narrow" pitchFamily="34" charset="0"/>
              </a:rPr>
              <a:t>Increased community appreciation of SRHR (family planning)</a:t>
            </a:r>
            <a:endParaRPr lang="en-US" sz="1800" dirty="0">
              <a:latin typeface="Arial Narrow" pitchFamily="34" charset="0"/>
            </a:endParaRPr>
          </a:p>
          <a:p>
            <a:endParaRPr lang="it-IT" sz="12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1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olo 1"/>
          <p:cNvSpPr txBox="1">
            <a:spLocks/>
          </p:cNvSpPr>
          <p:nvPr/>
        </p:nvSpPr>
        <p:spPr>
          <a:xfrm>
            <a:off x="0" y="8690"/>
            <a:ext cx="91440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it-IT" sz="2800" b="1" dirty="0" smtClean="0">
                <a:latin typeface="+mn-lt"/>
              </a:rPr>
              <a:t>Implementation Approaches</a:t>
            </a:r>
            <a:r>
              <a:rPr lang="it-IT" sz="2800" b="1" dirty="0" smtClean="0">
                <a:latin typeface="+mn-lt"/>
              </a:rPr>
              <a:t>	3/3</a:t>
            </a:r>
            <a:endParaRPr lang="it-IT" sz="2800" b="1" dirty="0"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7120" y="810813"/>
            <a:ext cx="8129760" cy="54753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The program will apply Inclusive Market Development approach, as premised in the Economic Empowerment Framework, 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Fosters equal access to and control over economic resources, assets and opportunities as well as changes in social norms and economic structures that benefit women and men equally.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The </a:t>
            </a:r>
            <a:r>
              <a:rPr lang="en-US" sz="2000" dirty="0">
                <a:latin typeface="Arial Narrow" pitchFamily="34" charset="0"/>
              </a:rPr>
              <a:t>program will emphasize district ownership and participation, gender equality and women empowerment, </a:t>
            </a:r>
            <a:endParaRPr lang="en-US" sz="20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Arial Narrow" pitchFamily="34" charset="0"/>
              </a:rPr>
              <a:t>Y</a:t>
            </a:r>
            <a:r>
              <a:rPr lang="en-US" sz="2000" dirty="0" smtClean="0">
                <a:latin typeface="Arial Narrow" pitchFamily="34" charset="0"/>
              </a:rPr>
              <a:t>outh </a:t>
            </a:r>
            <a:r>
              <a:rPr lang="en-US" sz="2000" dirty="0">
                <a:latin typeface="Arial Narrow" pitchFamily="34" charset="0"/>
              </a:rPr>
              <a:t>engagement and employability, </a:t>
            </a:r>
            <a:endParaRPr lang="en-US" sz="20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Community-based </a:t>
            </a:r>
            <a:r>
              <a:rPr lang="en-US" sz="2000" dirty="0">
                <a:latin typeface="Arial Narrow" pitchFamily="34" charset="0"/>
              </a:rPr>
              <a:t>nutrition, </a:t>
            </a:r>
            <a:endParaRPr lang="en-US" sz="20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The value chain approach, 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Engagement </a:t>
            </a:r>
            <a:r>
              <a:rPr lang="en-US" sz="2000" dirty="0">
                <a:latin typeface="Arial Narrow" pitchFamily="34" charset="0"/>
              </a:rPr>
              <a:t>with private sector entities, and linkages between smallholder farmers, producer groups, and agro-processors. </a:t>
            </a:r>
            <a:endParaRPr lang="en-US" sz="2000" dirty="0" smtClean="0">
              <a:latin typeface="Arial Narrow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 smtClean="0">
                <a:latin typeface="Arial Narrow" pitchFamily="34" charset="0"/>
              </a:rPr>
              <a:t>Implementation </a:t>
            </a:r>
            <a:r>
              <a:rPr lang="en-US" sz="2000" dirty="0">
                <a:latin typeface="Arial Narrow" pitchFamily="34" charset="0"/>
              </a:rPr>
              <a:t>will be fused using multi-stakeholder engagement and building of synergies with existing government and development partners’ initiatives.</a:t>
            </a:r>
          </a:p>
          <a:p>
            <a:endParaRPr lang="it-IT" sz="6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1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for your attention!</a:t>
            </a:r>
            <a:endParaRPr lang="en-US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Alakara Nooi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28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ctr">
          <a:lnSpc>
            <a:spcPct val="100000"/>
          </a:lnSpc>
          <a:defRPr sz="2800" b="1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727</TotalTime>
  <Words>492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di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for your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in the Alps</dc:title>
  <dc:creator>Bassignana Mauro</dc:creator>
  <cp:lastModifiedBy>PIUS</cp:lastModifiedBy>
  <cp:revision>86</cp:revision>
  <dcterms:created xsi:type="dcterms:W3CDTF">2014-07-05T09:11:12Z</dcterms:created>
  <dcterms:modified xsi:type="dcterms:W3CDTF">2020-09-24T20:23:04Z</dcterms:modified>
</cp:coreProperties>
</file>