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
  </p:notesMasterIdLst>
  <p:sldIdLst>
    <p:sldId id="278" r:id="rId2"/>
    <p:sldId id="279" r:id="rId3"/>
    <p:sldId id="288" r:id="rId4"/>
    <p:sldId id="289" r:id="rId5"/>
    <p:sldId id="290" r:id="rId6"/>
    <p:sldId id="291" r:id="rId7"/>
    <p:sldId id="292" r:id="rId8"/>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0">
          <p15:clr>
            <a:srgbClr val="A4A3A4"/>
          </p15:clr>
        </p15:guide>
        <p15:guide id="2" pos="2847">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C88"/>
    <a:srgbClr val="E3FF83"/>
    <a:srgbClr val="006600"/>
    <a:srgbClr val="00CC00"/>
    <a:srgbClr val="FF6600"/>
    <a:srgbClr val="FF66CC"/>
    <a:srgbClr val="9900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85" d="100"/>
          <a:sy n="85" d="100"/>
        </p:scale>
        <p:origin x="906" y="90"/>
      </p:cViewPr>
      <p:guideLst>
        <p:guide orient="horz" pos="2720"/>
        <p:guide pos="2847"/>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470A46D-7C23-A74C-A927-950A7F23F9EF}" type="datetimeFigureOut">
              <a:rPr lang="it-IT" smtClean="0"/>
              <a:t>28/09/2020</a:t>
            </a:fld>
            <a:endParaRPr lang="it-IT"/>
          </a:p>
        </p:txBody>
      </p:sp>
      <p:sp>
        <p:nvSpPr>
          <p:cNvPr id="4" name="Segnaposto immagin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31AC88D-BAEE-204A-9505-52122518187D}" type="slidenum">
              <a:rPr lang="it-IT" smtClean="0"/>
              <a:t>‹#›</a:t>
            </a:fld>
            <a:endParaRPr lang="it-IT"/>
          </a:p>
        </p:txBody>
      </p:sp>
    </p:spTree>
    <p:extLst>
      <p:ext uri="{BB962C8B-B14F-4D97-AF65-F5344CB8AC3E}">
        <p14:creationId xmlns:p14="http://schemas.microsoft.com/office/powerpoint/2010/main" val="1240200908"/>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it-IT"/>
              <a:t>Fare clic per modificare lo stile del titolo</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4970975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427607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39708859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731106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it-IT"/>
              <a:t>Fare clic per modificare lo stile del titolo</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3DE7BF72-1CFC-4EE4-AD29-9ECF34C8F35B}" type="datetimeFigureOut">
              <a:rPr lang="it-IT" smtClean="0"/>
              <a:t>28/09/2020</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3201822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3DE7BF72-1CFC-4EE4-AD29-9ECF34C8F35B}" type="datetimeFigureOut">
              <a:rPr lang="it-IT" smtClean="0"/>
              <a:t>28/09/2020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1451884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29842" y="2505075"/>
            <a:ext cx="3868340"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4629150" y="2505075"/>
            <a:ext cx="3887391" cy="3684588"/>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3DE7BF72-1CFC-4EE4-AD29-9ECF34C8F35B}" type="datetimeFigureOut">
              <a:rPr lang="it-IT" smtClean="0"/>
              <a:t>28/09/2020</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4011411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3DE7BF72-1CFC-4EE4-AD29-9ECF34C8F35B}" type="datetimeFigureOut">
              <a:rPr lang="it-IT" smtClean="0"/>
              <a:t>28/09/2020</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01675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E7BF72-1CFC-4EE4-AD29-9ECF34C8F35B}" type="datetimeFigureOut">
              <a:rPr lang="it-IT" smtClean="0"/>
              <a:t>28/09/2020</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0754813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28/09/2020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2227251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3DE7BF72-1CFC-4EE4-AD29-9ECF34C8F35B}" type="datetimeFigureOut">
              <a:rPr lang="it-IT" smtClean="0"/>
              <a:t>28/09/2020</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AB15D428-8962-4FC5-ACFE-B2FD27EF9F56}" type="slidenum">
              <a:rPr lang="it-IT" smtClean="0"/>
              <a:t>‹#›</a:t>
            </a:fld>
            <a:endParaRPr lang="it-IT"/>
          </a:p>
        </p:txBody>
      </p:sp>
    </p:spTree>
    <p:extLst>
      <p:ext uri="{BB962C8B-B14F-4D97-AF65-F5344CB8AC3E}">
        <p14:creationId xmlns:p14="http://schemas.microsoft.com/office/powerpoint/2010/main" val="18073487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C88">
            <a:alpha val="22000"/>
          </a:srgb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DE7BF72-1CFC-4EE4-AD29-9ECF34C8F35B}" type="datetimeFigureOut">
              <a:rPr lang="it-IT" smtClean="0"/>
              <a:t>28/09/2020</a:t>
            </a:fld>
            <a:endParaRPr lang="it-IT"/>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5D428-8962-4FC5-ACFE-B2FD27EF9F56}" type="slidenum">
              <a:rPr lang="it-IT" smtClean="0"/>
              <a:t>‹#›</a:t>
            </a:fld>
            <a:endParaRPr lang="it-IT"/>
          </a:p>
        </p:txBody>
      </p:sp>
    </p:spTree>
    <p:extLst>
      <p:ext uri="{BB962C8B-B14F-4D97-AF65-F5344CB8AC3E}">
        <p14:creationId xmlns:p14="http://schemas.microsoft.com/office/powerpoint/2010/main" val="18810071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93324"/>
            <a:ext cx="9143999" cy="1938992"/>
          </a:xfrm>
          <a:prstGeom prst="rect">
            <a:avLst/>
          </a:prstGeom>
        </p:spPr>
        <p:txBody>
          <a:bodyPr vert="horz" wrap="square" lIns="91440" tIns="45720" rIns="91440" bIns="45720" rtlCol="0" anchor="ctr" anchorCtr="0">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3200" b="1" dirty="0">
                <a:latin typeface="+mn-lt"/>
              </a:rPr>
              <a:t>Personal </a:t>
            </a:r>
            <a:r>
              <a:rPr lang="it-IT" sz="3200" b="1" dirty="0" err="1">
                <a:latin typeface="+mn-lt"/>
              </a:rPr>
              <a:t>presentation</a:t>
            </a:r>
            <a:endParaRPr lang="it-IT" sz="3200" b="1" dirty="0">
              <a:latin typeface="+mn-lt"/>
            </a:endParaRPr>
          </a:p>
          <a:p>
            <a:pPr algn="ctr">
              <a:lnSpc>
                <a:spcPct val="100000"/>
              </a:lnSpc>
            </a:pPr>
            <a:endParaRPr lang="it-IT" sz="2000" dirty="0">
              <a:latin typeface="+mn-lt"/>
            </a:endParaRPr>
          </a:p>
          <a:p>
            <a:pPr algn="ctr">
              <a:lnSpc>
                <a:spcPct val="100000"/>
              </a:lnSpc>
            </a:pPr>
            <a:r>
              <a:rPr lang="it-IT" sz="2400" b="1" dirty="0">
                <a:latin typeface="+mn-lt"/>
              </a:rPr>
              <a:t>Manas Dwivedi</a:t>
            </a:r>
            <a:endParaRPr lang="it-IT" sz="2000" b="1" dirty="0">
              <a:latin typeface="+mn-lt"/>
            </a:endParaRPr>
          </a:p>
          <a:p>
            <a:pPr algn="ctr">
              <a:lnSpc>
                <a:spcPct val="100000"/>
              </a:lnSpc>
            </a:pPr>
            <a:r>
              <a:rPr lang="it-IT" sz="2000" dirty="0">
                <a:latin typeface="+mn-lt"/>
              </a:rPr>
              <a:t>Advisor, Climate Change Adaptation</a:t>
            </a:r>
            <a:r>
              <a:rPr lang="it-IT" sz="2000">
                <a:latin typeface="+mn-lt"/>
              </a:rPr>
              <a:t>, German Development Cooperation (GIZ)</a:t>
            </a:r>
            <a:endParaRPr lang="it-IT" sz="2000" dirty="0">
              <a:latin typeface="+mn-lt"/>
            </a:endParaRPr>
          </a:p>
          <a:p>
            <a:pPr algn="ctr">
              <a:lnSpc>
                <a:spcPct val="100000"/>
              </a:lnSpc>
            </a:pPr>
            <a:r>
              <a:rPr lang="it-IT" sz="2000" dirty="0">
                <a:latin typeface="+mn-lt"/>
              </a:rPr>
              <a:t>manas.dwivedi@giz.de</a:t>
            </a:r>
            <a:endParaRPr lang="it-IT" sz="2800" dirty="0">
              <a:latin typeface="+mn-lt"/>
            </a:endParaRPr>
          </a:p>
        </p:txBody>
      </p:sp>
      <p:sp>
        <p:nvSpPr>
          <p:cNvPr id="2" name="CasellaDiTesto 1"/>
          <p:cNvSpPr txBox="1"/>
          <p:nvPr/>
        </p:nvSpPr>
        <p:spPr>
          <a:xfrm>
            <a:off x="1" y="5529976"/>
            <a:ext cx="9143998" cy="1015663"/>
          </a:xfrm>
          <a:prstGeom prst="rect">
            <a:avLst/>
          </a:prstGeom>
          <a:noFill/>
        </p:spPr>
        <p:txBody>
          <a:bodyPr wrap="square" rtlCol="0">
            <a:spAutoFit/>
          </a:bodyPr>
          <a:lstStyle/>
          <a:p>
            <a:pPr algn="ctr"/>
            <a:r>
              <a:rPr lang="it-IT" dirty="0"/>
              <a:t> </a:t>
            </a:r>
            <a:r>
              <a:rPr lang="it-IT" sz="2400" b="1" dirty="0"/>
              <a:t>IPROMO</a:t>
            </a:r>
            <a:r>
              <a:rPr lang="it-IT" b="1" dirty="0"/>
              <a:t> </a:t>
            </a:r>
            <a:endParaRPr lang="it-IT" dirty="0"/>
          </a:p>
          <a:p>
            <a:pPr algn="ctr"/>
            <a:r>
              <a:rPr lang="en-US" b="1" dirty="0"/>
              <a:t> </a:t>
            </a:r>
            <a:r>
              <a:rPr lang="en-US" b="1" i="1" dirty="0"/>
              <a:t>Mountains in a changing climate: Threats, challenges and opportunities</a:t>
            </a:r>
          </a:p>
          <a:p>
            <a:pPr algn="ctr"/>
            <a:r>
              <a:rPr lang="en-US" b="1" dirty="0"/>
              <a:t>28 September-09 October 2020</a:t>
            </a:r>
            <a:endParaRPr lang="it-IT" dirty="0"/>
          </a:p>
        </p:txBody>
      </p:sp>
    </p:spTree>
    <p:extLst>
      <p:ext uri="{BB962C8B-B14F-4D97-AF65-F5344CB8AC3E}">
        <p14:creationId xmlns:p14="http://schemas.microsoft.com/office/powerpoint/2010/main" val="2637002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Education</a:t>
            </a:r>
            <a:endParaRPr lang="it-IT" sz="2800" b="1" dirty="0">
              <a:latin typeface="+mn-lt"/>
            </a:endParaRPr>
          </a:p>
        </p:txBody>
      </p:sp>
      <p:sp>
        <p:nvSpPr>
          <p:cNvPr id="4" name="Segnaposto contenuto 3"/>
          <p:cNvSpPr>
            <a:spLocks noGrp="1"/>
          </p:cNvSpPr>
          <p:nvPr>
            <p:ph sz="half" idx="1"/>
          </p:nvPr>
        </p:nvSpPr>
        <p:spPr>
          <a:xfrm>
            <a:off x="685798" y="528358"/>
            <a:ext cx="7829552" cy="2663729"/>
          </a:xfrm>
        </p:spPr>
        <p:txBody>
          <a:bodyPr>
            <a:normAutofit lnSpcReduction="10000"/>
          </a:bodyPr>
          <a:lstStyle/>
          <a:p>
            <a:r>
              <a:rPr lang="it-IT" dirty="0"/>
              <a:t>Master of Science in Disaster Mitigation</a:t>
            </a:r>
          </a:p>
          <a:p>
            <a:r>
              <a:rPr lang="it-IT" dirty="0"/>
              <a:t>Professional Diploma in Humanitarian Assistance from Liverpool of School of Tropical Medicine, UK.</a:t>
            </a:r>
          </a:p>
        </p:txBody>
      </p:sp>
      <p:sp>
        <p:nvSpPr>
          <p:cNvPr id="5" name="Segnaposto contenuto 4"/>
          <p:cNvSpPr>
            <a:spLocks noGrp="1"/>
          </p:cNvSpPr>
          <p:nvPr>
            <p:ph sz="half" idx="2"/>
          </p:nvPr>
        </p:nvSpPr>
        <p:spPr>
          <a:xfrm>
            <a:off x="685798" y="4019488"/>
            <a:ext cx="7829552" cy="2456734"/>
          </a:xfrm>
        </p:spPr>
        <p:txBody>
          <a:bodyPr>
            <a:normAutofit lnSpcReduction="10000"/>
          </a:bodyPr>
          <a:lstStyle/>
          <a:p>
            <a:r>
              <a:rPr lang="it-IT" dirty="0"/>
              <a:t>Overall 14 years of expereince</a:t>
            </a:r>
          </a:p>
          <a:p>
            <a:r>
              <a:rPr lang="it-IT" dirty="0"/>
              <a:t>Worked with Government agencies, UNDP and GIZ on Disaster Risk Reduction, Climate Change Adaptation and Climate Finance.</a:t>
            </a:r>
          </a:p>
          <a:p>
            <a:r>
              <a:rPr lang="it-IT" dirty="0"/>
              <a:t>Policy Planning, Mainstreaming and Integration of DRR &amp; CCA into Developmental Schemes. </a:t>
            </a:r>
          </a:p>
        </p:txBody>
      </p:sp>
      <p:sp>
        <p:nvSpPr>
          <p:cNvPr id="8" name="Titolo 1"/>
          <p:cNvSpPr txBox="1">
            <a:spLocks/>
          </p:cNvSpPr>
          <p:nvPr/>
        </p:nvSpPr>
        <p:spPr>
          <a:xfrm>
            <a:off x="-2" y="3287486"/>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Employment</a:t>
            </a:r>
            <a:r>
              <a:rPr lang="it-IT" sz="2800" b="1" dirty="0">
                <a:latin typeface="+mn-lt"/>
              </a:rPr>
              <a:t> and </a:t>
            </a:r>
            <a:r>
              <a:rPr lang="it-IT" sz="2800" b="1" dirty="0" err="1">
                <a:latin typeface="+mn-lt"/>
              </a:rPr>
              <a:t>main</a:t>
            </a:r>
            <a:r>
              <a:rPr lang="it-IT" sz="2800" b="1" dirty="0">
                <a:latin typeface="+mn-lt"/>
              </a:rPr>
              <a:t> </a:t>
            </a:r>
            <a:r>
              <a:rPr lang="it-IT" sz="2800" b="1" dirty="0" err="1">
                <a:latin typeface="+mn-lt"/>
              </a:rPr>
              <a:t>activities</a:t>
            </a:r>
            <a:endParaRPr lang="it-IT" sz="2800" b="1" dirty="0">
              <a:latin typeface="+mn-lt"/>
            </a:endParaRPr>
          </a:p>
        </p:txBody>
      </p:sp>
    </p:spTree>
    <p:extLst>
      <p:ext uri="{BB962C8B-B14F-4D97-AF65-F5344CB8AC3E}">
        <p14:creationId xmlns:p14="http://schemas.microsoft.com/office/powerpoint/2010/main" val="2177194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8"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err="1">
                <a:latin typeface="+mn-lt"/>
              </a:rPr>
              <a:t>Other</a:t>
            </a:r>
            <a:r>
              <a:rPr lang="it-IT" sz="2800" b="1" dirty="0">
                <a:latin typeface="+mn-lt"/>
              </a:rPr>
              <a:t> </a:t>
            </a:r>
            <a:r>
              <a:rPr lang="it-IT" sz="2800" b="1" dirty="0" err="1">
                <a:latin typeface="+mn-lt"/>
              </a:rPr>
              <a:t>interests</a:t>
            </a:r>
            <a:r>
              <a:rPr lang="it-IT" sz="2800" b="1" dirty="0">
                <a:latin typeface="+mn-lt"/>
              </a:rPr>
              <a:t> (</a:t>
            </a:r>
            <a:r>
              <a:rPr lang="it-IT" sz="2800" b="1" dirty="0" err="1">
                <a:latin typeface="+mn-lt"/>
              </a:rPr>
              <a:t>volunteer</a:t>
            </a:r>
            <a:r>
              <a:rPr lang="it-IT" sz="2800" b="1" dirty="0">
                <a:latin typeface="+mn-lt"/>
              </a:rPr>
              <a:t> work, hobbies etc.)</a:t>
            </a:r>
          </a:p>
        </p:txBody>
      </p:sp>
      <p:sp>
        <p:nvSpPr>
          <p:cNvPr id="2" name="Segnaposto contenuto 1"/>
          <p:cNvSpPr>
            <a:spLocks noGrp="1"/>
          </p:cNvSpPr>
          <p:nvPr>
            <p:ph idx="1"/>
          </p:nvPr>
        </p:nvSpPr>
        <p:spPr/>
        <p:txBody>
          <a:bodyPr/>
          <a:lstStyle/>
          <a:p>
            <a:r>
              <a:rPr lang="it-IT" dirty="0"/>
              <a:t>Hiking in Mountains</a:t>
            </a:r>
          </a:p>
          <a:p>
            <a:r>
              <a:rPr lang="it-IT" dirty="0"/>
              <a:t>Meditation, Yoga, Divine chants and Mantras</a:t>
            </a:r>
          </a:p>
          <a:p>
            <a:r>
              <a:rPr lang="it-IT" dirty="0"/>
              <a:t>Long distance travel for leisure.</a:t>
            </a:r>
          </a:p>
        </p:txBody>
      </p:sp>
    </p:spTree>
    <p:extLst>
      <p:ext uri="{BB962C8B-B14F-4D97-AF65-F5344CB8AC3E}">
        <p14:creationId xmlns:p14="http://schemas.microsoft.com/office/powerpoint/2010/main" val="330590797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a:latin typeface="+mn-lt"/>
              </a:rPr>
              <a:t>Presentation of a </a:t>
            </a:r>
            <a:r>
              <a:rPr lang="it-IT" sz="2800" b="1" dirty="0" err="1">
                <a:latin typeface="+mn-lt"/>
              </a:rPr>
              <a:t>project</a:t>
            </a:r>
            <a:r>
              <a:rPr lang="it-IT" sz="2800" b="1" dirty="0">
                <a:latin typeface="+mn-lt"/>
              </a:rPr>
              <a:t> </a:t>
            </a:r>
            <a:r>
              <a:rPr lang="it-IT" sz="2800" b="1" dirty="0" err="1">
                <a:latin typeface="+mn-lt"/>
              </a:rPr>
              <a:t>you</a:t>
            </a:r>
            <a:r>
              <a:rPr lang="it-IT" sz="2800" b="1" dirty="0">
                <a:latin typeface="+mn-lt"/>
              </a:rPr>
              <a:t> are </a:t>
            </a:r>
            <a:r>
              <a:rPr lang="it-IT" sz="2800" b="1" dirty="0" err="1">
                <a:latin typeface="+mn-lt"/>
              </a:rPr>
              <a:t>working</a:t>
            </a:r>
            <a:r>
              <a:rPr lang="it-IT" sz="2800" b="1" dirty="0">
                <a:latin typeface="+mn-lt"/>
              </a:rPr>
              <a:t> on	1/3</a:t>
            </a:r>
          </a:p>
        </p:txBody>
      </p:sp>
      <p:sp>
        <p:nvSpPr>
          <p:cNvPr id="3" name="Segnaposto contenuto 2"/>
          <p:cNvSpPr>
            <a:spLocks noGrp="1"/>
          </p:cNvSpPr>
          <p:nvPr>
            <p:ph idx="1"/>
          </p:nvPr>
        </p:nvSpPr>
        <p:spPr>
          <a:xfrm>
            <a:off x="628649" y="1049867"/>
            <a:ext cx="8278283" cy="5127096"/>
          </a:xfrm>
        </p:spPr>
        <p:txBody>
          <a:bodyPr>
            <a:normAutofit fontScale="77500" lnSpcReduction="20000"/>
          </a:bodyPr>
          <a:lstStyle/>
          <a:p>
            <a:pPr marL="0" indent="0">
              <a:buNone/>
            </a:pPr>
            <a:r>
              <a:rPr lang="en-GB" dirty="0"/>
              <a:t> Name of the Project: Climate Adaptation and Finance in Rural India</a:t>
            </a:r>
            <a:endParaRPr lang="en-IN" dirty="0"/>
          </a:p>
          <a:p>
            <a:pPr algn="just"/>
            <a:r>
              <a:rPr lang="en-GB" dirty="0"/>
              <a:t>National Action Plan on Climate Change (</a:t>
            </a:r>
            <a:r>
              <a:rPr lang="en-GB" dirty="0" err="1"/>
              <a:t>NAPCC</a:t>
            </a:r>
            <a:r>
              <a:rPr lang="en-GB" dirty="0"/>
              <a:t>) and State Action Plans on Climate Change (</a:t>
            </a:r>
            <a:r>
              <a:rPr lang="en-GB" dirty="0" err="1"/>
              <a:t>SAPCCs</a:t>
            </a:r>
            <a:r>
              <a:rPr lang="en-GB" dirty="0"/>
              <a:t>) provides guidance on long term strategy to address climate change at National and State levels respectively. However, with limited funding support, implementation of </a:t>
            </a:r>
            <a:r>
              <a:rPr lang="en-GB" dirty="0" err="1"/>
              <a:t>SAPCCs</a:t>
            </a:r>
            <a:r>
              <a:rPr lang="en-GB" dirty="0"/>
              <a:t> has been a challenge. It is therefore crucial to reorient development schemes within the framework of a climate adaptation/ risk strategy. India in its Nationally Determined Contributions (</a:t>
            </a:r>
            <a:r>
              <a:rPr lang="en-GB" dirty="0" err="1"/>
              <a:t>NDC</a:t>
            </a:r>
            <a:r>
              <a:rPr lang="en-GB" dirty="0"/>
              <a:t>) also emphasizes on the need to “better adapt to climate change by enhancing investments in development programmes in sectors vulnerable to climate change, particularly agriculture, water resources, Himalayan region, coastal regions, health and disaster management”.</a:t>
            </a:r>
          </a:p>
          <a:p>
            <a:pPr algn="just"/>
            <a:r>
              <a:rPr lang="en-GB" dirty="0"/>
              <a:t> GIZ on behalf of Federal Government of Germany and various other partners has been providing technical support both, at the national level and at State level in the key aspects of addressing climate change such as </a:t>
            </a:r>
            <a:r>
              <a:rPr lang="en-GB" dirty="0" err="1"/>
              <a:t>SAPCC</a:t>
            </a:r>
            <a:r>
              <a:rPr lang="en-GB" dirty="0"/>
              <a:t> development, revision and implementation support; access to climate finance; capacity development, supporting policy dialogues and multi-stakeholder engagement.</a:t>
            </a:r>
            <a:endParaRPr lang="en-IN" dirty="0"/>
          </a:p>
          <a:p>
            <a:endParaRPr lang="it-IT" dirty="0"/>
          </a:p>
        </p:txBody>
      </p:sp>
    </p:spTree>
    <p:extLst>
      <p:ext uri="{BB962C8B-B14F-4D97-AF65-F5344CB8AC3E}">
        <p14:creationId xmlns:p14="http://schemas.microsoft.com/office/powerpoint/2010/main" val="14950767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a:latin typeface="+mn-lt"/>
              </a:rPr>
              <a:t>Presentation of a </a:t>
            </a:r>
            <a:r>
              <a:rPr lang="it-IT" sz="2800" b="1" dirty="0" err="1">
                <a:latin typeface="+mn-lt"/>
              </a:rPr>
              <a:t>project</a:t>
            </a:r>
            <a:r>
              <a:rPr lang="it-IT" sz="2800" b="1" dirty="0">
                <a:latin typeface="+mn-lt"/>
              </a:rPr>
              <a:t> </a:t>
            </a:r>
            <a:r>
              <a:rPr lang="it-IT" sz="2800" b="1" dirty="0" err="1">
                <a:latin typeface="+mn-lt"/>
              </a:rPr>
              <a:t>you</a:t>
            </a:r>
            <a:r>
              <a:rPr lang="it-IT" sz="2800" b="1" dirty="0">
                <a:latin typeface="+mn-lt"/>
              </a:rPr>
              <a:t> are </a:t>
            </a:r>
            <a:r>
              <a:rPr lang="it-IT" sz="2800" b="1" dirty="0" err="1">
                <a:latin typeface="+mn-lt"/>
              </a:rPr>
              <a:t>working</a:t>
            </a:r>
            <a:r>
              <a:rPr lang="it-IT" sz="2800" b="1" dirty="0">
                <a:latin typeface="+mn-lt"/>
              </a:rPr>
              <a:t> on	2/3</a:t>
            </a:r>
          </a:p>
        </p:txBody>
      </p:sp>
      <p:sp>
        <p:nvSpPr>
          <p:cNvPr id="3" name="Segnaposto contenuto 2"/>
          <p:cNvSpPr>
            <a:spLocks noGrp="1"/>
          </p:cNvSpPr>
          <p:nvPr>
            <p:ph idx="1"/>
          </p:nvPr>
        </p:nvSpPr>
        <p:spPr/>
        <p:txBody>
          <a:bodyPr>
            <a:normAutofit fontScale="92500" lnSpcReduction="10000"/>
          </a:bodyPr>
          <a:lstStyle/>
          <a:p>
            <a:r>
              <a:rPr lang="it-IT" dirty="0"/>
              <a:t>My core areas of working:</a:t>
            </a:r>
          </a:p>
          <a:p>
            <a:pPr algn="just"/>
            <a:r>
              <a:rPr lang="en-GB" dirty="0"/>
              <a:t>Key areas for project support comprise of </a:t>
            </a:r>
            <a:r>
              <a:rPr lang="en-GB" b="1" dirty="0"/>
              <a:t>(1)</a:t>
            </a:r>
            <a:r>
              <a:rPr lang="en-GB" dirty="0"/>
              <a:t> gender-responsive participatory adaptation planning and implementation on local level </a:t>
            </a:r>
            <a:r>
              <a:rPr lang="en-GB" b="1" dirty="0"/>
              <a:t>(2)</a:t>
            </a:r>
            <a:r>
              <a:rPr lang="en-GB" dirty="0"/>
              <a:t> impact assessment and monitoring of adaptation related initiatives, </a:t>
            </a:r>
            <a:r>
              <a:rPr lang="en-GB" b="1" dirty="0"/>
              <a:t>(3)</a:t>
            </a:r>
            <a:r>
              <a:rPr lang="en-GB" dirty="0"/>
              <a:t> innovative funding sources for adaptation, </a:t>
            </a:r>
            <a:r>
              <a:rPr lang="en-GB" b="1" dirty="0"/>
              <a:t>(4)</a:t>
            </a:r>
            <a:r>
              <a:rPr lang="en-GB" dirty="0"/>
              <a:t> collaboration and coordination at national and subnational level on </a:t>
            </a:r>
            <a:r>
              <a:rPr lang="en-GB" dirty="0" err="1"/>
              <a:t>NAPCC</a:t>
            </a:r>
            <a:r>
              <a:rPr lang="en-GB" dirty="0"/>
              <a:t> &amp; </a:t>
            </a:r>
            <a:r>
              <a:rPr lang="en-GB" dirty="0" err="1"/>
              <a:t>SAPCC</a:t>
            </a:r>
            <a:r>
              <a:rPr lang="en-GB" dirty="0"/>
              <a:t> implementation with the overall objective that implementation of the </a:t>
            </a:r>
            <a:r>
              <a:rPr lang="en-GB" dirty="0" err="1"/>
              <a:t>NDC</a:t>
            </a:r>
            <a:r>
              <a:rPr lang="en-GB" dirty="0"/>
              <a:t> on climate adaptation is improved with regard to need and evidence-based planning of adaptation initiatives and climate-sensitive design of financial instruments with following key outputs:</a:t>
            </a:r>
            <a:endParaRPr lang="en-IN" dirty="0"/>
          </a:p>
          <a:p>
            <a:endParaRPr lang="it-IT" dirty="0"/>
          </a:p>
        </p:txBody>
      </p:sp>
    </p:spTree>
    <p:extLst>
      <p:ext uri="{BB962C8B-B14F-4D97-AF65-F5344CB8AC3E}">
        <p14:creationId xmlns:p14="http://schemas.microsoft.com/office/powerpoint/2010/main" val="1645160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alpha val="22000"/>
          </a:schemeClr>
        </a:solidFill>
        <a:effectLst/>
      </p:bgPr>
    </p:bg>
    <p:spTree>
      <p:nvGrpSpPr>
        <p:cNvPr id="1" name=""/>
        <p:cNvGrpSpPr/>
        <p:nvPr/>
      </p:nvGrpSpPr>
      <p:grpSpPr>
        <a:xfrm>
          <a:off x="0" y="0"/>
          <a:ext cx="0" cy="0"/>
          <a:chOff x="0" y="0"/>
          <a:chExt cx="0" cy="0"/>
        </a:xfrm>
      </p:grpSpPr>
      <p:sp>
        <p:nvSpPr>
          <p:cNvPr id="19" name="Titolo 1"/>
          <p:cNvSpPr txBox="1">
            <a:spLocks/>
          </p:cNvSpPr>
          <p:nvPr/>
        </p:nvSpPr>
        <p:spPr>
          <a:xfrm>
            <a:off x="0" y="8690"/>
            <a:ext cx="9144000" cy="523220"/>
          </a:xfrm>
          <a:prstGeom prst="rect">
            <a:avLst/>
          </a:prstGeom>
        </p:spPr>
        <p:txBody>
          <a:bodyPr vert="horz" wrap="square" lIns="91440" tIns="45720" rIns="91440" bIns="45720" rtlCol="0" anchor="ctr">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lnSpc>
                <a:spcPct val="100000"/>
              </a:lnSpc>
            </a:pPr>
            <a:r>
              <a:rPr lang="it-IT" sz="2800" b="1" dirty="0">
                <a:latin typeface="+mn-lt"/>
              </a:rPr>
              <a:t>Presentation of a </a:t>
            </a:r>
            <a:r>
              <a:rPr lang="it-IT" sz="2800" b="1" dirty="0" err="1">
                <a:latin typeface="+mn-lt"/>
              </a:rPr>
              <a:t>project</a:t>
            </a:r>
            <a:r>
              <a:rPr lang="it-IT" sz="2800" b="1" dirty="0">
                <a:latin typeface="+mn-lt"/>
              </a:rPr>
              <a:t> </a:t>
            </a:r>
            <a:r>
              <a:rPr lang="it-IT" sz="2800" b="1" dirty="0" err="1">
                <a:latin typeface="+mn-lt"/>
              </a:rPr>
              <a:t>you</a:t>
            </a:r>
            <a:r>
              <a:rPr lang="it-IT" sz="2800" b="1" dirty="0">
                <a:latin typeface="+mn-lt"/>
              </a:rPr>
              <a:t> are </a:t>
            </a:r>
            <a:r>
              <a:rPr lang="it-IT" sz="2800" b="1" dirty="0" err="1">
                <a:latin typeface="+mn-lt"/>
              </a:rPr>
              <a:t>working</a:t>
            </a:r>
            <a:r>
              <a:rPr lang="it-IT" sz="2800" b="1" dirty="0">
                <a:latin typeface="+mn-lt"/>
              </a:rPr>
              <a:t> on	3/3</a:t>
            </a:r>
          </a:p>
        </p:txBody>
      </p:sp>
      <p:sp>
        <p:nvSpPr>
          <p:cNvPr id="3" name="Segnaposto contenuto 2"/>
          <p:cNvSpPr>
            <a:spLocks noGrp="1"/>
          </p:cNvSpPr>
          <p:nvPr>
            <p:ph idx="1"/>
          </p:nvPr>
        </p:nvSpPr>
        <p:spPr>
          <a:xfrm>
            <a:off x="628650" y="1083733"/>
            <a:ext cx="7886700" cy="5093230"/>
          </a:xfrm>
        </p:spPr>
        <p:txBody>
          <a:bodyPr>
            <a:normAutofit fontScale="92500" lnSpcReduction="10000"/>
          </a:bodyPr>
          <a:lstStyle/>
          <a:p>
            <a:pPr algn="just"/>
            <a:r>
              <a:rPr lang="en-GB" b="1" dirty="0"/>
              <a:t>Output 1: </a:t>
            </a:r>
            <a:r>
              <a:rPr lang="en-GB" dirty="0"/>
              <a:t>The planning and impact monitoring of adaptation-relevant measures are improved</a:t>
            </a:r>
            <a:endParaRPr lang="en-IN" dirty="0"/>
          </a:p>
          <a:p>
            <a:pPr algn="just"/>
            <a:r>
              <a:rPr lang="en-GB" b="1" dirty="0"/>
              <a:t>Output 2:</a:t>
            </a:r>
            <a:r>
              <a:rPr lang="en-GB" dirty="0"/>
              <a:t> The use of existing financial resources and innovative new sources of funding for gender-responsive adaptation related measures has improved</a:t>
            </a:r>
            <a:endParaRPr lang="en-IN" dirty="0"/>
          </a:p>
          <a:p>
            <a:pPr algn="just"/>
            <a:r>
              <a:rPr lang="en-GB" b="1" dirty="0"/>
              <a:t>Output 3</a:t>
            </a:r>
            <a:r>
              <a:rPr lang="en-GB" dirty="0"/>
              <a:t>: The coordination and cooperation between stakeholders at sub-national, state level has improved</a:t>
            </a:r>
            <a:endParaRPr lang="en-IN" dirty="0"/>
          </a:p>
          <a:p>
            <a:endParaRPr lang="it-IT" dirty="0"/>
          </a:p>
          <a:p>
            <a:pPr marL="0" indent="0">
              <a:buNone/>
            </a:pPr>
            <a:r>
              <a:rPr lang="en-GB" b="1" dirty="0"/>
              <a:t>Executing agency and partner structure</a:t>
            </a:r>
            <a:endParaRPr lang="en-IN" dirty="0"/>
          </a:p>
          <a:p>
            <a:pPr lvl="0"/>
            <a:r>
              <a:rPr lang="en-GB" b="1" dirty="0"/>
              <a:t>National Partner:</a:t>
            </a:r>
            <a:r>
              <a:rPr lang="en-GB" dirty="0"/>
              <a:t> Ministry of Environment, Forest &amp; Climate Change (</a:t>
            </a:r>
            <a:r>
              <a:rPr lang="en-GB" dirty="0" err="1"/>
              <a:t>MoEFCC</a:t>
            </a:r>
            <a:r>
              <a:rPr lang="en-GB" dirty="0"/>
              <a:t>). </a:t>
            </a:r>
            <a:endParaRPr lang="en-IN" dirty="0"/>
          </a:p>
          <a:p>
            <a:pPr lvl="0"/>
            <a:r>
              <a:rPr lang="en-GB" b="1" dirty="0"/>
              <a:t>State Partner: </a:t>
            </a:r>
            <a:r>
              <a:rPr lang="en-GB" dirty="0"/>
              <a:t>Government of Himachal Pradesh &amp; Uttar Pradesh</a:t>
            </a:r>
            <a:endParaRPr lang="en-IN" dirty="0"/>
          </a:p>
        </p:txBody>
      </p:sp>
    </p:spTree>
    <p:extLst>
      <p:ext uri="{BB962C8B-B14F-4D97-AF65-F5344CB8AC3E}">
        <p14:creationId xmlns:p14="http://schemas.microsoft.com/office/powerpoint/2010/main" val="31079105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en-US" dirty="0"/>
              <a:t>Thank for your attention!</a:t>
            </a:r>
          </a:p>
        </p:txBody>
      </p:sp>
      <p:sp>
        <p:nvSpPr>
          <p:cNvPr id="3" name="Sottotitolo 2"/>
          <p:cNvSpPr>
            <a:spLocks noGrp="1"/>
          </p:cNvSpPr>
          <p:nvPr>
            <p:ph type="subTitle" idx="1"/>
          </p:nvPr>
        </p:nvSpPr>
        <p:spPr/>
        <p:txBody>
          <a:bodyPr/>
          <a:lstStyle/>
          <a:p>
            <a:r>
              <a:rPr lang="it-IT" dirty="0"/>
              <a:t>(Optional)</a:t>
            </a:r>
          </a:p>
        </p:txBody>
      </p:sp>
    </p:spTree>
    <p:extLst>
      <p:ext uri="{BB962C8B-B14F-4D97-AF65-F5344CB8AC3E}">
        <p14:creationId xmlns:p14="http://schemas.microsoft.com/office/powerpoint/2010/main" val="100286162"/>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Tema di 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txDef>
      <a:spPr/>
      <a:bodyPr vert="horz" wrap="square" lIns="91440" tIns="45720" rIns="91440" bIns="45720" rtlCol="0" anchor="ctr">
        <a:spAutoFit/>
      </a:bodyPr>
      <a:lstStyle>
        <a:defPPr algn="ctr">
          <a:lnSpc>
            <a:spcPct val="100000"/>
          </a:lnSpc>
          <a:defRPr sz="2800" b="1" dirty="0" err="1" smtClean="0">
            <a:latin typeface="+mn-lt"/>
          </a:defRPr>
        </a:defPPr>
      </a:lstStyle>
    </a:tx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697</TotalTime>
  <Words>542</Words>
  <Application>Microsoft Office PowerPoint</Application>
  <PresentationFormat>On-screen Show (4:3)</PresentationFormat>
  <Paragraphs>36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Tema di Office</vt:lpstr>
      <vt:lpstr>PowerPoint Presentation</vt:lpstr>
      <vt:lpstr>PowerPoint Presentation</vt:lpstr>
      <vt:lpstr>PowerPoint Presentation</vt:lpstr>
      <vt:lpstr>PowerPoint Presentation</vt:lpstr>
      <vt:lpstr>PowerPoint Presentation</vt:lpstr>
      <vt:lpstr>PowerPoint Presentation</vt:lpstr>
      <vt:lpstr>Thank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Agriculture in the Alps</dc:title>
  <dc:creator>Bassignana Mauro</dc:creator>
  <cp:lastModifiedBy>manas dwivedi</cp:lastModifiedBy>
  <cp:revision>86</cp:revision>
  <dcterms:created xsi:type="dcterms:W3CDTF">2014-07-05T09:11:12Z</dcterms:created>
  <dcterms:modified xsi:type="dcterms:W3CDTF">2020-09-28T13:28:24Z</dcterms:modified>
</cp:coreProperties>
</file>