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0" r:id="rId6"/>
    <p:sldId id="29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92" y="-120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27/9/20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27/9/20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924102"/>
            <a:ext cx="9143999" cy="187743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 dirty="0" smtClean="0">
                <a:latin typeface="+mn-lt"/>
              </a:rPr>
              <a:t>Personal presentation</a:t>
            </a:r>
          </a:p>
          <a:p>
            <a:pPr algn="ctr">
              <a:lnSpc>
                <a:spcPct val="100000"/>
              </a:lnSpc>
            </a:pPr>
            <a:endParaRPr lang="en-GB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GB" sz="2400" b="1" dirty="0" smtClean="0">
                <a:latin typeface="+mn-lt"/>
              </a:rPr>
              <a:t>Sofia Alexandra Garc</a:t>
            </a:r>
            <a:r>
              <a:rPr lang="en-GB" sz="2400" b="1" dirty="0" smtClean="0">
                <a:latin typeface="+mn-lt"/>
              </a:rPr>
              <a:t>és Santander</a:t>
            </a:r>
            <a:endParaRPr lang="en-GB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GB" sz="2000" dirty="0"/>
              <a:t>Knowledge Management and Monitoring and </a:t>
            </a:r>
            <a:r>
              <a:rPr lang="en-GB" sz="2000" dirty="0" smtClean="0"/>
              <a:t>Evaluation </a:t>
            </a:r>
            <a:r>
              <a:rPr lang="en-GB" sz="2000" dirty="0" smtClean="0">
                <a:latin typeface="+mn-lt"/>
              </a:rPr>
              <a:t>- </a:t>
            </a:r>
            <a:r>
              <a:rPr lang="en-GB" sz="2000" dirty="0" smtClean="0">
                <a:latin typeface="+mn-lt"/>
              </a:rPr>
              <a:t>CONDESAN</a:t>
            </a:r>
          </a:p>
          <a:p>
            <a:pPr algn="ctr">
              <a:lnSpc>
                <a:spcPct val="100000"/>
              </a:lnSpc>
            </a:pPr>
            <a:r>
              <a:rPr lang="en-GB" sz="2000" dirty="0" err="1" smtClean="0">
                <a:latin typeface="+mn-lt"/>
              </a:rPr>
              <a:t>alexandra.garces@condesan.org</a:t>
            </a:r>
            <a:endParaRPr lang="en-GB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 smtClean="0"/>
              <a:t>28 September-09 October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MSc. International Land and Water </a:t>
            </a:r>
            <a:r>
              <a:rPr lang="en-US" dirty="0" smtClean="0"/>
              <a:t>Management, Adaptive </a:t>
            </a:r>
            <a:r>
              <a:rPr lang="en-US" dirty="0"/>
              <a:t>Water Management </a:t>
            </a:r>
            <a:r>
              <a:rPr lang="en-US" dirty="0" smtClean="0"/>
              <a:t>Specialization, Wageningen </a:t>
            </a:r>
            <a:r>
              <a:rPr lang="en-US" dirty="0"/>
              <a:t>University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Climate Change, Innovation and </a:t>
            </a:r>
            <a:r>
              <a:rPr lang="en-US" dirty="0" smtClean="0"/>
              <a:t>Entrepreneurship, Master </a:t>
            </a:r>
            <a:r>
              <a:rPr lang="en-US" dirty="0"/>
              <a:t>Label </a:t>
            </a:r>
            <a:r>
              <a:rPr lang="en-US" dirty="0" smtClean="0"/>
              <a:t>Program, Climate</a:t>
            </a:r>
            <a:r>
              <a:rPr lang="en-US" dirty="0"/>
              <a:t>-</a:t>
            </a:r>
            <a:r>
              <a:rPr lang="en-US" dirty="0" smtClean="0"/>
              <a:t>KIC, Wageningen </a:t>
            </a:r>
            <a:r>
              <a:rPr lang="en-US" dirty="0"/>
              <a:t>University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Environmental Engineer </a:t>
            </a:r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70856" y="3496547"/>
            <a:ext cx="7829552" cy="2456734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b="1" dirty="0"/>
              <a:t>Knowledge </a:t>
            </a:r>
            <a:r>
              <a:rPr lang="en-US" b="1" dirty="0" smtClean="0"/>
              <a:t>Management </a:t>
            </a:r>
            <a:r>
              <a:rPr lang="en-US" b="1" dirty="0"/>
              <a:t>and Monitoring and </a:t>
            </a:r>
            <a:r>
              <a:rPr lang="en-US" b="1" dirty="0" smtClean="0"/>
              <a:t>Evaluation </a:t>
            </a:r>
            <a:r>
              <a:rPr lang="en-US" b="1" dirty="0" err="1" smtClean="0"/>
              <a:t>Especialist</a:t>
            </a:r>
            <a:r>
              <a:rPr lang="en-US" b="1" dirty="0"/>
              <a:t> -  CONDESAN </a:t>
            </a:r>
            <a:r>
              <a:rPr lang="en-US" b="1" dirty="0" smtClean="0"/>
              <a:t>(Consortium </a:t>
            </a:r>
            <a:r>
              <a:rPr lang="en-US" b="1" dirty="0"/>
              <a:t>for the </a:t>
            </a:r>
            <a:r>
              <a:rPr lang="en-US" b="1" dirty="0" smtClean="0"/>
              <a:t>Sustainable Development </a:t>
            </a:r>
            <a:r>
              <a:rPr lang="en-US" b="1" dirty="0"/>
              <a:t>of the Andean </a:t>
            </a:r>
            <a:r>
              <a:rPr lang="en-US" b="1" dirty="0" err="1" smtClean="0"/>
              <a:t>Ecoregion</a:t>
            </a:r>
            <a:r>
              <a:rPr lang="en-US" b="1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Knowledge </a:t>
            </a:r>
            <a:r>
              <a:rPr lang="en-US" dirty="0"/>
              <a:t>Management for two Projects in CONDESAN: Adaptation to Climate Change at Altitude (</a:t>
            </a:r>
            <a:r>
              <a:rPr lang="en-US" dirty="0" smtClean="0"/>
              <a:t>A@A</a:t>
            </a:r>
            <a:r>
              <a:rPr lang="en-US" dirty="0"/>
              <a:t>) and Adaptation to the impacts of climate change on the water resources of the Andes (AICCA)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Monitoring </a:t>
            </a:r>
            <a:r>
              <a:rPr lang="en-US" dirty="0"/>
              <a:t>and Evaluation of the progress of the AICCA </a:t>
            </a:r>
            <a:r>
              <a:rPr lang="en-US" dirty="0" smtClean="0"/>
              <a:t>Project.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Analysis </a:t>
            </a:r>
            <a:r>
              <a:rPr lang="en-US" dirty="0"/>
              <a:t>of knowledge gaps adaptation to climate change in Andes </a:t>
            </a:r>
            <a:r>
              <a:rPr lang="en-US" dirty="0"/>
              <a:t>R</a:t>
            </a:r>
            <a:r>
              <a:rPr lang="en-US" dirty="0" smtClean="0"/>
              <a:t>egion.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support in the definition of adaptation measures </a:t>
            </a:r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794427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43591" y="1033742"/>
            <a:ext cx="7886700" cy="4351338"/>
          </a:xfrm>
        </p:spPr>
        <p:txBody>
          <a:bodyPr/>
          <a:lstStyle/>
          <a:p>
            <a:r>
              <a:rPr lang="it-IT" dirty="0" smtClean="0"/>
              <a:t>Part of Climbing Club in Ecuador </a:t>
            </a:r>
            <a:r>
              <a:rPr lang="es-ES_tradnl" dirty="0" smtClean="0"/>
              <a:t>(Club de </a:t>
            </a:r>
            <a:r>
              <a:rPr lang="es-ES_tradnl" dirty="0" err="1" smtClean="0"/>
              <a:t>Ascencionismo</a:t>
            </a:r>
            <a:r>
              <a:rPr lang="es-ES_tradnl" dirty="0" smtClean="0"/>
              <a:t> Colegio San Gabriel</a:t>
            </a:r>
            <a:r>
              <a:rPr lang="it-IT" dirty="0" smtClean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3709" y="1048684"/>
            <a:ext cx="7886700" cy="4351338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Adaptation at Altitude</a:t>
            </a:r>
          </a:p>
          <a:p>
            <a:pPr marL="0" indent="0">
              <a:buNone/>
            </a:pPr>
            <a:r>
              <a:rPr lang="en-GB" sz="1800" dirty="0" smtClean="0"/>
              <a:t>Objective</a:t>
            </a:r>
            <a:r>
              <a:rPr lang="en-GB" sz="1800" dirty="0" smtClean="0"/>
              <a:t>: Increase the resilience to climate change and the adaptation capacities of the mountain socio-ecosystems and their local communities, through the improvement of our knowledge on the strategies of adaptation to climate change and the transfer of knowledge. on science-policy platforms.</a:t>
            </a:r>
            <a:endParaRPr lang="en-GB" sz="1800" dirty="0"/>
          </a:p>
        </p:txBody>
      </p:sp>
      <p:pic>
        <p:nvPicPr>
          <p:cNvPr id="4" name="Imagen 6" descr="https://condesan.org/wp-content/uploads/2017/06/logoCondesan2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0" y="6094145"/>
            <a:ext cx="2038892" cy="59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70" y="6127449"/>
            <a:ext cx="1581275" cy="524381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61" y="5799846"/>
            <a:ext cx="2138543" cy="818679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5"/>
          <a:srcRect l="17897" t="20203" r="15982" b="9727"/>
          <a:stretch/>
        </p:blipFill>
        <p:spPr>
          <a:xfrm>
            <a:off x="2427037" y="2567576"/>
            <a:ext cx="4610257" cy="27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5317938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Generation </a:t>
            </a:r>
            <a:r>
              <a:rPr lang="en-GB" sz="2000" b="1" dirty="0" smtClean="0"/>
              <a:t>of synthesis of knowledge </a:t>
            </a:r>
            <a:r>
              <a:rPr lang="en-GB" sz="2000" dirty="0" smtClean="0"/>
              <a:t>on adaptation to climate change (</a:t>
            </a:r>
            <a:r>
              <a:rPr lang="en-GB" sz="2000" dirty="0" err="1" smtClean="0"/>
              <a:t>WeAdapt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Strengthening of </a:t>
            </a:r>
            <a:r>
              <a:rPr lang="en-GB" sz="2000" b="1" dirty="0" smtClean="0"/>
              <a:t>long-term monitoring</a:t>
            </a:r>
            <a:r>
              <a:rPr lang="en-GB" sz="2000" dirty="0" smtClean="0"/>
              <a:t> processes</a:t>
            </a:r>
          </a:p>
          <a:p>
            <a:r>
              <a:rPr lang="en-GB" sz="2000" dirty="0" smtClean="0"/>
              <a:t>Strengthening of national, regional and global spaces for </a:t>
            </a:r>
            <a:r>
              <a:rPr lang="en-GB" sz="2000" b="1" dirty="0" smtClean="0"/>
              <a:t>science-policy dialogue </a:t>
            </a:r>
            <a:r>
              <a:rPr lang="en-GB" sz="2000" dirty="0" smtClean="0"/>
              <a:t>and decision-making (national governments, IAM, international settings)</a:t>
            </a:r>
          </a:p>
          <a:p>
            <a:r>
              <a:rPr lang="en-GB" sz="2000" dirty="0" smtClean="0"/>
              <a:t>Promotion of </a:t>
            </a:r>
            <a:r>
              <a:rPr lang="en-GB" sz="2000" b="1" dirty="0" smtClean="0"/>
              <a:t>exchange of experiences </a:t>
            </a:r>
            <a:r>
              <a:rPr lang="en-GB" sz="2000" dirty="0" smtClean="0"/>
              <a:t>and </a:t>
            </a:r>
            <a:r>
              <a:rPr lang="en-GB" sz="2000" b="1" dirty="0" smtClean="0"/>
              <a:t>regional training</a:t>
            </a:r>
            <a:endParaRPr lang="en-GB" sz="2000" b="1" dirty="0"/>
          </a:p>
        </p:txBody>
      </p:sp>
      <p:sp>
        <p:nvSpPr>
          <p:cNvPr id="4" name="CuadroTexto 12"/>
          <p:cNvSpPr txBox="1"/>
          <p:nvPr/>
        </p:nvSpPr>
        <p:spPr>
          <a:xfrm>
            <a:off x="3509056" y="803883"/>
            <a:ext cx="240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69900"/>
                </a:solidFill>
                <a:latin typeface="Bradley Hand ITC" panose="03070402050302030203" pitchFamily="66" charset="0"/>
              </a:rPr>
              <a:t>Andes</a:t>
            </a:r>
          </a:p>
        </p:txBody>
      </p:sp>
      <p:pic>
        <p:nvPicPr>
          <p:cNvPr id="5" name="Imagen 13"/>
          <p:cNvPicPr>
            <a:picLocks noChangeAspect="1"/>
          </p:cNvPicPr>
          <p:nvPr/>
        </p:nvPicPr>
        <p:blipFill rotWithShape="1">
          <a:blip r:embed="rId2"/>
          <a:srcRect l="18680" t="47347" r="63056" b="17216"/>
          <a:stretch/>
        </p:blipFill>
        <p:spPr>
          <a:xfrm>
            <a:off x="6096254" y="937387"/>
            <a:ext cx="23762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296</Words>
  <Application>Microsoft Macintosh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Alexandra Garcés</cp:lastModifiedBy>
  <cp:revision>82</cp:revision>
  <dcterms:created xsi:type="dcterms:W3CDTF">2014-07-05T09:11:12Z</dcterms:created>
  <dcterms:modified xsi:type="dcterms:W3CDTF">2020-09-28T03:04:15Z</dcterms:modified>
</cp:coreProperties>
</file>