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78" r:id="rId2"/>
    <p:sldId id="279" r:id="rId3"/>
    <p:sldId id="288" r:id="rId4"/>
    <p:sldId id="289" r:id="rId5"/>
    <p:sldId id="290" r:id="rId6"/>
    <p:sldId id="291" r:id="rId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20">
          <p15:clr>
            <a:srgbClr val="A4A3A4"/>
          </p15:clr>
        </p15:guide>
        <p15:guide id="2" pos="284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C88"/>
    <a:srgbClr val="E3FF83"/>
    <a:srgbClr val="006600"/>
    <a:srgbClr val="00CC00"/>
    <a:srgbClr val="FF6600"/>
    <a:srgbClr val="FF66CC"/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0" d="100"/>
          <a:sy n="80" d="100"/>
        </p:scale>
        <p:origin x="824" y="44"/>
      </p:cViewPr>
      <p:guideLst>
        <p:guide orient="horz" pos="2720"/>
        <p:guide pos="284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70A46D-7C23-A74C-A927-950A7F23F9EF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1AC88D-BAEE-204A-9505-52122518187D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0200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7097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7607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0885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1106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0182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5188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1411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0167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5481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7251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7348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88">
            <a:alpha val="2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7BF72-1CFC-4EE4-AD29-9ECF34C8F35B}" type="datetimeFigureOut">
              <a:rPr lang="it-IT" smtClean="0"/>
              <a:t>28/09/2020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100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0" y="924102"/>
            <a:ext cx="9143999" cy="1877437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3200" b="1" dirty="0">
                <a:latin typeface="+mn-lt"/>
              </a:rPr>
              <a:t>Personal </a:t>
            </a:r>
            <a:r>
              <a:rPr lang="it-IT" sz="3200" b="1" dirty="0" err="1">
                <a:latin typeface="+mn-lt"/>
              </a:rPr>
              <a:t>presentation</a:t>
            </a:r>
            <a:endParaRPr lang="it-IT" sz="3200" b="1" dirty="0">
              <a:latin typeface="+mn-lt"/>
            </a:endParaRPr>
          </a:p>
          <a:p>
            <a:pPr algn="ctr">
              <a:lnSpc>
                <a:spcPct val="100000"/>
              </a:lnSpc>
            </a:pPr>
            <a:endParaRPr lang="it-IT" sz="2000" dirty="0">
              <a:latin typeface="+mn-lt"/>
            </a:endParaRPr>
          </a:p>
          <a:p>
            <a:pPr algn="ctr">
              <a:lnSpc>
                <a:spcPct val="100000"/>
              </a:lnSpc>
            </a:pPr>
            <a:r>
              <a:rPr lang="it-IT" sz="2400" b="1" dirty="0">
                <a:latin typeface="+mn-lt"/>
              </a:rPr>
              <a:t>Paul Duclos</a:t>
            </a:r>
            <a:endParaRPr lang="it-IT" sz="2000" b="1" dirty="0">
              <a:latin typeface="+mn-lt"/>
            </a:endParaRPr>
          </a:p>
          <a:p>
            <a:pPr algn="ctr">
              <a:lnSpc>
                <a:spcPct val="100000"/>
              </a:lnSpc>
            </a:pPr>
            <a:r>
              <a:rPr lang="it-IT" sz="2000" dirty="0">
                <a:latin typeface="+mn-lt"/>
              </a:rPr>
              <a:t>Ministry of Foreign Affairs of Peru</a:t>
            </a:r>
          </a:p>
          <a:p>
            <a:pPr algn="ctr">
              <a:lnSpc>
                <a:spcPct val="100000"/>
              </a:lnSpc>
            </a:pPr>
            <a:r>
              <a:rPr lang="it-IT" sz="2000" dirty="0">
                <a:latin typeface="+mn-lt"/>
              </a:rPr>
              <a:t>paulduclos1@gmail.com</a:t>
            </a:r>
            <a:endParaRPr lang="it-IT" sz="2800" dirty="0">
              <a:latin typeface="+mn-lt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1" y="5529976"/>
            <a:ext cx="91439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 </a:t>
            </a:r>
            <a:r>
              <a:rPr lang="it-IT" sz="2400" b="1" dirty="0"/>
              <a:t>IPROMO</a:t>
            </a:r>
            <a:r>
              <a:rPr lang="it-IT" b="1" dirty="0"/>
              <a:t> </a:t>
            </a:r>
            <a:endParaRPr lang="it-IT" dirty="0"/>
          </a:p>
          <a:p>
            <a:pPr algn="ctr"/>
            <a:r>
              <a:rPr lang="en-US" b="1" dirty="0"/>
              <a:t> </a:t>
            </a:r>
            <a:r>
              <a:rPr lang="en-US" b="1" i="1" dirty="0"/>
              <a:t>Mountains in a changing climate: Threats, challenges and opportunities</a:t>
            </a:r>
          </a:p>
          <a:p>
            <a:pPr algn="ctr"/>
            <a:r>
              <a:rPr lang="en-US" b="1" dirty="0"/>
              <a:t>28 September-09 October 2020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37002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0" y="0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err="1">
                <a:latin typeface="+mn-lt"/>
              </a:rPr>
              <a:t>Education</a:t>
            </a:r>
            <a:endParaRPr lang="it-IT" sz="2800" b="1" dirty="0">
              <a:latin typeface="+mn-lt"/>
            </a:endParaRP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685798" y="732002"/>
            <a:ext cx="7829552" cy="2460085"/>
          </a:xfrm>
        </p:spPr>
        <p:txBody>
          <a:bodyPr/>
          <a:lstStyle/>
          <a:p>
            <a:r>
              <a:rPr lang="it-IT" dirty="0"/>
              <a:t>Law, Catholic University of Peru</a:t>
            </a:r>
          </a:p>
          <a:p>
            <a:r>
              <a:rPr lang="it-IT" dirty="0"/>
              <a:t>LLM University of Nottingham</a:t>
            </a:r>
          </a:p>
          <a:p>
            <a:r>
              <a:rPr lang="it-IT" dirty="0"/>
              <a:t>M.A. International Relations, Fletcher School of Law and Diplomacy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half" idx="2"/>
          </p:nvPr>
        </p:nvSpPr>
        <p:spPr>
          <a:xfrm>
            <a:off x="685798" y="4019488"/>
            <a:ext cx="7829552" cy="2456734"/>
          </a:xfrm>
        </p:spPr>
        <p:txBody>
          <a:bodyPr/>
          <a:lstStyle/>
          <a:p>
            <a:pPr algn="just"/>
            <a:r>
              <a:rPr lang="it-IT" dirty="0"/>
              <a:t>Diplomat in the Peruvian Embassies in Japan, India, the Netherlands and in the Mission of Peru of the United Nations (Political and security issues)</a:t>
            </a:r>
          </a:p>
          <a:p>
            <a:pPr algn="just"/>
            <a:r>
              <a:rPr lang="it-IT" dirty="0"/>
              <a:t>Director of Environment of the Ministry of Foreign Affairs.</a:t>
            </a:r>
          </a:p>
          <a:p>
            <a:endParaRPr lang="it-IT" dirty="0"/>
          </a:p>
        </p:txBody>
      </p:sp>
      <p:sp>
        <p:nvSpPr>
          <p:cNvPr id="8" name="Titolo 1"/>
          <p:cNvSpPr txBox="1">
            <a:spLocks/>
          </p:cNvSpPr>
          <p:nvPr/>
        </p:nvSpPr>
        <p:spPr>
          <a:xfrm>
            <a:off x="-2" y="3287486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err="1">
                <a:latin typeface="+mn-lt"/>
              </a:rPr>
              <a:t>Employment</a:t>
            </a:r>
            <a:r>
              <a:rPr lang="it-IT" sz="2800" b="1" dirty="0">
                <a:latin typeface="+mn-lt"/>
              </a:rPr>
              <a:t> and </a:t>
            </a:r>
            <a:r>
              <a:rPr lang="it-IT" sz="2800" b="1" dirty="0" err="1">
                <a:latin typeface="+mn-lt"/>
              </a:rPr>
              <a:t>main</a:t>
            </a:r>
            <a:r>
              <a:rPr lang="it-IT" sz="2800" b="1" dirty="0">
                <a:latin typeface="+mn-lt"/>
              </a:rPr>
              <a:t> </a:t>
            </a:r>
            <a:r>
              <a:rPr lang="it-IT" sz="2800" b="1" dirty="0" err="1">
                <a:latin typeface="+mn-lt"/>
              </a:rPr>
              <a:t>activities</a:t>
            </a:r>
            <a:endParaRPr lang="it-IT" sz="28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77194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1"/>
          <p:cNvSpPr txBox="1">
            <a:spLocks/>
          </p:cNvSpPr>
          <p:nvPr/>
        </p:nvSpPr>
        <p:spPr>
          <a:xfrm>
            <a:off x="0" y="8690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err="1">
                <a:latin typeface="+mn-lt"/>
              </a:rPr>
              <a:t>Other</a:t>
            </a:r>
            <a:r>
              <a:rPr lang="it-IT" sz="2800" b="1" dirty="0">
                <a:latin typeface="+mn-lt"/>
              </a:rPr>
              <a:t> </a:t>
            </a:r>
            <a:r>
              <a:rPr lang="it-IT" sz="2800" b="1" dirty="0" err="1">
                <a:latin typeface="+mn-lt"/>
              </a:rPr>
              <a:t>interests</a:t>
            </a:r>
            <a:r>
              <a:rPr lang="it-IT" sz="2800" b="1" dirty="0">
                <a:latin typeface="+mn-lt"/>
              </a:rPr>
              <a:t> (</a:t>
            </a:r>
            <a:r>
              <a:rPr lang="it-IT" sz="2800" b="1" dirty="0" err="1">
                <a:latin typeface="+mn-lt"/>
              </a:rPr>
              <a:t>volunteer</a:t>
            </a:r>
            <a:r>
              <a:rPr lang="it-IT" sz="2800" b="1" dirty="0">
                <a:latin typeface="+mn-lt"/>
              </a:rPr>
              <a:t> work, hobbies etc.)</a:t>
            </a:r>
          </a:p>
        </p:txBody>
      </p:sp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675860" y="1685677"/>
            <a:ext cx="7839489" cy="4491286"/>
          </a:xfrm>
        </p:spPr>
        <p:txBody>
          <a:bodyPr/>
          <a:lstStyle/>
          <a:p>
            <a:r>
              <a:rPr lang="it-IT" dirty="0"/>
              <a:t>Sports</a:t>
            </a:r>
            <a:r>
              <a:rPr lang="es-PE" dirty="0"/>
              <a:t>: </a:t>
            </a:r>
            <a:r>
              <a:rPr lang="es-PE" dirty="0" err="1"/>
              <a:t>Football</a:t>
            </a:r>
            <a:r>
              <a:rPr lang="es-PE" dirty="0"/>
              <a:t> and </a:t>
            </a:r>
            <a:r>
              <a:rPr lang="es-PE" dirty="0" err="1"/>
              <a:t>badmington</a:t>
            </a:r>
            <a:r>
              <a:rPr lang="es-PE" dirty="0"/>
              <a:t>.</a:t>
            </a:r>
          </a:p>
          <a:p>
            <a:r>
              <a:rPr lang="es-PE" dirty="0"/>
              <a:t>Reading </a:t>
            </a:r>
          </a:p>
          <a:p>
            <a:r>
              <a:rPr lang="es-PE" dirty="0" err="1"/>
              <a:t>History</a:t>
            </a:r>
            <a:r>
              <a:rPr lang="es-PE" dirty="0"/>
              <a:t> and </a:t>
            </a:r>
            <a:r>
              <a:rPr lang="es-PE" dirty="0" err="1"/>
              <a:t>Astronomy</a:t>
            </a:r>
            <a:endParaRPr lang="it-IT" dirty="0"/>
          </a:p>
        </p:txBody>
      </p:sp>
      <p:pic>
        <p:nvPicPr>
          <p:cNvPr id="2050" name="Picture 2" descr="COVID-19: Australian Football League to resume in June - The Statesman">
            <a:extLst>
              <a:ext uri="{FF2B5EF4-FFF2-40B4-BE49-F238E27FC236}">
                <a16:creationId xmlns:a16="http://schemas.microsoft.com/office/drawing/2014/main" id="{FB2EAF37-9F2D-4C6A-9C13-C85FB428A0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2182" y="3607035"/>
            <a:ext cx="3503453" cy="2331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5907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360759" y="3752849"/>
            <a:ext cx="2468166" cy="2452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3100" b="1" dirty="0"/>
              <a:t>Presentation of a project you are working on	</a:t>
            </a:r>
          </a:p>
        </p:txBody>
      </p:sp>
      <p:pic>
        <p:nvPicPr>
          <p:cNvPr id="3074" name="Picture 2" descr="Trekking Cedros Alpamayo, Alpamayo Trek, Alpamayo Huaraz Peru | HUARAZ  TURISMO">
            <a:extLst>
              <a:ext uri="{FF2B5EF4-FFF2-40B4-BE49-F238E27FC236}">
                <a16:creationId xmlns:a16="http://schemas.microsoft.com/office/drawing/2014/main" id="{17EF38ED-2B25-42A7-85AD-A36E874BB97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886" b="928"/>
          <a:stretch/>
        </p:blipFill>
        <p:spPr bwMode="auto">
          <a:xfrm>
            <a:off x="20" y="-71552"/>
            <a:ext cx="9143980" cy="3710603"/>
          </a:xfrm>
          <a:custGeom>
            <a:avLst/>
            <a:gdLst/>
            <a:ahLst/>
            <a:cxnLst/>
            <a:rect l="l" t="t" r="r" b="b"/>
            <a:pathLst>
              <a:path w="12192000" h="3692092">
                <a:moveTo>
                  <a:pt x="0" y="0"/>
                </a:moveTo>
                <a:lnTo>
                  <a:pt x="12192000" y="0"/>
                </a:lnTo>
                <a:lnTo>
                  <a:pt x="12192000" y="3504824"/>
                </a:lnTo>
                <a:lnTo>
                  <a:pt x="12024691" y="3517794"/>
                </a:lnTo>
                <a:cubicBezTo>
                  <a:pt x="8077523" y="3783195"/>
                  <a:pt x="4094678" y="3026959"/>
                  <a:pt x="160485" y="3663863"/>
                </a:cubicBezTo>
                <a:lnTo>
                  <a:pt x="0" y="3692092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167986" y="3752850"/>
            <a:ext cx="5614060" cy="2452687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just"/>
            <a:endParaRPr lang="en-US" sz="1800" dirty="0">
              <a:effectLst/>
            </a:endParaRPr>
          </a:p>
          <a:p>
            <a:pPr algn="just"/>
            <a:r>
              <a:rPr lang="en-US" sz="1800" dirty="0">
                <a:effectLst/>
              </a:rPr>
              <a:t>Peru seeks to assume the coordination of the Andean Mountain Initiative</a:t>
            </a:r>
            <a:r>
              <a:rPr lang="en-US" sz="1800" dirty="0"/>
              <a:t> for the years 2021 and 2022.</a:t>
            </a:r>
            <a:r>
              <a:rPr lang="en-US" sz="1800" dirty="0">
                <a:effectLst/>
              </a:rPr>
              <a:t> </a:t>
            </a:r>
          </a:p>
          <a:p>
            <a:pPr algn="just"/>
            <a:r>
              <a:rPr lang="en-US" sz="1800" dirty="0"/>
              <a:t>This initiative</a:t>
            </a:r>
            <a:r>
              <a:rPr lang="en-US" sz="1800" dirty="0">
                <a:effectLst/>
              </a:rPr>
              <a:t> was created in 2017 by the seven South American countries of the Andes: Argentina, Bolivia, Colombia, Chile, Ecuador, Peru and Venezuela, with the objective of strengthening a regional space to conserve mountains and promote a better diagnosis of risks and vulnerabilities to the effects of climate change, while promoting their sustainable development in conjunction with compliance with the Sustainable Development Goals of the 2030 Agenda 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495076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Gobierno organiza expedición científica a nevado más alto de Perú - Sputnik  Mundo">
            <a:extLst>
              <a:ext uri="{FF2B5EF4-FFF2-40B4-BE49-F238E27FC236}">
                <a16:creationId xmlns:a16="http://schemas.microsoft.com/office/drawing/2014/main" id="{08FCFE93-FAF2-43D3-AC2B-408FE5D805C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63" r="15537"/>
          <a:stretch/>
        </p:blipFill>
        <p:spPr bwMode="auto">
          <a:xfrm>
            <a:off x="20" y="10"/>
            <a:ext cx="9143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" name="Rectangle 7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7404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itolo 1"/>
          <p:cNvSpPr txBox="1">
            <a:spLocks/>
          </p:cNvSpPr>
          <p:nvPr/>
        </p:nvSpPr>
        <p:spPr>
          <a:xfrm>
            <a:off x="482600" y="321734"/>
            <a:ext cx="5168389" cy="11357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3100" b="1" dirty="0"/>
              <a:t>Presentation of a project you are working on	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82600" y="1782981"/>
            <a:ext cx="5168390" cy="4393982"/>
          </a:xfrm>
        </p:spPr>
        <p:txBody>
          <a:bodyPr vert="horz" lIns="91440" tIns="45720" rIns="91440" bIns="45720" rtlCol="0">
            <a:normAutofit/>
          </a:bodyPr>
          <a:lstStyle/>
          <a:p>
            <a:pPr algn="just"/>
            <a:r>
              <a:rPr lang="en-US" sz="2000" dirty="0">
                <a:effectLst/>
              </a:rPr>
              <a:t>Mountains represent 35% of the entire surface of the country, and provide water for 26% of the area planted in the mountains and 68% of the coast. Also, 53% of the electrical energy consumed by the country is generated by hydroelectric plants, located in the mountains. </a:t>
            </a:r>
          </a:p>
          <a:p>
            <a:pPr algn="just"/>
            <a:r>
              <a:rPr lang="en-US" sz="2000" dirty="0">
                <a:effectLst/>
              </a:rPr>
              <a:t>Peru also concentrates 71% of the tropical glaciers in the world and, at present, there is a worrying retreat of these glaciers, since in the last 30 years 22% of their surface has been lost.</a:t>
            </a:r>
            <a:endParaRPr lang="en-US" sz="2000" dirty="0"/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07EAA094-9CF6-4695-958A-33D9BCAA94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342340" y="713128"/>
            <a:ext cx="801649" cy="2126625"/>
            <a:chOff x="10918968" y="713127"/>
            <a:chExt cx="1273032" cy="2532832"/>
          </a:xfrm>
        </p:grpSpPr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2E80C965-DB6D-4F81-9E9E-B027384D0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Isosceles Triangle 74">
              <a:extLst>
                <a:ext uri="{FF2B5EF4-FFF2-40B4-BE49-F238E27FC236}">
                  <a16:creationId xmlns:a16="http://schemas.microsoft.com/office/drawing/2014/main" id="{A580F890-B085-4E95-96AA-55AEBEC5CE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77" name="Isosceles Triangle 7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628518" y="5230015"/>
            <a:ext cx="2017580" cy="760545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60240" y="5789405"/>
            <a:ext cx="485578" cy="364184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160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360759" y="3752849"/>
            <a:ext cx="2468166" cy="2452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2400" b="1" dirty="0"/>
              <a:t>Presentation of a project you are working on</a:t>
            </a:r>
          </a:p>
        </p:txBody>
      </p:sp>
      <p:pic>
        <p:nvPicPr>
          <p:cNvPr id="1034" name="Picture 10" descr="Parque Nacional Huascarán fue uno de los destinos más visitados en Fiestas  Patrias">
            <a:extLst>
              <a:ext uri="{FF2B5EF4-FFF2-40B4-BE49-F238E27FC236}">
                <a16:creationId xmlns:a16="http://schemas.microsoft.com/office/drawing/2014/main" id="{2DC00FBF-BCD7-4F97-936B-280AE660FA3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87" b="39207"/>
          <a:stretch/>
        </p:blipFill>
        <p:spPr bwMode="auto">
          <a:xfrm>
            <a:off x="20" y="10"/>
            <a:ext cx="9143980" cy="3710603"/>
          </a:xfrm>
          <a:custGeom>
            <a:avLst/>
            <a:gdLst/>
            <a:ahLst/>
            <a:cxnLst/>
            <a:rect l="l" t="t" r="r" b="b"/>
            <a:pathLst>
              <a:path w="12192000" h="3692092">
                <a:moveTo>
                  <a:pt x="0" y="0"/>
                </a:moveTo>
                <a:lnTo>
                  <a:pt x="12192000" y="0"/>
                </a:lnTo>
                <a:lnTo>
                  <a:pt x="12192000" y="3504824"/>
                </a:lnTo>
                <a:lnTo>
                  <a:pt x="12024691" y="3517794"/>
                </a:lnTo>
                <a:cubicBezTo>
                  <a:pt x="8077523" y="3783195"/>
                  <a:pt x="4094678" y="3026959"/>
                  <a:pt x="160485" y="3663863"/>
                </a:cubicBezTo>
                <a:lnTo>
                  <a:pt x="0" y="3692092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743201" y="3919993"/>
            <a:ext cx="6038846" cy="2285544"/>
          </a:xfrm>
        </p:spPr>
        <p:txBody>
          <a:bodyPr vert="horz" lIns="91440" tIns="45720" rIns="91440" bIns="45720" rtlCol="0" anchor="ctr">
            <a:normAutofit fontScale="40000" lnSpcReduction="20000"/>
          </a:bodyPr>
          <a:lstStyle/>
          <a:p>
            <a:pPr algn="just"/>
            <a:endParaRPr lang="en-US" sz="4200" dirty="0"/>
          </a:p>
          <a:p>
            <a:pPr algn="just"/>
            <a:r>
              <a:rPr lang="en-US" sz="4200" dirty="0"/>
              <a:t>We are in the process of developing a comprehensive plan of action in order to be shared with the Andean countries, including the protection of the Andean forests and the promotion of the population in these areas. </a:t>
            </a:r>
          </a:p>
          <a:p>
            <a:pPr algn="just"/>
            <a:r>
              <a:rPr lang="en-US" sz="4200" dirty="0">
                <a:effectLst/>
              </a:rPr>
              <a:t>The Swiss Agency for Development and Cooperation (SDC) provides financial support for activities related to the mountains program to the NGO CONDESAN (IAM Technical Secretariat).</a:t>
            </a:r>
          </a:p>
          <a:p>
            <a:endParaRPr lang="en-US" sz="4200" dirty="0">
              <a:effectLst/>
            </a:endParaRP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1079105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wrap="square" lIns="91440" tIns="45720" rIns="91440" bIns="45720" rtlCol="0" anchor="ctr">
        <a:spAutoFit/>
      </a:bodyPr>
      <a:lstStyle>
        <a:defPPr algn="ctr">
          <a:lnSpc>
            <a:spcPct val="100000"/>
          </a:lnSpc>
          <a:defRPr sz="2800" b="1"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402</Words>
  <Application>Microsoft Office PowerPoint</Application>
  <PresentationFormat>On-screen Show (4:3)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di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Duclos</dc:creator>
  <cp:lastModifiedBy>Paul Duclos</cp:lastModifiedBy>
  <cp:revision>2</cp:revision>
  <dcterms:created xsi:type="dcterms:W3CDTF">2020-09-29T03:32:39Z</dcterms:created>
  <dcterms:modified xsi:type="dcterms:W3CDTF">2020-09-29T03:38:51Z</dcterms:modified>
</cp:coreProperties>
</file>