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78" r:id="rId2"/>
    <p:sldId id="279" r:id="rId3"/>
    <p:sldId id="288" r:id="rId4"/>
    <p:sldId id="289" r:id="rId5"/>
    <p:sldId id="290" r:id="rId6"/>
    <p:sldId id="291" r:id="rId7"/>
    <p:sldId id="292" r:id="rId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0">
          <p15:clr>
            <a:srgbClr val="A4A3A4"/>
          </p15:clr>
        </p15:guide>
        <p15:guide id="2" pos="28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88"/>
    <a:srgbClr val="E3FF83"/>
    <a:srgbClr val="006600"/>
    <a:srgbClr val="00CC00"/>
    <a:srgbClr val="FF6600"/>
    <a:srgbClr val="FF66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68" d="100"/>
          <a:sy n="68" d="100"/>
        </p:scale>
        <p:origin x="1386" y="66"/>
      </p:cViewPr>
      <p:guideLst>
        <p:guide orient="horz" pos="2720"/>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0A46D-7C23-A74C-A927-950A7F23F9EF}" type="datetimeFigureOut">
              <a:rPr lang="it-IT" smtClean="0"/>
              <a:t>25/09/2020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1AC88D-BAEE-204A-9505-52122518187D}" type="slidenum">
              <a:rPr lang="it-IT" smtClean="0"/>
              <a:t>‹N›</a:t>
            </a:fld>
            <a:endParaRPr lang="it-IT"/>
          </a:p>
        </p:txBody>
      </p:sp>
    </p:spTree>
    <p:extLst>
      <p:ext uri="{BB962C8B-B14F-4D97-AF65-F5344CB8AC3E}">
        <p14:creationId xmlns:p14="http://schemas.microsoft.com/office/powerpoint/2010/main" val="1240200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25/09/2020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149709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25/09/2020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342760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25/09/2020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397088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25/09/2020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73110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3DE7BF72-1CFC-4EE4-AD29-9ECF34C8F35B}" type="datetimeFigureOut">
              <a:rPr lang="it-IT" smtClean="0"/>
              <a:t>25/09/2020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132018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DE7BF72-1CFC-4EE4-AD29-9ECF34C8F35B}" type="datetimeFigureOut">
              <a:rPr lang="it-IT" smtClean="0"/>
              <a:t>25/09/2020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214518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DE7BF72-1CFC-4EE4-AD29-9ECF34C8F35B}" type="datetimeFigureOut">
              <a:rPr lang="it-IT" smtClean="0"/>
              <a:t>25/09/2020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401141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3DE7BF72-1CFC-4EE4-AD29-9ECF34C8F35B}" type="datetimeFigureOut">
              <a:rPr lang="it-IT" smtClean="0"/>
              <a:t>25/09/2020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180016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7BF72-1CFC-4EE4-AD29-9ECF34C8F35B}" type="datetimeFigureOut">
              <a:rPr lang="it-IT" smtClean="0"/>
              <a:t>25/09/2020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207548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25/09/2020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222725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25/09/2020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‹N›</a:t>
            </a:fld>
            <a:endParaRPr lang="it-IT"/>
          </a:p>
        </p:txBody>
      </p:sp>
    </p:spTree>
    <p:extLst>
      <p:ext uri="{BB962C8B-B14F-4D97-AF65-F5344CB8AC3E}">
        <p14:creationId xmlns:p14="http://schemas.microsoft.com/office/powerpoint/2010/main" val="180734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88">
            <a:alpha val="2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7BF72-1CFC-4EE4-AD29-9ECF34C8F35B}" type="datetimeFigureOut">
              <a:rPr lang="it-IT" smtClean="0"/>
              <a:t>25/09/2020</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D428-8962-4FC5-ACFE-B2FD27EF9F56}" type="slidenum">
              <a:rPr lang="it-IT" smtClean="0"/>
              <a:t>‹N›</a:t>
            </a:fld>
            <a:endParaRPr lang="it-IT"/>
          </a:p>
        </p:txBody>
      </p:sp>
    </p:spTree>
    <p:extLst>
      <p:ext uri="{BB962C8B-B14F-4D97-AF65-F5344CB8AC3E}">
        <p14:creationId xmlns:p14="http://schemas.microsoft.com/office/powerpoint/2010/main" val="188100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93324"/>
            <a:ext cx="9143999" cy="1938992"/>
          </a:xfrm>
          <a:prstGeom prst="rect">
            <a:avLst/>
          </a:prstGeom>
        </p:spPr>
        <p:txBody>
          <a:bodyPr vert="horz" wrap="square" lIns="91440" tIns="45720" rIns="91440" bIns="45720" rtlCol="0" anchor="ctr"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3200" b="1" dirty="0">
                <a:latin typeface="+mn-lt"/>
              </a:rPr>
              <a:t>Personal </a:t>
            </a:r>
            <a:r>
              <a:rPr lang="it-IT" sz="3200" b="1" dirty="0" err="1">
                <a:latin typeface="+mn-lt"/>
              </a:rPr>
              <a:t>presentation</a:t>
            </a:r>
            <a:endParaRPr lang="it-IT" sz="3200" b="1" dirty="0">
              <a:latin typeface="+mn-lt"/>
            </a:endParaRPr>
          </a:p>
          <a:p>
            <a:pPr algn="ctr">
              <a:lnSpc>
                <a:spcPct val="100000"/>
              </a:lnSpc>
            </a:pPr>
            <a:endParaRPr lang="it-IT" sz="2000" dirty="0">
              <a:latin typeface="+mn-lt"/>
            </a:endParaRPr>
          </a:p>
          <a:p>
            <a:pPr algn="ctr">
              <a:lnSpc>
                <a:spcPct val="100000"/>
              </a:lnSpc>
            </a:pPr>
            <a:r>
              <a:rPr lang="it-IT" sz="2400" b="1" dirty="0">
                <a:latin typeface="+mn-lt"/>
              </a:rPr>
              <a:t>Alessandra Pollo</a:t>
            </a:r>
            <a:endParaRPr lang="it-IT" sz="2000" b="1" dirty="0">
              <a:latin typeface="+mn-lt"/>
            </a:endParaRPr>
          </a:p>
          <a:p>
            <a:pPr algn="ctr">
              <a:lnSpc>
                <a:spcPct val="100000"/>
              </a:lnSpc>
            </a:pPr>
            <a:r>
              <a:rPr lang="it-IT" sz="2000" dirty="0">
                <a:latin typeface="+mn-lt"/>
              </a:rPr>
              <a:t>Fondazione CRT – Fondazione Giovanni Goria – Regione Piemonte</a:t>
            </a:r>
          </a:p>
          <a:p>
            <a:pPr algn="ctr">
              <a:lnSpc>
                <a:spcPct val="100000"/>
              </a:lnSpc>
            </a:pPr>
            <a:r>
              <a:rPr lang="it-IT" sz="2000" dirty="0">
                <a:latin typeface="+mn-lt"/>
              </a:rPr>
              <a:t>alessandra.pollo@regione.piemonte.it</a:t>
            </a:r>
            <a:endParaRPr lang="it-IT" sz="2800" dirty="0">
              <a:latin typeface="+mn-lt"/>
            </a:endParaRPr>
          </a:p>
        </p:txBody>
      </p:sp>
      <p:sp>
        <p:nvSpPr>
          <p:cNvPr id="2" name="CasellaDiTesto 1"/>
          <p:cNvSpPr txBox="1"/>
          <p:nvPr/>
        </p:nvSpPr>
        <p:spPr>
          <a:xfrm>
            <a:off x="1" y="5529976"/>
            <a:ext cx="9143998" cy="1015663"/>
          </a:xfrm>
          <a:prstGeom prst="rect">
            <a:avLst/>
          </a:prstGeom>
          <a:noFill/>
        </p:spPr>
        <p:txBody>
          <a:bodyPr wrap="square" rtlCol="0">
            <a:spAutoFit/>
          </a:bodyPr>
          <a:lstStyle/>
          <a:p>
            <a:pPr algn="ctr"/>
            <a:r>
              <a:rPr lang="it-IT" dirty="0"/>
              <a:t> </a:t>
            </a:r>
            <a:r>
              <a:rPr lang="it-IT" sz="2400" b="1" dirty="0"/>
              <a:t>IPROMO</a:t>
            </a:r>
            <a:r>
              <a:rPr lang="it-IT" b="1" dirty="0"/>
              <a:t> </a:t>
            </a:r>
            <a:endParaRPr lang="it-IT" dirty="0"/>
          </a:p>
          <a:p>
            <a:pPr algn="ctr"/>
            <a:r>
              <a:rPr lang="en-US" b="1" dirty="0"/>
              <a:t> </a:t>
            </a:r>
            <a:r>
              <a:rPr lang="en-US" b="1" i="1" dirty="0"/>
              <a:t>Mountains in a changing climate: Threats, challenges and opportunities</a:t>
            </a:r>
          </a:p>
          <a:p>
            <a:pPr algn="ctr"/>
            <a:r>
              <a:rPr lang="en-US" b="1" dirty="0"/>
              <a:t>28 September-09 October 2020</a:t>
            </a:r>
            <a:endParaRPr lang="it-IT" dirty="0"/>
          </a:p>
        </p:txBody>
      </p:sp>
    </p:spTree>
    <p:extLst>
      <p:ext uri="{BB962C8B-B14F-4D97-AF65-F5344CB8AC3E}">
        <p14:creationId xmlns:p14="http://schemas.microsoft.com/office/powerpoint/2010/main" val="2637002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Education</a:t>
            </a:r>
            <a:endParaRPr lang="it-IT" sz="2800" b="1" dirty="0">
              <a:latin typeface="+mn-lt"/>
            </a:endParaRPr>
          </a:p>
        </p:txBody>
      </p:sp>
      <p:sp>
        <p:nvSpPr>
          <p:cNvPr id="4" name="Segnaposto contenuto 3"/>
          <p:cNvSpPr>
            <a:spLocks noGrp="1"/>
          </p:cNvSpPr>
          <p:nvPr>
            <p:ph sz="half" idx="1"/>
          </p:nvPr>
        </p:nvSpPr>
        <p:spPr>
          <a:xfrm>
            <a:off x="685798" y="528358"/>
            <a:ext cx="7829552" cy="2663729"/>
          </a:xfrm>
        </p:spPr>
        <p:txBody>
          <a:bodyPr>
            <a:normAutofit fontScale="92500"/>
          </a:bodyPr>
          <a:lstStyle/>
          <a:p>
            <a:pPr marL="0" indent="0">
              <a:buNone/>
            </a:pPr>
            <a:r>
              <a:rPr lang="en-US" b="1" dirty="0"/>
              <a:t>Bachelor's degree in Natural Sciences</a:t>
            </a:r>
          </a:p>
          <a:p>
            <a:pPr marL="0" indent="0">
              <a:buNone/>
            </a:pPr>
            <a:r>
              <a:rPr lang="en-US" sz="1800" dirty="0">
                <a:solidFill>
                  <a:srgbClr val="565656"/>
                </a:solidFill>
                <a:latin typeface="AvenirNextCondensed-Regular"/>
              </a:rPr>
              <a:t>with the T</a:t>
            </a:r>
            <a:r>
              <a:rPr lang="en-US" sz="1800" b="0" i="0" u="none" strike="noStrike" baseline="0" dirty="0">
                <a:solidFill>
                  <a:srgbClr val="565656"/>
                </a:solidFill>
                <a:latin typeface="AvenirNextCondensed-Regular"/>
              </a:rPr>
              <a:t>hesis </a:t>
            </a:r>
            <a:r>
              <a:rPr lang="en-US" sz="1800" b="0" i="0" u="none" strike="noStrike" baseline="0" dirty="0">
                <a:solidFill>
                  <a:srgbClr val="565656"/>
                </a:solidFill>
                <a:latin typeface="CairoFont-2-0"/>
              </a:rPr>
              <a:t>"The altitudinal temperature lapse rates in the stations of the North-western Alps“ </a:t>
            </a:r>
            <a:r>
              <a:rPr lang="en-US" sz="1800" b="0" i="0" u="none" strike="noStrike" baseline="0" dirty="0">
                <a:solidFill>
                  <a:srgbClr val="565656"/>
                </a:solidFill>
                <a:latin typeface="AvenirNextCondensed-Regular"/>
              </a:rPr>
              <a:t>focused on the study of altitudinal temperature lapse rates on the mountain slopes of the Alpine territory.</a:t>
            </a:r>
            <a:endParaRPr lang="en-US" sz="1800" dirty="0"/>
          </a:p>
          <a:p>
            <a:pPr marL="0" indent="0">
              <a:buNone/>
            </a:pPr>
            <a:r>
              <a:rPr lang="en-US" b="1" dirty="0"/>
              <a:t>Master's degree in Environmental Biology</a:t>
            </a:r>
          </a:p>
          <a:p>
            <a:pPr marL="0" indent="0">
              <a:buNone/>
            </a:pPr>
            <a:r>
              <a:rPr lang="en-US" sz="1800" dirty="0">
                <a:solidFill>
                  <a:srgbClr val="565656"/>
                </a:solidFill>
                <a:latin typeface="AvenirNextCondensed-Regular"/>
              </a:rPr>
              <a:t>with the T</a:t>
            </a:r>
            <a:r>
              <a:rPr lang="en-US" sz="1800" b="0" i="0" u="none" strike="noStrike" baseline="0" dirty="0">
                <a:solidFill>
                  <a:srgbClr val="565656"/>
                </a:solidFill>
                <a:latin typeface="AvenirNextCondensed-Regular"/>
              </a:rPr>
              <a:t>hesis "Plant biodiversity as a part of Piedmont Regional Strategy on Climate Change: knowledge, impacts and measures“. It had the aim to let a first sectoral analysis of climate change impacts for the </a:t>
            </a:r>
            <a:r>
              <a:rPr lang="en-US" sz="1800" b="0" i="0" u="none" strike="noStrike" baseline="0" dirty="0" err="1">
                <a:solidFill>
                  <a:srgbClr val="565656"/>
                </a:solidFill>
                <a:latin typeface="AvenirNextCondensed-Regular"/>
              </a:rPr>
              <a:t>Piedmontese</a:t>
            </a:r>
            <a:r>
              <a:rPr lang="en-US" sz="1800" b="0" i="0" u="none" strike="noStrike" baseline="0" dirty="0">
                <a:solidFill>
                  <a:srgbClr val="565656"/>
                </a:solidFill>
                <a:latin typeface="AvenirNextCondensed-Regular"/>
              </a:rPr>
              <a:t> Regional Strategy (SRCC).</a:t>
            </a:r>
            <a:endParaRPr lang="it-IT" sz="1800" b="1" dirty="0"/>
          </a:p>
        </p:txBody>
      </p:sp>
      <p:sp>
        <p:nvSpPr>
          <p:cNvPr id="5" name="Segnaposto contenuto 4"/>
          <p:cNvSpPr>
            <a:spLocks noGrp="1"/>
          </p:cNvSpPr>
          <p:nvPr>
            <p:ph sz="half" idx="2"/>
          </p:nvPr>
        </p:nvSpPr>
        <p:spPr>
          <a:xfrm>
            <a:off x="685798" y="4019488"/>
            <a:ext cx="7829552" cy="2456734"/>
          </a:xfrm>
        </p:spPr>
        <p:txBody>
          <a:bodyPr>
            <a:normAutofit fontScale="92500"/>
          </a:bodyPr>
          <a:lstStyle/>
          <a:p>
            <a:pPr marL="0" indent="0">
              <a:buNone/>
            </a:pPr>
            <a:r>
              <a:rPr lang="it-IT" b="1" dirty="0" err="1"/>
              <a:t>Research</a:t>
            </a:r>
            <a:r>
              <a:rPr lang="it-IT" b="1" dirty="0"/>
              <a:t> fellow - Regione Piemonte</a:t>
            </a:r>
          </a:p>
          <a:p>
            <a:pPr marL="0" indent="0" algn="l">
              <a:buNone/>
            </a:pPr>
            <a:endParaRPr lang="it-IT" sz="1900" dirty="0"/>
          </a:p>
        </p:txBody>
      </p:sp>
      <p:sp>
        <p:nvSpPr>
          <p:cNvPr id="8" name="Titolo 1"/>
          <p:cNvSpPr txBox="1">
            <a:spLocks/>
          </p:cNvSpPr>
          <p:nvPr/>
        </p:nvSpPr>
        <p:spPr>
          <a:xfrm>
            <a:off x="-2" y="3287486"/>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Employment</a:t>
            </a:r>
            <a:r>
              <a:rPr lang="it-IT" sz="2800" b="1" dirty="0">
                <a:latin typeface="+mn-lt"/>
              </a:rPr>
              <a:t> and </a:t>
            </a:r>
            <a:r>
              <a:rPr lang="it-IT" sz="2800" b="1" dirty="0" err="1">
                <a:latin typeface="+mn-lt"/>
              </a:rPr>
              <a:t>main</a:t>
            </a:r>
            <a:r>
              <a:rPr lang="it-IT" sz="2800" b="1" dirty="0">
                <a:latin typeface="+mn-lt"/>
              </a:rPr>
              <a:t> </a:t>
            </a:r>
            <a:r>
              <a:rPr lang="it-IT" sz="2800" b="1" dirty="0" err="1">
                <a:latin typeface="+mn-lt"/>
              </a:rPr>
              <a:t>activities</a:t>
            </a:r>
            <a:endParaRPr lang="it-IT" sz="2800" b="1" dirty="0">
              <a:latin typeface="+mn-lt"/>
            </a:endParaRPr>
          </a:p>
        </p:txBody>
      </p:sp>
    </p:spTree>
    <p:extLst>
      <p:ext uri="{BB962C8B-B14F-4D97-AF65-F5344CB8AC3E}">
        <p14:creationId xmlns:p14="http://schemas.microsoft.com/office/powerpoint/2010/main" val="2177194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8"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Other</a:t>
            </a:r>
            <a:r>
              <a:rPr lang="it-IT" sz="2800" b="1" dirty="0">
                <a:latin typeface="+mn-lt"/>
              </a:rPr>
              <a:t> </a:t>
            </a:r>
            <a:r>
              <a:rPr lang="it-IT" sz="2800" b="1" dirty="0" err="1">
                <a:latin typeface="+mn-lt"/>
              </a:rPr>
              <a:t>interests</a:t>
            </a:r>
            <a:r>
              <a:rPr lang="it-IT" sz="2800" b="1" dirty="0">
                <a:latin typeface="+mn-lt"/>
              </a:rPr>
              <a:t> (</a:t>
            </a:r>
            <a:r>
              <a:rPr lang="it-IT" sz="2800" b="1" dirty="0" err="1">
                <a:latin typeface="+mn-lt"/>
              </a:rPr>
              <a:t>volunteer</a:t>
            </a:r>
            <a:r>
              <a:rPr lang="it-IT" sz="2800" b="1" dirty="0">
                <a:latin typeface="+mn-lt"/>
              </a:rPr>
              <a:t> work, hobbies etc.)</a:t>
            </a:r>
          </a:p>
        </p:txBody>
      </p:sp>
      <p:sp>
        <p:nvSpPr>
          <p:cNvPr id="2" name="Segnaposto contenuto 1"/>
          <p:cNvSpPr>
            <a:spLocks noGrp="1"/>
          </p:cNvSpPr>
          <p:nvPr>
            <p:ph idx="1"/>
          </p:nvPr>
        </p:nvSpPr>
        <p:spPr>
          <a:xfrm>
            <a:off x="628650" y="956604"/>
            <a:ext cx="7886700" cy="5220360"/>
          </a:xfrm>
        </p:spPr>
        <p:txBody>
          <a:bodyPr/>
          <a:lstStyle/>
          <a:p>
            <a:pPr marL="0" indent="0">
              <a:buNone/>
            </a:pPr>
            <a:r>
              <a:rPr lang="it-IT" dirty="0"/>
              <a:t>My big </a:t>
            </a:r>
            <a:r>
              <a:rPr lang="it-IT" dirty="0" err="1"/>
              <a:t>passion</a:t>
            </a:r>
            <a:r>
              <a:rPr lang="it-IT" dirty="0"/>
              <a:t> are </a:t>
            </a:r>
            <a:r>
              <a:rPr lang="it-IT" dirty="0" err="1"/>
              <a:t>education</a:t>
            </a:r>
            <a:r>
              <a:rPr lang="it-IT" dirty="0"/>
              <a:t> and nature. So, in </a:t>
            </a:r>
            <a:r>
              <a:rPr lang="it-IT" dirty="0" err="1"/>
              <a:t>my</a:t>
            </a:r>
            <a:r>
              <a:rPr lang="it-IT" dirty="0"/>
              <a:t> </a:t>
            </a:r>
            <a:r>
              <a:rPr lang="it-IT" dirty="0" err="1"/>
              <a:t>spare</a:t>
            </a:r>
            <a:r>
              <a:rPr lang="it-IT" dirty="0"/>
              <a:t> time I </a:t>
            </a:r>
            <a:r>
              <a:rPr lang="it-IT" dirty="0" err="1"/>
              <a:t>try</a:t>
            </a:r>
            <a:r>
              <a:rPr lang="it-IT" dirty="0"/>
              <a:t> to join </a:t>
            </a:r>
            <a:r>
              <a:rPr lang="it-IT" dirty="0" err="1"/>
              <a:t>them</a:t>
            </a:r>
            <a:r>
              <a:rPr lang="it-IT" dirty="0"/>
              <a:t>, </a:t>
            </a:r>
            <a:r>
              <a:rPr lang="it-IT" dirty="0" err="1"/>
              <a:t>doing</a:t>
            </a:r>
            <a:r>
              <a:rPr lang="it-IT" dirty="0"/>
              <a:t> activities with mountain </a:t>
            </a:r>
            <a:r>
              <a:rPr lang="it-IT" dirty="0" err="1"/>
              <a:t>children</a:t>
            </a:r>
            <a:r>
              <a:rPr lang="it-IT" dirty="0"/>
              <a:t>.  </a:t>
            </a:r>
          </a:p>
          <a:p>
            <a:pPr marL="0" indent="0">
              <a:buNone/>
            </a:pPr>
            <a:r>
              <a:rPr lang="it-IT" dirty="0"/>
              <a:t>I love mountains </a:t>
            </a:r>
            <a:r>
              <a:rPr lang="it-IT" dirty="0" err="1"/>
              <a:t>too</a:t>
            </a:r>
            <a:r>
              <a:rPr lang="it-IT" dirty="0"/>
              <a:t>, climbing and </a:t>
            </a:r>
            <a:r>
              <a:rPr lang="it-IT" dirty="0" err="1"/>
              <a:t>hiking</a:t>
            </a:r>
            <a:r>
              <a:rPr lang="it-IT" dirty="0"/>
              <a:t> </a:t>
            </a:r>
            <a:r>
              <a:rPr lang="it-IT" dirty="0" err="1"/>
              <a:t>but</a:t>
            </a:r>
            <a:r>
              <a:rPr lang="it-IT" dirty="0"/>
              <a:t> </a:t>
            </a:r>
            <a:r>
              <a:rPr lang="en-US" dirty="0"/>
              <a:t>I think it's important too</a:t>
            </a:r>
            <a:r>
              <a:rPr lang="it-IT" dirty="0"/>
              <a:t> making soft sport. I do yoga.</a:t>
            </a:r>
          </a:p>
          <a:p>
            <a:pPr marL="0" indent="0">
              <a:buNone/>
            </a:pPr>
            <a:r>
              <a:rPr lang="it-IT" dirty="0" err="1"/>
              <a:t>I’m</a:t>
            </a:r>
            <a:r>
              <a:rPr lang="it-IT" dirty="0"/>
              <a:t> </a:t>
            </a:r>
            <a:r>
              <a:rPr lang="it-IT" dirty="0" err="1"/>
              <a:t>really</a:t>
            </a:r>
            <a:r>
              <a:rPr lang="it-IT" dirty="0"/>
              <a:t> </a:t>
            </a:r>
            <a:r>
              <a:rPr lang="it-IT" dirty="0" err="1"/>
              <a:t>scared</a:t>
            </a:r>
            <a:r>
              <a:rPr lang="it-IT" dirty="0"/>
              <a:t> of </a:t>
            </a:r>
            <a:r>
              <a:rPr lang="it-IT" dirty="0" err="1"/>
              <a:t>Environmental</a:t>
            </a:r>
            <a:r>
              <a:rPr lang="it-IT" dirty="0"/>
              <a:t> </a:t>
            </a:r>
            <a:r>
              <a:rPr lang="it-IT" dirty="0" err="1"/>
              <a:t>problems</a:t>
            </a:r>
            <a:r>
              <a:rPr lang="it-IT" dirty="0"/>
              <a:t>, </a:t>
            </a:r>
            <a:r>
              <a:rPr lang="en-US" dirty="0"/>
              <a:t>therefore I am an activist in </a:t>
            </a:r>
            <a:r>
              <a:rPr lang="en-US" dirty="0" err="1"/>
              <a:t>Legambiente</a:t>
            </a:r>
            <a:r>
              <a:rPr lang="en-US" dirty="0"/>
              <a:t> and in Extinction Rebellion.</a:t>
            </a:r>
            <a:endParaRPr lang="it-IT" dirty="0"/>
          </a:p>
        </p:txBody>
      </p:sp>
    </p:spTree>
    <p:extLst>
      <p:ext uri="{BB962C8B-B14F-4D97-AF65-F5344CB8AC3E}">
        <p14:creationId xmlns:p14="http://schemas.microsoft.com/office/powerpoint/2010/main" val="3305907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112542" y="253052"/>
            <a:ext cx="9144000" cy="1384995"/>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a:latin typeface="+mn-lt"/>
              </a:rPr>
              <a:t>Presentation of a project </a:t>
            </a:r>
            <a:r>
              <a:rPr lang="it-IT" sz="2800" b="1" dirty="0" err="1">
                <a:latin typeface="+mn-lt"/>
              </a:rPr>
              <a:t>you</a:t>
            </a:r>
            <a:r>
              <a:rPr lang="it-IT" sz="2800" b="1" dirty="0">
                <a:latin typeface="+mn-lt"/>
              </a:rPr>
              <a:t> are </a:t>
            </a:r>
            <a:r>
              <a:rPr lang="it-IT" sz="2800" b="1" dirty="0" err="1">
                <a:latin typeface="+mn-lt"/>
              </a:rPr>
              <a:t>working</a:t>
            </a:r>
            <a:r>
              <a:rPr lang="it-IT" sz="2800" b="1" dirty="0">
                <a:latin typeface="+mn-lt"/>
              </a:rPr>
              <a:t> on:</a:t>
            </a:r>
          </a:p>
          <a:p>
            <a:pPr algn="ctr">
              <a:lnSpc>
                <a:spcPct val="100000"/>
              </a:lnSpc>
            </a:pPr>
            <a:r>
              <a:rPr lang="en-US" sz="2800" b="1" dirty="0">
                <a:latin typeface="+mn-lt"/>
              </a:rPr>
              <a:t>"Knowledge and environmental effects of Climate Change in Piedmont - drafting of the Regional Strategy"</a:t>
            </a:r>
            <a:r>
              <a:rPr lang="it-IT" sz="2800" b="1" dirty="0">
                <a:latin typeface="+mn-lt"/>
              </a:rPr>
              <a:t>	1/3</a:t>
            </a:r>
          </a:p>
        </p:txBody>
      </p:sp>
      <p:sp>
        <p:nvSpPr>
          <p:cNvPr id="3" name="Segnaposto contenuto 2"/>
          <p:cNvSpPr>
            <a:spLocks noGrp="1"/>
          </p:cNvSpPr>
          <p:nvPr>
            <p:ph idx="1"/>
          </p:nvPr>
        </p:nvSpPr>
        <p:spPr/>
        <p:txBody>
          <a:bodyPr>
            <a:normAutofit lnSpcReduction="10000"/>
          </a:bodyPr>
          <a:lstStyle/>
          <a:p>
            <a:pPr marL="0" indent="0" algn="l">
              <a:buNone/>
            </a:pPr>
            <a:r>
              <a:rPr lang="en-US" sz="2800" b="0" i="0" u="none" strike="noStrike" baseline="0" dirty="0">
                <a:solidFill>
                  <a:srgbClr val="565656"/>
                </a:solidFill>
                <a:latin typeface="AvenirNextCondensed-Regular"/>
              </a:rPr>
              <a:t>Analysis of the impacts of climate change on </a:t>
            </a:r>
            <a:r>
              <a:rPr lang="en-US" sz="2800" b="0" i="0" u="none" strike="noStrike" baseline="0" dirty="0">
                <a:solidFill>
                  <a:srgbClr val="565656"/>
                </a:solidFill>
                <a:latin typeface="CairoFont-2-0"/>
              </a:rPr>
              <a:t>biodiversity </a:t>
            </a:r>
            <a:r>
              <a:rPr lang="en-US" sz="2800" b="0" i="0" u="none" strike="noStrike" baseline="0" dirty="0">
                <a:solidFill>
                  <a:srgbClr val="565656"/>
                </a:solidFill>
                <a:latin typeface="AvenirNextCondensed-Regular"/>
              </a:rPr>
              <a:t>and </a:t>
            </a:r>
            <a:r>
              <a:rPr lang="en-US" sz="2800" b="0" i="0" u="none" strike="noStrike" baseline="0" dirty="0">
                <a:solidFill>
                  <a:srgbClr val="565656"/>
                </a:solidFill>
                <a:latin typeface="CairoFont-2-0"/>
              </a:rPr>
              <a:t>forests </a:t>
            </a:r>
            <a:r>
              <a:rPr lang="en-US" sz="2800" b="0" i="0" u="none" strike="noStrike" baseline="0" dirty="0">
                <a:solidFill>
                  <a:srgbClr val="565656"/>
                </a:solidFill>
                <a:latin typeface="AvenirNextCondensed-Regular"/>
              </a:rPr>
              <a:t>on a regional scale. In particular, the study is on the Piedmont area and focuses on indicators of impact, sensitivity, hazard, adaptive capacity and risk. The project is based on climate trends and future climate scenarios developed by </a:t>
            </a:r>
            <a:r>
              <a:rPr lang="en-US" sz="2800" b="0" i="0" u="none" strike="noStrike" baseline="0" dirty="0" err="1">
                <a:solidFill>
                  <a:srgbClr val="565656"/>
                </a:solidFill>
                <a:latin typeface="AvenirNextCondensed-Regular"/>
              </a:rPr>
              <a:t>Arpa</a:t>
            </a:r>
            <a:r>
              <a:rPr lang="en-US" sz="2800" b="0" i="0" u="none" strike="noStrike" baseline="0" dirty="0">
                <a:solidFill>
                  <a:srgbClr val="565656"/>
                </a:solidFill>
                <a:latin typeface="AvenirNextCondensed-Regular"/>
              </a:rPr>
              <a:t> </a:t>
            </a:r>
            <a:r>
              <a:rPr lang="it-IT" sz="2800" b="0" i="0" u="none" strike="noStrike" baseline="0" dirty="0">
                <a:solidFill>
                  <a:srgbClr val="565656"/>
                </a:solidFill>
                <a:latin typeface="AvenirNextCondensed-Regular"/>
              </a:rPr>
              <a:t>Piemonte.</a:t>
            </a:r>
          </a:p>
          <a:p>
            <a:pPr marL="0" indent="0" algn="l">
              <a:buNone/>
            </a:pPr>
            <a:r>
              <a:rPr lang="en-US" sz="2800" b="0" i="0" u="none" strike="noStrike" baseline="0" dirty="0">
                <a:solidFill>
                  <a:srgbClr val="565656"/>
                </a:solidFill>
                <a:latin typeface="AvenirNextCondensed-Regular"/>
              </a:rPr>
              <a:t>The main aim is to quantify and territorialize the impact. Consequently, it will be possible to make proposals of measures and actions for the </a:t>
            </a:r>
            <a:r>
              <a:rPr lang="en-US" sz="2800" b="0" i="0" u="none" strike="noStrike" baseline="0" dirty="0">
                <a:solidFill>
                  <a:srgbClr val="565656"/>
                </a:solidFill>
                <a:latin typeface="CairoFont-2-0"/>
              </a:rPr>
              <a:t>Regional </a:t>
            </a:r>
            <a:r>
              <a:rPr lang="it-IT" sz="2800" b="0" i="0" u="none" strike="noStrike" baseline="0" dirty="0">
                <a:solidFill>
                  <a:srgbClr val="565656"/>
                </a:solidFill>
                <a:latin typeface="CairoFont-2-0"/>
              </a:rPr>
              <a:t>Strategy on </a:t>
            </a:r>
            <a:r>
              <a:rPr lang="it-IT" sz="2800" b="0" i="0" u="none" strike="noStrike" baseline="0" dirty="0" err="1">
                <a:solidFill>
                  <a:srgbClr val="565656"/>
                </a:solidFill>
                <a:latin typeface="CairoFont-2-0"/>
              </a:rPr>
              <a:t>Climate</a:t>
            </a:r>
            <a:r>
              <a:rPr lang="it-IT" sz="2800" b="0" i="0" u="none" strike="noStrike" baseline="0" dirty="0">
                <a:solidFill>
                  <a:srgbClr val="565656"/>
                </a:solidFill>
                <a:latin typeface="CairoFont-2-0"/>
              </a:rPr>
              <a:t> </a:t>
            </a:r>
            <a:r>
              <a:rPr lang="it-IT" sz="2800" b="0" i="0" u="none" strike="noStrike" baseline="0" dirty="0" err="1">
                <a:solidFill>
                  <a:srgbClr val="565656"/>
                </a:solidFill>
                <a:latin typeface="CairoFont-2-0"/>
              </a:rPr>
              <a:t>Change</a:t>
            </a:r>
            <a:r>
              <a:rPr lang="it-IT" sz="2800" b="0" i="0" u="none" strike="noStrike" baseline="0" dirty="0">
                <a:solidFill>
                  <a:srgbClr val="565656"/>
                </a:solidFill>
                <a:latin typeface="AvenirNextCondensed-Regular"/>
              </a:rPr>
              <a:t>.</a:t>
            </a:r>
          </a:p>
          <a:p>
            <a:endParaRPr lang="it-IT" dirty="0"/>
          </a:p>
        </p:txBody>
      </p:sp>
    </p:spTree>
    <p:extLst>
      <p:ext uri="{BB962C8B-B14F-4D97-AF65-F5344CB8AC3E}">
        <p14:creationId xmlns:p14="http://schemas.microsoft.com/office/powerpoint/2010/main" val="1495076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a:latin typeface="+mn-lt"/>
              </a:rPr>
              <a:t>Presentation of a </a:t>
            </a:r>
            <a:r>
              <a:rPr lang="it-IT" sz="2800" b="1" dirty="0" err="1">
                <a:latin typeface="+mn-lt"/>
              </a:rPr>
              <a:t>project</a:t>
            </a:r>
            <a:r>
              <a:rPr lang="it-IT" sz="2800" b="1" dirty="0">
                <a:latin typeface="+mn-lt"/>
              </a:rPr>
              <a:t> </a:t>
            </a:r>
            <a:r>
              <a:rPr lang="it-IT" sz="2800" b="1" dirty="0" err="1">
                <a:latin typeface="+mn-lt"/>
              </a:rPr>
              <a:t>you</a:t>
            </a:r>
            <a:r>
              <a:rPr lang="it-IT" sz="2800" b="1" dirty="0">
                <a:latin typeface="+mn-lt"/>
              </a:rPr>
              <a:t> are </a:t>
            </a:r>
            <a:r>
              <a:rPr lang="it-IT" sz="2800" b="1" dirty="0" err="1">
                <a:latin typeface="+mn-lt"/>
              </a:rPr>
              <a:t>working</a:t>
            </a:r>
            <a:r>
              <a:rPr lang="it-IT" sz="2800" b="1" dirty="0">
                <a:latin typeface="+mn-lt"/>
              </a:rPr>
              <a:t> on	2/3</a:t>
            </a:r>
          </a:p>
        </p:txBody>
      </p:sp>
      <p:sp>
        <p:nvSpPr>
          <p:cNvPr id="3" name="Segnaposto contenuto 2"/>
          <p:cNvSpPr>
            <a:spLocks noGrp="1"/>
          </p:cNvSpPr>
          <p:nvPr>
            <p:ph idx="1"/>
          </p:nvPr>
        </p:nvSpPr>
        <p:spPr/>
        <p:txBody>
          <a:bodyPr>
            <a:normAutofit/>
          </a:bodyPr>
          <a:lstStyle/>
          <a:p>
            <a:pPr marL="0" indent="0">
              <a:buNone/>
            </a:pPr>
            <a:r>
              <a:rPr lang="it-IT" dirty="0"/>
              <a:t>In </a:t>
            </a:r>
            <a:r>
              <a:rPr lang="it-IT" dirty="0" err="1"/>
              <a:t>particular</a:t>
            </a:r>
            <a:r>
              <a:rPr lang="it-IT" dirty="0"/>
              <a:t>, </a:t>
            </a:r>
            <a:r>
              <a:rPr lang="it-IT" dirty="0" err="1"/>
              <a:t>right</a:t>
            </a:r>
            <a:r>
              <a:rPr lang="it-IT" dirty="0"/>
              <a:t> </a:t>
            </a:r>
            <a:r>
              <a:rPr lang="it-IT" dirty="0" err="1"/>
              <a:t>now</a:t>
            </a:r>
            <a:r>
              <a:rPr lang="it-IT" dirty="0"/>
              <a:t>, </a:t>
            </a:r>
            <a:r>
              <a:rPr lang="it-IT" dirty="0" err="1"/>
              <a:t>I’m</a:t>
            </a:r>
            <a:r>
              <a:rPr lang="it-IT" dirty="0"/>
              <a:t> </a:t>
            </a:r>
            <a:r>
              <a:rPr lang="it-IT" dirty="0" err="1"/>
              <a:t>trying</a:t>
            </a:r>
            <a:r>
              <a:rPr lang="it-IT" dirty="0"/>
              <a:t> to </a:t>
            </a:r>
            <a:r>
              <a:rPr lang="it-IT" dirty="0" err="1"/>
              <a:t>quantify</a:t>
            </a:r>
            <a:r>
              <a:rPr lang="it-IT" dirty="0"/>
              <a:t> the impact of </a:t>
            </a:r>
            <a:r>
              <a:rPr lang="it-IT" dirty="0" err="1"/>
              <a:t>climate</a:t>
            </a:r>
            <a:r>
              <a:rPr lang="it-IT" dirty="0"/>
              <a:t> </a:t>
            </a:r>
            <a:r>
              <a:rPr lang="it-IT" dirty="0" err="1"/>
              <a:t>change</a:t>
            </a:r>
            <a:r>
              <a:rPr lang="it-IT" dirty="0"/>
              <a:t> on </a:t>
            </a:r>
            <a:r>
              <a:rPr lang="it-IT" dirty="0" err="1"/>
              <a:t>plant</a:t>
            </a:r>
            <a:r>
              <a:rPr lang="it-IT" dirty="0"/>
              <a:t> </a:t>
            </a:r>
            <a:r>
              <a:rPr lang="it-IT" dirty="0" err="1"/>
              <a:t>biodiversity</a:t>
            </a:r>
            <a:r>
              <a:rPr lang="it-IT" dirty="0"/>
              <a:t> (with </a:t>
            </a:r>
            <a:r>
              <a:rPr lang="it-IT" dirty="0" err="1"/>
              <a:t>indicators</a:t>
            </a:r>
            <a:r>
              <a:rPr lang="it-IT" dirty="0"/>
              <a:t> and models) and </a:t>
            </a:r>
            <a:r>
              <a:rPr lang="it-IT" dirty="0" err="1"/>
              <a:t>I’m</a:t>
            </a:r>
            <a:r>
              <a:rPr lang="it-IT" dirty="0"/>
              <a:t> </a:t>
            </a:r>
            <a:r>
              <a:rPr lang="it-IT" dirty="0" err="1"/>
              <a:t>trying</a:t>
            </a:r>
            <a:r>
              <a:rPr lang="it-IT" dirty="0"/>
              <a:t> to </a:t>
            </a:r>
            <a:r>
              <a:rPr lang="it-IT" dirty="0" err="1"/>
              <a:t>understand</a:t>
            </a:r>
            <a:r>
              <a:rPr lang="it-IT" dirty="0"/>
              <a:t> the way to</a:t>
            </a:r>
            <a:r>
              <a:rPr lang="en-US" dirty="0"/>
              <a:t> advance effective measures to minimize the impact of climate change on this environmental matrix.</a:t>
            </a:r>
          </a:p>
          <a:p>
            <a:pPr marL="0" indent="0">
              <a:buNone/>
            </a:pPr>
            <a:r>
              <a:rPr lang="en-US" dirty="0"/>
              <a:t>In the near future, I will do the same for animal biodiversity, taking into consideration many different taxa and finally also for the forest sector.</a:t>
            </a:r>
            <a:endParaRPr lang="it-IT" dirty="0"/>
          </a:p>
        </p:txBody>
      </p:sp>
    </p:spTree>
    <p:extLst>
      <p:ext uri="{BB962C8B-B14F-4D97-AF65-F5344CB8AC3E}">
        <p14:creationId xmlns:p14="http://schemas.microsoft.com/office/powerpoint/2010/main" val="1645160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a:latin typeface="+mn-lt"/>
              </a:rPr>
              <a:t>Presentation of a </a:t>
            </a:r>
            <a:r>
              <a:rPr lang="it-IT" sz="2800" b="1" dirty="0" err="1">
                <a:latin typeface="+mn-lt"/>
              </a:rPr>
              <a:t>project</a:t>
            </a:r>
            <a:r>
              <a:rPr lang="it-IT" sz="2800" b="1" dirty="0">
                <a:latin typeface="+mn-lt"/>
              </a:rPr>
              <a:t> </a:t>
            </a:r>
            <a:r>
              <a:rPr lang="it-IT" sz="2800" b="1" dirty="0" err="1">
                <a:latin typeface="+mn-lt"/>
              </a:rPr>
              <a:t>you</a:t>
            </a:r>
            <a:r>
              <a:rPr lang="it-IT" sz="2800" b="1" dirty="0">
                <a:latin typeface="+mn-lt"/>
              </a:rPr>
              <a:t> are </a:t>
            </a:r>
            <a:r>
              <a:rPr lang="it-IT" sz="2800" b="1" dirty="0" err="1">
                <a:latin typeface="+mn-lt"/>
              </a:rPr>
              <a:t>working</a:t>
            </a:r>
            <a:r>
              <a:rPr lang="it-IT" sz="2800" b="1" dirty="0">
                <a:latin typeface="+mn-lt"/>
              </a:rPr>
              <a:t> on	3/3</a:t>
            </a:r>
          </a:p>
        </p:txBody>
      </p:sp>
      <p:sp>
        <p:nvSpPr>
          <p:cNvPr id="3" name="Segnaposto contenuto 2"/>
          <p:cNvSpPr>
            <a:spLocks noGrp="1"/>
          </p:cNvSpPr>
          <p:nvPr>
            <p:ph idx="1"/>
          </p:nvPr>
        </p:nvSpPr>
        <p:spPr/>
        <p:txBody>
          <a:bodyPr/>
          <a:lstStyle/>
          <a:p>
            <a:pPr marL="0" indent="0" algn="l" rtl="0">
              <a:buNone/>
            </a:pPr>
            <a:r>
              <a:rPr lang="en-US" b="0" i="0" dirty="0">
                <a:effectLst/>
              </a:rPr>
              <a:t>My activity consists, in particular, in putting together scientific knowledge and the many excellent research and monitoring activities present in Piedmont. Only by coordinating and collaborating will it be possible to focus on the best methodologies for adapting to climate change.</a:t>
            </a:r>
          </a:p>
          <a:p>
            <a:endParaRPr lang="it-IT" dirty="0"/>
          </a:p>
        </p:txBody>
      </p:sp>
    </p:spTree>
    <p:extLst>
      <p:ext uri="{BB962C8B-B14F-4D97-AF65-F5344CB8AC3E}">
        <p14:creationId xmlns:p14="http://schemas.microsoft.com/office/powerpoint/2010/main" val="3107910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a:t>Thank for your attention!</a:t>
            </a:r>
          </a:p>
        </p:txBody>
      </p:sp>
      <p:sp>
        <p:nvSpPr>
          <p:cNvPr id="3" name="Sottotitolo 2"/>
          <p:cNvSpPr>
            <a:spLocks noGrp="1"/>
          </p:cNvSpPr>
          <p:nvPr>
            <p:ph type="subTitle" idx="1"/>
          </p:nvPr>
        </p:nvSpPr>
        <p:spPr/>
        <p:txBody>
          <a:bodyPr/>
          <a:lstStyle/>
          <a:p>
            <a:r>
              <a:rPr lang="it-IT" dirty="0"/>
              <a:t>(Optional)</a:t>
            </a:r>
          </a:p>
        </p:txBody>
      </p:sp>
    </p:spTree>
    <p:extLst>
      <p:ext uri="{BB962C8B-B14F-4D97-AF65-F5344CB8AC3E}">
        <p14:creationId xmlns:p14="http://schemas.microsoft.com/office/powerpoint/2010/main" val="100286162"/>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91440" tIns="45720" rIns="91440" bIns="45720" rtlCol="0" anchor="ctr">
        <a:spAutoFit/>
      </a:bodyPr>
      <a:lstStyle>
        <a:defPPr algn="ctr">
          <a:lnSpc>
            <a:spcPct val="100000"/>
          </a:lnSpc>
          <a:defRPr sz="2800" b="1" dirty="0" err="1" smtClean="0">
            <a:latin typeface="+mn-l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706</TotalTime>
  <Words>482</Words>
  <Application>Microsoft Office PowerPoint</Application>
  <PresentationFormat>Presentazione su schermo (4:3)</PresentationFormat>
  <Paragraphs>30</Paragraphs>
  <Slides>7</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7</vt:i4>
      </vt:variant>
    </vt:vector>
  </HeadingPairs>
  <TitlesOfParts>
    <vt:vector size="13" baseType="lpstr">
      <vt:lpstr>Arial</vt:lpstr>
      <vt:lpstr>AvenirNextCondensed-Regular</vt:lpstr>
      <vt:lpstr>CairoFont-2-0</vt:lpstr>
      <vt:lpstr>Calibri</vt:lpstr>
      <vt:lpstr>Calibri Light</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Thank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in the Alps</dc:title>
  <dc:creator>Bassignana Mauro</dc:creator>
  <cp:lastModifiedBy>Alessandra Pollo</cp:lastModifiedBy>
  <cp:revision>84</cp:revision>
  <dcterms:created xsi:type="dcterms:W3CDTF">2014-07-05T09:11:12Z</dcterms:created>
  <dcterms:modified xsi:type="dcterms:W3CDTF">2020-09-25T15:27:05Z</dcterms:modified>
</cp:coreProperties>
</file>