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78" r:id="rId2"/>
    <p:sldId id="279" r:id="rId3"/>
    <p:sldId id="288" r:id="rId4"/>
    <p:sldId id="289" r:id="rId5"/>
    <p:sldId id="292" r:id="rId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67" d="100"/>
          <a:sy n="67" d="100"/>
        </p:scale>
        <p:origin x="500" y="44"/>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28/09/2020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28/09/2020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28/09/2020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28/09/2020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28/09/2020</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delgadoa@rree.gob.pe" TargetMode="External"/><Relationship Id="rId2" Type="http://schemas.openxmlformats.org/officeDocument/2006/relationships/hyperlink" Target="mailto:grines.delgado@gmail.com"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924101"/>
            <a:ext cx="9143999" cy="1877437"/>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a:latin typeface="+mn-lt"/>
              </a:rPr>
              <a:t>Personal </a:t>
            </a:r>
            <a:r>
              <a:rPr lang="it-IT" sz="3200" b="1" dirty="0" err="1">
                <a:latin typeface="+mn-lt"/>
              </a:rPr>
              <a:t>presentation</a:t>
            </a:r>
            <a:endParaRPr lang="it-IT" sz="3200" b="1" dirty="0">
              <a:latin typeface="+mn-lt"/>
            </a:endParaRPr>
          </a:p>
          <a:p>
            <a:pPr algn="ctr">
              <a:lnSpc>
                <a:spcPct val="100000"/>
              </a:lnSpc>
            </a:pPr>
            <a:endParaRPr lang="it-IT" sz="2000" dirty="0">
              <a:latin typeface="+mn-lt"/>
            </a:endParaRPr>
          </a:p>
          <a:p>
            <a:pPr algn="ctr">
              <a:lnSpc>
                <a:spcPct val="100000"/>
              </a:lnSpc>
            </a:pPr>
            <a:r>
              <a:rPr lang="it-IT" sz="2400" b="1" dirty="0">
                <a:latin typeface="+mn-lt"/>
              </a:rPr>
              <a:t>Katherin Grines Delgado Añamuro</a:t>
            </a:r>
            <a:endParaRPr lang="it-IT" sz="2000" b="1" dirty="0">
              <a:latin typeface="+mn-lt"/>
            </a:endParaRPr>
          </a:p>
          <a:p>
            <a:pPr algn="ctr">
              <a:lnSpc>
                <a:spcPct val="100000"/>
              </a:lnSpc>
            </a:pPr>
            <a:r>
              <a:rPr lang="it-IT" sz="2000" dirty="0">
                <a:latin typeface="+mn-lt"/>
              </a:rPr>
              <a:t>Ministry of Foreign Affairs</a:t>
            </a:r>
          </a:p>
          <a:p>
            <a:pPr algn="ctr">
              <a:lnSpc>
                <a:spcPct val="100000"/>
              </a:lnSpc>
            </a:pPr>
            <a:r>
              <a:rPr lang="it-IT" sz="2000" dirty="0">
                <a:latin typeface="+mn-lt"/>
                <a:hlinkClick r:id="rId2"/>
              </a:rPr>
              <a:t>grines.delgado@gmail.com</a:t>
            </a:r>
            <a:r>
              <a:rPr lang="it-IT" sz="2000" dirty="0">
                <a:latin typeface="+mn-lt"/>
              </a:rPr>
              <a:t> / </a:t>
            </a:r>
            <a:r>
              <a:rPr lang="it-IT" sz="2000" dirty="0">
                <a:latin typeface="+mn-lt"/>
                <a:hlinkClick r:id="rId3"/>
              </a:rPr>
              <a:t>kdelgadoa@rree.gob.pe</a:t>
            </a:r>
            <a:r>
              <a:rPr lang="it-IT" sz="2000" dirty="0">
                <a:latin typeface="+mn-lt"/>
              </a:rPr>
              <a:t> </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a:t> </a:t>
            </a:r>
            <a:r>
              <a:rPr lang="it-IT" sz="2400" b="1" dirty="0"/>
              <a:t>IPROMO</a:t>
            </a:r>
            <a:r>
              <a:rPr lang="it-IT" b="1" dirty="0"/>
              <a:t> </a:t>
            </a:r>
            <a:endParaRPr lang="it-IT" dirty="0"/>
          </a:p>
          <a:p>
            <a:pPr algn="ctr"/>
            <a:r>
              <a:rPr lang="en-US" b="1" dirty="0"/>
              <a:t> </a:t>
            </a:r>
            <a:r>
              <a:rPr lang="en-US" b="1" i="1" dirty="0"/>
              <a:t>Mountains in a changing climate: Threats, challenges and opportunities</a:t>
            </a:r>
          </a:p>
          <a:p>
            <a:pPr algn="ctr"/>
            <a:r>
              <a:rPr lang="en-US" b="1" dirty="0"/>
              <a:t>28 September-09 October 2020</a:t>
            </a:r>
            <a:endParaRPr lang="it-IT" dirty="0"/>
          </a:p>
        </p:txBody>
      </p:sp>
      <p:pic>
        <p:nvPicPr>
          <p:cNvPr id="4" name="Picture 3" descr="A person sitting in front of a television&#10;&#10;Description automatically generated">
            <a:extLst>
              <a:ext uri="{FF2B5EF4-FFF2-40B4-BE49-F238E27FC236}">
                <a16:creationId xmlns:a16="http://schemas.microsoft.com/office/drawing/2014/main" id="{01C344BC-A7D1-4597-B262-0997DE46377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71886" y="2938965"/>
            <a:ext cx="1800225" cy="2453584"/>
          </a:xfrm>
          <a:prstGeom prst="rect">
            <a:avLst/>
          </a:prstGeom>
        </p:spPr>
      </p:pic>
    </p:spTree>
    <p:extLst>
      <p:ext uri="{BB962C8B-B14F-4D97-AF65-F5344CB8AC3E}">
        <p14:creationId xmlns:p14="http://schemas.microsoft.com/office/powerpoint/2010/main" val="2637002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Education</a:t>
            </a:r>
            <a:endParaRPr lang="it-IT" sz="2800" b="1" dirty="0">
              <a:latin typeface="+mn-lt"/>
            </a:endParaRPr>
          </a:p>
        </p:txBody>
      </p:sp>
      <p:sp>
        <p:nvSpPr>
          <p:cNvPr id="4" name="Segnaposto contenuto 3"/>
          <p:cNvSpPr>
            <a:spLocks noGrp="1"/>
          </p:cNvSpPr>
          <p:nvPr>
            <p:ph sz="half" idx="1"/>
          </p:nvPr>
        </p:nvSpPr>
        <p:spPr>
          <a:xfrm>
            <a:off x="685798" y="528358"/>
            <a:ext cx="7829552" cy="2663729"/>
          </a:xfrm>
        </p:spPr>
        <p:txBody>
          <a:bodyPr>
            <a:normAutofit fontScale="92500" lnSpcReduction="10000"/>
          </a:bodyPr>
          <a:lstStyle/>
          <a:p>
            <a:r>
              <a:rPr lang="en-US" sz="2000" dirty="0"/>
              <a:t>LLM Environmental Regulation and Sustainable Development, Newcastle University, England</a:t>
            </a:r>
          </a:p>
          <a:p>
            <a:r>
              <a:rPr lang="en-US" sz="2000" dirty="0"/>
              <a:t>Second Specialization Diploma in Environmental and Natural Resources Law, Pontifical Catholic University of Perú</a:t>
            </a:r>
          </a:p>
          <a:p>
            <a:r>
              <a:rPr lang="en-US" sz="2000" dirty="0"/>
              <a:t>Lawyer professional degree, Catholic University of Santa Maria</a:t>
            </a:r>
          </a:p>
          <a:p>
            <a:pPr>
              <a:lnSpc>
                <a:spcPct val="100000"/>
              </a:lnSpc>
            </a:pPr>
            <a:r>
              <a:rPr lang="en-US" sz="2000" dirty="0"/>
              <a:t>B.A. </a:t>
            </a:r>
            <a:r>
              <a:rPr lang="es-AR" sz="2000" dirty="0" err="1"/>
              <a:t>Law</a:t>
            </a:r>
            <a:r>
              <a:rPr lang="es-AR" sz="2000" dirty="0"/>
              <a:t> and </a:t>
            </a:r>
            <a:r>
              <a:rPr lang="es-AR" sz="2000" dirty="0" err="1"/>
              <a:t>Political</a:t>
            </a:r>
            <a:r>
              <a:rPr lang="es-AR" sz="2000" dirty="0"/>
              <a:t> </a:t>
            </a:r>
            <a:r>
              <a:rPr lang="es-AR" sz="2000" dirty="0" err="1"/>
              <a:t>Science</a:t>
            </a:r>
            <a:r>
              <a:rPr lang="es-AR" sz="2000" dirty="0"/>
              <a:t>, </a:t>
            </a:r>
            <a:r>
              <a:rPr lang="en-US" sz="2000" dirty="0"/>
              <a:t>Catholic University of Santa Maria</a:t>
            </a:r>
          </a:p>
          <a:p>
            <a:pPr>
              <a:lnSpc>
                <a:spcPct val="100000"/>
              </a:lnSpc>
            </a:pPr>
            <a:r>
              <a:rPr lang="en-US" sz="2000" dirty="0"/>
              <a:t>Post Graduate Diploma in Mining and Environmental Law, Postgraduate School of the Peruvian University of Applied Sciences</a:t>
            </a:r>
          </a:p>
          <a:p>
            <a:endParaRPr lang="it-IT" dirty="0"/>
          </a:p>
        </p:txBody>
      </p:sp>
      <p:sp>
        <p:nvSpPr>
          <p:cNvPr id="5" name="Segnaposto contenuto 4"/>
          <p:cNvSpPr>
            <a:spLocks noGrp="1"/>
          </p:cNvSpPr>
          <p:nvPr>
            <p:ph sz="half" idx="2"/>
          </p:nvPr>
        </p:nvSpPr>
        <p:spPr>
          <a:xfrm>
            <a:off x="685798" y="4019488"/>
            <a:ext cx="7829552" cy="2456734"/>
          </a:xfrm>
        </p:spPr>
        <p:txBody>
          <a:bodyPr>
            <a:normAutofit fontScale="92500" lnSpcReduction="10000"/>
          </a:bodyPr>
          <a:lstStyle/>
          <a:p>
            <a:r>
              <a:rPr lang="en-US" sz="2600" dirty="0">
                <a:ea typeface="+mj-ea"/>
                <a:cs typeface="+mj-cs"/>
              </a:rPr>
              <a:t>Environmental specialist at the Environment Directorate of the Ministry of Foreign Affairs </a:t>
            </a:r>
          </a:p>
          <a:p>
            <a:r>
              <a:rPr lang="en-US" sz="2600" dirty="0">
                <a:ea typeface="+mj-ea"/>
                <a:cs typeface="+mj-cs"/>
              </a:rPr>
              <a:t>Follow-up, in coordination with the competent sectors, to promote the corresponding activities for the fulfillment of the international commitments assumed in the framework of international treaties and agreements on environmental matters and sustainable development.</a:t>
            </a:r>
          </a:p>
          <a:p>
            <a:endParaRPr lang="en-US" sz="1800" dirty="0">
              <a:effectLst/>
              <a:latin typeface="Arial" panose="020B0604020202020204" pitchFamily="34" charset="0"/>
              <a:ea typeface="Calibri" panose="020F0502020204030204" pitchFamily="34" charset="0"/>
            </a:endParaRPr>
          </a:p>
          <a:p>
            <a:endParaRPr lang="it-IT" dirty="0"/>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a:latin typeface="+mn-lt"/>
              </a:rPr>
              <a:t>volunteer</a:t>
            </a:r>
            <a:r>
              <a:rPr lang="it-IT" sz="2800" b="1" dirty="0">
                <a:latin typeface="+mn-lt"/>
              </a:rPr>
              <a:t> work, hobbies etc.)</a:t>
            </a:r>
          </a:p>
        </p:txBody>
      </p:sp>
      <p:sp>
        <p:nvSpPr>
          <p:cNvPr id="2" name="Segnaposto contenuto 1"/>
          <p:cNvSpPr>
            <a:spLocks noGrp="1"/>
          </p:cNvSpPr>
          <p:nvPr>
            <p:ph idx="1"/>
          </p:nvPr>
        </p:nvSpPr>
        <p:spPr/>
        <p:txBody>
          <a:bodyPr/>
          <a:lstStyle/>
          <a:p>
            <a:r>
              <a:rPr lang="it-IT" dirty="0"/>
              <a:t>Social work in my local parish</a:t>
            </a:r>
          </a:p>
          <a:p>
            <a:r>
              <a:rPr lang="it-IT" dirty="0"/>
              <a:t>Training on leadership abilities as well as doctrinal topics to young people in my local parish</a:t>
            </a:r>
          </a:p>
          <a:p>
            <a:r>
              <a:rPr lang="it-IT" dirty="0"/>
              <a:t>Reading</a:t>
            </a:r>
          </a:p>
          <a:p>
            <a:r>
              <a:rPr lang="it-IT" dirty="0"/>
              <a:t>Travelling</a:t>
            </a:r>
          </a:p>
          <a:p>
            <a:r>
              <a:rPr lang="it-IT" dirty="0"/>
              <a:t>Regional foods</a:t>
            </a:r>
          </a:p>
        </p:txBody>
      </p:sp>
    </p:spTree>
    <p:extLst>
      <p:ext uri="{BB962C8B-B14F-4D97-AF65-F5344CB8AC3E}">
        <p14:creationId xmlns:p14="http://schemas.microsoft.com/office/powerpoint/2010/main" val="3305907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a:t>
            </a:r>
            <a:r>
              <a:rPr lang="it-IT" sz="2800" b="1" dirty="0" err="1">
                <a:latin typeface="+mn-lt"/>
              </a:rPr>
              <a:t>project</a:t>
            </a:r>
            <a:r>
              <a:rPr lang="it-IT" sz="2800" b="1" dirty="0">
                <a:latin typeface="+mn-lt"/>
              </a:rPr>
              <a: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	1/3</a:t>
            </a:r>
          </a:p>
        </p:txBody>
      </p:sp>
      <p:sp>
        <p:nvSpPr>
          <p:cNvPr id="3" name="Segnaposto contenuto 2"/>
          <p:cNvSpPr>
            <a:spLocks noGrp="1"/>
          </p:cNvSpPr>
          <p:nvPr>
            <p:ph idx="1"/>
          </p:nvPr>
        </p:nvSpPr>
        <p:spPr>
          <a:xfrm>
            <a:off x="628650" y="1149349"/>
            <a:ext cx="7886700" cy="5280025"/>
          </a:xfrm>
        </p:spPr>
        <p:txBody>
          <a:bodyPr/>
          <a:lstStyle/>
          <a:p>
            <a:endParaRPr lang="en-US" dirty="0"/>
          </a:p>
          <a:p>
            <a:r>
              <a:rPr lang="en-US" dirty="0"/>
              <a:t>Intersectoral and regional coordination for Peru to assume the pro-tempore Regional Coordination of the Andean Mountain Initiative</a:t>
            </a:r>
            <a:endParaRPr lang="it-IT" dirty="0"/>
          </a:p>
        </p:txBody>
      </p:sp>
      <p:pic>
        <p:nvPicPr>
          <p:cNvPr id="6" name="Picture 5" descr="Diagram&#10;&#10;Description automatically generated">
            <a:extLst>
              <a:ext uri="{FF2B5EF4-FFF2-40B4-BE49-F238E27FC236}">
                <a16:creationId xmlns:a16="http://schemas.microsoft.com/office/drawing/2014/main" id="{75705F32-2D10-4503-9B2A-6FC50733CD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6800" y="3305174"/>
            <a:ext cx="4279900" cy="2638425"/>
          </a:xfrm>
          <a:prstGeom prst="rect">
            <a:avLst/>
          </a:prstGeom>
        </p:spPr>
      </p:pic>
    </p:spTree>
    <p:extLst>
      <p:ext uri="{BB962C8B-B14F-4D97-AF65-F5344CB8AC3E}">
        <p14:creationId xmlns:p14="http://schemas.microsoft.com/office/powerpoint/2010/main" val="1495076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a:t>Thank for your attention!</a:t>
            </a:r>
          </a:p>
        </p:txBody>
      </p:sp>
      <p:sp>
        <p:nvSpPr>
          <p:cNvPr id="3" name="Sottotitolo 2"/>
          <p:cNvSpPr>
            <a:spLocks noGrp="1"/>
          </p:cNvSpPr>
          <p:nvPr>
            <p:ph type="subTitle" idx="1"/>
          </p:nvPr>
        </p:nvSpPr>
        <p:spPr/>
        <p:txBody>
          <a:bodyPr/>
          <a:lstStyle/>
          <a:p>
            <a:r>
              <a:rPr lang="it-IT" dirty="0"/>
              <a:t>(Optional)</a:t>
            </a:r>
          </a:p>
        </p:txBody>
      </p:sp>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760</TotalTime>
  <Words>234</Words>
  <Application>Microsoft Office PowerPoint</Application>
  <PresentationFormat>On-screen Show (4:3)</PresentationFormat>
  <Paragraphs>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Tema di Office</vt:lpstr>
      <vt:lpstr>PowerPoint Presentation</vt:lpstr>
      <vt:lpstr>PowerPoint Presentation</vt:lpstr>
      <vt:lpstr>PowerPoint Presentation</vt:lpstr>
      <vt:lpstr>PowerPoint Presentation</vt:lpstr>
      <vt:lpstr>Thank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Kati Delgado</cp:lastModifiedBy>
  <cp:revision>87</cp:revision>
  <dcterms:created xsi:type="dcterms:W3CDTF">2014-07-05T09:11:12Z</dcterms:created>
  <dcterms:modified xsi:type="dcterms:W3CDTF">2020-09-29T03:32:18Z</dcterms:modified>
</cp:coreProperties>
</file>