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schemas.openxmlformats.org/officeDocument/2006/relationships/slide" Target="slides/slide8.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 name="Shape 27"/>
        <p:cNvGrpSpPr/>
        <p:nvPr/>
      </p:nvGrpSpPr>
      <p:grpSpPr>
        <a:xfrm>
          <a:off x="0" y="0"/>
          <a:ext cx="0" cy="0"/>
          <a:chOff x="0" y="0"/>
          <a:chExt cx="0" cy="0"/>
        </a:xfrm>
      </p:grpSpPr>
      <p:sp>
        <p:nvSpPr>
          <p:cNvPr id="28" name="Google Shape;28;p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0" name="Google Shape;30;p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13"/>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9" name="Google Shape;89;p13"/>
          <p:cNvSpPr/>
          <p:nvPr/>
        </p:nvSpPr>
        <p:spPr>
          <a:xfrm rot="2700000">
            <a:off x="82782" y="-1386168"/>
            <a:ext cx="2424873" cy="3611191"/>
          </a:xfrm>
          <a:custGeom>
            <a:rect b="b" l="l" r="r" t="t"/>
            <a:pathLst>
              <a:path extrusionOk="0" h="3611191" w="2424873">
                <a:moveTo>
                  <a:pt x="0" y="2424874"/>
                </a:moveTo>
                <a:lnTo>
                  <a:pt x="2424873" y="0"/>
                </a:lnTo>
                <a:lnTo>
                  <a:pt x="2424873" y="3611191"/>
                </a:lnTo>
                <a:lnTo>
                  <a:pt x="1186317" y="3611191"/>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0" name="Google Shape;90;p13"/>
          <p:cNvSpPr/>
          <p:nvPr/>
        </p:nvSpPr>
        <p:spPr>
          <a:xfrm rot="2700000">
            <a:off x="1571000" y="-338582"/>
            <a:ext cx="1635955" cy="1635955"/>
          </a:xfrm>
          <a:custGeom>
            <a:rect b="b" l="l" r="r" t="t"/>
            <a:pathLst>
              <a:path extrusionOk="0" h="1635955" w="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3"/>
          <p:cNvSpPr/>
          <p:nvPr/>
        </p:nvSpPr>
        <p:spPr>
          <a:xfrm rot="2700000">
            <a:off x="9627985" y="-6588"/>
            <a:ext cx="4059393" cy="2548110"/>
          </a:xfrm>
          <a:custGeom>
            <a:rect b="b" l="l" r="r" t="t"/>
            <a:pathLst>
              <a:path extrusionOk="0" h="2548110" w="4059393">
                <a:moveTo>
                  <a:pt x="0" y="1511282"/>
                </a:moveTo>
                <a:lnTo>
                  <a:pt x="1511282" y="0"/>
                </a:lnTo>
                <a:lnTo>
                  <a:pt x="4059393" y="2548110"/>
                </a:lnTo>
                <a:lnTo>
                  <a:pt x="0" y="2548110"/>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2" name="Google Shape;92;p13"/>
          <p:cNvSpPr/>
          <p:nvPr/>
        </p:nvSpPr>
        <p:spPr>
          <a:xfrm rot="2700000">
            <a:off x="10262924" y="1465780"/>
            <a:ext cx="1185708" cy="118570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3"/>
          <p:cNvSpPr/>
          <p:nvPr/>
        </p:nvSpPr>
        <p:spPr>
          <a:xfrm rot="2700000">
            <a:off x="-29557" y="5198743"/>
            <a:ext cx="2444907" cy="2366116"/>
          </a:xfrm>
          <a:custGeom>
            <a:rect b="b" l="l" r="r" t="t"/>
            <a:pathLst>
              <a:path extrusionOk="0" h="2132734" w="2203753">
                <a:moveTo>
                  <a:pt x="0" y="0"/>
                </a:moveTo>
                <a:lnTo>
                  <a:pt x="2203753" y="0"/>
                </a:lnTo>
                <a:lnTo>
                  <a:pt x="2203753" y="576461"/>
                </a:lnTo>
                <a:lnTo>
                  <a:pt x="647480" y="2132734"/>
                </a:lnTo>
                <a:lnTo>
                  <a:pt x="0" y="1485255"/>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13"/>
          <p:cNvSpPr/>
          <p:nvPr/>
        </p:nvSpPr>
        <p:spPr>
          <a:xfrm rot="2700000">
            <a:off x="1769787" y="5439893"/>
            <a:ext cx="928467" cy="928467"/>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5" name="Google Shape;95;p13"/>
          <p:cNvSpPr/>
          <p:nvPr/>
        </p:nvSpPr>
        <p:spPr>
          <a:xfrm rot="2700000">
            <a:off x="3401311" y="734311"/>
            <a:ext cx="5389379" cy="5389379"/>
          </a:xfrm>
          <a:custGeom>
            <a:rect b="b" l="l" r="r" t="t"/>
            <a:pathLst>
              <a:path extrusionOk="0" h="5389379" w="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3"/>
          <p:cNvSpPr/>
          <p:nvPr/>
        </p:nvSpPr>
        <p:spPr>
          <a:xfrm rot="2700000">
            <a:off x="2700283" y="33283"/>
            <a:ext cx="6791435" cy="6791435"/>
          </a:xfrm>
          <a:custGeom>
            <a:rect b="b" l="l" r="r" t="t"/>
            <a:pathLst>
              <a:path extrusionOk="0" h="6791435" w="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7" name="Google Shape;97;p13"/>
          <p:cNvSpPr txBox="1"/>
          <p:nvPr>
            <p:ph idx="1" type="subTitle"/>
          </p:nvPr>
        </p:nvSpPr>
        <p:spPr>
          <a:xfrm>
            <a:off x="4439633" y="4518923"/>
            <a:ext cx="3312734" cy="11418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80808"/>
              </a:buClr>
              <a:buSzPts val="1400"/>
              <a:buNone/>
            </a:pPr>
            <a:r>
              <a:rPr lang="en-US" sz="1400">
                <a:solidFill>
                  <a:srgbClr val="080808"/>
                </a:solidFill>
              </a:rPr>
              <a:t>IPROMO Course</a:t>
            </a:r>
            <a:endParaRPr/>
          </a:p>
          <a:p>
            <a:pPr indent="0" lvl="0" marL="0" rtl="0" algn="ctr">
              <a:lnSpc>
                <a:spcPct val="90000"/>
              </a:lnSpc>
              <a:spcBef>
                <a:spcPts val="1000"/>
              </a:spcBef>
              <a:spcAft>
                <a:spcPts val="0"/>
              </a:spcAft>
              <a:buClr>
                <a:srgbClr val="080808"/>
              </a:buClr>
              <a:buSzPts val="1400"/>
              <a:buNone/>
            </a:pPr>
            <a:r>
              <a:rPr lang="en-US" sz="1400">
                <a:solidFill>
                  <a:srgbClr val="080808"/>
                </a:solidFill>
              </a:rPr>
              <a:t>Group 4</a:t>
            </a:r>
            <a:endParaRPr/>
          </a:p>
          <a:p>
            <a:pPr indent="0" lvl="0" marL="0" rtl="0" algn="ctr">
              <a:lnSpc>
                <a:spcPct val="90000"/>
              </a:lnSpc>
              <a:spcBef>
                <a:spcPts val="1000"/>
              </a:spcBef>
              <a:spcAft>
                <a:spcPts val="0"/>
              </a:spcAft>
              <a:buClr>
                <a:srgbClr val="080808"/>
              </a:buClr>
              <a:buSzPts val="1400"/>
              <a:buNone/>
            </a:pPr>
            <a:r>
              <a:rPr lang="en-US" sz="1400">
                <a:solidFill>
                  <a:srgbClr val="080808"/>
                </a:solidFill>
              </a:rPr>
              <a:t>Nima, Geeta, Reeta, Navneet and Manas</a:t>
            </a:r>
            <a:endParaRPr/>
          </a:p>
        </p:txBody>
      </p:sp>
      <p:sp>
        <p:nvSpPr>
          <p:cNvPr id="98" name="Google Shape;98;p13"/>
          <p:cNvSpPr txBox="1"/>
          <p:nvPr>
            <p:ph type="ctrTitle"/>
          </p:nvPr>
        </p:nvSpPr>
        <p:spPr>
          <a:xfrm>
            <a:off x="3204642" y="2353641"/>
            <a:ext cx="5782800" cy="2150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80808"/>
              </a:buClr>
              <a:buSzPts val="3600"/>
              <a:buFont typeface="Calibri"/>
              <a:buNone/>
            </a:pPr>
            <a:r>
              <a:rPr lang="en-US" sz="3600">
                <a:solidFill>
                  <a:srgbClr val="080808"/>
                </a:solidFill>
              </a:rPr>
              <a:t>Himalayan Blunder</a:t>
            </a:r>
            <a:endParaRPr/>
          </a:p>
        </p:txBody>
      </p:sp>
      <p:sp>
        <p:nvSpPr>
          <p:cNvPr id="99" name="Google Shape;99;p13"/>
          <p:cNvSpPr/>
          <p:nvPr/>
        </p:nvSpPr>
        <p:spPr>
          <a:xfrm rot="2700000">
            <a:off x="9629823" y="5457591"/>
            <a:ext cx="2231794" cy="2568811"/>
          </a:xfrm>
          <a:custGeom>
            <a:rect b="b" l="l" r="r" t="t"/>
            <a:pathLst>
              <a:path extrusionOk="0" h="3384061" w="2940086">
                <a:moveTo>
                  <a:pt x="0" y="0"/>
                </a:moveTo>
                <a:lnTo>
                  <a:pt x="2496112" y="0"/>
                </a:lnTo>
                <a:lnTo>
                  <a:pt x="2940086" y="443975"/>
                </a:lnTo>
                <a:lnTo>
                  <a:pt x="0" y="3384061"/>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13"/>
          <p:cNvSpPr/>
          <p:nvPr/>
        </p:nvSpPr>
        <p:spPr>
          <a:xfrm rot="2700000">
            <a:off x="9720059" y="5243545"/>
            <a:ext cx="959985" cy="959985"/>
          </a:xfrm>
          <a:prstGeom prst="rect">
            <a:avLst/>
          </a:pr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14"/>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14"/>
          <p:cNvSpPr txBox="1"/>
          <p:nvPr>
            <p:ph type="title"/>
          </p:nvPr>
        </p:nvSpPr>
        <p:spPr>
          <a:xfrm>
            <a:off x="589560" y="856180"/>
            <a:ext cx="4560584" cy="11280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sz="4000"/>
              <a:t>Introduction</a:t>
            </a:r>
            <a:endParaRPr/>
          </a:p>
        </p:txBody>
      </p:sp>
      <p:grpSp>
        <p:nvGrpSpPr>
          <p:cNvPr id="107" name="Google Shape;107;p14"/>
          <p:cNvGrpSpPr/>
          <p:nvPr/>
        </p:nvGrpSpPr>
        <p:grpSpPr>
          <a:xfrm>
            <a:off x="0" y="1083484"/>
            <a:ext cx="355196" cy="673460"/>
            <a:chOff x="0" y="823811"/>
            <a:chExt cx="355196" cy="673460"/>
          </a:xfrm>
        </p:grpSpPr>
        <p:sp>
          <p:nvSpPr>
            <p:cNvPr id="108" name="Google Shape;108;p14"/>
            <p:cNvSpPr/>
            <p:nvPr/>
          </p:nvSpPr>
          <p:spPr>
            <a:xfrm>
              <a:off x="0" y="823811"/>
              <a:ext cx="87363"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9" name="Google Shape;109;p14"/>
            <p:cNvSpPr/>
            <p:nvPr/>
          </p:nvSpPr>
          <p:spPr>
            <a:xfrm>
              <a:off x="159341" y="823811"/>
              <a:ext cx="195855"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10" name="Google Shape;110;p14"/>
          <p:cNvSpPr/>
          <p:nvPr/>
        </p:nvSpPr>
        <p:spPr>
          <a:xfrm flipH="1">
            <a:off x="665085" y="2090569"/>
            <a:ext cx="429768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p14"/>
          <p:cNvSpPr txBox="1"/>
          <p:nvPr>
            <p:ph idx="1" type="body"/>
          </p:nvPr>
        </p:nvSpPr>
        <p:spPr>
          <a:xfrm>
            <a:off x="590719" y="2330505"/>
            <a:ext cx="4559425" cy="3979585"/>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800"/>
              <a:buChar char="•"/>
            </a:pPr>
            <a:r>
              <a:rPr lang="en-US" sz="1800"/>
              <a:t>The Char Dham Highway project entails widening of 900 kilometers of nationwide highways connecting the 4 holy Hindu shrines of Badrinath, Kedarnath, Gangotri and Yamunotri at an estimated value of over Rs 15,000 crore ($1.70 billion).</a:t>
            </a:r>
            <a:endParaRPr/>
          </a:p>
          <a:p>
            <a:pPr indent="-114300" lvl="0" marL="228600" rtl="0" algn="l">
              <a:lnSpc>
                <a:spcPct val="90000"/>
              </a:lnSpc>
              <a:spcBef>
                <a:spcPts val="1000"/>
              </a:spcBef>
              <a:spcAft>
                <a:spcPts val="0"/>
              </a:spcAft>
              <a:buClr>
                <a:schemeClr val="dk1"/>
              </a:buClr>
              <a:buSzPts val="1800"/>
              <a:buNone/>
            </a:pPr>
            <a:r>
              <a:t/>
            </a:r>
            <a:endParaRPr sz="1800"/>
          </a:p>
          <a:p>
            <a:pPr indent="-228600" lvl="0" marL="228600" rtl="0" algn="l">
              <a:lnSpc>
                <a:spcPct val="90000"/>
              </a:lnSpc>
              <a:spcBef>
                <a:spcPts val="1000"/>
              </a:spcBef>
              <a:spcAft>
                <a:spcPts val="0"/>
              </a:spcAft>
              <a:buClr>
                <a:schemeClr val="dk1"/>
              </a:buClr>
              <a:buSzPts val="1800"/>
              <a:buChar char="•"/>
            </a:pPr>
            <a:r>
              <a:rPr lang="en-US" sz="1800"/>
              <a:t>As half of the project, roads widened from 10m to 24m. The project additionally entails building of tunnels, bypasses, bridges, subways and viaducts.</a:t>
            </a:r>
            <a:endParaRPr/>
          </a:p>
          <a:p>
            <a:pPr indent="0" lvl="0" marL="0" rtl="0" algn="l">
              <a:lnSpc>
                <a:spcPct val="90000"/>
              </a:lnSpc>
              <a:spcBef>
                <a:spcPts val="1000"/>
              </a:spcBef>
              <a:spcAft>
                <a:spcPts val="0"/>
              </a:spcAft>
              <a:buClr>
                <a:schemeClr val="dk1"/>
              </a:buClr>
              <a:buSzPts val="1700"/>
              <a:buNone/>
            </a:pPr>
            <a:br>
              <a:rPr lang="en-US" sz="1700"/>
            </a:br>
            <a:endParaRPr sz="1700"/>
          </a:p>
        </p:txBody>
      </p:sp>
      <p:sp>
        <p:nvSpPr>
          <p:cNvPr id="112" name="Google Shape;112;p14"/>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14"/>
          <p:cNvSpPr/>
          <p:nvPr/>
        </p:nvSpPr>
        <p:spPr>
          <a:xfrm>
            <a:off x="5685810" y="513853"/>
            <a:ext cx="6009366" cy="583457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Map&#10;&#10;Description automatically generated" id="114" name="Google Shape;114;p14"/>
          <p:cNvPicPr preferRelativeResize="0"/>
          <p:nvPr/>
        </p:nvPicPr>
        <p:blipFill rotWithShape="1">
          <a:blip r:embed="rId3">
            <a:alphaModFix/>
          </a:blip>
          <a:srcRect b="-2" l="4451" r="3736" t="0"/>
          <a:stretch/>
        </p:blipFill>
        <p:spPr>
          <a:xfrm>
            <a:off x="5977788" y="799352"/>
            <a:ext cx="5425410" cy="52592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15"/>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0" name="Google Shape;120;p15"/>
          <p:cNvSpPr txBox="1"/>
          <p:nvPr>
            <p:ph type="title"/>
          </p:nvPr>
        </p:nvSpPr>
        <p:spPr>
          <a:xfrm>
            <a:off x="589560" y="856180"/>
            <a:ext cx="4560584" cy="11280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sz="4000"/>
              <a:t>Possible Reasons</a:t>
            </a:r>
            <a:endParaRPr/>
          </a:p>
        </p:txBody>
      </p:sp>
      <p:grpSp>
        <p:nvGrpSpPr>
          <p:cNvPr id="121" name="Google Shape;121;p15"/>
          <p:cNvGrpSpPr/>
          <p:nvPr/>
        </p:nvGrpSpPr>
        <p:grpSpPr>
          <a:xfrm>
            <a:off x="0" y="1083484"/>
            <a:ext cx="355196" cy="673460"/>
            <a:chOff x="0" y="823811"/>
            <a:chExt cx="355196" cy="673460"/>
          </a:xfrm>
        </p:grpSpPr>
        <p:sp>
          <p:nvSpPr>
            <p:cNvPr id="122" name="Google Shape;122;p15"/>
            <p:cNvSpPr/>
            <p:nvPr/>
          </p:nvSpPr>
          <p:spPr>
            <a:xfrm>
              <a:off x="0" y="823811"/>
              <a:ext cx="87363"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3" name="Google Shape;123;p15"/>
            <p:cNvSpPr/>
            <p:nvPr/>
          </p:nvSpPr>
          <p:spPr>
            <a:xfrm>
              <a:off x="159341" y="823811"/>
              <a:ext cx="195855"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24" name="Google Shape;124;p15"/>
          <p:cNvSpPr/>
          <p:nvPr/>
        </p:nvSpPr>
        <p:spPr>
          <a:xfrm flipH="1">
            <a:off x="665085" y="2090569"/>
            <a:ext cx="429768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15"/>
          <p:cNvSpPr txBox="1"/>
          <p:nvPr>
            <p:ph idx="1" type="body"/>
          </p:nvPr>
        </p:nvSpPr>
        <p:spPr>
          <a:xfrm>
            <a:off x="590719" y="2330505"/>
            <a:ext cx="4559425" cy="3979585"/>
          </a:xfrm>
          <a:prstGeom prst="rect">
            <a:avLst/>
          </a:prstGeom>
          <a:noFill/>
          <a:ln>
            <a:noFill/>
          </a:ln>
        </p:spPr>
        <p:txBody>
          <a:bodyPr anchorCtr="0" anchor="ctr" bIns="45700" lIns="91425" spcFirstLastPara="1" rIns="91425" wrap="square" tIns="45700">
            <a:noAutofit/>
          </a:bodyPr>
          <a:lstStyle/>
          <a:p>
            <a:pPr indent="-228600" lvl="0" marL="342900" rtl="0" algn="l">
              <a:lnSpc>
                <a:spcPct val="90000"/>
              </a:lnSpc>
              <a:spcBef>
                <a:spcPts val="0"/>
              </a:spcBef>
              <a:spcAft>
                <a:spcPts val="0"/>
              </a:spcAft>
              <a:buClr>
                <a:schemeClr val="dk1"/>
              </a:buClr>
              <a:buSzPts val="2000"/>
              <a:buFont typeface="Arial"/>
              <a:buChar char="•"/>
            </a:pPr>
            <a:r>
              <a:rPr lang="en-US" sz="2000"/>
              <a:t>The improved highway circuit aims to ease traffic during the Char Dham Yatra, the backbone of Uttarakhand’s tourism and economy.</a:t>
            </a:r>
            <a:endParaRPr/>
          </a:p>
          <a:p>
            <a:pPr indent="-228600" lvl="0" marL="342900" rtl="0" algn="l">
              <a:lnSpc>
                <a:spcPct val="90000"/>
              </a:lnSpc>
              <a:spcBef>
                <a:spcPts val="1000"/>
              </a:spcBef>
              <a:spcAft>
                <a:spcPts val="0"/>
              </a:spcAft>
              <a:buClr>
                <a:schemeClr val="dk1"/>
              </a:buClr>
              <a:buSzPts val="2000"/>
              <a:buFont typeface="Arial"/>
              <a:buChar char="•"/>
            </a:pPr>
            <a:r>
              <a:rPr lang="en-US" sz="2000"/>
              <a:t>Military infrastructure built in fragile parts of the Himalaya.</a:t>
            </a:r>
            <a:endParaRPr/>
          </a:p>
          <a:p>
            <a:pPr indent="-228600" lvl="0" marL="342900" rtl="0" algn="l">
              <a:lnSpc>
                <a:spcPct val="90000"/>
              </a:lnSpc>
              <a:spcBef>
                <a:spcPts val="1000"/>
              </a:spcBef>
              <a:spcAft>
                <a:spcPts val="0"/>
              </a:spcAft>
              <a:buClr>
                <a:schemeClr val="dk1"/>
              </a:buClr>
              <a:buSzPts val="2000"/>
              <a:buFont typeface="Arial"/>
              <a:buChar char="•"/>
            </a:pPr>
            <a:r>
              <a:rPr lang="en-US" sz="2000"/>
              <a:t>Faster movement of troops, given the imminent threat at the border.</a:t>
            </a:r>
            <a:endParaRPr/>
          </a:p>
          <a:p>
            <a:pPr indent="127000" lvl="0" marL="0" rtl="0" algn="l">
              <a:lnSpc>
                <a:spcPct val="90000"/>
              </a:lnSpc>
              <a:spcBef>
                <a:spcPts val="1000"/>
              </a:spcBef>
              <a:spcAft>
                <a:spcPts val="0"/>
              </a:spcAft>
              <a:buClr>
                <a:schemeClr val="dk1"/>
              </a:buClr>
              <a:buSzPts val="2000"/>
              <a:buFont typeface="Arial"/>
              <a:buNone/>
            </a:pPr>
            <a:r>
              <a:t/>
            </a:r>
            <a:endParaRPr sz="2000"/>
          </a:p>
        </p:txBody>
      </p:sp>
      <p:sp>
        <p:nvSpPr>
          <p:cNvPr id="126" name="Google Shape;126;p15"/>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7" name="Google Shape;127;p15"/>
          <p:cNvSpPr/>
          <p:nvPr/>
        </p:nvSpPr>
        <p:spPr>
          <a:xfrm>
            <a:off x="5685810" y="513853"/>
            <a:ext cx="6009366" cy="583457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view of a rocky mountain&#10;&#10;Description automatically generated" id="128" name="Google Shape;128;p15"/>
          <p:cNvPicPr preferRelativeResize="0"/>
          <p:nvPr>
            <p:ph idx="2" type="pic"/>
          </p:nvPr>
        </p:nvPicPr>
        <p:blipFill rotWithShape="1">
          <a:blip r:embed="rId3">
            <a:alphaModFix/>
          </a:blip>
          <a:srcRect b="0" l="6537" r="16095" t="0"/>
          <a:stretch/>
        </p:blipFill>
        <p:spPr>
          <a:xfrm>
            <a:off x="5977788" y="799352"/>
            <a:ext cx="5425410" cy="525929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16"/>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5" name="Google Shape;135;p16"/>
          <p:cNvSpPr txBox="1"/>
          <p:nvPr>
            <p:ph type="title"/>
          </p:nvPr>
        </p:nvSpPr>
        <p:spPr>
          <a:xfrm>
            <a:off x="589560" y="856180"/>
            <a:ext cx="4560584" cy="11280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sz="4000"/>
              <a:t>Impact</a:t>
            </a:r>
            <a:endParaRPr/>
          </a:p>
        </p:txBody>
      </p:sp>
      <p:grpSp>
        <p:nvGrpSpPr>
          <p:cNvPr id="136" name="Google Shape;136;p16"/>
          <p:cNvGrpSpPr/>
          <p:nvPr/>
        </p:nvGrpSpPr>
        <p:grpSpPr>
          <a:xfrm>
            <a:off x="0" y="1083484"/>
            <a:ext cx="355196" cy="673460"/>
            <a:chOff x="0" y="823811"/>
            <a:chExt cx="355196" cy="673460"/>
          </a:xfrm>
        </p:grpSpPr>
        <p:sp>
          <p:nvSpPr>
            <p:cNvPr id="137" name="Google Shape;137;p16"/>
            <p:cNvSpPr/>
            <p:nvPr/>
          </p:nvSpPr>
          <p:spPr>
            <a:xfrm>
              <a:off x="0" y="823811"/>
              <a:ext cx="87363"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Google Shape;138;p16"/>
            <p:cNvSpPr/>
            <p:nvPr/>
          </p:nvSpPr>
          <p:spPr>
            <a:xfrm>
              <a:off x="159341" y="823811"/>
              <a:ext cx="195855"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39" name="Google Shape;139;p16"/>
          <p:cNvSpPr/>
          <p:nvPr/>
        </p:nvSpPr>
        <p:spPr>
          <a:xfrm flipH="1">
            <a:off x="665085" y="2090569"/>
            <a:ext cx="429768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0" name="Google Shape;140;p16"/>
          <p:cNvSpPr txBox="1"/>
          <p:nvPr>
            <p:ph idx="1" type="body"/>
          </p:nvPr>
        </p:nvSpPr>
        <p:spPr>
          <a:xfrm>
            <a:off x="590719" y="2224323"/>
            <a:ext cx="4559425" cy="4085768"/>
          </a:xfrm>
          <a:prstGeom prst="rect">
            <a:avLst/>
          </a:prstGeom>
          <a:noFill/>
          <a:ln>
            <a:noFill/>
          </a:ln>
        </p:spPr>
        <p:txBody>
          <a:bodyPr anchorCtr="0" anchor="ctr" bIns="45700" lIns="91425" spcFirstLastPara="1" rIns="91425" wrap="square" tIns="45700">
            <a:noAutofit/>
          </a:bodyPr>
          <a:lstStyle/>
          <a:p>
            <a:pPr indent="-228600" lvl="0" marL="342900" rtl="0" algn="just">
              <a:lnSpc>
                <a:spcPct val="90000"/>
              </a:lnSpc>
              <a:spcBef>
                <a:spcPts val="0"/>
              </a:spcBef>
              <a:spcAft>
                <a:spcPts val="0"/>
              </a:spcAft>
              <a:buClr>
                <a:schemeClr val="dk1"/>
              </a:buClr>
              <a:buSzPts val="2000"/>
              <a:buFont typeface="Arial"/>
              <a:buChar char="•"/>
            </a:pPr>
            <a:r>
              <a:rPr lang="en-US" sz="2000"/>
              <a:t>Nearly 700 hectares of forest land have already been lost to the project, </a:t>
            </a:r>
            <a:endParaRPr/>
          </a:p>
          <a:p>
            <a:pPr indent="-228600" lvl="0" marL="342900" rtl="0" algn="just">
              <a:lnSpc>
                <a:spcPct val="90000"/>
              </a:lnSpc>
              <a:spcBef>
                <a:spcPts val="1000"/>
              </a:spcBef>
              <a:spcAft>
                <a:spcPts val="0"/>
              </a:spcAft>
              <a:buClr>
                <a:schemeClr val="dk1"/>
              </a:buClr>
              <a:buSzPts val="2000"/>
              <a:buFont typeface="Arial"/>
              <a:buChar char="•"/>
            </a:pPr>
            <a:r>
              <a:rPr lang="en-US" sz="2000"/>
              <a:t>47,043 trees felled, </a:t>
            </a:r>
            <a:endParaRPr/>
          </a:p>
          <a:p>
            <a:pPr indent="-228600" lvl="0" marL="342900" rtl="0" algn="just">
              <a:lnSpc>
                <a:spcPct val="90000"/>
              </a:lnSpc>
              <a:spcBef>
                <a:spcPts val="1000"/>
              </a:spcBef>
              <a:spcAft>
                <a:spcPts val="0"/>
              </a:spcAft>
              <a:buClr>
                <a:schemeClr val="dk1"/>
              </a:buClr>
              <a:buSzPts val="2000"/>
              <a:buFont typeface="Arial"/>
              <a:buChar char="•"/>
            </a:pPr>
            <a:r>
              <a:rPr lang="en-US" sz="2000"/>
              <a:t>Natural drainage of streams and springs blocked by muck dumping. </a:t>
            </a:r>
            <a:endParaRPr/>
          </a:p>
          <a:p>
            <a:pPr indent="-228600" lvl="0" marL="342900" rtl="0" algn="just">
              <a:lnSpc>
                <a:spcPct val="90000"/>
              </a:lnSpc>
              <a:spcBef>
                <a:spcPts val="1000"/>
              </a:spcBef>
              <a:spcAft>
                <a:spcPts val="0"/>
              </a:spcAft>
              <a:buClr>
                <a:schemeClr val="dk1"/>
              </a:buClr>
              <a:buSzPts val="2000"/>
              <a:buFont typeface="Arial"/>
              <a:buChar char="•"/>
            </a:pPr>
            <a:r>
              <a:rPr lang="en-US" sz="2000"/>
              <a:t>Hills being cut vertically, </a:t>
            </a:r>
            <a:endParaRPr/>
          </a:p>
          <a:p>
            <a:pPr indent="-228600" lvl="0" marL="342900" rtl="0" algn="just">
              <a:lnSpc>
                <a:spcPct val="90000"/>
              </a:lnSpc>
              <a:spcBef>
                <a:spcPts val="1000"/>
              </a:spcBef>
              <a:spcAft>
                <a:spcPts val="0"/>
              </a:spcAft>
              <a:buClr>
                <a:schemeClr val="dk1"/>
              </a:buClr>
              <a:buSzPts val="2000"/>
              <a:buFont typeface="Arial"/>
              <a:buChar char="•"/>
            </a:pPr>
            <a:r>
              <a:rPr lang="en-US" sz="2000"/>
              <a:t>20 landslides have occurred in just four months of 2020, causing deaths and injuries.</a:t>
            </a:r>
            <a:endParaRPr/>
          </a:p>
          <a:p>
            <a:pPr indent="-228600" lvl="0" marL="342900" rtl="0" algn="just">
              <a:lnSpc>
                <a:spcPct val="90000"/>
              </a:lnSpc>
              <a:spcBef>
                <a:spcPts val="1000"/>
              </a:spcBef>
              <a:spcAft>
                <a:spcPts val="0"/>
              </a:spcAft>
              <a:buClr>
                <a:schemeClr val="dk1"/>
              </a:buClr>
              <a:buSzPts val="2000"/>
              <a:buFont typeface="Arial"/>
              <a:buChar char="•"/>
            </a:pPr>
            <a:r>
              <a:rPr lang="en-US" sz="2000"/>
              <a:t>Soil loss and loss of topsoil</a:t>
            </a:r>
            <a:endParaRPr/>
          </a:p>
          <a:p>
            <a:pPr indent="0" lvl="0" marL="114300" rtl="0" algn="just">
              <a:lnSpc>
                <a:spcPct val="90000"/>
              </a:lnSpc>
              <a:spcBef>
                <a:spcPts val="1000"/>
              </a:spcBef>
              <a:spcAft>
                <a:spcPts val="0"/>
              </a:spcAft>
              <a:buClr>
                <a:schemeClr val="dk1"/>
              </a:buClr>
              <a:buSzPts val="2000"/>
              <a:buNone/>
            </a:pPr>
            <a:r>
              <a:t/>
            </a:r>
            <a:endParaRPr sz="2000"/>
          </a:p>
          <a:p>
            <a:pPr indent="-139700" lvl="0" marL="342900" rtl="0" algn="l">
              <a:lnSpc>
                <a:spcPct val="90000"/>
              </a:lnSpc>
              <a:spcBef>
                <a:spcPts val="1000"/>
              </a:spcBef>
              <a:spcAft>
                <a:spcPts val="0"/>
              </a:spcAft>
              <a:buClr>
                <a:schemeClr val="dk1"/>
              </a:buClr>
              <a:buSzPts val="1400"/>
              <a:buFont typeface="Arial"/>
              <a:buNone/>
            </a:pPr>
            <a:r>
              <a:t/>
            </a:r>
            <a:endParaRPr b="1" sz="1400"/>
          </a:p>
        </p:txBody>
      </p:sp>
      <p:sp>
        <p:nvSpPr>
          <p:cNvPr id="141" name="Google Shape;141;p16"/>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2" name="Google Shape;142;p16"/>
          <p:cNvSpPr/>
          <p:nvPr/>
        </p:nvSpPr>
        <p:spPr>
          <a:xfrm>
            <a:off x="5685810" y="513853"/>
            <a:ext cx="6009366" cy="583457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group of people walking down a dirt road&#10;&#10;Description automatically generated" id="143" name="Google Shape;143;p16"/>
          <p:cNvPicPr preferRelativeResize="0"/>
          <p:nvPr>
            <p:ph idx="2" type="pic"/>
          </p:nvPr>
        </p:nvPicPr>
        <p:blipFill rotWithShape="1">
          <a:blip r:embed="rId3">
            <a:alphaModFix/>
          </a:blip>
          <a:srcRect b="-1" l="18452" r="27389" t="0"/>
          <a:stretch/>
        </p:blipFill>
        <p:spPr>
          <a:xfrm>
            <a:off x="5977788" y="799352"/>
            <a:ext cx="5425410" cy="52592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17"/>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0" name="Google Shape;150;p17"/>
          <p:cNvSpPr txBox="1"/>
          <p:nvPr>
            <p:ph type="title"/>
          </p:nvPr>
        </p:nvSpPr>
        <p:spPr>
          <a:xfrm>
            <a:off x="589560" y="856180"/>
            <a:ext cx="4560584" cy="11280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sz="4000"/>
              <a:t>Some facts</a:t>
            </a:r>
            <a:endParaRPr/>
          </a:p>
        </p:txBody>
      </p:sp>
      <p:grpSp>
        <p:nvGrpSpPr>
          <p:cNvPr id="151" name="Google Shape;151;p17"/>
          <p:cNvGrpSpPr/>
          <p:nvPr/>
        </p:nvGrpSpPr>
        <p:grpSpPr>
          <a:xfrm>
            <a:off x="0" y="1083484"/>
            <a:ext cx="355196" cy="673460"/>
            <a:chOff x="0" y="823811"/>
            <a:chExt cx="355196" cy="673460"/>
          </a:xfrm>
        </p:grpSpPr>
        <p:sp>
          <p:nvSpPr>
            <p:cNvPr id="152" name="Google Shape;152;p17"/>
            <p:cNvSpPr/>
            <p:nvPr/>
          </p:nvSpPr>
          <p:spPr>
            <a:xfrm>
              <a:off x="0" y="823811"/>
              <a:ext cx="87363"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3" name="Google Shape;153;p17"/>
            <p:cNvSpPr/>
            <p:nvPr/>
          </p:nvSpPr>
          <p:spPr>
            <a:xfrm>
              <a:off x="159341" y="823811"/>
              <a:ext cx="195855"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54" name="Google Shape;154;p17"/>
          <p:cNvSpPr/>
          <p:nvPr/>
        </p:nvSpPr>
        <p:spPr>
          <a:xfrm flipH="1">
            <a:off x="665085" y="2090569"/>
            <a:ext cx="429768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p17"/>
          <p:cNvSpPr txBox="1"/>
          <p:nvPr>
            <p:ph idx="1" type="body"/>
          </p:nvPr>
        </p:nvSpPr>
        <p:spPr>
          <a:xfrm>
            <a:off x="590719" y="2224323"/>
            <a:ext cx="4559425" cy="4085768"/>
          </a:xfrm>
          <a:prstGeom prst="rect">
            <a:avLst/>
          </a:prstGeom>
          <a:noFill/>
          <a:ln>
            <a:noFill/>
          </a:ln>
        </p:spPr>
        <p:txBody>
          <a:bodyPr anchorCtr="0" anchor="ctr" bIns="45700" lIns="91425" spcFirstLastPara="1" rIns="91425" wrap="square" tIns="45700">
            <a:noAutofit/>
          </a:bodyPr>
          <a:lstStyle/>
          <a:p>
            <a:pPr indent="-285750" lvl="0" marL="400050" rtl="0" algn="l">
              <a:lnSpc>
                <a:spcPct val="80000"/>
              </a:lnSpc>
              <a:spcBef>
                <a:spcPts val="0"/>
              </a:spcBef>
              <a:spcAft>
                <a:spcPts val="0"/>
              </a:spcAft>
              <a:buClr>
                <a:schemeClr val="dk1"/>
              </a:buClr>
              <a:buSzPts val="1600"/>
              <a:buFont typeface="Arial"/>
              <a:buChar char="•"/>
            </a:pPr>
            <a:r>
              <a:rPr lang="en-US"/>
              <a:t>Works such as hill cutting, digging and dumping of muck is in gross violation of the Forest Conservation (FC) Act, 1980, which had resulted in massive damage to the ecology of these valleys. </a:t>
            </a:r>
            <a:endParaRPr/>
          </a:p>
          <a:p>
            <a:pPr indent="-285750" lvl="0" marL="400050" rtl="0" algn="l">
              <a:lnSpc>
                <a:spcPct val="80000"/>
              </a:lnSpc>
              <a:spcBef>
                <a:spcPts val="1000"/>
              </a:spcBef>
              <a:spcAft>
                <a:spcPts val="0"/>
              </a:spcAft>
              <a:buClr>
                <a:schemeClr val="dk1"/>
              </a:buClr>
              <a:buSzPts val="1600"/>
              <a:buFont typeface="Arial"/>
              <a:buChar char="•"/>
            </a:pPr>
            <a:r>
              <a:rPr lang="en-US"/>
              <a:t>Carbon added to the atmosphere because of construction activity and higher number of road vehicles once the Char Dham project is complete, could potentially lead to “regional climate warming” around the 50 km radius where the shrines are located</a:t>
            </a:r>
            <a:endParaRPr/>
          </a:p>
          <a:p>
            <a:pPr indent="-285750" lvl="0" marL="400050" rtl="0" algn="l">
              <a:lnSpc>
                <a:spcPct val="80000"/>
              </a:lnSpc>
              <a:spcBef>
                <a:spcPts val="1000"/>
              </a:spcBef>
              <a:spcAft>
                <a:spcPts val="0"/>
              </a:spcAft>
              <a:buClr>
                <a:schemeClr val="dk1"/>
              </a:buClr>
              <a:buSzPts val="1600"/>
              <a:buFont typeface="Arial"/>
              <a:buChar char="•"/>
            </a:pPr>
            <a:r>
              <a:rPr lang="en-US"/>
              <a:t>Debris dumped down the gorges badly impacts the habitat of fish species like the common snow trout and brown trout, repress bio-films (food sources of invertebrates which are the cleaning agents of rivers) and destroy the habitat of algae, green bacteria and other aquatic flora and fauna.</a:t>
            </a:r>
            <a:endParaRPr/>
          </a:p>
          <a:p>
            <a:pPr indent="-196850" lvl="0" marL="400050" rtl="0" algn="l">
              <a:lnSpc>
                <a:spcPct val="80000"/>
              </a:lnSpc>
              <a:spcBef>
                <a:spcPts val="1000"/>
              </a:spcBef>
              <a:spcAft>
                <a:spcPts val="0"/>
              </a:spcAft>
              <a:buClr>
                <a:schemeClr val="dk1"/>
              </a:buClr>
              <a:buSzPts val="1400"/>
              <a:buFont typeface="Arial"/>
              <a:buNone/>
            </a:pPr>
            <a:r>
              <a:t/>
            </a:r>
            <a:endParaRPr b="1" sz="1400"/>
          </a:p>
        </p:txBody>
      </p:sp>
      <p:sp>
        <p:nvSpPr>
          <p:cNvPr id="156" name="Google Shape;156;p17"/>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7" name="Google Shape;157;p17"/>
          <p:cNvSpPr/>
          <p:nvPr/>
        </p:nvSpPr>
        <p:spPr>
          <a:xfrm>
            <a:off x="5685810" y="513853"/>
            <a:ext cx="6009366" cy="583457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view of the side of a mountain&#10;&#10;Description automatically generated" id="158" name="Google Shape;158;p17"/>
          <p:cNvPicPr preferRelativeResize="0"/>
          <p:nvPr>
            <p:ph idx="2" type="pic"/>
          </p:nvPr>
        </p:nvPicPr>
        <p:blipFill rotWithShape="1">
          <a:blip r:embed="rId3">
            <a:alphaModFix/>
          </a:blip>
          <a:srcRect b="0" l="2508" r="2508" t="0"/>
          <a:stretch/>
        </p:blipFill>
        <p:spPr>
          <a:xfrm>
            <a:off x="5522976" y="991869"/>
            <a:ext cx="6172200" cy="53522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18"/>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5" name="Google Shape;165;p18"/>
          <p:cNvSpPr txBox="1"/>
          <p:nvPr>
            <p:ph type="title"/>
          </p:nvPr>
        </p:nvSpPr>
        <p:spPr>
          <a:xfrm>
            <a:off x="589560" y="856180"/>
            <a:ext cx="4560584" cy="112806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Calibri"/>
              <a:buNone/>
            </a:pPr>
            <a:r>
              <a:rPr lang="en-US" sz="4000"/>
              <a:t>Technical Blunders</a:t>
            </a:r>
            <a:endParaRPr sz="4000"/>
          </a:p>
        </p:txBody>
      </p:sp>
      <p:grpSp>
        <p:nvGrpSpPr>
          <p:cNvPr id="166" name="Google Shape;166;p18"/>
          <p:cNvGrpSpPr/>
          <p:nvPr/>
        </p:nvGrpSpPr>
        <p:grpSpPr>
          <a:xfrm>
            <a:off x="0" y="1083484"/>
            <a:ext cx="355196" cy="673460"/>
            <a:chOff x="0" y="823811"/>
            <a:chExt cx="355196" cy="673460"/>
          </a:xfrm>
        </p:grpSpPr>
        <p:sp>
          <p:nvSpPr>
            <p:cNvPr id="167" name="Google Shape;167;p18"/>
            <p:cNvSpPr/>
            <p:nvPr/>
          </p:nvSpPr>
          <p:spPr>
            <a:xfrm>
              <a:off x="0" y="823811"/>
              <a:ext cx="87363"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8" name="Google Shape;168;p18"/>
            <p:cNvSpPr/>
            <p:nvPr/>
          </p:nvSpPr>
          <p:spPr>
            <a:xfrm>
              <a:off x="159341" y="823811"/>
              <a:ext cx="195855"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69" name="Google Shape;169;p18"/>
          <p:cNvSpPr/>
          <p:nvPr/>
        </p:nvSpPr>
        <p:spPr>
          <a:xfrm flipH="1">
            <a:off x="665085" y="2090569"/>
            <a:ext cx="429768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0" name="Google Shape;170;p18"/>
          <p:cNvSpPr txBox="1"/>
          <p:nvPr>
            <p:ph idx="1" type="body"/>
          </p:nvPr>
        </p:nvSpPr>
        <p:spPr>
          <a:xfrm>
            <a:off x="590719" y="2330505"/>
            <a:ext cx="4559425" cy="3979585"/>
          </a:xfrm>
          <a:prstGeom prst="rect">
            <a:avLst/>
          </a:prstGeom>
          <a:noFill/>
          <a:ln>
            <a:noFill/>
          </a:ln>
        </p:spPr>
        <p:txBody>
          <a:bodyPr anchorCtr="0" anchor="ctr" bIns="45700" lIns="91425" spcFirstLastPara="1" rIns="91425" wrap="square" tIns="45700">
            <a:noAutofit/>
          </a:bodyPr>
          <a:lstStyle/>
          <a:p>
            <a:pPr indent="-228600" lvl="0" marL="342900" rtl="0" algn="l">
              <a:lnSpc>
                <a:spcPct val="90000"/>
              </a:lnSpc>
              <a:spcBef>
                <a:spcPts val="0"/>
              </a:spcBef>
              <a:spcAft>
                <a:spcPts val="0"/>
              </a:spcAft>
              <a:buClr>
                <a:schemeClr val="dk1"/>
              </a:buClr>
              <a:buSzPts val="1400"/>
              <a:buFont typeface="Arial"/>
              <a:buChar char="•"/>
            </a:pPr>
            <a:r>
              <a:rPr lang="en-US" sz="1400"/>
              <a:t>The 889-km project was misleadingly broken into 57 smaller projects of less than 100 km each by the  government, thereby evading the necessity of an environmental impact assessment which is required for any project over 100 km.</a:t>
            </a:r>
            <a:endParaRPr/>
          </a:p>
          <a:p>
            <a:pPr indent="-228600" lvl="0" marL="342900" rtl="0" algn="l">
              <a:lnSpc>
                <a:spcPct val="90000"/>
              </a:lnSpc>
              <a:spcBef>
                <a:spcPts val="1000"/>
              </a:spcBef>
              <a:spcAft>
                <a:spcPts val="0"/>
              </a:spcAft>
              <a:buClr>
                <a:schemeClr val="dk1"/>
              </a:buClr>
              <a:buSzPts val="1400"/>
              <a:buFont typeface="Arial"/>
              <a:buChar char="•"/>
            </a:pPr>
            <a:r>
              <a:rPr lang="en-US" sz="1400"/>
              <a:t>Officials suppressed Ministry of Road Transport and Highways, circular released in 2018 on the contentious issue of road standards in hilly and mountainous terrains to go ahead with its road-widening plans and followed the circular of 2012.</a:t>
            </a:r>
            <a:endParaRPr/>
          </a:p>
          <a:p>
            <a:pPr indent="0" lvl="0" marL="0" rtl="0" algn="l">
              <a:lnSpc>
                <a:spcPct val="90000"/>
              </a:lnSpc>
              <a:spcBef>
                <a:spcPts val="1000"/>
              </a:spcBef>
              <a:spcAft>
                <a:spcPts val="0"/>
              </a:spcAft>
              <a:buNone/>
            </a:pPr>
            <a:r>
              <a:rPr lang="en-US" sz="1400"/>
              <a:t> (</a:t>
            </a:r>
            <a:r>
              <a:rPr i="1" lang="en-US" sz="1400"/>
              <a:t>5.5-meter intermediate road width configuration as compared to a 10-meter double-lane paved shoulder model.)</a:t>
            </a:r>
            <a:endParaRPr/>
          </a:p>
          <a:p>
            <a:pPr indent="-228600" lvl="0" marL="342900" rtl="0" algn="l">
              <a:lnSpc>
                <a:spcPct val="90000"/>
              </a:lnSpc>
              <a:spcBef>
                <a:spcPts val="1000"/>
              </a:spcBef>
              <a:spcAft>
                <a:spcPts val="0"/>
              </a:spcAft>
              <a:buClr>
                <a:schemeClr val="dk1"/>
              </a:buClr>
              <a:buSzPts val="1400"/>
              <a:buFont typeface="Arial"/>
              <a:buChar char="•"/>
            </a:pPr>
            <a:r>
              <a:rPr lang="en-US" sz="1400"/>
              <a:t>Hills being cut vertically.</a:t>
            </a:r>
            <a:endParaRPr/>
          </a:p>
          <a:p>
            <a:pPr indent="0" lvl="0" marL="0" rtl="0" algn="l">
              <a:lnSpc>
                <a:spcPct val="90000"/>
              </a:lnSpc>
              <a:spcBef>
                <a:spcPts val="1000"/>
              </a:spcBef>
              <a:spcAft>
                <a:spcPts val="0"/>
              </a:spcAft>
              <a:buNone/>
            </a:pPr>
            <a:r>
              <a:rPr i="1" lang="en-US" sz="1400"/>
              <a:t>It has been reported that due to the mountains being cut at the dangerous angle of 90 degrees in many places, several landslides have already occurred at different points along the route</a:t>
            </a:r>
            <a:endParaRPr/>
          </a:p>
        </p:txBody>
      </p:sp>
      <p:sp>
        <p:nvSpPr>
          <p:cNvPr id="171" name="Google Shape;171;p18"/>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2" name="Google Shape;172;p18"/>
          <p:cNvSpPr/>
          <p:nvPr/>
        </p:nvSpPr>
        <p:spPr>
          <a:xfrm>
            <a:off x="5685810" y="513853"/>
            <a:ext cx="6009366" cy="583457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tree with a mountain in the background&#10;&#10;Description automatically generated" id="173" name="Google Shape;173;p18"/>
          <p:cNvPicPr preferRelativeResize="0"/>
          <p:nvPr>
            <p:ph idx="2" type="pic"/>
          </p:nvPr>
        </p:nvPicPr>
        <p:blipFill rotWithShape="1">
          <a:blip r:embed="rId3">
            <a:alphaModFix/>
          </a:blip>
          <a:srcRect b="0" l="23233" r="39630" t="0"/>
          <a:stretch/>
        </p:blipFill>
        <p:spPr>
          <a:xfrm>
            <a:off x="5977788" y="799352"/>
            <a:ext cx="5425410" cy="525929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19"/>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80" name="Google Shape;180;p19"/>
          <p:cNvGrpSpPr/>
          <p:nvPr/>
        </p:nvGrpSpPr>
        <p:grpSpPr>
          <a:xfrm>
            <a:off x="74300" y="2385102"/>
            <a:ext cx="574091" cy="2087796"/>
            <a:chOff x="209668" y="2857422"/>
            <a:chExt cx="463662" cy="2087796"/>
          </a:xfrm>
        </p:grpSpPr>
        <p:sp>
          <p:nvSpPr>
            <p:cNvPr id="181" name="Google Shape;181;p19"/>
            <p:cNvSpPr/>
            <p:nvPr/>
          </p:nvSpPr>
          <p:spPr>
            <a:xfrm rot="10800000">
              <a:off x="423947" y="2857422"/>
              <a:ext cx="249383" cy="208779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82" name="Google Shape;182;p19"/>
            <p:cNvCxnSpPr/>
            <p:nvPr/>
          </p:nvCxnSpPr>
          <p:spPr>
            <a:xfrm flipH="1">
              <a:off x="209668" y="2857423"/>
              <a:ext cx="1" cy="2087795"/>
            </a:xfrm>
            <a:prstGeom prst="straightConnector1">
              <a:avLst/>
            </a:prstGeom>
            <a:noFill/>
            <a:ln cap="flat" cmpd="sng" w="177800">
              <a:solidFill>
                <a:schemeClr val="accent4"/>
              </a:solidFill>
              <a:prstDash val="solid"/>
              <a:miter lim="800000"/>
              <a:headEnd len="sm" w="sm" type="none"/>
              <a:tailEnd len="sm" w="sm" type="none"/>
            </a:ln>
          </p:spPr>
        </p:cxnSp>
      </p:grpSp>
      <p:sp>
        <p:nvSpPr>
          <p:cNvPr id="183" name="Google Shape;183;p19"/>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4" name="Google Shape;184;p19"/>
          <p:cNvSpPr/>
          <p:nvPr/>
        </p:nvSpPr>
        <p:spPr>
          <a:xfrm>
            <a:off x="579528" y="631767"/>
            <a:ext cx="11111729" cy="5752404"/>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p19"/>
          <p:cNvSpPr txBox="1"/>
          <p:nvPr>
            <p:ph type="title"/>
          </p:nvPr>
        </p:nvSpPr>
        <p:spPr>
          <a:xfrm>
            <a:off x="1153618" y="1239927"/>
            <a:ext cx="4008586" cy="468058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5200"/>
              <a:buFont typeface="Calibri"/>
              <a:buNone/>
            </a:pPr>
            <a:r>
              <a:rPr lang="en-US" sz="5200">
                <a:solidFill>
                  <a:schemeClr val="dk1"/>
                </a:solidFill>
                <a:latin typeface="Calibri"/>
                <a:ea typeface="Calibri"/>
                <a:cs typeface="Calibri"/>
                <a:sym typeface="Calibri"/>
              </a:rPr>
              <a:t>Efforts</a:t>
            </a:r>
            <a:endParaRPr/>
          </a:p>
        </p:txBody>
      </p:sp>
      <p:sp>
        <p:nvSpPr>
          <p:cNvPr id="186" name="Google Shape;186;p19"/>
          <p:cNvSpPr txBox="1"/>
          <p:nvPr>
            <p:ph idx="1" type="body"/>
          </p:nvPr>
        </p:nvSpPr>
        <p:spPr>
          <a:xfrm>
            <a:off x="5162204" y="1239927"/>
            <a:ext cx="6101543" cy="4680583"/>
          </a:xfrm>
          <a:prstGeom prst="rect">
            <a:avLst/>
          </a:prstGeom>
          <a:noFill/>
          <a:ln>
            <a:noFill/>
          </a:ln>
        </p:spPr>
        <p:txBody>
          <a:bodyPr anchorCtr="0" anchor="ctr" bIns="45700" lIns="91425" spcFirstLastPara="1" rIns="91425" wrap="square" tIns="45700">
            <a:noAutofit/>
          </a:bodyPr>
          <a:lstStyle/>
          <a:p>
            <a:pPr indent="-107950" lvl="0" marL="342900" rtl="0" algn="l">
              <a:lnSpc>
                <a:spcPct val="90000"/>
              </a:lnSpc>
              <a:spcBef>
                <a:spcPts val="0"/>
              </a:spcBef>
              <a:spcAft>
                <a:spcPts val="0"/>
              </a:spcAft>
              <a:buClr>
                <a:schemeClr val="dk1"/>
              </a:buClr>
              <a:buSzPts val="1900"/>
              <a:buFont typeface="Arial"/>
              <a:buNone/>
            </a:pPr>
            <a:r>
              <a:t/>
            </a:r>
            <a:endParaRPr sz="1900"/>
          </a:p>
          <a:p>
            <a:pPr indent="-107950" lvl="0" marL="342900" rtl="0" algn="l">
              <a:lnSpc>
                <a:spcPct val="90000"/>
              </a:lnSpc>
              <a:spcBef>
                <a:spcPts val="1000"/>
              </a:spcBef>
              <a:spcAft>
                <a:spcPts val="0"/>
              </a:spcAft>
              <a:buClr>
                <a:schemeClr val="dk1"/>
              </a:buClr>
              <a:buSzPts val="1900"/>
              <a:buFont typeface="Arial"/>
              <a:buNone/>
            </a:pPr>
            <a:r>
              <a:t/>
            </a:r>
            <a:endParaRPr sz="1900"/>
          </a:p>
          <a:p>
            <a:pPr indent="-228600" lvl="0" marL="342900" rtl="0" algn="just">
              <a:lnSpc>
                <a:spcPct val="90000"/>
              </a:lnSpc>
              <a:spcBef>
                <a:spcPts val="1000"/>
              </a:spcBef>
              <a:spcAft>
                <a:spcPts val="0"/>
              </a:spcAft>
              <a:buClr>
                <a:schemeClr val="dk1"/>
              </a:buClr>
              <a:buSzPts val="1900"/>
              <a:buFont typeface="Arial"/>
              <a:buChar char="•"/>
            </a:pPr>
            <a:r>
              <a:rPr lang="en-US" sz="1900"/>
              <a:t>The Supreme Court constituted high-powered committee (HPC), which reviewed ecological considerations associated to the project actions and submitted its report to the apex court docket.</a:t>
            </a:r>
            <a:endParaRPr/>
          </a:p>
          <a:p>
            <a:pPr indent="-228600" lvl="0" marL="342900" rtl="0" algn="just">
              <a:lnSpc>
                <a:spcPct val="90000"/>
              </a:lnSpc>
              <a:spcBef>
                <a:spcPts val="1000"/>
              </a:spcBef>
              <a:spcAft>
                <a:spcPts val="0"/>
              </a:spcAft>
              <a:buClr>
                <a:schemeClr val="dk1"/>
              </a:buClr>
              <a:buSzPts val="1900"/>
              <a:buFont typeface="Arial"/>
              <a:buChar char="•"/>
            </a:pPr>
            <a:r>
              <a:rPr lang="en-US" sz="1900"/>
              <a:t>Based on the recommendation of the HPC, the Supreme Court has ruled that the width of the Char Dham highway, shall not exceed the 5.5 metres specified in 2018 by the ministry of road transport and highways (MoRTH) for roads under construction in mountainous terrain.</a:t>
            </a:r>
            <a:endParaRPr/>
          </a:p>
          <a:p>
            <a:pPr indent="-228600" lvl="0" marL="342900" rtl="0" algn="just">
              <a:lnSpc>
                <a:spcPct val="90000"/>
              </a:lnSpc>
              <a:spcBef>
                <a:spcPts val="1000"/>
              </a:spcBef>
              <a:spcAft>
                <a:spcPts val="0"/>
              </a:spcAft>
              <a:buClr>
                <a:schemeClr val="dk1"/>
              </a:buClr>
              <a:buSzPts val="1900"/>
              <a:buFont typeface="Arial"/>
              <a:buChar char="•"/>
            </a:pPr>
            <a:r>
              <a:rPr lang="en-US" sz="1900"/>
              <a:t>The Supreme Court also ruled that plantation drive should be taken up in stretches affected by landslides and construction activity.</a:t>
            </a:r>
            <a:endParaRPr/>
          </a:p>
          <a:p>
            <a:pPr indent="-107950" lvl="0" marL="342900" rtl="0" algn="l">
              <a:lnSpc>
                <a:spcPct val="90000"/>
              </a:lnSpc>
              <a:spcBef>
                <a:spcPts val="1000"/>
              </a:spcBef>
              <a:spcAft>
                <a:spcPts val="0"/>
              </a:spcAft>
              <a:buClr>
                <a:schemeClr val="dk1"/>
              </a:buClr>
              <a:buSzPts val="1900"/>
              <a:buFont typeface="Arial"/>
              <a:buNone/>
            </a:pPr>
            <a:r>
              <a:t/>
            </a:r>
            <a:endParaRPr sz="1900"/>
          </a:p>
          <a:p>
            <a:pPr indent="-107950" lvl="0" marL="342900" rtl="0" algn="l">
              <a:lnSpc>
                <a:spcPct val="90000"/>
              </a:lnSpc>
              <a:spcBef>
                <a:spcPts val="1000"/>
              </a:spcBef>
              <a:spcAft>
                <a:spcPts val="0"/>
              </a:spcAft>
              <a:buClr>
                <a:schemeClr val="dk1"/>
              </a:buClr>
              <a:buSzPts val="1900"/>
              <a:buFont typeface="Arial"/>
              <a:buNone/>
            </a:pPr>
            <a:r>
              <a:t/>
            </a:r>
            <a:endParaRPr sz="1900"/>
          </a:p>
          <a:p>
            <a:pPr indent="-107950" lvl="0" marL="342900" rtl="0" algn="l">
              <a:lnSpc>
                <a:spcPct val="90000"/>
              </a:lnSpc>
              <a:spcBef>
                <a:spcPts val="1000"/>
              </a:spcBef>
              <a:spcAft>
                <a:spcPts val="0"/>
              </a:spcAft>
              <a:buClr>
                <a:schemeClr val="dk1"/>
              </a:buClr>
              <a:buSzPts val="1900"/>
              <a:buFont typeface="Arial"/>
              <a:buNone/>
            </a:pPr>
            <a:r>
              <a:t/>
            </a:r>
            <a:endParaRPr sz="1900"/>
          </a:p>
          <a:p>
            <a:pPr indent="-107950" lvl="0" marL="342900" rtl="0" algn="l">
              <a:lnSpc>
                <a:spcPct val="90000"/>
              </a:lnSpc>
              <a:spcBef>
                <a:spcPts val="1000"/>
              </a:spcBef>
              <a:spcAft>
                <a:spcPts val="0"/>
              </a:spcAft>
              <a:buClr>
                <a:schemeClr val="dk1"/>
              </a:buClr>
              <a:buSzPts val="1900"/>
              <a:buFont typeface="Arial"/>
              <a:buNone/>
            </a:pPr>
            <a:r>
              <a:t/>
            </a:r>
            <a:endParaRPr i="1"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20"/>
          <p:cNvSpPr txBox="1"/>
          <p:nvPr>
            <p:ph idx="1" type="body"/>
          </p:nvPr>
        </p:nvSpPr>
        <p:spPr>
          <a:xfrm>
            <a:off x="4965431" y="2438400"/>
            <a:ext cx="6586489" cy="3785419"/>
          </a:xfrm>
          <a:prstGeom prst="rect">
            <a:avLst/>
          </a:prstGeom>
          <a:noFill/>
          <a:ln>
            <a:noFill/>
          </a:ln>
        </p:spPr>
        <p:txBody>
          <a:bodyPr anchorCtr="0" anchor="t" bIns="45700" lIns="91425" spcFirstLastPara="1" rIns="91425" wrap="square" tIns="45700">
            <a:noAutofit/>
          </a:bodyPr>
          <a:lstStyle/>
          <a:p>
            <a:pPr indent="-101600" lvl="0" marL="228600" rtl="0" algn="l">
              <a:lnSpc>
                <a:spcPct val="90000"/>
              </a:lnSpc>
              <a:spcBef>
                <a:spcPts val="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rPr lang="en-US" sz="2000"/>
              <a:t>THANK YOU </a:t>
            </a:r>
            <a:endParaRPr/>
          </a:p>
        </p:txBody>
      </p:sp>
      <p:pic>
        <p:nvPicPr>
          <p:cNvPr id="192" name="Google Shape;192;p20"/>
          <p:cNvPicPr preferRelativeResize="0"/>
          <p:nvPr/>
        </p:nvPicPr>
        <p:blipFill rotWithShape="1">
          <a:blip r:embed="rId3">
            <a:alphaModFix/>
          </a:blip>
          <a:srcRect b="-1" l="40580" r="14300" t="0"/>
          <a:stretch/>
        </p:blipFill>
        <p:spPr>
          <a:xfrm>
            <a:off x="20" y="10"/>
            <a:ext cx="4635571" cy="6857990"/>
          </a:xfrm>
          <a:prstGeom prst="rect">
            <a:avLst/>
          </a:prstGeom>
          <a:noFill/>
          <a:ln>
            <a:noFill/>
          </a:ln>
        </p:spPr>
      </p:pic>
      <p:cxnSp>
        <p:nvCxnSpPr>
          <p:cNvPr id="193" name="Google Shape;193;p20"/>
          <p:cNvCxnSpPr/>
          <p:nvPr/>
        </p:nvCxnSpPr>
        <p:spPr>
          <a:xfrm>
            <a:off x="5080934" y="2115117"/>
            <a:ext cx="6309360" cy="0"/>
          </a:xfrm>
          <a:prstGeom prst="straightConnector1">
            <a:avLst/>
          </a:prstGeom>
          <a:noFill/>
          <a:ln cap="flat" cmpd="sng" w="19050">
            <a:solidFill>
              <a:srgbClr val="E19313"/>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