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12" y="-2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1143000" y="685800"/>
            <a:ext cx="4572000" cy="3429000"/>
          </a:xfrm>
          <a:prstGeom prst="rect">
            <a:avLst/>
          </a:prstGeom>
        </p:spPr>
        <p:txBody>
          <a:bodyPr/>
          <a:lstStyle/>
          <a:p>
            <a:endParaRPr/>
          </a:p>
        </p:txBody>
      </p:sp>
      <p:sp>
        <p:nvSpPr>
          <p:cNvPr id="102" name="Shape 10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2925064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381000" y="685800"/>
            <a:ext cx="6096000" cy="3429000"/>
          </a:xfrm>
          <a:prstGeom prst="rect">
            <a:avLst/>
          </a:prstGeom>
        </p:spPr>
        <p:txBody>
          <a:bodyPr/>
          <a:lstStyle/>
          <a:p>
            <a:endParaRPr/>
          </a:p>
        </p:txBody>
      </p:sp>
      <p:sp>
        <p:nvSpPr>
          <p:cNvPr id="107" name="Shape 107"/>
          <p:cNvSpPr>
            <a:spLocks noGrp="1"/>
          </p:cNvSpPr>
          <p:nvPr>
            <p:ph type="body" sz="quarter" idx="1"/>
          </p:nvPr>
        </p:nvSpPr>
        <p:spPr>
          <a:prstGeom prst="rect">
            <a:avLst/>
          </a:prstGeom>
        </p:spPr>
        <p:txBody>
          <a:bodyPr/>
          <a:lstStyle/>
          <a:p>
            <a:r>
              <a:t>Title or focus of the lecture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prstGeom prst="rect">
            <a:avLst/>
          </a:prstGeom>
        </p:spPr>
        <p:txBody>
          <a:bodyPr/>
          <a:lstStyle/>
          <a:p>
            <a:endParaRPr/>
          </a:p>
        </p:txBody>
      </p:sp>
      <p:sp>
        <p:nvSpPr>
          <p:cNvPr id="111" name="Shape 111"/>
          <p:cNvSpPr>
            <a:spLocks noGrp="1"/>
          </p:cNvSpPr>
          <p:nvPr>
            <p:ph type="body" sz="quarter" idx="1"/>
          </p:nvPr>
        </p:nvSpPr>
        <p:spPr>
          <a:prstGeom prst="rect">
            <a:avLst/>
          </a:prstGeom>
        </p:spPr>
        <p:txBody>
          <a:bodyPr/>
          <a:lstStyle/>
          <a:p>
            <a:r>
              <a:rPr dirty="0"/>
              <a:t>In the tropical belt, there are mountains whose summits are covered by non-forested ecosystems, however those are highly biodiverse, socially, and economically important. </a:t>
            </a:r>
          </a:p>
          <a:p>
            <a:endParaRPr dirty="0"/>
          </a:p>
          <a:p>
            <a:r>
              <a:rPr dirty="0"/>
              <a:t>In the equatorial Andes and Costa Rica, this landscape is called páramo. According to their local languages, this name varies in the other continents, but they have a remarkable similarity with the Andean páramo.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381000" y="685800"/>
            <a:ext cx="6096000" cy="3429000"/>
          </a:xfrm>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r>
              <a:rPr dirty="0"/>
              <a:t>The páramo ecosystem is found generally at more than 3,000 meters above sea level and the temperature changes radically between day and night. The páramos are dominated by grasslands and a mosaic of wetlands and peatlands with a presence of spectacular life forms such as the frailejón in the equatorial Andes and its African cousin, the giant Senecio. </a:t>
            </a:r>
          </a:p>
          <a:p>
            <a:endParaRPr dirty="0"/>
          </a:p>
          <a:p>
            <a:r>
              <a:rPr dirty="0"/>
              <a:t>The soil in the páramos is rich in organic matter, retains, filters, and distributes water to lagoons, rivers, and streams. The processes of decomposition are prolonged due to the cold temperature in the ecosystem, so these soils are also very good retainers of carbon. </a:t>
            </a:r>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r>
              <a:rPr dirty="0"/>
              <a:t>1. Approximately 11% of the earth's surface is in mountainous areas above 2000 m.a.s.l.</a:t>
            </a:r>
          </a:p>
          <a:p>
            <a:r>
              <a:rPr dirty="0"/>
              <a:t>2. Paramo is an ecological unit that regulates water flows and can retain large volumes of water in its soils and controlling its surface and subway flow.</a:t>
            </a:r>
          </a:p>
          <a:p>
            <a:r>
              <a:rPr dirty="0"/>
              <a:t>3. The increase of temperature would reduce its extension and would endanger the water supply of a good part of the population of the tropical Andes.</a:t>
            </a:r>
          </a:p>
          <a:p>
            <a:r>
              <a:rPr dirty="0"/>
              <a:t>4. Paramos provide environmental services such as water supply basins for consumption, productive and hydro-energy activities.</a:t>
            </a:r>
          </a:p>
          <a:p>
            <a:r>
              <a:rPr dirty="0"/>
              <a:t>5. Paramos behave like enormous sponges that are fundamental for the recharge of aquifers associated with Paramo areas.</a:t>
            </a:r>
          </a:p>
          <a:p>
            <a:r>
              <a:rPr dirty="0"/>
              <a:t>6. They have an important water function: they are cold climate areas, which means much less evaporation and evapotranspiration than at lower altitudes.</a:t>
            </a:r>
          </a:p>
          <a:p>
            <a:r>
              <a:rPr dirty="0"/>
              <a:t>7. Paramos feed large tributaries that go to the Pacific and Atlantic, such as the Amazon basin (López, Wright and Costanza, 2016).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r>
              <a:rPr dirty="0"/>
              <a:t>1. The natural systems of the high equatorial mountain are a set of ecosystems and landscapes in biogeographical islands.</a:t>
            </a:r>
          </a:p>
          <a:p>
            <a:r>
              <a:rPr dirty="0"/>
              <a:t>2. Paramos are not the same, although they have common biophysical characteristics.</a:t>
            </a:r>
          </a:p>
          <a:p>
            <a:r>
              <a:rPr dirty="0"/>
              <a:t>3. 6.7% of the endemic plants and 5.7% of the vertebrate species in the world are between 3000 and 3500 m.a.s.l. (sub-paramo) and below the glaciers (4500 - 5000 m.a.s.l.) (superparamo or subnival). (Llambí et al., 2012)</a:t>
            </a:r>
          </a:p>
          <a:p>
            <a:r>
              <a:rPr dirty="0"/>
              <a:t>4. The plants and several of the animals in the paramo are not found in any other ecosystem in the world (Mena, Medina and Hofsede, 2001).</a:t>
            </a:r>
          </a:p>
          <a:p>
            <a:r>
              <a:rPr dirty="0"/>
              <a:t>5. With respect to the fauna of the paramo, it is estimated that most species, especially mammals and birds, use the paramo as a corridor or transition zone for their activities in other life zones.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dirty="0"/>
              <a:t>1. Paramos are historical-biological heritage and evidence of spaces inhabited by pre-Hispanic ancestors.</a:t>
            </a:r>
          </a:p>
          <a:p>
            <a:r>
              <a:rPr dirty="0"/>
              <a:t>2. The Spanish conquest and colonization transformed and altered the occupation and ancestral relations with paramos.</a:t>
            </a:r>
          </a:p>
          <a:p>
            <a:r>
              <a:rPr dirty="0"/>
              <a:t>3. Paramos are centers of ethnic and cultural diversity, material of traditional knowledge, source of the cosmovision and determinant of forms of appropriation and territorial management.</a:t>
            </a:r>
          </a:p>
          <a:p>
            <a:r>
              <a:rPr dirty="0"/>
              <a:t>4. Paramos (together with the punas and jalcas) formed the communication routes of the Inca culture, the Andean culture.</a:t>
            </a:r>
          </a:p>
          <a:p>
            <a:r>
              <a:rPr dirty="0"/>
              <a:t>5. Water is the basis of Andean production, not only in relation to agriculture but also to industry (electricity) and health (drinking water).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r>
              <a:t>CL: confidence levels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t>Globally, water resources for cities are under increasing stress. Holding 99% of the world’s tropical glaciers (Kaser, 1999), and glacier and snowmelt are especially important for basins draining into the Pacific Ocean, supplying up to 30% of the annual flow of some streams (Mark et al., 2005, Mark and Seltzer, 2003). The Andes are very diverse climatically and environmentally. </a:t>
            </a:r>
          </a:p>
          <a:p>
            <a:endParaRPr/>
          </a:p>
          <a:p>
            <a:r>
              <a:t>In the highlands of Ecuador, the climate is relatively moist, although seasonal. Therefore rainfall, in addition to glacier and snow-melt is important for the present hydrological regime. Water stress here may develop where snow and ice-melt is not buffering streamflow during periods of drought. This is a similar situation for the Callejon de Huaylas in Peru. However, drought is endemic in Diaguitas, Chile, where rainfall most years is negligent, except during ENSO episodes. Meteorological drought, thus does not really affect agriculture in arid regions, however this is detrimental to pastoralism, as Young et al. (2010) reveal. But a hydrological drought, where river runoff falls sharply, as when glaciers and snow disappear in the headwaters of the Elqui Valley, presents a much more significant problem. Irrigated agriculture is very sensitive to changes in water abundance, so an increase in cultivated area due to accelerated snow and ice-melt is very vulnerable to diminished flows, already projected for the future of the Elqui Valley.</a:t>
            </a:r>
          </a:p>
          <a:p>
            <a:endParaRPr/>
          </a:p>
          <a:p>
            <a:r>
              <a:t>Although glacier retreat is a very serious problem, as identified by the ‘meltdown’ narrative, the dynamic impacts of this varies across the Andes region. This is important to consider for the construction of adaptation measures tailored to specific locations. This situation, although of general concern to the people of the Andes, is especially problematic for smallholder farmers in the mountains dependent on melt-water for irrigation.</a:t>
            </a:r>
          </a:p>
          <a:p>
            <a:endParaRPr/>
          </a:p>
          <a:p>
            <a:r>
              <a:t>Two main stressors are climate change and population growth, but evaluating their relative impact is difficult, especially because of the complex topology of water supply. This is especially true in the tropical Andes, which is a region with strong climatic gradients and topographical limits to water resources. Models that account for some of the main variables affecting water availability in large Andean cities, heavily dependent on páramos, show that CC is important but less so tahn other variables such as demograpic growth.</a:t>
            </a:r>
          </a:p>
          <a:p>
            <a:endParaRPr/>
          </a:p>
          <a:p>
            <a:r>
              <a:t>The narrative of the causal chain of melting snow and ice caused by anthropogenic climate change leading to severe impacts on society, including small-scale irrigation communities on the margins, is used as a call to action for increased adaptation research, climate change reparations, and development action. Many difficulties arise when applying this narrative structure to certain Andean cases, such as urban water resources planning, since adaptation in this context is normative, favoring supply-side technocratic adaptation over demand-side adaptation.</a:t>
            </a:r>
          </a:p>
          <a:p>
            <a:endParaRPr/>
          </a:p>
          <a:p>
            <a:r>
              <a:t>Explain network graphs.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pPr>
              <a:defRPr sz="1600"/>
            </a:pPr>
            <a:r>
              <a:t>Mérida - Venezuela</a:t>
            </a:r>
          </a:p>
          <a:p>
            <a:pPr>
              <a:defRPr sz="1600"/>
            </a:pPr>
            <a:r>
              <a:t>Objective of interventions: </a:t>
            </a:r>
          </a:p>
          <a:p>
            <a:pPr marL="171450" indent="-171450">
              <a:buSzPct val="100000"/>
              <a:buChar char="-"/>
              <a:defRPr sz="1600"/>
            </a:pPr>
            <a:r>
              <a:t>Safeguard the ecosystem services that paramos provide to communities</a:t>
            </a:r>
          </a:p>
          <a:p>
            <a:pPr marL="171450" indent="-171450">
              <a:buSzPct val="100000"/>
              <a:buChar char="-"/>
              <a:defRPr sz="1600"/>
            </a:pPr>
            <a:r>
              <a:t>Participation of the communities from the conception of the initiatives to the implementation and monitoring. </a:t>
            </a:r>
          </a:p>
          <a:p>
            <a:pPr marL="171450" indent="-171450">
              <a:buSzPct val="100000"/>
              <a:buChar char="-"/>
              <a:defRPr sz="1600"/>
            </a:pPr>
            <a:r>
              <a:t>Strengthen the capacities of the paramos populations</a:t>
            </a:r>
          </a:p>
          <a:p>
            <a:pPr marL="171450" indent="-171450">
              <a:buSzPct val="100000"/>
              <a:buChar char="-"/>
              <a:defRPr sz="1600"/>
            </a:pPr>
            <a:r>
              <a:t>Improve knowledge and management of the paramos</a:t>
            </a:r>
          </a:p>
          <a:p>
            <a:endParaRPr/>
          </a:p>
          <a:p>
            <a:r>
              <a:t>Example 1: The community was part of the research since the initial phase. The process started by getting in touch with the community leaders and presenting them the objective of the research (water availability monitoring). Then the proposal was presented to the communities to validate in a more extensive way. The community helped in the installation of the equipment and taking good care of them. The Project developed an education program with the community to train them in paramos monitoring and raise awareness about water conservation and how data helps us manage our paramos. The information generated led the community to take better decisions about how to manage water for their irrigation systems. </a:t>
            </a:r>
          </a:p>
          <a:p>
            <a:endParaRPr/>
          </a:p>
          <a:p>
            <a:r>
              <a:t>The measure promoted not only community strengthening, but also generated a space for reflective dialogue around the water problem and production, including communities in the decision making about paramo conservation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92" name="Body Level One…"/>
          <p:cNvSpPr txBox="1">
            <a:spLocks noGrp="1"/>
          </p:cNvSpPr>
          <p:nvPr>
            <p:ph type="body" sz="quarter" idx="1" hasCustomPrompt="1"/>
          </p:nvPr>
        </p:nvSpPr>
        <p:spPr>
          <a:xfrm>
            <a:off x="600670" y="5929931"/>
            <a:ext cx="10985503" cy="318491"/>
          </a:xfrm>
          <a:prstGeom prst="rect">
            <a:avLst/>
          </a:prstGeom>
        </p:spPr>
        <p:txBody>
          <a:bodyPr lIns="45718" tIns="45718" rIns="45718" bIns="45718"/>
          <a:lstStyle>
            <a:lvl1pPr marL="0" indent="0" defTabSz="412750">
              <a:lnSpc>
                <a:spcPct val="100000"/>
              </a:lnSpc>
              <a:spcBef>
                <a:spcPts val="0"/>
              </a:spcBef>
              <a:buSzTx/>
              <a:buFontTx/>
              <a:buNone/>
              <a:defRPr sz="1800" b="1"/>
            </a:lvl1pPr>
            <a:lvl2pPr marL="628650" indent="-171450" defTabSz="412750">
              <a:lnSpc>
                <a:spcPct val="100000"/>
              </a:lnSpc>
              <a:spcBef>
                <a:spcPts val="0"/>
              </a:spcBef>
              <a:buFontTx/>
              <a:defRPr sz="1800" b="1"/>
            </a:lvl2pPr>
            <a:lvl3pPr marL="1120139" indent="-205739" defTabSz="412750">
              <a:lnSpc>
                <a:spcPct val="100000"/>
              </a:lnSpc>
              <a:spcBef>
                <a:spcPts val="0"/>
              </a:spcBef>
              <a:buFontTx/>
              <a:defRPr sz="1800" b="1"/>
            </a:lvl3pPr>
            <a:lvl4pPr marL="1600200" indent="-228600" defTabSz="412750">
              <a:lnSpc>
                <a:spcPct val="100000"/>
              </a:lnSpc>
              <a:spcBef>
                <a:spcPts val="0"/>
              </a:spcBef>
              <a:buFontTx/>
              <a:defRPr sz="1800" b="1"/>
            </a:lvl4pPr>
            <a:lvl5pPr marL="2057400" indent="-228600" defTabSz="412750">
              <a:lnSpc>
                <a:spcPct val="100000"/>
              </a:lnSpc>
              <a:spcBef>
                <a:spcPts val="0"/>
              </a:spcBef>
              <a:buFontTx/>
              <a:defRPr sz="1800" b="1"/>
            </a:lvl5pPr>
          </a:lstStyle>
          <a:p>
            <a:r>
              <a:t>Author and Date</a:t>
            </a:r>
          </a:p>
          <a:p>
            <a:pPr lvl="1"/>
            <a:endParaRPr/>
          </a:p>
          <a:p>
            <a:pPr lvl="2"/>
            <a:endParaRPr/>
          </a:p>
          <a:p>
            <a:pPr lvl="3"/>
            <a:endParaRPr/>
          </a:p>
          <a:p>
            <a:pPr lvl="4"/>
            <a:endParaRPr/>
          </a:p>
        </p:txBody>
      </p:sp>
      <p:sp>
        <p:nvSpPr>
          <p:cNvPr id="93" name="Presentation Title"/>
          <p:cNvSpPr txBox="1">
            <a:spLocks noGrp="1"/>
          </p:cNvSpPr>
          <p:nvPr>
            <p:ph type="title" hasCustomPrompt="1"/>
          </p:nvPr>
        </p:nvSpPr>
        <p:spPr>
          <a:xfrm>
            <a:off x="603248" y="1287496"/>
            <a:ext cx="10985503" cy="2324101"/>
          </a:xfrm>
          <a:prstGeom prst="rect">
            <a:avLst/>
          </a:prstGeom>
        </p:spPr>
        <p:txBody>
          <a:bodyPr anchor="b"/>
          <a:lstStyle>
            <a:lvl1pPr>
              <a:defRPr sz="5800" spc="-116"/>
            </a:lvl1pPr>
          </a:lstStyle>
          <a:p>
            <a:r>
              <a:t>Presentation Title</a:t>
            </a:r>
          </a:p>
        </p:txBody>
      </p:sp>
      <p:sp>
        <p:nvSpPr>
          <p:cNvPr id="94" name="Body Level One…"/>
          <p:cNvSpPr txBox="1">
            <a:spLocks noGrp="1"/>
          </p:cNvSpPr>
          <p:nvPr>
            <p:ph type="body" sz="quarter" idx="21" hasCustomPrompt="1"/>
          </p:nvPr>
        </p:nvSpPr>
        <p:spPr>
          <a:xfrm>
            <a:off x="600671" y="3611595"/>
            <a:ext cx="10985501" cy="952502"/>
          </a:xfrm>
          <a:prstGeom prst="rect">
            <a:avLst/>
          </a:prstGeom>
        </p:spPr>
        <p:txBody>
          <a:bodyPr/>
          <a:lstStyle>
            <a:lvl1pPr marL="0" indent="0" defTabSz="412750">
              <a:lnSpc>
                <a:spcPct val="100000"/>
              </a:lnSpc>
              <a:spcBef>
                <a:spcPts val="0"/>
              </a:spcBef>
              <a:buSzTx/>
              <a:buFontTx/>
              <a:buNone/>
              <a:defRPr sz="2700" b="1"/>
            </a:lvl1pPr>
          </a:lstStyle>
          <a:p>
            <a:r>
              <a:t>Presentation Subtitle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Marcador de texto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Marcador de texto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Marcador de posición de imagen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xmlns:p14="http://schemas.microsoft.com/office/powerpoint/2010/mai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t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Imagen 4" descr="Imagen 4"/>
          <p:cNvPicPr>
            <a:picLocks noChangeAspect="1"/>
          </p:cNvPicPr>
          <p:nvPr/>
        </p:nvPicPr>
        <p:blipFill>
          <a:blip r:embed="rId3">
            <a:extLst/>
          </a:blip>
          <a:stretch>
            <a:fillRect/>
          </a:stretch>
        </p:blipFill>
        <p:spPr>
          <a:xfrm>
            <a:off x="0" y="3418925"/>
            <a:ext cx="12192000" cy="3439075"/>
          </a:xfrm>
          <a:prstGeom prst="rect">
            <a:avLst/>
          </a:prstGeom>
          <a:ln w="12700">
            <a:miter lim="400000"/>
          </a:ln>
        </p:spPr>
      </p:pic>
      <p:sp>
        <p:nvSpPr>
          <p:cNvPr id="105" name="CuadroTexto 5"/>
          <p:cNvSpPr txBox="1"/>
          <p:nvPr/>
        </p:nvSpPr>
        <p:spPr>
          <a:xfrm>
            <a:off x="739295" y="1156994"/>
            <a:ext cx="10713410" cy="132343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b="1">
                <a:solidFill>
                  <a:schemeClr val="accent1"/>
                </a:solidFill>
                <a:effectLst>
                  <a:outerShdw blurRad="12700" dist="25400" dir="18900000" rotWithShape="0">
                    <a:srgbClr val="000000"/>
                  </a:outerShdw>
                </a:effectLst>
              </a:defRPr>
            </a:pPr>
            <a:r>
              <a:rPr dirty="0"/>
              <a:t>Los Páramos: Climate change and adaptation </a:t>
            </a:r>
            <a:r>
              <a:rPr lang="bg-BG" dirty="0" smtClean="0"/>
              <a:t>strategies </a:t>
            </a:r>
            <a:r>
              <a:rPr dirty="0" smtClean="0"/>
              <a:t>in </a:t>
            </a:r>
            <a:r>
              <a:rPr dirty="0"/>
              <a:t>the Tropical Andes</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n 7" descr="Imagen 7"/>
          <p:cNvPicPr>
            <a:picLocks noChangeAspect="1"/>
          </p:cNvPicPr>
          <p:nvPr/>
        </p:nvPicPr>
        <p:blipFill>
          <a:blip r:embed="rId3">
            <a:extLst/>
          </a:blip>
          <a:stretch>
            <a:fillRect/>
          </a:stretch>
        </p:blipFill>
        <p:spPr>
          <a:xfrm>
            <a:off x="563980" y="1133934"/>
            <a:ext cx="6633293" cy="5594417"/>
          </a:xfrm>
          <a:prstGeom prst="rect">
            <a:avLst/>
          </a:prstGeom>
          <a:ln w="12700">
            <a:miter lim="400000"/>
          </a:ln>
        </p:spPr>
      </p:pic>
      <p:sp>
        <p:nvSpPr>
          <p:cNvPr id="152" name="Título 4"/>
          <p:cNvSpPr txBox="1">
            <a:spLocks noGrp="1"/>
          </p:cNvSpPr>
          <p:nvPr>
            <p:ph type="title"/>
          </p:nvPr>
        </p:nvSpPr>
        <p:spPr>
          <a:xfrm>
            <a:off x="2033167" y="44546"/>
            <a:ext cx="10158833" cy="1714745"/>
          </a:xfrm>
          <a:prstGeom prst="rect">
            <a:avLst/>
          </a:prstGeom>
        </p:spPr>
        <p:txBody>
          <a:bodyPr/>
          <a:lstStyle/>
          <a:p>
            <a:pPr algn="ctr">
              <a:defRPr sz="3600">
                <a:effectLst>
                  <a:outerShdw blurRad="38100" dist="38100" dir="2700000" rotWithShape="0">
                    <a:srgbClr val="000000">
                      <a:alpha val="43137"/>
                    </a:srgbClr>
                  </a:outerShdw>
                </a:effectLst>
              </a:defRPr>
            </a:pPr>
            <a:r>
              <a:t>Observed  Climate  Trend  Analysis  of  Ecuador </a:t>
            </a:r>
            <a:br/>
            <a:r>
              <a:t>(1965-2014)</a:t>
            </a:r>
            <a:br/>
            <a:endParaRPr/>
          </a:p>
        </p:txBody>
      </p:sp>
      <p:sp>
        <p:nvSpPr>
          <p:cNvPr id="153" name="Marcador de texto 6"/>
          <p:cNvSpPr txBox="1">
            <a:spLocks noGrp="1"/>
          </p:cNvSpPr>
          <p:nvPr>
            <p:ph type="body" sz="quarter" idx="1"/>
          </p:nvPr>
        </p:nvSpPr>
        <p:spPr>
          <a:xfrm>
            <a:off x="7551763" y="3129452"/>
            <a:ext cx="4640238" cy="1564281"/>
          </a:xfrm>
          <a:prstGeom prst="rect">
            <a:avLst/>
          </a:prstGeom>
        </p:spPr>
        <p:txBody>
          <a:bodyPr/>
          <a:lstStyle>
            <a:lvl1pPr marL="285750" indent="-285750" algn="just">
              <a:lnSpc>
                <a:spcPct val="100000"/>
              </a:lnSpc>
              <a:spcBef>
                <a:spcPts val="600"/>
              </a:spcBef>
              <a:buSzPct val="100000"/>
              <a:buFont typeface="Arial"/>
              <a:buChar char="•"/>
              <a:defRPr sz="2800" b="1"/>
            </a:lvl1pPr>
          </a:lstStyle>
          <a:p>
            <a:r>
              <a:t>Temperature</a:t>
            </a: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Imagen 7" descr="Imagen 7"/>
          <p:cNvPicPr>
            <a:picLocks noChangeAspect="1"/>
          </p:cNvPicPr>
          <p:nvPr/>
        </p:nvPicPr>
        <p:blipFill>
          <a:blip r:embed="rId2">
            <a:extLst/>
          </a:blip>
          <a:stretch>
            <a:fillRect/>
          </a:stretch>
        </p:blipFill>
        <p:spPr>
          <a:xfrm>
            <a:off x="3740799" y="1078181"/>
            <a:ext cx="8169025" cy="5724001"/>
          </a:xfrm>
          <a:prstGeom prst="rect">
            <a:avLst/>
          </a:prstGeom>
          <a:ln w="12700">
            <a:miter lim="400000"/>
          </a:ln>
        </p:spPr>
      </p:pic>
      <p:sp>
        <p:nvSpPr>
          <p:cNvPr id="158" name="Título 4"/>
          <p:cNvSpPr txBox="1">
            <a:spLocks noGrp="1"/>
          </p:cNvSpPr>
          <p:nvPr>
            <p:ph type="title"/>
          </p:nvPr>
        </p:nvSpPr>
        <p:spPr>
          <a:xfrm>
            <a:off x="706114" y="35341"/>
            <a:ext cx="10158833" cy="1714745"/>
          </a:xfrm>
          <a:prstGeom prst="rect">
            <a:avLst/>
          </a:prstGeom>
        </p:spPr>
        <p:txBody>
          <a:bodyPr/>
          <a:lstStyle/>
          <a:p>
            <a:pPr algn="ctr">
              <a:defRPr sz="3600">
                <a:effectLst>
                  <a:outerShdw blurRad="38100" dist="38100" dir="2700000" rotWithShape="0">
                    <a:srgbClr val="000000">
                      <a:alpha val="43137"/>
                    </a:srgbClr>
                  </a:outerShdw>
                </a:effectLst>
              </a:defRPr>
            </a:pPr>
            <a:r>
              <a:t>Observed  Climate  Trend  Analysis  of  Ecuador (1968-2014)</a:t>
            </a:r>
            <a:br/>
            <a:endParaRPr/>
          </a:p>
        </p:txBody>
      </p:sp>
      <p:sp>
        <p:nvSpPr>
          <p:cNvPr id="159" name="Marcador de texto 6"/>
          <p:cNvSpPr txBox="1">
            <a:spLocks noGrp="1"/>
          </p:cNvSpPr>
          <p:nvPr>
            <p:ph type="body" sz="quarter" idx="1"/>
          </p:nvPr>
        </p:nvSpPr>
        <p:spPr>
          <a:xfrm>
            <a:off x="255140" y="3234464"/>
            <a:ext cx="4640237" cy="1564281"/>
          </a:xfrm>
          <a:prstGeom prst="rect">
            <a:avLst/>
          </a:prstGeom>
        </p:spPr>
        <p:txBody>
          <a:bodyPr/>
          <a:lstStyle>
            <a:lvl1pPr marL="457200" indent="-457200" algn="just">
              <a:lnSpc>
                <a:spcPct val="100000"/>
              </a:lnSpc>
              <a:spcBef>
                <a:spcPts val="600"/>
              </a:spcBef>
              <a:buSzPct val="100000"/>
              <a:buFont typeface="Arial"/>
              <a:buChar char="•"/>
              <a:defRPr sz="2800" b="1"/>
            </a:lvl1pPr>
          </a:lstStyle>
          <a:p>
            <a:r>
              <a:t>Precipitation</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Effects of CC on water provision for cities are variable…"/>
          <p:cNvSpPr txBox="1"/>
          <p:nvPr/>
        </p:nvSpPr>
        <p:spPr>
          <a:xfrm>
            <a:off x="290745" y="358154"/>
            <a:ext cx="5489956" cy="6141693"/>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defTabSz="228600">
              <a:lnSpc>
                <a:spcPct val="117999"/>
              </a:lnSpc>
            </a:pPr>
            <a:r>
              <a:t>Effects of CC on water provision for cities are variable</a:t>
            </a:r>
          </a:p>
          <a:p>
            <a:pPr defTabSz="228600">
              <a:lnSpc>
                <a:spcPct val="117999"/>
              </a:lnSpc>
            </a:pPr>
            <a:endParaRPr/>
          </a:p>
          <a:p>
            <a:pPr defTabSz="228600">
              <a:lnSpc>
                <a:spcPct val="117999"/>
              </a:lnSpc>
            </a:pPr>
            <a:r>
              <a:t>“In all cases, the median projection of climate change suggests a relatively limited impact on water availability, but uncertainties are large. Despite these uncertainties, the </a:t>
            </a:r>
            <a:r>
              <a:rPr b="1"/>
              <a:t>expected demographic changes are very likely to outpace the impact of climate change on water availability</a:t>
            </a:r>
            <a:r>
              <a:t> and should therefore be the priority for local policy making” (Buytaert &amp; De Bièvre, 2011:1).</a:t>
            </a:r>
          </a:p>
          <a:p>
            <a:pPr defTabSz="228600">
              <a:lnSpc>
                <a:spcPct val="117999"/>
              </a:lnSpc>
            </a:pPr>
            <a:endParaRPr/>
          </a:p>
          <a:p>
            <a:endParaRPr/>
          </a:p>
          <a:p>
            <a:r>
              <a:t>Contextualizing the ´Meltdown narrative´</a:t>
            </a:r>
          </a:p>
          <a:p>
            <a:endParaRPr/>
          </a:p>
          <a:p>
            <a:r>
              <a:t>“What emerges from a review of selected research findings from Cotacachi, Ecuador to Elqui, Chile and several cases in-between and across time, is </a:t>
            </a:r>
            <a:r>
              <a:rPr b="1"/>
              <a:t>that environment is not the most important driver in times of flux, but also social processes and the (im)balance of power that determines, inevitably, to whom the water flows.</a:t>
            </a:r>
            <a:r>
              <a:t>” (Lamadrid, 2014:1)</a:t>
            </a:r>
          </a:p>
        </p:txBody>
      </p:sp>
      <p:pic>
        <p:nvPicPr>
          <p:cNvPr id="162" name="Screen Shot 2020-10-08 at 11.01.52 AM.png" descr="Screen Shot 2020-10-08 at 11.01.52 AM.png"/>
          <p:cNvPicPr>
            <a:picLocks noChangeAspect="1"/>
          </p:cNvPicPr>
          <p:nvPr/>
        </p:nvPicPr>
        <p:blipFill>
          <a:blip r:embed="rId3">
            <a:extLst/>
          </a:blip>
          <a:stretch>
            <a:fillRect/>
          </a:stretch>
        </p:blipFill>
        <p:spPr>
          <a:xfrm>
            <a:off x="5797944" y="1087146"/>
            <a:ext cx="6272822" cy="4683708"/>
          </a:xfrm>
          <a:prstGeom prst="rect">
            <a:avLst/>
          </a:prstGeom>
          <a:ln w="12700">
            <a:miter lim="400000"/>
          </a:ln>
        </p:spPr>
      </p:pic>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Screen Shot 2020-10-08 at 11.05.55 AM.png" descr="Screen Shot 2020-10-08 at 11.05.55 AM.png"/>
          <p:cNvPicPr>
            <a:picLocks noChangeAspect="1"/>
          </p:cNvPicPr>
          <p:nvPr/>
        </p:nvPicPr>
        <p:blipFill>
          <a:blip r:embed="rId2">
            <a:extLst/>
          </a:blip>
          <a:stretch>
            <a:fillRect/>
          </a:stretch>
        </p:blipFill>
        <p:spPr>
          <a:xfrm>
            <a:off x="1604102" y="1115448"/>
            <a:ext cx="8983796" cy="4064756"/>
          </a:xfrm>
          <a:prstGeom prst="rect">
            <a:avLst/>
          </a:prstGeom>
          <a:ln w="12700">
            <a:miter lim="400000"/>
          </a:ln>
        </p:spPr>
      </p:pic>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itle 1"/>
          <p:cNvSpPr txBox="1">
            <a:spLocks noGrp="1"/>
          </p:cNvSpPr>
          <p:nvPr>
            <p:ph type="title"/>
          </p:nvPr>
        </p:nvSpPr>
        <p:spPr>
          <a:xfrm>
            <a:off x="609599" y="537350"/>
            <a:ext cx="10972801" cy="535581"/>
          </a:xfrm>
          <a:prstGeom prst="rect">
            <a:avLst/>
          </a:prstGeom>
        </p:spPr>
        <p:txBody>
          <a:bodyPr/>
          <a:lstStyle>
            <a:lvl1pPr algn="ctr">
              <a:defRPr sz="3200"/>
            </a:lvl1pPr>
          </a:lstStyle>
          <a:p>
            <a:r>
              <a:t>Adaptation to CC opportunities in Paramos</a:t>
            </a:r>
          </a:p>
        </p:txBody>
      </p:sp>
      <p:sp>
        <p:nvSpPr>
          <p:cNvPr id="169" name="Content Placeholder 2"/>
          <p:cNvSpPr txBox="1">
            <a:spLocks noGrp="1"/>
          </p:cNvSpPr>
          <p:nvPr>
            <p:ph type="body" idx="1"/>
          </p:nvPr>
        </p:nvSpPr>
        <p:spPr>
          <a:xfrm>
            <a:off x="609600" y="1420043"/>
            <a:ext cx="10972800" cy="4908924"/>
          </a:xfrm>
          <a:prstGeom prst="rect">
            <a:avLst/>
          </a:prstGeom>
        </p:spPr>
        <p:txBody>
          <a:bodyPr/>
          <a:lstStyle/>
          <a:p>
            <a:pPr marL="581890" indent="-581890"/>
            <a:r>
              <a:t>Participatory hydrological research with the communities of the paramos</a:t>
            </a:r>
          </a:p>
          <a:p>
            <a:pPr marL="581890" indent="-581890"/>
            <a:r>
              <a:t>Territorial planning to control the expansion of the agricultural frontier</a:t>
            </a:r>
          </a:p>
          <a:p>
            <a:pPr marL="581890" indent="-581890"/>
            <a:r>
              <a:t>Paramo conservation and restoration</a:t>
            </a:r>
          </a:p>
          <a:p>
            <a:pPr marL="581890" indent="-581890"/>
            <a:r>
              <a:t>Capacity building, communication and education</a:t>
            </a:r>
          </a:p>
          <a:p>
            <a:pPr marL="581890" indent="-581890"/>
            <a:r>
              <a:t>Strengthen good agricultural practices </a:t>
            </a:r>
          </a:p>
        </p:txBody>
      </p:sp>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ítulo 4"/>
          <p:cNvSpPr txBox="1">
            <a:spLocks noGrp="1"/>
          </p:cNvSpPr>
          <p:nvPr>
            <p:ph type="title"/>
          </p:nvPr>
        </p:nvSpPr>
        <p:spPr>
          <a:xfrm>
            <a:off x="1523999" y="219454"/>
            <a:ext cx="9387842" cy="1422466"/>
          </a:xfrm>
          <a:prstGeom prst="rect">
            <a:avLst/>
          </a:prstGeom>
          <a:solidFill>
            <a:srgbClr val="C55A11"/>
          </a:solidFill>
        </p:spPr>
        <p:txBody>
          <a:bodyPr/>
          <a:lstStyle>
            <a:lvl1pPr algn="ctr">
              <a:defRPr b="1">
                <a:latin typeface="+mn-lt"/>
                <a:ea typeface="+mn-ea"/>
                <a:cs typeface="+mn-cs"/>
                <a:sym typeface="Calibri"/>
              </a:defRPr>
            </a:lvl1pPr>
          </a:lstStyle>
          <a:p>
            <a:r>
              <a:t>Thanks!</a:t>
            </a:r>
          </a:p>
        </p:txBody>
      </p:sp>
      <p:pic>
        <p:nvPicPr>
          <p:cNvPr id="178" name="Imagen 5" descr="Imagen 5"/>
          <p:cNvPicPr>
            <a:picLocks noChangeAspect="1"/>
          </p:cNvPicPr>
          <p:nvPr/>
        </p:nvPicPr>
        <p:blipFill>
          <a:blip r:embed="rId2">
            <a:extLst/>
          </a:blip>
          <a:stretch>
            <a:fillRect/>
          </a:stretch>
        </p:blipFill>
        <p:spPr>
          <a:xfrm>
            <a:off x="1524000" y="1470835"/>
            <a:ext cx="9387841" cy="5332584"/>
          </a:xfrm>
          <a:prstGeom prst="rect">
            <a:avLst/>
          </a:prstGeom>
          <a:ln w="12700">
            <a:miter lim="400000"/>
          </a:ln>
        </p:spPr>
      </p:pic>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ítulo 13"/>
          <p:cNvSpPr txBox="1">
            <a:spLocks noGrp="1"/>
          </p:cNvSpPr>
          <p:nvPr>
            <p:ph type="title"/>
          </p:nvPr>
        </p:nvSpPr>
        <p:spPr>
          <a:xfrm>
            <a:off x="838200" y="228600"/>
            <a:ext cx="10515600" cy="1325563"/>
          </a:xfrm>
          <a:prstGeom prst="rect">
            <a:avLst/>
          </a:prstGeom>
          <a:solidFill>
            <a:srgbClr val="ADB9CA"/>
          </a:solidFill>
        </p:spPr>
        <p:txBody>
          <a:bodyPr/>
          <a:lstStyle>
            <a:lvl1pPr algn="ctr">
              <a:defRPr b="1">
                <a:latin typeface="+mn-lt"/>
                <a:ea typeface="+mn-ea"/>
                <a:cs typeface="+mn-cs"/>
                <a:sym typeface="Calibri"/>
              </a:defRPr>
            </a:lvl1pPr>
          </a:lstStyle>
          <a:p>
            <a:r>
              <a:t>Members of the group</a:t>
            </a:r>
          </a:p>
        </p:txBody>
      </p:sp>
      <p:graphicFrame>
        <p:nvGraphicFramePr>
          <p:cNvPr id="174" name="Marcador de contenido 20"/>
          <p:cNvGraphicFramePr/>
          <p:nvPr>
            <p:extLst>
              <p:ext uri="{D42A27DB-BD31-4B8C-83A1-F6EECF244321}">
                <p14:modId xmlns:p14="http://schemas.microsoft.com/office/powerpoint/2010/main" val="1862372491"/>
              </p:ext>
            </p:extLst>
          </p:nvPr>
        </p:nvGraphicFramePr>
        <p:xfrm>
          <a:off x="884660" y="1807381"/>
          <a:ext cx="10531038" cy="4817584"/>
        </p:xfrm>
        <a:graphic>
          <a:graphicData uri="http://schemas.openxmlformats.org/drawingml/2006/table">
            <a:tbl>
              <a:tblPr>
                <a:tableStyleId>{4C3C2611-4C71-4FC5-86AE-919BDF0F9419}</a:tableStyleId>
              </a:tblPr>
              <a:tblGrid>
                <a:gridCol w="2918715"/>
                <a:gridCol w="2274493"/>
                <a:gridCol w="2708357"/>
                <a:gridCol w="2629473"/>
              </a:tblGrid>
              <a:tr h="661594">
                <a:tc>
                  <a:txBody>
                    <a:bodyPr/>
                    <a:lstStyle/>
                    <a:p>
                      <a:pPr algn="l">
                        <a:defRPr sz="1800"/>
                      </a:pPr>
                      <a:r>
                        <a:rPr sz="1600" b="1"/>
                        <a:t>Ana Belén Hurtado</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a:t>Colombia</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a:t>Ecology of Andean Forests</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dirty="0"/>
                        <a:t>Alexander von Humboldt Research Institute</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r>
              <a:tr h="803344">
                <a:tc>
                  <a:txBody>
                    <a:bodyPr/>
                    <a:lstStyle/>
                    <a:p>
                      <a:pPr algn="l">
                        <a:defRPr sz="1800"/>
                      </a:pPr>
                      <a:r>
                        <a:rPr sz="1600" b="1"/>
                        <a:t>Katiana Murillo</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a:t>Costa Rica</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dirty="0"/>
                        <a:t>Communications on climate change</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dirty="0"/>
                        <a:t>Latin American Communication Network on Climate Change (LatinClima)</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r>
              <a:tr h="661594">
                <a:tc>
                  <a:txBody>
                    <a:bodyPr/>
                    <a:lstStyle/>
                    <a:p>
                      <a:pPr algn="l">
                        <a:defRPr sz="1800"/>
                      </a:pPr>
                      <a:r>
                        <a:rPr sz="1600" b="1"/>
                        <a:t>Jonnathan Pérez Santamaría</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a:t>Colombia</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a:t>Politics and cooperation</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dirty="0"/>
                        <a:t>Colombian Ministry of Foreign Affairs</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r>
              <a:tr h="391162">
                <a:tc>
                  <a:txBody>
                    <a:bodyPr/>
                    <a:lstStyle/>
                    <a:p>
                      <a:pPr algn="l">
                        <a:defRPr sz="1800"/>
                      </a:pPr>
                      <a:r>
                        <a:rPr sz="1600" b="1"/>
                        <a:t>Josue Celiscar</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a:t>Haití</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a:t>Resources management</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dirty="0"/>
                        <a:t>FoProBiM</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r>
              <a:tr h="575806">
                <a:tc>
                  <a:txBody>
                    <a:bodyPr/>
                    <a:lstStyle/>
                    <a:p>
                      <a:pPr algn="l">
                        <a:defRPr sz="1800"/>
                      </a:pPr>
                      <a:r>
                        <a:rPr sz="1600" b="1"/>
                        <a:t>Kika Bradford</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a:t>Brazil</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a:t>Mountain recreation and tourism</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dirty="0"/>
                        <a:t>Acceso PanAm</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r>
              <a:tr h="575806">
                <a:tc>
                  <a:txBody>
                    <a:bodyPr/>
                    <a:lstStyle/>
                    <a:p>
                      <a:pPr algn="l">
                        <a:defRPr sz="1800"/>
                      </a:pPr>
                      <a:r>
                        <a:rPr sz="1600" b="1"/>
                        <a:t>Paúl Cisneros</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a:t>Ecuador</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a:t>Environmental policy</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dirty="0"/>
                        <a:t>Institute of Advanced National Studies (IAEN)</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r>
              <a:tr h="575806">
                <a:tc>
                  <a:txBody>
                    <a:bodyPr/>
                    <a:lstStyle/>
                    <a:p>
                      <a:pPr algn="l">
                        <a:defRPr sz="1800"/>
                      </a:pPr>
                      <a:r>
                        <a:rPr sz="1600" b="1"/>
                        <a:t>Mercy Ilbay</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a:t>Ecuador</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a:t>Climate change</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a:t>Technical University of Cotopaxi</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r>
              <a:tr h="391162">
                <a:tc>
                  <a:txBody>
                    <a:bodyPr/>
                    <a:lstStyle/>
                    <a:p>
                      <a:pPr algn="l">
                        <a:defRPr sz="1800"/>
                      </a:pPr>
                      <a:r>
                        <a:rPr sz="1600" b="1"/>
                        <a:t>Alexandra Garcés-Santander</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a:t>Ecuador</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a:t>Climate Change Adaptation</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c>
                  <a:txBody>
                    <a:bodyPr/>
                    <a:lstStyle/>
                    <a:p>
                      <a:pPr algn="l">
                        <a:defRPr sz="1800"/>
                      </a:pPr>
                      <a:r>
                        <a:rPr sz="1600" b="1" dirty="0"/>
                        <a:t>CONDESAN</a:t>
                      </a:r>
                    </a:p>
                  </a:txBody>
                  <a:tcPr marL="64689" marR="64689" marT="64689" marB="64689" horzOverflow="overflow">
                    <a:lnL>
                      <a:solidFill>
                        <a:srgbClr val="9E9E9E"/>
                      </a:solidFill>
                    </a:lnL>
                    <a:lnR>
                      <a:solidFill>
                        <a:srgbClr val="9E9E9E"/>
                      </a:solidFill>
                    </a:lnR>
                    <a:lnT>
                      <a:solidFill>
                        <a:srgbClr val="9E9E9E"/>
                      </a:solidFill>
                    </a:lnT>
                    <a:lnB>
                      <a:solidFill>
                        <a:srgbClr val="9E9E9E"/>
                      </a:solidFill>
                    </a:lnB>
                    <a:solidFill>
                      <a:srgbClr val="DBDBDB"/>
                    </a:solidFill>
                  </a:tcPr>
                </a:tc>
              </a:tr>
            </a:tbl>
          </a:graphicData>
        </a:graphic>
      </p:graphicFrame>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Imagen 3" descr="Imagen 3"/>
          <p:cNvPicPr>
            <a:picLocks noChangeAspect="1"/>
          </p:cNvPicPr>
          <p:nvPr/>
        </p:nvPicPr>
        <p:blipFill>
          <a:blip r:embed="rId3">
            <a:extLst/>
          </a:blip>
          <a:stretch>
            <a:fillRect/>
          </a:stretch>
        </p:blipFill>
        <p:spPr>
          <a:xfrm>
            <a:off x="502428" y="304800"/>
            <a:ext cx="11112501" cy="6553200"/>
          </a:xfrm>
          <a:prstGeom prst="rect">
            <a:avLst/>
          </a:prstGeom>
          <a:ln w="12700">
            <a:miter lim="400000"/>
          </a:ln>
        </p:spPr>
      </p:pic>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Imagen 4" descr="Imagen 4"/>
          <p:cNvPicPr>
            <a:picLocks noChangeAspect="1"/>
          </p:cNvPicPr>
          <p:nvPr/>
        </p:nvPicPr>
        <p:blipFill>
          <a:blip r:embed="rId3">
            <a:extLst/>
          </a:blip>
          <a:stretch>
            <a:fillRect/>
          </a:stretch>
        </p:blipFill>
        <p:spPr>
          <a:xfrm>
            <a:off x="4084216" y="279523"/>
            <a:ext cx="3958773" cy="3014479"/>
          </a:xfrm>
          <a:prstGeom prst="rect">
            <a:avLst/>
          </a:prstGeom>
          <a:ln w="12700">
            <a:miter lim="400000"/>
          </a:ln>
        </p:spPr>
      </p:pic>
      <p:pic>
        <p:nvPicPr>
          <p:cNvPr id="114" name="Imagen 8" descr="Imagen 8"/>
          <p:cNvPicPr>
            <a:picLocks noChangeAspect="1"/>
          </p:cNvPicPr>
          <p:nvPr/>
        </p:nvPicPr>
        <p:blipFill>
          <a:blip r:embed="rId4">
            <a:extLst/>
          </a:blip>
          <a:stretch>
            <a:fillRect/>
          </a:stretch>
        </p:blipFill>
        <p:spPr>
          <a:xfrm>
            <a:off x="8209416" y="355723"/>
            <a:ext cx="3870618" cy="2862078"/>
          </a:xfrm>
          <a:prstGeom prst="rect">
            <a:avLst/>
          </a:prstGeom>
          <a:ln w="12700">
            <a:miter lim="400000"/>
          </a:ln>
        </p:spPr>
      </p:pic>
      <p:pic>
        <p:nvPicPr>
          <p:cNvPr id="115" name="Imagen 12" descr="Imagen 12"/>
          <p:cNvPicPr>
            <a:picLocks noChangeAspect="1"/>
          </p:cNvPicPr>
          <p:nvPr/>
        </p:nvPicPr>
        <p:blipFill>
          <a:blip r:embed="rId5">
            <a:extLst/>
          </a:blip>
          <a:stretch>
            <a:fillRect/>
          </a:stretch>
        </p:blipFill>
        <p:spPr>
          <a:xfrm>
            <a:off x="130628" y="279523"/>
            <a:ext cx="3787160" cy="2535610"/>
          </a:xfrm>
          <a:prstGeom prst="rect">
            <a:avLst/>
          </a:prstGeom>
          <a:ln w="12700">
            <a:miter lim="400000"/>
          </a:ln>
        </p:spPr>
      </p:pic>
      <p:sp>
        <p:nvSpPr>
          <p:cNvPr id="116" name="Rectángulo 13"/>
          <p:cNvSpPr txBox="1"/>
          <p:nvPr/>
        </p:nvSpPr>
        <p:spPr>
          <a:xfrm>
            <a:off x="306976" y="3513230"/>
            <a:ext cx="11839305" cy="7078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2000" b="1" dirty="0"/>
              <a:t>The páramos are dominated by grasslands and a mosaic of wetlands and peatlands with a presence of spectacular life forms such as the frailejón in the equatorial Andes and its African cousin, the giant Senecio. </a:t>
            </a:r>
          </a:p>
        </p:txBody>
      </p:sp>
      <p:pic>
        <p:nvPicPr>
          <p:cNvPr id="117" name="Imagen 15" descr="Imagen 15"/>
          <p:cNvPicPr>
            <a:picLocks noChangeAspect="1"/>
          </p:cNvPicPr>
          <p:nvPr/>
        </p:nvPicPr>
        <p:blipFill>
          <a:blip r:embed="rId6">
            <a:extLst/>
          </a:blip>
          <a:stretch>
            <a:fillRect/>
          </a:stretch>
        </p:blipFill>
        <p:spPr>
          <a:xfrm>
            <a:off x="0" y="4299825"/>
            <a:ext cx="12192000" cy="2547584"/>
          </a:xfrm>
          <a:prstGeom prst="rect">
            <a:avLst/>
          </a:prstGeom>
          <a:ln w="12700">
            <a:miter lim="400000"/>
          </a:ln>
        </p:spPr>
      </p:pic>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2" descr="Picture 2"/>
          <p:cNvPicPr>
            <a:picLocks noChangeAspect="1"/>
          </p:cNvPicPr>
          <p:nvPr/>
        </p:nvPicPr>
        <p:blipFill>
          <a:blip r:embed="rId3">
            <a:extLst/>
          </a:blip>
          <a:stretch>
            <a:fillRect/>
          </a:stretch>
        </p:blipFill>
        <p:spPr>
          <a:xfrm>
            <a:off x="-2" y="0"/>
            <a:ext cx="12192002" cy="6858000"/>
          </a:xfrm>
          <a:prstGeom prst="rect">
            <a:avLst/>
          </a:prstGeom>
          <a:ln w="12700">
            <a:miter lim="400000"/>
          </a:ln>
        </p:spPr>
      </p:pic>
      <p:sp>
        <p:nvSpPr>
          <p:cNvPr id="122" name="CuadroTexto 3"/>
          <p:cNvSpPr txBox="1"/>
          <p:nvPr/>
        </p:nvSpPr>
        <p:spPr>
          <a:xfrm>
            <a:off x="2651757" y="402581"/>
            <a:ext cx="6888483" cy="713741"/>
          </a:xfrm>
          <a:prstGeom prst="rect">
            <a:avLst/>
          </a:prstGeom>
          <a:solidFill>
            <a:srgbClr val="FFFFFF">
              <a:alpha val="30000"/>
            </a:srgbClr>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b="1"/>
            </a:lvl1pPr>
          </a:lstStyle>
          <a:p>
            <a:r>
              <a:t>HYDROLOGICAL IMPORTANCE</a:t>
            </a:r>
          </a:p>
        </p:txBody>
      </p:sp>
      <p:sp>
        <p:nvSpPr>
          <p:cNvPr id="123" name="CuadroTexto 6"/>
          <p:cNvSpPr txBox="1"/>
          <p:nvPr/>
        </p:nvSpPr>
        <p:spPr>
          <a:xfrm>
            <a:off x="2078874" y="2387367"/>
            <a:ext cx="8034251" cy="1424941"/>
          </a:xfrm>
          <a:prstGeom prst="rect">
            <a:avLst/>
          </a:prstGeom>
          <a:solidFill>
            <a:srgbClr val="FFFFFF">
              <a:alpha val="80000"/>
            </a:srgbClr>
          </a:solidFill>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vl1pPr>
          </a:lstStyle>
          <a:p>
            <a:r>
              <a:t>Paramo is an ecological unit that regulates water flows and can retain large volumes of water in its soils and controlling its surface and subway flow.</a:t>
            </a:r>
          </a:p>
        </p:txBody>
      </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2" descr="Picture 2"/>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28" name="CuadroTexto 3"/>
          <p:cNvSpPr txBox="1"/>
          <p:nvPr/>
        </p:nvSpPr>
        <p:spPr>
          <a:xfrm>
            <a:off x="299257" y="315882"/>
            <a:ext cx="6096001" cy="713741"/>
          </a:xfrm>
          <a:prstGeom prst="rect">
            <a:avLst/>
          </a:prstGeom>
          <a:solidFill>
            <a:schemeClr val="accent1">
              <a:alpha val="30000"/>
            </a:schemeClr>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b="1"/>
            </a:lvl1pPr>
          </a:lstStyle>
          <a:p>
            <a:r>
              <a:t>BIOLOGICAL IMPORTANCE</a:t>
            </a:r>
          </a:p>
        </p:txBody>
      </p:sp>
      <p:sp>
        <p:nvSpPr>
          <p:cNvPr id="129" name="CuadroTexto 6"/>
          <p:cNvSpPr txBox="1"/>
          <p:nvPr/>
        </p:nvSpPr>
        <p:spPr>
          <a:xfrm>
            <a:off x="5665123" y="4295347"/>
            <a:ext cx="6209608" cy="2313941"/>
          </a:xfrm>
          <a:prstGeom prst="rect">
            <a:avLst/>
          </a:prstGeom>
          <a:solidFill>
            <a:srgbClr val="FFFFFF">
              <a:alpha val="70000"/>
            </a:srgbClr>
          </a:solidFill>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vl1pPr>
          </a:lstStyle>
          <a:p>
            <a:r>
              <a:t>6.7% of the endemic plants and 5.7% of the vertebrate species in the world are between 3000 and 3500 m.a.s.l. (sub-paramo) and below the glaciers, 4500 - 5000 m.a.s.l., (superparamo or subnival)</a:t>
            </a: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2" descr="Picture 2"/>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34" name="CuadroTexto 7"/>
          <p:cNvSpPr txBox="1"/>
          <p:nvPr/>
        </p:nvSpPr>
        <p:spPr>
          <a:xfrm>
            <a:off x="4339244" y="249380"/>
            <a:ext cx="7581208" cy="713741"/>
          </a:xfrm>
          <a:prstGeom prst="rect">
            <a:avLst/>
          </a:prstGeom>
          <a:solidFill>
            <a:srgbClr val="F8CBAD">
              <a:alpha val="30000"/>
            </a:srgbClr>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b="1"/>
            </a:lvl1pPr>
          </a:lstStyle>
          <a:p>
            <a:r>
              <a:t>SOCIO-CULTURAL IMPORTANCE</a:t>
            </a:r>
          </a:p>
        </p:txBody>
      </p:sp>
      <p:sp>
        <p:nvSpPr>
          <p:cNvPr id="135" name="CuadroTexto 10"/>
          <p:cNvSpPr txBox="1"/>
          <p:nvPr/>
        </p:nvSpPr>
        <p:spPr>
          <a:xfrm>
            <a:off x="245224" y="1464070"/>
            <a:ext cx="6209608" cy="1424941"/>
          </a:xfrm>
          <a:prstGeom prst="rect">
            <a:avLst/>
          </a:prstGeom>
          <a:solidFill>
            <a:srgbClr val="FFFFFF">
              <a:alpha val="70000"/>
            </a:srgbClr>
          </a:solidFill>
          <a:ln w="12700">
            <a:miter lim="400000"/>
          </a:ln>
          <a:extLst>
            <a:ext uri="{C572A759-6A51-4108-AA02-DFA0A04FC94B}">
              <ma14:wrappingTextBoxFlag xmlns:ma14="http://schemas.microsoft.com/office/mac/drawingml/2011/main" val="1"/>
            </a:ext>
          </a:extLst>
        </p:spPr>
        <p:txBody>
          <a:bodyPr lIns="45719" rIns="45719">
            <a:spAutoFit/>
          </a:bodyPr>
          <a:lstStyle>
            <a:lvl1pPr>
              <a:defRPr sz="2800"/>
            </a:lvl1pPr>
          </a:lstStyle>
          <a:p>
            <a:r>
              <a:t>Paramos (together with the Punas and Jalcas) formed the communication routes of the Inca culture, the Andean culture.</a:t>
            </a:r>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ítulo 3"/>
          <p:cNvSpPr txBox="1">
            <a:spLocks noGrp="1"/>
          </p:cNvSpPr>
          <p:nvPr>
            <p:ph type="title"/>
          </p:nvPr>
        </p:nvSpPr>
        <p:spPr>
          <a:xfrm>
            <a:off x="875523" y="365125"/>
            <a:ext cx="10515601" cy="1325563"/>
          </a:xfrm>
          <a:prstGeom prst="rect">
            <a:avLst/>
          </a:prstGeom>
          <a:solidFill>
            <a:srgbClr val="ADB9CA"/>
          </a:solidFill>
        </p:spPr>
        <p:txBody>
          <a:bodyPr/>
          <a:lstStyle>
            <a:lvl1pPr algn="ctr">
              <a:defRPr b="1">
                <a:latin typeface="+mn-lt"/>
                <a:ea typeface="+mn-ea"/>
                <a:cs typeface="+mn-cs"/>
                <a:sym typeface="Calibri"/>
              </a:defRPr>
            </a:lvl1pPr>
          </a:lstStyle>
          <a:p>
            <a:r>
              <a:t>Main threats</a:t>
            </a:r>
          </a:p>
        </p:txBody>
      </p:sp>
      <p:sp>
        <p:nvSpPr>
          <p:cNvPr id="140" name="Marcador de contenido 4"/>
          <p:cNvSpPr txBox="1">
            <a:spLocks noGrp="1"/>
          </p:cNvSpPr>
          <p:nvPr>
            <p:ph type="body" sz="half" idx="1"/>
          </p:nvPr>
        </p:nvSpPr>
        <p:spPr>
          <a:xfrm>
            <a:off x="838200" y="1825625"/>
            <a:ext cx="5181600" cy="4351338"/>
          </a:xfrm>
          <a:prstGeom prst="rect">
            <a:avLst/>
          </a:prstGeom>
        </p:spPr>
        <p:txBody>
          <a:bodyPr/>
          <a:lstStyle/>
          <a:p>
            <a:pPr marL="282892" indent="-282892" algn="just" defTabSz="905255">
              <a:lnSpc>
                <a:spcPct val="100000"/>
              </a:lnSpc>
              <a:spcBef>
                <a:spcPts val="500"/>
              </a:spcBef>
              <a:defRPr sz="2772"/>
            </a:pPr>
            <a:endParaRPr/>
          </a:p>
          <a:p>
            <a:pPr marL="282892" indent="-282892" algn="just" defTabSz="905255">
              <a:lnSpc>
                <a:spcPct val="100000"/>
              </a:lnSpc>
              <a:spcBef>
                <a:spcPts val="500"/>
              </a:spcBef>
              <a:defRPr sz="2772"/>
            </a:pPr>
            <a:r>
              <a:t>Biodiversity loss</a:t>
            </a:r>
          </a:p>
          <a:p>
            <a:pPr marL="282892" indent="-282892" algn="just" defTabSz="905255">
              <a:lnSpc>
                <a:spcPct val="100000"/>
              </a:lnSpc>
              <a:spcBef>
                <a:spcPts val="500"/>
              </a:spcBef>
              <a:defRPr sz="2772"/>
            </a:pPr>
            <a:r>
              <a:t>Soil compaction</a:t>
            </a:r>
          </a:p>
          <a:p>
            <a:pPr marL="282892" indent="-282892" algn="just" defTabSz="905255">
              <a:lnSpc>
                <a:spcPct val="100000"/>
              </a:lnSpc>
              <a:spcBef>
                <a:spcPts val="500"/>
              </a:spcBef>
              <a:defRPr sz="2772"/>
            </a:pPr>
            <a:r>
              <a:t>Water quantity and quality depletion</a:t>
            </a:r>
          </a:p>
          <a:p>
            <a:pPr marL="282892" indent="-282892" algn="just" defTabSz="905255">
              <a:lnSpc>
                <a:spcPct val="100000"/>
              </a:lnSpc>
              <a:spcBef>
                <a:spcPts val="500"/>
              </a:spcBef>
              <a:defRPr sz="2772"/>
            </a:pPr>
            <a:r>
              <a:t>Ecosystem degradation</a:t>
            </a:r>
          </a:p>
          <a:p>
            <a:pPr marL="282892" indent="-282892" algn="just" defTabSz="905255">
              <a:lnSpc>
                <a:spcPct val="100000"/>
              </a:lnSpc>
              <a:spcBef>
                <a:spcPts val="500"/>
              </a:spcBef>
              <a:defRPr sz="2772"/>
            </a:pPr>
            <a:r>
              <a:t>Land-use change from conservation uses to productive uses</a:t>
            </a:r>
          </a:p>
        </p:txBody>
      </p:sp>
      <p:grpSp>
        <p:nvGrpSpPr>
          <p:cNvPr id="143" name="Marcador de posición de imagen 10"/>
          <p:cNvGrpSpPr/>
          <p:nvPr/>
        </p:nvGrpSpPr>
        <p:grpSpPr>
          <a:xfrm>
            <a:off x="6172200" y="2292095"/>
            <a:ext cx="5218923" cy="4120898"/>
            <a:chOff x="0" y="0"/>
            <a:chExt cx="5218922" cy="4120896"/>
          </a:xfrm>
        </p:grpSpPr>
        <p:sp>
          <p:nvSpPr>
            <p:cNvPr id="141" name="Shape"/>
            <p:cNvSpPr/>
            <p:nvPr/>
          </p:nvSpPr>
          <p:spPr>
            <a:xfrm>
              <a:off x="-1" y="0"/>
              <a:ext cx="5218924" cy="4120897"/>
            </a:xfrm>
            <a:custGeom>
              <a:avLst/>
              <a:gdLst/>
              <a:ahLst/>
              <a:cxnLst>
                <a:cxn ang="0">
                  <a:pos x="wd2" y="hd2"/>
                </a:cxn>
                <a:cxn ang="5400000">
                  <a:pos x="wd2" y="hd2"/>
                </a:cxn>
                <a:cxn ang="10800000">
                  <a:pos x="wd2" y="hd2"/>
                </a:cxn>
                <a:cxn ang="16200000">
                  <a:pos x="wd2" y="hd2"/>
                </a:cxn>
              </a:cxnLst>
              <a:rect l="0" t="0" r="r" b="b"/>
              <a:pathLst>
                <a:path w="21600" h="21600" extrusionOk="0">
                  <a:moveTo>
                    <a:pt x="0" y="900"/>
                  </a:moveTo>
                  <a:lnTo>
                    <a:pt x="0" y="900"/>
                  </a:lnTo>
                  <a:cubicBezTo>
                    <a:pt x="0" y="403"/>
                    <a:pt x="318" y="0"/>
                    <a:pt x="711" y="0"/>
                  </a:cubicBezTo>
                  <a:lnTo>
                    <a:pt x="20889" y="0"/>
                  </a:lnTo>
                  <a:lnTo>
                    <a:pt x="20889" y="0"/>
                  </a:lnTo>
                  <a:cubicBezTo>
                    <a:pt x="21282" y="0"/>
                    <a:pt x="21600" y="403"/>
                    <a:pt x="21600" y="900"/>
                  </a:cubicBezTo>
                  <a:lnTo>
                    <a:pt x="21600" y="20700"/>
                  </a:lnTo>
                  <a:lnTo>
                    <a:pt x="21600" y="20700"/>
                  </a:lnTo>
                  <a:cubicBezTo>
                    <a:pt x="21600" y="21197"/>
                    <a:pt x="21282" y="21600"/>
                    <a:pt x="20889" y="21600"/>
                  </a:cubicBezTo>
                  <a:lnTo>
                    <a:pt x="711" y="21600"/>
                  </a:lnTo>
                  <a:lnTo>
                    <a:pt x="711" y="21600"/>
                  </a:lnTo>
                  <a:cubicBezTo>
                    <a:pt x="318" y="21600"/>
                    <a:pt x="0" y="21197"/>
                    <a:pt x="0" y="2070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142" name="image10.png" descr="image10.png"/>
            <p:cNvPicPr>
              <a:picLocks noChangeAspect="1"/>
            </p:cNvPicPr>
            <p:nvPr/>
          </p:nvPicPr>
          <p:blipFill>
            <a:blip r:embed="rId2">
              <a:extLst/>
            </a:blip>
            <a:srcRect b="3"/>
            <a:stretch>
              <a:fillRect/>
            </a:stretch>
          </p:blipFill>
          <p:spPr>
            <a:xfrm>
              <a:off x="0" y="0"/>
              <a:ext cx="5218907" cy="4120754"/>
            </a:xfrm>
            <a:custGeom>
              <a:avLst/>
              <a:gdLst/>
              <a:ahLst/>
              <a:cxnLst>
                <a:cxn ang="0">
                  <a:pos x="wd2" y="hd2"/>
                </a:cxn>
                <a:cxn ang="5400000">
                  <a:pos x="wd2" y="hd2"/>
                </a:cxn>
                <a:cxn ang="10800000">
                  <a:pos x="wd2" y="hd2"/>
                </a:cxn>
                <a:cxn ang="16200000">
                  <a:pos x="wd2" y="hd2"/>
                </a:cxn>
              </a:cxnLst>
              <a:rect l="0" t="0" r="r" b="b"/>
              <a:pathLst>
                <a:path w="21600" h="21600" extrusionOk="0">
                  <a:moveTo>
                    <a:pt x="711" y="0"/>
                  </a:moveTo>
                  <a:cubicBezTo>
                    <a:pt x="319" y="0"/>
                    <a:pt x="0" y="404"/>
                    <a:pt x="0" y="901"/>
                  </a:cubicBezTo>
                  <a:lnTo>
                    <a:pt x="0" y="20701"/>
                  </a:lnTo>
                  <a:cubicBezTo>
                    <a:pt x="0" y="21198"/>
                    <a:pt x="319" y="21600"/>
                    <a:pt x="711" y="21600"/>
                  </a:cubicBezTo>
                  <a:lnTo>
                    <a:pt x="20889" y="21600"/>
                  </a:lnTo>
                  <a:cubicBezTo>
                    <a:pt x="21281" y="21600"/>
                    <a:pt x="21600" y="21198"/>
                    <a:pt x="21600" y="20701"/>
                  </a:cubicBezTo>
                  <a:lnTo>
                    <a:pt x="21600" y="901"/>
                  </a:lnTo>
                  <a:cubicBezTo>
                    <a:pt x="21600" y="404"/>
                    <a:pt x="21281" y="0"/>
                    <a:pt x="20889" y="0"/>
                  </a:cubicBezTo>
                  <a:lnTo>
                    <a:pt x="711" y="0"/>
                  </a:lnTo>
                  <a:close/>
                </a:path>
              </a:pathLst>
            </a:custGeom>
            <a:ln w="76200" cap="sq">
              <a:solidFill>
                <a:srgbClr val="292929"/>
              </a:solidFill>
              <a:prstDash val="solid"/>
              <a:miter lim="800000"/>
            </a:ln>
            <a:effectLst>
              <a:reflection stA="28000" endPos="40000" dir="5400000" sy="-100000" algn="bl" rotWithShape="0"/>
            </a:effectLst>
          </p:spPr>
        </p:pic>
      </p:gr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ítulo 1"/>
          <p:cNvSpPr txBox="1">
            <a:spLocks noGrp="1"/>
          </p:cNvSpPr>
          <p:nvPr>
            <p:ph type="title"/>
          </p:nvPr>
        </p:nvSpPr>
        <p:spPr>
          <a:xfrm>
            <a:off x="838200" y="365125"/>
            <a:ext cx="10515600" cy="1325563"/>
          </a:xfrm>
          <a:prstGeom prst="rect">
            <a:avLst/>
          </a:prstGeom>
          <a:solidFill>
            <a:srgbClr val="ADB9CA"/>
          </a:solidFill>
        </p:spPr>
        <p:txBody>
          <a:bodyPr/>
          <a:lstStyle>
            <a:lvl1pPr algn="ctr">
              <a:defRPr b="1">
                <a:solidFill>
                  <a:srgbClr val="0D0D0D"/>
                </a:solidFill>
                <a:latin typeface="+mn-lt"/>
                <a:ea typeface="+mn-ea"/>
                <a:cs typeface="+mn-cs"/>
                <a:sym typeface="Calibri"/>
              </a:defRPr>
            </a:lvl1pPr>
          </a:lstStyle>
          <a:p>
            <a:r>
              <a:t>The cause of the main threats</a:t>
            </a:r>
          </a:p>
        </p:txBody>
      </p:sp>
      <p:sp>
        <p:nvSpPr>
          <p:cNvPr id="146" name="Marcador de contenido 3"/>
          <p:cNvSpPr txBox="1">
            <a:spLocks noGrp="1"/>
          </p:cNvSpPr>
          <p:nvPr>
            <p:ph type="body" sz="half" idx="1"/>
          </p:nvPr>
        </p:nvSpPr>
        <p:spPr>
          <a:xfrm>
            <a:off x="6172200" y="1825625"/>
            <a:ext cx="5181600" cy="4351338"/>
          </a:xfrm>
          <a:prstGeom prst="rect">
            <a:avLst/>
          </a:prstGeom>
        </p:spPr>
        <p:txBody>
          <a:bodyPr/>
          <a:lstStyle/>
          <a:p>
            <a:pPr marL="271462" indent="-271462" algn="just" defTabSz="868680">
              <a:lnSpc>
                <a:spcPct val="100000"/>
              </a:lnSpc>
              <a:spcBef>
                <a:spcPts val="500"/>
              </a:spcBef>
              <a:defRPr sz="2660">
                <a:solidFill>
                  <a:srgbClr val="0D0D0D"/>
                </a:solidFill>
              </a:defRPr>
            </a:pPr>
            <a:r>
              <a:t>Inequity in the access to productive land</a:t>
            </a:r>
          </a:p>
          <a:p>
            <a:pPr marL="271462" indent="-271462" algn="just" defTabSz="868680">
              <a:lnSpc>
                <a:spcPct val="100000"/>
              </a:lnSpc>
              <a:spcBef>
                <a:spcPts val="500"/>
              </a:spcBef>
              <a:defRPr sz="2660">
                <a:solidFill>
                  <a:srgbClr val="0D0D0D"/>
                </a:solidFill>
              </a:defRPr>
            </a:pPr>
            <a:r>
              <a:t>Inequity in the access to water</a:t>
            </a:r>
          </a:p>
          <a:p>
            <a:pPr marL="271462" indent="-271462" algn="just" defTabSz="868680">
              <a:lnSpc>
                <a:spcPct val="100000"/>
              </a:lnSpc>
              <a:spcBef>
                <a:spcPts val="500"/>
              </a:spcBef>
              <a:defRPr sz="2660">
                <a:solidFill>
                  <a:srgbClr val="0D0D0D"/>
                </a:solidFill>
              </a:defRPr>
            </a:pPr>
            <a:r>
              <a:t>The urban water demand </a:t>
            </a:r>
          </a:p>
          <a:p>
            <a:pPr marL="271462" indent="-271462" algn="just" defTabSz="868680">
              <a:lnSpc>
                <a:spcPct val="100000"/>
              </a:lnSpc>
              <a:spcBef>
                <a:spcPts val="500"/>
              </a:spcBef>
              <a:defRPr sz="2660">
                <a:solidFill>
                  <a:srgbClr val="0D0D0D"/>
                </a:solidFill>
              </a:defRPr>
            </a:pPr>
            <a:r>
              <a:t>The urban food demand</a:t>
            </a:r>
          </a:p>
          <a:p>
            <a:pPr marL="271462" indent="-271462" algn="just" defTabSz="868680">
              <a:lnSpc>
                <a:spcPct val="100000"/>
              </a:lnSpc>
              <a:spcBef>
                <a:spcPts val="500"/>
              </a:spcBef>
              <a:defRPr sz="2660">
                <a:solidFill>
                  <a:srgbClr val="0D0D0D"/>
                </a:solidFill>
              </a:defRPr>
            </a:pPr>
            <a:r>
              <a:t>The urban demand for leisure spaces</a:t>
            </a:r>
          </a:p>
          <a:p>
            <a:pPr marL="271462" indent="-271462" algn="just" defTabSz="868680">
              <a:lnSpc>
                <a:spcPct val="100000"/>
              </a:lnSpc>
              <a:spcBef>
                <a:spcPts val="500"/>
              </a:spcBef>
              <a:defRPr sz="2660">
                <a:solidFill>
                  <a:srgbClr val="0D0D0D"/>
                </a:solidFill>
              </a:defRPr>
            </a:pPr>
            <a:r>
              <a:t>Quest of rural population to satisfy their basic needs and dignity</a:t>
            </a:r>
          </a:p>
        </p:txBody>
      </p:sp>
      <p:grpSp>
        <p:nvGrpSpPr>
          <p:cNvPr id="149" name="Marcador de posición de imagen 2"/>
          <p:cNvGrpSpPr/>
          <p:nvPr/>
        </p:nvGrpSpPr>
        <p:grpSpPr>
          <a:xfrm>
            <a:off x="649222" y="1947149"/>
            <a:ext cx="5202939" cy="4108290"/>
            <a:chOff x="0" y="0"/>
            <a:chExt cx="5202937" cy="4108289"/>
          </a:xfrm>
        </p:grpSpPr>
        <p:sp>
          <p:nvSpPr>
            <p:cNvPr id="147" name="Shape"/>
            <p:cNvSpPr/>
            <p:nvPr/>
          </p:nvSpPr>
          <p:spPr>
            <a:xfrm>
              <a:off x="-1" y="-1"/>
              <a:ext cx="5202939" cy="4108291"/>
            </a:xfrm>
            <a:custGeom>
              <a:avLst/>
              <a:gdLst/>
              <a:ahLst/>
              <a:cxnLst>
                <a:cxn ang="0">
                  <a:pos x="wd2" y="hd2"/>
                </a:cxn>
                <a:cxn ang="5400000">
                  <a:pos x="wd2" y="hd2"/>
                </a:cxn>
                <a:cxn ang="10800000">
                  <a:pos x="wd2" y="hd2"/>
                </a:cxn>
                <a:cxn ang="16200000">
                  <a:pos x="wd2" y="hd2"/>
                </a:cxn>
              </a:cxnLst>
              <a:rect l="0" t="0" r="r" b="b"/>
              <a:pathLst>
                <a:path w="21600" h="21600" extrusionOk="0">
                  <a:moveTo>
                    <a:pt x="0" y="900"/>
                  </a:moveTo>
                  <a:lnTo>
                    <a:pt x="0" y="900"/>
                  </a:lnTo>
                  <a:cubicBezTo>
                    <a:pt x="0" y="403"/>
                    <a:pt x="318" y="0"/>
                    <a:pt x="711" y="0"/>
                  </a:cubicBezTo>
                  <a:lnTo>
                    <a:pt x="20889" y="0"/>
                  </a:lnTo>
                  <a:lnTo>
                    <a:pt x="20889" y="0"/>
                  </a:lnTo>
                  <a:cubicBezTo>
                    <a:pt x="21282" y="0"/>
                    <a:pt x="21600" y="403"/>
                    <a:pt x="21600" y="900"/>
                  </a:cubicBezTo>
                  <a:lnTo>
                    <a:pt x="21600" y="20700"/>
                  </a:lnTo>
                  <a:lnTo>
                    <a:pt x="21600" y="20700"/>
                  </a:lnTo>
                  <a:cubicBezTo>
                    <a:pt x="21600" y="21197"/>
                    <a:pt x="21282" y="21600"/>
                    <a:pt x="20889" y="21600"/>
                  </a:cubicBezTo>
                  <a:lnTo>
                    <a:pt x="711" y="21600"/>
                  </a:lnTo>
                  <a:lnTo>
                    <a:pt x="711" y="21600"/>
                  </a:lnTo>
                  <a:cubicBezTo>
                    <a:pt x="318" y="21600"/>
                    <a:pt x="0" y="21197"/>
                    <a:pt x="0" y="2070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148" name="image11.png" descr="image11.png"/>
            <p:cNvPicPr>
              <a:picLocks noChangeAspect="1"/>
            </p:cNvPicPr>
            <p:nvPr/>
          </p:nvPicPr>
          <p:blipFill>
            <a:blip r:embed="rId2">
              <a:extLst/>
            </a:blip>
            <a:srcRect/>
            <a:stretch>
              <a:fillRect/>
            </a:stretch>
          </p:blipFill>
          <p:spPr>
            <a:xfrm>
              <a:off x="0" y="0"/>
              <a:ext cx="5202938" cy="4108290"/>
            </a:xfrm>
            <a:custGeom>
              <a:avLst/>
              <a:gdLst/>
              <a:ahLst/>
              <a:cxnLst>
                <a:cxn ang="0">
                  <a:pos x="wd2" y="hd2"/>
                </a:cxn>
                <a:cxn ang="5400000">
                  <a:pos x="wd2" y="hd2"/>
                </a:cxn>
                <a:cxn ang="10800000">
                  <a:pos x="wd2" y="hd2"/>
                </a:cxn>
                <a:cxn ang="16200000">
                  <a:pos x="wd2" y="hd2"/>
                </a:cxn>
              </a:cxnLst>
              <a:rect l="0" t="0" r="r" b="b"/>
              <a:pathLst>
                <a:path w="21600" h="21600" extrusionOk="0">
                  <a:moveTo>
                    <a:pt x="710" y="0"/>
                  </a:moveTo>
                  <a:cubicBezTo>
                    <a:pt x="318" y="0"/>
                    <a:pt x="0" y="402"/>
                    <a:pt x="0" y="899"/>
                  </a:cubicBezTo>
                  <a:lnTo>
                    <a:pt x="0" y="20699"/>
                  </a:lnTo>
                  <a:cubicBezTo>
                    <a:pt x="0" y="21196"/>
                    <a:pt x="318" y="21600"/>
                    <a:pt x="710" y="21600"/>
                  </a:cubicBezTo>
                  <a:lnTo>
                    <a:pt x="20888" y="21600"/>
                  </a:lnTo>
                  <a:cubicBezTo>
                    <a:pt x="21281" y="21600"/>
                    <a:pt x="21600" y="21196"/>
                    <a:pt x="21600" y="20699"/>
                  </a:cubicBezTo>
                  <a:lnTo>
                    <a:pt x="21600" y="899"/>
                  </a:lnTo>
                  <a:cubicBezTo>
                    <a:pt x="21600" y="402"/>
                    <a:pt x="21281" y="0"/>
                    <a:pt x="20888" y="0"/>
                  </a:cubicBezTo>
                  <a:lnTo>
                    <a:pt x="710" y="0"/>
                  </a:lnTo>
                  <a:close/>
                </a:path>
              </a:pathLst>
            </a:custGeom>
            <a:ln w="76200" cap="sq">
              <a:solidFill>
                <a:srgbClr val="EAEAEA"/>
              </a:solidFill>
              <a:prstDash val="solid"/>
              <a:miter lim="800000"/>
            </a:ln>
            <a:effectLst>
              <a:reflection stA="33000" endPos="40000" dir="5400000" sy="-100000" algn="bl" rotWithShape="0"/>
            </a:effectLst>
          </p:spPr>
        </p:pic>
      </p:grpSp>
    </p:spTree>
  </p:cSld>
  <p:clrMapOvr>
    <a:masterClrMapping/>
  </p:clrMapOvr>
  <p:transition xmlns:p14="http://schemas.microsoft.com/office/powerpoint/2010/mai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47</TotalTime>
  <Words>1902</Words>
  <Application>Microsoft Macintosh PowerPoint</Application>
  <PresentationFormat>Custom</PresentationFormat>
  <Paragraphs>120</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Tema de Office</vt:lpstr>
      <vt:lpstr>PowerPoint Presentation</vt:lpstr>
      <vt:lpstr>Members of the group</vt:lpstr>
      <vt:lpstr>PowerPoint Presentation</vt:lpstr>
      <vt:lpstr>PowerPoint Presentation</vt:lpstr>
      <vt:lpstr>PowerPoint Presentation</vt:lpstr>
      <vt:lpstr>PowerPoint Presentation</vt:lpstr>
      <vt:lpstr>PowerPoint Presentation</vt:lpstr>
      <vt:lpstr>Main threats</vt:lpstr>
      <vt:lpstr>The cause of the main threats</vt:lpstr>
      <vt:lpstr>Observed  Climate  Trend  Analysis  of  Ecuador  (1965-2014) </vt:lpstr>
      <vt:lpstr>Observed  Climate  Trend  Analysis  of  Ecuador (1968-2014) </vt:lpstr>
      <vt:lpstr>PowerPoint Presentation</vt:lpstr>
      <vt:lpstr>PowerPoint Presentation</vt:lpstr>
      <vt:lpstr>Adaptation to CC opportunities in Paramos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Kika Bradford</cp:lastModifiedBy>
  <cp:revision>2</cp:revision>
  <dcterms:modified xsi:type="dcterms:W3CDTF">2020-10-09T13:08:54Z</dcterms:modified>
</cp:coreProperties>
</file>