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70" r:id="rId12"/>
    <p:sldId id="272" r:id="rId13"/>
    <p:sldId id="271" r:id="rId14"/>
    <p:sldId id="269" r:id="rId15"/>
    <p:sldId id="273" r:id="rId16"/>
    <p:sldId id="274" r:id="rId17"/>
    <p:sldId id="264" r:id="rId18"/>
    <p:sldId id="277" r:id="rId1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3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7EC43-C18D-9140-ADA7-C21B086E9A55}" type="datetimeFigureOut">
              <a:rPr lang="it-IT" smtClean="0"/>
              <a:pPr/>
              <a:t>25/11/2014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0B2AC-1262-1E46-AC4B-315A5D4E240B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hyperlink" Target="http://www.mountainpartnership.org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.pdf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TITOL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magine 5" descr="MP_logo_EN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385485" y="3659630"/>
            <a:ext cx="4570004" cy="209099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2419713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Why</a:t>
            </a:r>
            <a:r>
              <a:rPr lang="it-IT" sz="3200" b="1" dirty="0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 Mountains </a:t>
            </a:r>
            <a:r>
              <a:rPr lang="it-IT" sz="3200" b="1" dirty="0" err="1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Matter</a:t>
            </a:r>
            <a:endParaRPr lang="it-IT" sz="3200" b="1" dirty="0" smtClean="0">
              <a:solidFill>
                <a:schemeClr val="tx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20450"/>
            <a:ext cx="91440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it-IT" sz="2400" cap="small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lide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magine 1" descr="slide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40603" y="5250537"/>
            <a:ext cx="5857523" cy="1291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Gill Sans"/>
                <a:cs typeface="Gill Sans"/>
              </a:rPr>
              <a:t>Mountain peoples are among 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Gill Sans"/>
                <a:cs typeface="Gill Sans"/>
              </a:rPr>
              <a:t>the world’s poorest and hungriest</a:t>
            </a:r>
            <a:endParaRPr lang="it-IT" sz="3200" b="1" spc="1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lide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60734" y="5383887"/>
            <a:ext cx="5703067" cy="1291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3200" dirty="0" smtClean="0">
                <a:latin typeface="Gill Sans"/>
                <a:cs typeface="Gill Sans"/>
              </a:rPr>
              <a:t>Harsh living conditions </a:t>
            </a:r>
          </a:p>
          <a:p>
            <a:pPr algn="r"/>
            <a:r>
              <a:rPr lang="en-US" sz="3200" dirty="0" smtClean="0">
                <a:latin typeface="Gill Sans"/>
                <a:cs typeface="Gill Sans"/>
              </a:rPr>
              <a:t>which leads to migration</a:t>
            </a:r>
            <a:endParaRPr lang="it-IT" sz="32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  <p:pic>
        <p:nvPicPr>
          <p:cNvPr id="5" name="Immagine 4" descr="slide08donn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1" y="1046599"/>
            <a:ext cx="7748535" cy="5811401"/>
          </a:xfrm>
          <a:prstGeom prst="rect">
            <a:avLst/>
          </a:prstGeom>
        </p:spPr>
      </p:pic>
      <p:pic>
        <p:nvPicPr>
          <p:cNvPr id="6" name="Immagine 5" descr="slide08migration.png"/>
          <p:cNvPicPr>
            <a:picLocks noChangeAspect="1"/>
          </p:cNvPicPr>
          <p:nvPr/>
        </p:nvPicPr>
        <p:blipFill>
          <a:blip r:embed="rId4">
            <a:lum bright="-22000" contrast="23000"/>
            <a:alphaModFix amt="65000"/>
          </a:blip>
          <a:stretch>
            <a:fillRect/>
          </a:stretch>
        </p:blipFill>
        <p:spPr>
          <a:xfrm>
            <a:off x="1647869" y="1046599"/>
            <a:ext cx="7315932" cy="5486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4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magine 5" descr="slide09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 descr="slide09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fragile ecosystems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1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slide10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Indicators of climate change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1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slide1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Vulnerable to extreme weather events</a:t>
            </a:r>
            <a:endParaRPr lang="it-IT" sz="2800" spc="1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55075" y="5383887"/>
            <a:ext cx="6524151" cy="5023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 smtClean="0">
                <a:latin typeface="Gill Sans"/>
                <a:cs typeface="Gill Sans"/>
              </a:rPr>
              <a:t>natural disasters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lide1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3999" cy="68579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9617"/>
            <a:ext cx="9143999" cy="6684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Mountain communities have traditional knowledge </a:t>
            </a:r>
            <a:endParaRPr lang="it-IT" sz="2800" spc="1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7980" y="5383887"/>
            <a:ext cx="5760452" cy="1291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 smtClean="0">
                <a:latin typeface="Gill Sans"/>
                <a:cs typeface="Gill Sans"/>
              </a:rPr>
              <a:t>solutions, adaptation options </a:t>
            </a:r>
          </a:p>
          <a:p>
            <a:r>
              <a:rPr lang="en-US" sz="2800" dirty="0" smtClean="0">
                <a:latin typeface="Gill Sans"/>
                <a:cs typeface="Gill Sans"/>
              </a:rPr>
              <a:t>to build resilience</a:t>
            </a:r>
            <a:endParaRPr lang="it-IT" sz="28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peo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9617"/>
            <a:ext cx="9143999" cy="6684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Mountain peoples’ voices often unheard </a:t>
            </a:r>
            <a:endParaRPr lang="it-IT" sz="2800" spc="1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pic>
        <p:nvPicPr>
          <p:cNvPr id="5" name="Immagine 4" descr="contadino ne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8" name="Immagine 7" descr="uom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7" name="Immagine 6" descr="donn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14" y="370856"/>
            <a:ext cx="8649526" cy="6487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car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" y="0"/>
            <a:ext cx="9132320" cy="6849240"/>
          </a:xfrm>
          <a:prstGeom prst="rect">
            <a:avLst/>
          </a:prstGeom>
        </p:spPr>
      </p:pic>
      <p:pic>
        <p:nvPicPr>
          <p:cNvPr id="5" name="Immagine 4" descr="slide14a.jpg"/>
          <p:cNvPicPr>
            <a:picLocks noChangeAspect="1"/>
          </p:cNvPicPr>
          <p:nvPr/>
        </p:nvPicPr>
        <p:blipFill>
          <a:blip r:embed="rId3"/>
          <a:srcRect t="-206" b="207"/>
          <a:stretch>
            <a:fillRect/>
          </a:stretch>
        </p:blipFill>
        <p:spPr>
          <a:xfrm>
            <a:off x="0" y="-8759"/>
            <a:ext cx="9143999" cy="68579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-883"/>
            <a:ext cx="9143999" cy="6684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spc="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We need to join forces </a:t>
            </a:r>
          </a:p>
          <a:p>
            <a:pPr algn="ctr">
              <a:tabLst>
                <a:tab pos="4486275" algn="l"/>
              </a:tabLst>
            </a:pPr>
            <a:r>
              <a:rPr lang="en-US" sz="2400" spc="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to protect people and the environment</a:t>
            </a:r>
            <a:r>
              <a:rPr lang="en-US" sz="2800" spc="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 </a:t>
            </a:r>
            <a:endParaRPr lang="it-IT" sz="2800" spc="1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383887"/>
            <a:ext cx="9144000" cy="1291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 smtClean="0">
                <a:latin typeface="Gill Sans"/>
                <a:cs typeface="Gill Sans"/>
              </a:rPr>
              <a:t>so that mountains can contribute </a:t>
            </a:r>
          </a:p>
          <a:p>
            <a:pPr algn="ctr"/>
            <a:r>
              <a:rPr lang="en-US" sz="2800" dirty="0" smtClean="0">
                <a:latin typeface="Gill Sans"/>
                <a:cs typeface="Gill Sans"/>
              </a:rPr>
              <a:t>to a more sustainable future</a:t>
            </a:r>
            <a:endParaRPr lang="it-IT" sz="28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car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" y="0"/>
            <a:ext cx="9132320" cy="6849240"/>
          </a:xfrm>
          <a:prstGeom prst="rect">
            <a:avLst/>
          </a:prstGeom>
        </p:spPr>
      </p:pic>
      <p:pic>
        <p:nvPicPr>
          <p:cNvPr id="5" name="Immagine 4" descr="slide14a.jpg"/>
          <p:cNvPicPr>
            <a:picLocks noChangeAspect="1"/>
          </p:cNvPicPr>
          <p:nvPr/>
        </p:nvPicPr>
        <p:blipFill>
          <a:blip r:embed="rId3"/>
          <a:srcRect t="-206" b="207"/>
          <a:stretch>
            <a:fillRect/>
          </a:stretch>
        </p:blipFill>
        <p:spPr>
          <a:xfrm>
            <a:off x="0" y="-8759"/>
            <a:ext cx="9143999" cy="68579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9617"/>
            <a:ext cx="9143999" cy="6684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rgbClr val="FFFFFF"/>
                </a:solidFill>
                <a:latin typeface="Gill Sans Light"/>
                <a:cs typeface="Gill Sans Light"/>
              </a:rPr>
              <a:t> </a:t>
            </a:r>
            <a:endParaRPr lang="it-IT" sz="2800" spc="100" dirty="0">
              <a:solidFill>
                <a:srgbClr val="FFFFFF"/>
              </a:solidFill>
              <a:latin typeface="Gill Sans Light"/>
              <a:cs typeface="Gill Sans Ligh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3695" y="5726788"/>
            <a:ext cx="9144000" cy="10982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it-IT" sz="28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  <p:pic>
        <p:nvPicPr>
          <p:cNvPr id="15" name="Immagine 14" descr="slide14b.jpg"/>
          <p:cNvPicPr>
            <a:picLocks noChangeAspect="1"/>
          </p:cNvPicPr>
          <p:nvPr/>
        </p:nvPicPr>
        <p:blipFill>
          <a:blip r:embed="rId4"/>
          <a:srcRect t="14001" b="25814"/>
          <a:stretch>
            <a:fillRect/>
          </a:stretch>
        </p:blipFill>
        <p:spPr>
          <a:xfrm>
            <a:off x="11680" y="980967"/>
            <a:ext cx="9143998" cy="4127500"/>
          </a:xfrm>
          <a:prstGeom prst="rect">
            <a:avLst/>
          </a:prstGeom>
        </p:spPr>
      </p:pic>
      <p:pic>
        <p:nvPicPr>
          <p:cNvPr id="17" name="Immagine 16" descr="MP_logo_EN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rcRect b="31744"/>
              <a:stretch>
                <a:fillRect/>
              </a:stretch>
            </p:blipFill>
          </mc:Choice>
          <mc:Fallback>
            <p:blipFill>
              <a:blip r:embed="rId6"/>
              <a:srcRect b="31744"/>
              <a:stretch>
                <a:fillRect/>
              </a:stretch>
            </p:blipFill>
          </mc:Fallback>
        </mc:AlternateContent>
        <p:spPr>
          <a:xfrm>
            <a:off x="-494004" y="1550280"/>
            <a:ext cx="11275865" cy="355818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0" y="1467273"/>
            <a:ext cx="9144000" cy="596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accent6"/>
                </a:solidFill>
                <a:latin typeface="Gill Sans"/>
                <a:cs typeface="Gill Sans"/>
              </a:rPr>
              <a:t>thank you</a:t>
            </a:r>
            <a:endParaRPr lang="it-IT" sz="3600" b="1" spc="100" dirty="0">
              <a:solidFill>
                <a:schemeClr val="accent6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442" y="5887031"/>
            <a:ext cx="541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7"/>
              </a:rPr>
              <a:t>www.mountainpartnership.org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189617"/>
            <a:ext cx="91440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cover </a:t>
            </a:r>
            <a:r>
              <a:rPr lang="it-IT" sz="2800" spc="1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about</a:t>
            </a:r>
            <a:r>
              <a:rPr lang="it-IT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: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1278759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0" b="1" dirty="0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22%</a:t>
            </a:r>
            <a:endParaRPr lang="it-IT" sz="15000" b="1" dirty="0">
              <a:solidFill>
                <a:schemeClr val="tx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5255172"/>
            <a:ext cx="91440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of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the 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earth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’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s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land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area</a:t>
            </a:r>
            <a:endParaRPr lang="it-IT" sz="32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0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slid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are home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84498" y="5255172"/>
            <a:ext cx="479349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of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the world’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s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population</a:t>
            </a:r>
            <a:endParaRPr lang="it-IT" sz="32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73940" y="1278759"/>
            <a:ext cx="41327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0" b="1" dirty="0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14%</a:t>
            </a:r>
            <a:endParaRPr lang="it-IT" sz="15000" b="1" dirty="0">
              <a:solidFill>
                <a:schemeClr val="tx2">
                  <a:lumMod val="75000"/>
                </a:schemeClr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slide0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0" spc="1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provide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73940" y="1278759"/>
            <a:ext cx="41327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0" b="1" dirty="0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70%</a:t>
            </a:r>
            <a:endParaRPr lang="it-IT" sz="15000" b="1" dirty="0">
              <a:solidFill>
                <a:schemeClr val="tx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084498" y="3448583"/>
            <a:ext cx="4793494" cy="121923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lnSpc>
                <a:spcPts val="3840"/>
              </a:lnSpc>
            </a:pP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of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the 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world’s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</a:t>
            </a:r>
          </a:p>
          <a:p>
            <a:pPr algn="r">
              <a:lnSpc>
                <a:spcPts val="3840"/>
              </a:lnSpc>
            </a:pP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fresh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water</a:t>
            </a:r>
            <a:endParaRPr lang="it-IT" sz="32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lide0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Immagine 1" descr="slide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>
                <a:solidFill>
                  <a:schemeClr val="bg1"/>
                </a:solidFill>
                <a:latin typeface="Gill Sans Light"/>
                <a:cs typeface="Gill Sans Light"/>
              </a:rPr>
              <a:t>s</a:t>
            </a:r>
            <a:r>
              <a:rPr lang="en-US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upply renewable energy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lide05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host about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73940" y="1278759"/>
            <a:ext cx="41327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0" b="1" dirty="0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25%</a:t>
            </a:r>
            <a:endParaRPr lang="it-IT" sz="15000" b="1" dirty="0">
              <a:solidFill>
                <a:schemeClr val="tx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" y="538388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of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terrestrial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biodiversity</a:t>
            </a:r>
            <a:endParaRPr lang="it-IT" sz="32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  <p:pic>
        <p:nvPicPr>
          <p:cNvPr id="7" name="Immagine 6" descr="gorilla.png"/>
          <p:cNvPicPr>
            <a:picLocks noChangeAspect="1"/>
          </p:cNvPicPr>
          <p:nvPr/>
        </p:nvPicPr>
        <p:blipFill>
          <a:blip r:embed="rId3">
            <a:alphaModFix amt="85000"/>
          </a:blip>
          <a:srcRect t="37353" r="70349" b="21943"/>
          <a:stretch>
            <a:fillRect/>
          </a:stretch>
        </p:blipFill>
        <p:spPr>
          <a:xfrm>
            <a:off x="0" y="2177309"/>
            <a:ext cx="2207613" cy="2233448"/>
          </a:xfrm>
          <a:prstGeom prst="rect">
            <a:avLst/>
          </a:prstGeom>
        </p:spPr>
      </p:pic>
      <p:pic>
        <p:nvPicPr>
          <p:cNvPr id="8" name="Immagine 7" descr="capra.png"/>
          <p:cNvPicPr>
            <a:picLocks noChangeAspect="1"/>
          </p:cNvPicPr>
          <p:nvPr/>
        </p:nvPicPr>
        <p:blipFill>
          <a:blip r:embed="rId4"/>
          <a:srcRect l="13246" t="24859" r="68197" b="45436"/>
          <a:stretch>
            <a:fillRect/>
          </a:stretch>
        </p:blipFill>
        <p:spPr>
          <a:xfrm>
            <a:off x="3008585" y="2049517"/>
            <a:ext cx="1357587" cy="1629899"/>
          </a:xfrm>
          <a:prstGeom prst="rect">
            <a:avLst/>
          </a:prstGeom>
        </p:spPr>
      </p:pic>
      <p:pic>
        <p:nvPicPr>
          <p:cNvPr id="9" name="Immagine 8" descr="lama.png"/>
          <p:cNvPicPr>
            <a:picLocks noChangeAspect="1"/>
          </p:cNvPicPr>
          <p:nvPr/>
        </p:nvPicPr>
        <p:blipFill>
          <a:blip r:embed="rId5"/>
          <a:srcRect l="22288" t="40343" r="59697" b="23262"/>
          <a:stretch>
            <a:fillRect/>
          </a:stretch>
        </p:blipFill>
        <p:spPr>
          <a:xfrm>
            <a:off x="2200921" y="3264301"/>
            <a:ext cx="1317964" cy="1996966"/>
          </a:xfrm>
          <a:prstGeom prst="rect">
            <a:avLst/>
          </a:prstGeom>
        </p:spPr>
      </p:pic>
      <p:pic>
        <p:nvPicPr>
          <p:cNvPr id="11" name="Immagine 10" descr="alberi.png"/>
          <p:cNvPicPr>
            <a:picLocks noChangeAspect="1"/>
          </p:cNvPicPr>
          <p:nvPr/>
        </p:nvPicPr>
        <p:blipFill>
          <a:blip r:embed="rId6"/>
          <a:srcRect l="35392" t="50421" r="56034"/>
          <a:stretch>
            <a:fillRect/>
          </a:stretch>
        </p:blipFill>
        <p:spPr>
          <a:xfrm>
            <a:off x="0" y="2512830"/>
            <a:ext cx="3010463" cy="5742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lide05b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contribute to food security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1" y="538388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with</a:t>
            </a:r>
            <a:r>
              <a:rPr lang="it-IT" sz="3200" spc="100" dirty="0" smtClean="0">
                <a:solidFill>
                  <a:srgbClr val="17375E"/>
                </a:solidFill>
                <a:latin typeface="Gill Sans"/>
                <a:cs typeface="Gill Sans"/>
              </a:rPr>
              <a:t> key mountain </a:t>
            </a:r>
            <a:r>
              <a:rPr lang="it-IT" sz="3200" spc="100" dirty="0" err="1" smtClean="0">
                <a:solidFill>
                  <a:srgbClr val="17375E"/>
                </a:solidFill>
                <a:latin typeface="Gill Sans"/>
                <a:cs typeface="Gill Sans"/>
              </a:rPr>
              <a:t>crops</a:t>
            </a:r>
            <a:endParaRPr lang="it-IT" sz="3200" spc="100" dirty="0">
              <a:solidFill>
                <a:srgbClr val="17375E"/>
              </a:solidFill>
              <a:latin typeface="Gill Sans"/>
              <a:cs typeface="Gill Sans"/>
            </a:endParaRPr>
          </a:p>
        </p:txBody>
      </p:sp>
      <p:pic>
        <p:nvPicPr>
          <p:cNvPr id="6" name="Immagine 5" descr="mais2.png"/>
          <p:cNvPicPr>
            <a:picLocks noChangeAspect="1"/>
          </p:cNvPicPr>
          <p:nvPr/>
        </p:nvPicPr>
        <p:blipFill>
          <a:blip r:embed="rId3"/>
          <a:srcRect l="-2290" r="63232"/>
          <a:stretch>
            <a:fillRect/>
          </a:stretch>
        </p:blipFill>
        <p:spPr>
          <a:xfrm>
            <a:off x="1124096" y="1817542"/>
            <a:ext cx="2359744" cy="3454792"/>
          </a:xfrm>
          <a:prstGeom prst="rect">
            <a:avLst/>
          </a:prstGeom>
        </p:spPr>
      </p:pic>
      <p:pic>
        <p:nvPicPr>
          <p:cNvPr id="5" name="Immagine 4" descr="mais.png"/>
          <p:cNvPicPr>
            <a:picLocks noChangeAspect="1"/>
          </p:cNvPicPr>
          <p:nvPr/>
        </p:nvPicPr>
        <p:blipFill>
          <a:blip r:embed="rId4"/>
          <a:srcRect r="74961"/>
          <a:stretch>
            <a:fillRect/>
          </a:stretch>
        </p:blipFill>
        <p:spPr>
          <a:xfrm>
            <a:off x="-1" y="-981593"/>
            <a:ext cx="2548522" cy="7633660"/>
          </a:xfrm>
          <a:prstGeom prst="rect">
            <a:avLst/>
          </a:prstGeom>
        </p:spPr>
      </p:pic>
      <p:pic>
        <p:nvPicPr>
          <p:cNvPr id="7" name="Immagine 6" descr="patate.png"/>
          <p:cNvPicPr>
            <a:picLocks noChangeAspect="1"/>
          </p:cNvPicPr>
          <p:nvPr/>
        </p:nvPicPr>
        <p:blipFill>
          <a:blip r:embed="rId5"/>
          <a:srcRect l="31786" t="51153" r="43527" b="22418"/>
          <a:stretch>
            <a:fillRect/>
          </a:stretch>
        </p:blipFill>
        <p:spPr>
          <a:xfrm>
            <a:off x="2930543" y="4079646"/>
            <a:ext cx="1806103" cy="1450111"/>
          </a:xfrm>
          <a:prstGeom prst="rect">
            <a:avLst/>
          </a:prstGeom>
        </p:spPr>
      </p:pic>
      <p:pic>
        <p:nvPicPr>
          <p:cNvPr id="8" name="Immagine 7" descr="rice.png"/>
          <p:cNvPicPr>
            <a:picLocks noChangeAspect="1"/>
          </p:cNvPicPr>
          <p:nvPr/>
        </p:nvPicPr>
        <p:blipFill>
          <a:blip r:embed="rId6">
            <a:alphaModFix amt="73000"/>
            <a:lum/>
          </a:blip>
          <a:srcRect l="42750" t="30809" r="10920"/>
          <a:stretch>
            <a:fillRect/>
          </a:stretch>
        </p:blipFill>
        <p:spPr>
          <a:xfrm>
            <a:off x="4101664" y="1817542"/>
            <a:ext cx="3084419" cy="3454792"/>
          </a:xfrm>
          <a:prstGeom prst="rect">
            <a:avLst/>
          </a:prstGeom>
        </p:spPr>
      </p:pic>
      <p:pic>
        <p:nvPicPr>
          <p:cNvPr id="9" name="Immagine 8" descr="ciotola.png"/>
          <p:cNvPicPr>
            <a:picLocks noChangeAspect="1"/>
          </p:cNvPicPr>
          <p:nvPr/>
        </p:nvPicPr>
        <p:blipFill>
          <a:blip r:embed="rId7"/>
          <a:srcRect l="75645" t="54750" b="23724"/>
          <a:stretch>
            <a:fillRect/>
          </a:stretch>
        </p:blipFill>
        <p:spPr>
          <a:xfrm>
            <a:off x="6993417" y="4202785"/>
            <a:ext cx="1781839" cy="1181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5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lide0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89617"/>
            <a:ext cx="914399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spc="100" dirty="0" smtClean="0">
                <a:solidFill>
                  <a:schemeClr val="bg1"/>
                </a:solidFill>
                <a:latin typeface="Gill Sans Light"/>
                <a:cs typeface="Gill Sans Light"/>
              </a:rPr>
              <a:t>attract about</a:t>
            </a:r>
            <a:endParaRPr lang="it-IT" sz="2800" spc="1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926081" y="1089721"/>
            <a:ext cx="5917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0" b="1" spc="-400" dirty="0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15-20%</a:t>
            </a:r>
            <a:endParaRPr lang="it-IT" sz="12000" b="1" spc="-400" dirty="0">
              <a:solidFill>
                <a:schemeClr val="tx2">
                  <a:lumMod val="7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324" y="2762701"/>
            <a:ext cx="869243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it-IT" sz="3200" spc="100" dirty="0" err="1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of</a:t>
            </a:r>
            <a:r>
              <a:rPr lang="it-IT" sz="3200" spc="100" dirty="0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 global </a:t>
            </a:r>
            <a:r>
              <a:rPr lang="it-IT" sz="3200" spc="100" dirty="0" err="1" smtClean="0">
                <a:solidFill>
                  <a:schemeClr val="tx2">
                    <a:lumMod val="75000"/>
                  </a:schemeClr>
                </a:solidFill>
                <a:latin typeface="Gill Sans"/>
                <a:cs typeface="Gill Sans"/>
              </a:rPr>
              <a:t>tourism</a:t>
            </a:r>
            <a:endParaRPr lang="it-IT" sz="3200" spc="100" dirty="0">
              <a:solidFill>
                <a:schemeClr val="tx2">
                  <a:lumMod val="75000"/>
                </a:schemeClr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utsfon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 descr="b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0" y="209963"/>
            <a:ext cx="7950015" cy="5962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119</Words>
  <Application>Microsoft Office PowerPoint</Application>
  <PresentationFormat>On-screen Show (4:3)</PresentationFormat>
  <Paragraphs>39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Francesca Lucci</dc:creator>
  <cp:lastModifiedBy>Nasir Hussain (FOM)</cp:lastModifiedBy>
  <cp:revision>29</cp:revision>
  <dcterms:created xsi:type="dcterms:W3CDTF">2014-05-30T08:13:14Z</dcterms:created>
  <dcterms:modified xsi:type="dcterms:W3CDTF">2014-11-25T08:24:12Z</dcterms:modified>
</cp:coreProperties>
</file>