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344" r:id="rId2"/>
    <p:sldId id="362" r:id="rId3"/>
    <p:sldId id="346" r:id="rId4"/>
    <p:sldId id="347" r:id="rId5"/>
    <p:sldId id="349" r:id="rId6"/>
    <p:sldId id="350" r:id="rId7"/>
    <p:sldId id="351" r:id="rId8"/>
    <p:sldId id="348" r:id="rId9"/>
    <p:sldId id="352" r:id="rId10"/>
    <p:sldId id="363" r:id="rId11"/>
    <p:sldId id="356" r:id="rId12"/>
    <p:sldId id="355" r:id="rId13"/>
    <p:sldId id="386" r:id="rId14"/>
    <p:sldId id="354" r:id="rId15"/>
    <p:sldId id="357" r:id="rId16"/>
    <p:sldId id="358" r:id="rId17"/>
    <p:sldId id="388" r:id="rId18"/>
    <p:sldId id="360" r:id="rId19"/>
    <p:sldId id="389" r:id="rId20"/>
    <p:sldId id="387" r:id="rId21"/>
    <p:sldId id="361" r:id="rId22"/>
    <p:sldId id="365" r:id="rId23"/>
    <p:sldId id="364" r:id="rId24"/>
    <p:sldId id="373" r:id="rId25"/>
    <p:sldId id="377" r:id="rId2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eller Adrian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5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Tabelle1!$B$5:$B$8</c:f>
              <c:strCache>
                <c:ptCount val="4"/>
                <c:pt idx="0">
                  <c:v>Permanent grassland</c:v>
                </c:pt>
                <c:pt idx="1">
                  <c:v>Arable land for feedstuff (livestock)</c:v>
                </c:pt>
                <c:pt idx="2">
                  <c:v>Arable land for direct human consumption</c:v>
                </c:pt>
                <c:pt idx="3">
                  <c:v>Permanent crops for direct human consumption</c:v>
                </c:pt>
              </c:strCache>
            </c:strRef>
          </c:cat>
          <c:val>
            <c:numRef>
              <c:f>Tabelle1!$C$5:$C$8</c:f>
              <c:numCache>
                <c:formatCode>General</c:formatCode>
                <c:ptCount val="4"/>
                <c:pt idx="0">
                  <c:v>3.4</c:v>
                </c:pt>
                <c:pt idx="1">
                  <c:v>0.3900000000000009</c:v>
                </c:pt>
                <c:pt idx="2">
                  <c:v>1.27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06121542051107"/>
          <c:y val="0.28644828623268476"/>
          <c:w val="0.37547305854905089"/>
          <c:h val="0.4431627711709519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4735-42DF-4F69-A645-33AE69DFC343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2FD9E-6201-4181-B4AD-7BEBDA29E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5009D-AF5A-4799-A51A-1F60C8A1B41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10B6-A5B4-40BD-92C9-F29CCE8AD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D0C8D37-11EB-4578-8508-AD8271D7555B}" type="datetime1">
              <a:rPr lang="de-DE" smtClean="0"/>
              <a:pPr>
                <a:defRPr/>
              </a:pPr>
              <a:t>26.11.2014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A365ECE-2EB0-4D71-BCD3-24FE1C41DE4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00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6C5117-34BF-413A-870C-AE00ECAFDC94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696" y="332656"/>
            <a:ext cx="73083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Organic World Congress, Istanbul, Turkey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Pre-Conference, 12 October 2014</a:t>
            </a: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SUSTAINABILITY AND </a:t>
            </a:r>
          </a:p>
          <a:p>
            <a:pPr algn="ctr"/>
            <a:r>
              <a:rPr lang="it-IT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LIVESTOCK IN 2050</a:t>
            </a: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Nadia El-Hage Scialabba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Senior Natural Resources Officer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 and Agriculture Organization of the United Nations </a:t>
            </a:r>
          </a:p>
          <a:p>
            <a:pPr algn="ctr"/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Christian Schader and Adrian Muller,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FiBL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56184" cy="29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656184" cy="1557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1844824"/>
            <a:ext cx="1632034" cy="147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1736874" cy="309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7281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it-IT" sz="4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ORGANIC SCENARIOS</a:t>
            </a:r>
          </a:p>
          <a:p>
            <a:pPr algn="ctr"/>
            <a:endParaRPr lang="it-IT" sz="36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livestock scenarios 2050</a:t>
            </a:r>
            <a:b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(100% concentrates)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2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5822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livestock scenarios 2050</a:t>
            </a:r>
            <a:b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(50% concentrates)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424"/>
            <a:ext cx="908572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0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</a:t>
            </a:r>
            <a:r>
              <a:rPr lang="de-DE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scenario 2050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(0% concentrates)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87" y="1485900"/>
            <a:ext cx="9185187" cy="524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72008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SOL-m results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80728"/>
            <a:ext cx="8839541" cy="5661248"/>
          </a:xfrm>
          <a:noFill/>
        </p:spPr>
      </p:pic>
    </p:spTree>
    <p:extLst>
      <p:ext uri="{BB962C8B-B14F-4D97-AF65-F5344CB8AC3E}">
        <p14:creationId xmlns:p14="http://schemas.microsoft.com/office/powerpoint/2010/main" val="298388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Trade-offs and synergies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08720"/>
            <a:ext cx="8748464" cy="459797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Business-as-usual: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BAU is not an option, as environmental impacts will rise till 2050 and further pressure on food availability may increase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Low-input livestock systems: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synergies between food availability and most environmental indicators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Full organic conversion: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 produce sufficient food for 9.2 billion in 2050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Positive indicators: GWP, N, P, energy, water, toxicity potential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One negative impact: land, hence deforestation (+450 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10</a:t>
            </a:r>
            <a:r>
              <a:rPr lang="en-US" sz="2400" baseline="30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ha)</a:t>
            </a:r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2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Ideal scenarios for 2050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Organic livestock scenarios fare best when combined with reduced concentrate feeds : </a:t>
            </a:r>
          </a:p>
          <a:p>
            <a:pPr lvl="1">
              <a:buFont typeface="Wingdings" pitchFamily="2" charset="2"/>
              <a:buChar char="ü"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-50% still requires additional 250 million ha cropland </a:t>
            </a:r>
          </a:p>
          <a:p>
            <a:pPr lvl="1">
              <a:buFont typeface="Wingdings" pitchFamily="2" charset="2"/>
              <a:buChar char="ü"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Zero use of concentrate feed does not require more lands</a:t>
            </a:r>
          </a:p>
          <a:p>
            <a:pPr>
              <a:buFont typeface="Wingdings" pitchFamily="2" charset="2"/>
              <a:buChar char="v"/>
            </a:pPr>
            <a:endParaRPr lang="en-US" sz="5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Global environmental impacts can be mitigated if livestock production was based on grasslands and residue recycling</a:t>
            </a:r>
          </a:p>
          <a:p>
            <a:pPr>
              <a:buFont typeface="Wingdings" pitchFamily="2" charset="2"/>
              <a:buChar char="v"/>
            </a:pPr>
            <a:endParaRPr lang="en-US" sz="5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These </a:t>
            </a:r>
            <a:r>
              <a:rPr lang="en-US" sz="5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extensification</a:t>
            </a: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strategies can produce 3028 kcal/cap/day but with consumption of livestock products reduced by 3-4</a:t>
            </a:r>
          </a:p>
          <a:p>
            <a:pPr>
              <a:buFont typeface="Wingdings" pitchFamily="2" charset="2"/>
              <a:buChar char="v"/>
            </a:pPr>
            <a:endParaRPr lang="en-US" sz="5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4">
              <a:buNone/>
            </a:pPr>
            <a:r>
              <a:rPr lang="en-US" sz="4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Change in livestock availability </a:t>
            </a:r>
          </a:p>
          <a:p>
            <a:pPr lvl="4">
              <a:buNone/>
            </a:pPr>
            <a:r>
              <a:rPr lang="en-US" sz="5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affects mainly </a:t>
            </a:r>
            <a:r>
              <a:rPr lang="en-US" sz="5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monogastrics</a:t>
            </a:r>
            <a:endParaRPr lang="en-US" sz="5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6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6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5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7281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it-IT" sz="4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RESEARCH REQUIREMENTS</a:t>
            </a:r>
          </a:p>
          <a:p>
            <a:pPr algn="ctr"/>
            <a:endParaRPr lang="it-IT" sz="36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feed issues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836712"/>
            <a:ext cx="8507288" cy="507342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 36% of world consumption of cereals goes to feed: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developing countries account to 42% of world total and will increase to 56% by 2050 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Grasslands and pastures reduce inefficient use of arable lands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Reduced concentrate feed would yield more food for direct human consumption while providing multiple ecological services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globally supplying sufficient calorie and protein, the share of ruminants and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monogastrics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differs 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2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4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/>
          <p:cNvSpPr txBox="1">
            <a:spLocks/>
          </p:cNvSpPr>
          <p:nvPr/>
        </p:nvSpPr>
        <p:spPr>
          <a:xfrm>
            <a:off x="611560" y="260648"/>
            <a:ext cx="7992888" cy="563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Cereal feed and livestock production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48464" cy="54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399584" y="6453336"/>
            <a:ext cx="3744416" cy="404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Alexandratos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and Bruinsma,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7281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it-IT" sz="4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INTRODUCTION</a:t>
            </a:r>
          </a:p>
          <a:p>
            <a:pPr algn="ctr"/>
            <a:endParaRPr lang="it-IT" sz="36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/>
          <p:cNvSpPr txBox="1">
            <a:spLocks/>
          </p:cNvSpPr>
          <p:nvPr/>
        </p:nvSpPr>
        <p:spPr>
          <a:xfrm>
            <a:off x="539552" y="404664"/>
            <a:ext cx="7992888" cy="563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Food conversion efficiency</a:t>
            </a:r>
          </a:p>
        </p:txBody>
      </p:sp>
      <p:graphicFrame>
        <p:nvGraphicFramePr>
          <p:cNvPr id="32" name="Chart 2"/>
          <p:cNvGraphicFramePr>
            <a:graphicFrameLocks/>
          </p:cNvGraphicFramePr>
          <p:nvPr/>
        </p:nvGraphicFramePr>
        <p:xfrm>
          <a:off x="179512" y="1576288"/>
          <a:ext cx="84836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480271" imgH="4444369" progId="Excel.Sheet.8">
                  <p:embed/>
                </p:oleObj>
              </mc:Choice>
              <mc:Fallback>
                <p:oleObj r:id="rId4" imgW="8480271" imgH="4444369" progId="Excel.Shee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76288"/>
                        <a:ext cx="8483600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179512" y="6165850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 based on data from India, Pakistan, Bangladesh, Thailand, Bhutan,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Mongolia (FAO, 2014)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Concentrate feed reduction impacts 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23294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28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 sources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Grassfed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ruminants will require a better knowledge of nutritional  value of different type of grasslands for different spp.</a:t>
            </a:r>
          </a:p>
          <a:p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 supply for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monogastrics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require novel technologies to produce feed from agricultural residues, agro-industrial by-products and food waste.</a:t>
            </a:r>
          </a:p>
          <a:p>
            <a:pPr>
              <a:buFont typeface="Wingdings" pitchFamily="2" charset="2"/>
              <a:buChar char="v"/>
            </a:pP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 sources assessments are needed to estimate national/local: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 composition and nutritional value of feed ingredients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Nutrient balance (identifying surplus and deficits)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Optimizing use of available feeds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Forecasting feed resources in time and space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Generating optimum livestock-feed relationship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Balancing trade-offs in biomass use</a:t>
            </a:r>
          </a:p>
          <a:p>
            <a:pPr lvl="4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Export/import of feed ingredients and prices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1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it-IT" sz="40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CONCLUSION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Plus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85740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Up-scaling organic agriculture globally is technically feasible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organic standards must be strengthened on animal feed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standards on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grassfed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(USA) or pasture-fed (NZ, UK) could inform on steps towards concentrates-fee organic feed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YES but through a more rational use of biomass and lands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8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2816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www.fao.org/nr/sustainability/sustainability-and-livestock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Introducing SOL-m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SOL-m = Sustainability and Organic Livestock modeling 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FAO-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FiBL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cooperation: 2011-2014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About global conversion of organic livestock production: impacts on food security and the environmental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the trade-offs and synergies between the main environmental and socio-economic challenges at global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questions and objectives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 organic agriculture meet global food demand in 2050?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Would organic scenarios lead to higher land occupation?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inform the policy debate on pros and cons of livestock intensification and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extensification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strategies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direct to research requirements for ensuring food availability within planetary boundaries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Modelling approach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Algebraic Modeling System (GAMS)</a:t>
            </a:r>
          </a:p>
          <a:p>
            <a:pPr lvl="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FAOSTAT: Food Balance Sheets,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Tradestat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Fertistat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Aquastat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literature: LCAs,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Ecoinvent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Erb 2007,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Seufert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2012</a:t>
            </a:r>
          </a:p>
          <a:p>
            <a:pPr lvl="0"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 countries, 180 crops, 35 livestock activities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Ceteris paribus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biofuel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aquaculture , technological progress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2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8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0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SOL-m mass flow components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1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Herd structure model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Maximum entropy approach for cows, pigs and chicken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Input: living animals, producing animals, production volume, normative values (ranges for production parameters)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Output: shares of animal types in a herd (e.g. calves, sires, beef cows, dairy cows)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Important for estimating feeding requirements and GHG 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9" y="5064892"/>
            <a:ext cx="1613266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6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6580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Agriculture land use worldwide </a:t>
            </a:r>
            <a:b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(FAOSTAT, 2011)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058672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m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69919"/>
              </p:ext>
            </p:extLst>
          </p:nvPr>
        </p:nvGraphicFramePr>
        <p:xfrm>
          <a:off x="636712" y="1340768"/>
          <a:ext cx="8507288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069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893"/>
            <a:ext cx="1612007" cy="15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563042" cy="1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SOL-m scenarios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Baseline: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current land use (arable crops, permanent crops, grassland), livestock numbers/herd structures, feeding rations, commodity trade, prices, utilization of commodities (food, feed, seed, waste, other), population, nutrition.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Reference scenario: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FAO projections 2050 on population numbers and nutritional requirements, as well as technical progress (yield potential) and intensification trends.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Full conversion to organic livestock production in 2050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management of grasslands according to organic standards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production of cropland for concentrates according to organic standards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increased share of other organic cropland (assuming specialized concentrate-producing farms will mostly do a conversion of their entire farm)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Reduction of concentrate use by 0, 25, 50, 75 and 100% in 2050</a:t>
            </a:r>
            <a:endParaRPr lang="de-CH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Looking for the optimal combination of 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organic and concentrate use scenarios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72942"/>
            <a:ext cx="1612007" cy="152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70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776</TotalTime>
  <Words>828</Words>
  <Application>Microsoft Office PowerPoint</Application>
  <PresentationFormat>On-screen Show (4:3)</PresentationFormat>
  <Paragraphs>152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Executive</vt:lpstr>
      <vt:lpstr>Microsoft Excel 97-2003 Worksheet</vt:lpstr>
      <vt:lpstr>PowerPoint Presentation</vt:lpstr>
      <vt:lpstr>PowerPoint Presentation</vt:lpstr>
      <vt:lpstr>Introducing SOL-m</vt:lpstr>
      <vt:lpstr>Research questions and objectives</vt:lpstr>
      <vt:lpstr>Modelling approach</vt:lpstr>
      <vt:lpstr>SOL-m mass flow components</vt:lpstr>
      <vt:lpstr>Herd structure model</vt:lpstr>
      <vt:lpstr>Agriculture land use worldwide  (FAOSTAT, 2011)</vt:lpstr>
      <vt:lpstr>SOL-m scenarios</vt:lpstr>
      <vt:lpstr>PowerPoint Presentation</vt:lpstr>
      <vt:lpstr>Organic livestock scenarios 2050 (100% concentrates)</vt:lpstr>
      <vt:lpstr>Organic livestock scenarios 2050 (50% concentrates)</vt:lpstr>
      <vt:lpstr>Organic livestock scenario 2050 (0% concentrates)</vt:lpstr>
      <vt:lpstr>SOL-m results</vt:lpstr>
      <vt:lpstr>Trade-offs and synergies</vt:lpstr>
      <vt:lpstr>Ideal scenarios for 2050</vt:lpstr>
      <vt:lpstr>PowerPoint Presentation</vt:lpstr>
      <vt:lpstr>Animal feed issues</vt:lpstr>
      <vt:lpstr>PowerPoint Presentation</vt:lpstr>
      <vt:lpstr>PowerPoint Presentation</vt:lpstr>
      <vt:lpstr>Concentrate feed reduction impacts </vt:lpstr>
      <vt:lpstr>Feed sources</vt:lpstr>
      <vt:lpstr>PowerPoint Presentation</vt:lpstr>
      <vt:lpstr>Organic Plus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Moller (NRC)</dc:creator>
  <cp:lastModifiedBy>Soren Moller (NRC)</cp:lastModifiedBy>
  <cp:revision>62</cp:revision>
  <dcterms:created xsi:type="dcterms:W3CDTF">2014-10-07T09:18:02Z</dcterms:created>
  <dcterms:modified xsi:type="dcterms:W3CDTF">2014-11-26T13:54:41Z</dcterms:modified>
</cp:coreProperties>
</file>