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1" r:id="rId2"/>
    <p:sldId id="276" r:id="rId3"/>
    <p:sldId id="273" r:id="rId4"/>
    <p:sldId id="277" r:id="rId5"/>
    <p:sldId id="278" r:id="rId6"/>
    <p:sldId id="262" r:id="rId7"/>
    <p:sldId id="264" r:id="rId8"/>
    <p:sldId id="279" r:id="rId9"/>
    <p:sldId id="27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767" autoAdjust="0"/>
  </p:normalViewPr>
  <p:slideViewPr>
    <p:cSldViewPr>
      <p:cViewPr varScale="1">
        <p:scale>
          <a:sx n="61" d="100"/>
          <a:sy n="61" d="100"/>
        </p:scale>
        <p:origin x="-16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dept_fssm_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dept_fssm_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AU"/>
  <c:chart>
    <c:title>
      <c:tx>
        <c:rich>
          <a:bodyPr/>
          <a:lstStyle/>
          <a:p>
            <a: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en-AU" sz="3200">
                <a:solidFill>
                  <a:schemeClr val="tx1">
                    <a:lumMod val="65000"/>
                    <a:lumOff val="35000"/>
                  </a:schemeClr>
                </a:solidFill>
              </a:rPr>
              <a:t>Share of Food</a:t>
            </a:r>
            <a:r>
              <a:rPr lang="en-AU" sz="32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Consuption by Food Source (MV)</a:t>
            </a:r>
            <a:endParaRPr lang="en-AU" sz="320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/>
    </c:title>
    <c:plotArea>
      <c:layout/>
      <c:barChart>
        <c:barDir val="col"/>
        <c:grouping val="clustered"/>
        <c:ser>
          <c:idx val="2"/>
          <c:order val="0"/>
          <c:tx>
            <c:v>Purchase</c:v>
          </c:tx>
          <c:val>
            <c:numRef>
              <c:f>'Table 1.7'!$D$6:$D$10</c:f>
              <c:numCache>
                <c:formatCode>###0.00</c:formatCode>
                <c:ptCount val="5"/>
                <c:pt idx="0">
                  <c:v>72.550891896159214</c:v>
                </c:pt>
                <c:pt idx="1">
                  <c:v>73.329073016000265</c:v>
                </c:pt>
                <c:pt idx="2">
                  <c:v>70.48026400132602</c:v>
                </c:pt>
                <c:pt idx="3">
                  <c:v>69.492332428327344</c:v>
                </c:pt>
                <c:pt idx="4">
                  <c:v>73.110895620721422</c:v>
                </c:pt>
              </c:numCache>
            </c:numRef>
          </c:val>
        </c:ser>
        <c:ser>
          <c:idx val="3"/>
          <c:order val="1"/>
          <c:tx>
            <c:v>Own Production</c:v>
          </c:tx>
          <c:val>
            <c:numRef>
              <c:f>'Table 1.7'!$E$6:$E$10</c:f>
              <c:numCache>
                <c:formatCode>###0.00</c:formatCode>
                <c:ptCount val="5"/>
                <c:pt idx="0">
                  <c:v>20.648511897582104</c:v>
                </c:pt>
                <c:pt idx="1">
                  <c:v>20.863462143208558</c:v>
                </c:pt>
                <c:pt idx="2">
                  <c:v>23.438721609474729</c:v>
                </c:pt>
                <c:pt idx="3">
                  <c:v>24.267223779641384</c:v>
                </c:pt>
                <c:pt idx="4">
                  <c:v>20.555109178043299</c:v>
                </c:pt>
              </c:numCache>
            </c:numRef>
          </c:val>
        </c:ser>
        <c:ser>
          <c:idx val="4"/>
          <c:order val="2"/>
          <c:tx>
            <c:v>Away from Home</c:v>
          </c:tx>
          <c:val>
            <c:numRef>
              <c:f>'Table 1.7'!$F$6:$F$10</c:f>
              <c:numCache>
                <c:formatCode>###0.00</c:formatCode>
                <c:ptCount val="5"/>
                <c:pt idx="0">
                  <c:v>1.1763167425066494</c:v>
                </c:pt>
                <c:pt idx="1">
                  <c:v>1.6098280808706085</c:v>
                </c:pt>
                <c:pt idx="2">
                  <c:v>2.0637347664270931</c:v>
                </c:pt>
                <c:pt idx="3">
                  <c:v>2.6663851251167983</c:v>
                </c:pt>
                <c:pt idx="4">
                  <c:v>3.4956491769448532</c:v>
                </c:pt>
              </c:numCache>
            </c:numRef>
          </c:val>
        </c:ser>
        <c:ser>
          <c:idx val="5"/>
          <c:order val="3"/>
          <c:tx>
            <c:v>Others</c:v>
          </c:tx>
          <c:val>
            <c:numRef>
              <c:f>'Table 1.7'!$G$6:$G$10</c:f>
              <c:numCache>
                <c:formatCode>###0.00</c:formatCode>
                <c:ptCount val="5"/>
                <c:pt idx="0">
                  <c:v>5.6242794637521829</c:v>
                </c:pt>
                <c:pt idx="1">
                  <c:v>4.197636759922065</c:v>
                </c:pt>
                <c:pt idx="2">
                  <c:v>4.0172796227737724</c:v>
                </c:pt>
                <c:pt idx="3">
                  <c:v>3.5740586669160201</c:v>
                </c:pt>
                <c:pt idx="4">
                  <c:v>2.8383460242895744</c:v>
                </c:pt>
              </c:numCache>
            </c:numRef>
          </c:val>
        </c:ser>
        <c:axId val="61467264"/>
        <c:axId val="57930496"/>
      </c:barChart>
      <c:catAx>
        <c:axId val="614672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>
                    <a:solidFill>
                      <a:srgbClr val="0070C0"/>
                    </a:solidFill>
                  </a:defRPr>
                </a:pPr>
                <a:r>
                  <a:rPr lang="en-AU" sz="2000">
                    <a:solidFill>
                      <a:srgbClr val="0070C0"/>
                    </a:solidFill>
                  </a:rPr>
                  <a:t>Income</a:t>
                </a:r>
                <a:r>
                  <a:rPr lang="en-AU" sz="2000" baseline="0">
                    <a:solidFill>
                      <a:srgbClr val="0070C0"/>
                    </a:solidFill>
                  </a:rPr>
                  <a:t> Quintiles</a:t>
                </a:r>
                <a:endParaRPr lang="en-AU" sz="2000">
                  <a:solidFill>
                    <a:srgbClr val="0070C0"/>
                  </a:solidFill>
                </a:endParaRPr>
              </a:p>
            </c:rich>
          </c:tx>
          <c:layout/>
        </c:title>
        <c:numFmt formatCode="General" sourceLinked="1"/>
        <c:majorTickMark val="none"/>
        <c:tickLblPos val="nextTo"/>
        <c:crossAx val="57930496"/>
        <c:crosses val="autoZero"/>
        <c:auto val="1"/>
        <c:lblAlgn val="ctr"/>
        <c:lblOffset val="100"/>
      </c:catAx>
      <c:valAx>
        <c:axId val="5793049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2000">
                    <a:solidFill>
                      <a:srgbClr val="0070C0"/>
                    </a:solidFill>
                  </a:defRPr>
                </a:pPr>
                <a:r>
                  <a:rPr lang="en-AU" sz="2000">
                    <a:solidFill>
                      <a:srgbClr val="0070C0"/>
                    </a:solidFill>
                  </a:rPr>
                  <a:t>Percentage</a:t>
                </a:r>
              </a:p>
            </c:rich>
          </c:tx>
          <c:layout/>
        </c:title>
        <c:numFmt formatCode="###0" sourceLinked="0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1467264"/>
        <c:crosses val="autoZero"/>
        <c:crossBetween val="between"/>
        <c:majorUnit val="10"/>
      </c:valAx>
    </c:plotArea>
    <c:legend>
      <c:legendPos val="t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title>
      <c:tx>
        <c:rich>
          <a:bodyPr/>
          <a:lstStyle/>
          <a:p>
            <a: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en-A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Average </a:t>
            </a:r>
            <a:r>
              <a:rPr lang="en-A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Dietary </a:t>
            </a:r>
            <a:r>
              <a:rPr lang="en-A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A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nergy </a:t>
            </a:r>
            <a:r>
              <a:rPr lang="en-A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n-A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onsumption </a:t>
            </a:r>
            <a:endParaRPr lang="en-A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/>
    </c:title>
    <c:plotArea>
      <c:layout/>
      <c:barChart>
        <c:barDir val="col"/>
        <c:grouping val="clustered"/>
        <c:ser>
          <c:idx val="1"/>
          <c:order val="0"/>
          <c:tx>
            <c:v>Analysis of Average Dietary Energy Consumption</c:v>
          </c:tx>
          <c:dLbls>
            <c:dLbl>
              <c:idx val="0"/>
              <c:layout>
                <c:manualLayout>
                  <c:x val="2.1851062762937846E-2"/>
                  <c:y val="-4.2498624650808567E-3"/>
                </c:manualLayout>
              </c:layout>
              <c:showVal val="1"/>
            </c:dLbl>
            <c:dLbl>
              <c:idx val="1"/>
              <c:layout>
                <c:manualLayout>
                  <c:x val="-6.2431607894108147E-3"/>
                  <c:y val="-3.3292820208731824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Val val="1"/>
          </c:dLbls>
          <c:cat>
            <c:strRef>
              <c:f>'Table 2.1'!$A$4:$A$20</c:f>
              <c:strCache>
                <c:ptCount val="17"/>
                <c:pt idx="0">
                  <c:v>Cereals and products</c:v>
                </c:pt>
                <c:pt idx="1">
                  <c:v>Vegetable oils and fats</c:v>
                </c:pt>
                <c:pt idx="2">
                  <c:v>Purchased food eaten away</c:v>
                </c:pt>
                <c:pt idx="3">
                  <c:v>Sugars and syrups</c:v>
                </c:pt>
                <c:pt idx="4">
                  <c:v>Milk and cheese</c:v>
                </c:pt>
                <c:pt idx="5">
                  <c:v>Meat</c:v>
                </c:pt>
                <c:pt idx="6">
                  <c:v>Pulses</c:v>
                </c:pt>
                <c:pt idx="7">
                  <c:v>Fruits and products</c:v>
                </c:pt>
                <c:pt idx="8">
                  <c:v>Vegetables and products</c:v>
                </c:pt>
                <c:pt idx="9">
                  <c:v>Roots and tubers</c:v>
                </c:pt>
                <c:pt idx="10">
                  <c:v>Oils and fats</c:v>
                </c:pt>
                <c:pt idx="11">
                  <c:v>Stimulants</c:v>
                </c:pt>
                <c:pt idx="12">
                  <c:v>Eggs</c:v>
                </c:pt>
                <c:pt idx="13">
                  <c:v>Tree nuts</c:v>
                </c:pt>
                <c:pt idx="14">
                  <c:v>Spices &amp; additives</c:v>
                </c:pt>
                <c:pt idx="15">
                  <c:v>Non alcoholic beverages</c:v>
                </c:pt>
                <c:pt idx="16">
                  <c:v>Fish and fish products</c:v>
                </c:pt>
              </c:strCache>
            </c:strRef>
          </c:cat>
          <c:val>
            <c:numRef>
              <c:f>'Table 2.1'!$C$4:$C$20</c:f>
              <c:numCache>
                <c:formatCode>###0</c:formatCode>
                <c:ptCount val="17"/>
                <c:pt idx="0">
                  <c:v>1689.0863275614829</c:v>
                </c:pt>
                <c:pt idx="1">
                  <c:v>304.31610868489344</c:v>
                </c:pt>
                <c:pt idx="2">
                  <c:v>282.32882126779896</c:v>
                </c:pt>
                <c:pt idx="3">
                  <c:v>83.693920312858296</c:v>
                </c:pt>
                <c:pt idx="4">
                  <c:v>76.958825122293092</c:v>
                </c:pt>
                <c:pt idx="5">
                  <c:v>64.200537417165648</c:v>
                </c:pt>
                <c:pt idx="6">
                  <c:v>64.1975135508752</c:v>
                </c:pt>
                <c:pt idx="7">
                  <c:v>43.938112721429178</c:v>
                </c:pt>
                <c:pt idx="8">
                  <c:v>43.624438176553838</c:v>
                </c:pt>
                <c:pt idx="9">
                  <c:v>29.847247749894173</c:v>
                </c:pt>
                <c:pt idx="10">
                  <c:v>21.388174083609677</c:v>
                </c:pt>
                <c:pt idx="11">
                  <c:v>16.633893564228373</c:v>
                </c:pt>
                <c:pt idx="12">
                  <c:v>7.8325005698877446</c:v>
                </c:pt>
                <c:pt idx="13">
                  <c:v>7.4076837233747224</c:v>
                </c:pt>
                <c:pt idx="14">
                  <c:v>6.6881708152928603</c:v>
                </c:pt>
                <c:pt idx="15">
                  <c:v>1.6889992481243346</c:v>
                </c:pt>
                <c:pt idx="16">
                  <c:v>0.38731605883605991</c:v>
                </c:pt>
              </c:numCache>
            </c:numRef>
          </c:val>
        </c:ser>
        <c:axId val="61490688"/>
        <c:axId val="61492608"/>
      </c:barChart>
      <c:catAx>
        <c:axId val="614906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>
                    <a:solidFill>
                      <a:srgbClr val="0070C0"/>
                    </a:solidFill>
                  </a:defRPr>
                </a:pPr>
                <a:r>
                  <a:rPr lang="en-AU" sz="2000" dirty="0" smtClean="0">
                    <a:solidFill>
                      <a:srgbClr val="0070C0"/>
                    </a:solidFill>
                  </a:rPr>
                  <a:t>Item Groups</a:t>
                </a:r>
                <a:endParaRPr lang="en-AU" sz="2000" dirty="0">
                  <a:solidFill>
                    <a:srgbClr val="0070C0"/>
                  </a:solidFill>
                </a:endParaRPr>
              </a:p>
            </c:rich>
          </c:tx>
          <c:layout/>
        </c:title>
        <c:majorTickMark val="none"/>
        <c:tickLblPos val="nextTo"/>
        <c:txPr>
          <a:bodyPr rot="-2820000" vert="horz"/>
          <a:lstStyle/>
          <a:p>
            <a:pPr>
              <a:defRPr sz="1400"/>
            </a:pPr>
            <a:endParaRPr lang="en-US"/>
          </a:p>
        </c:txPr>
        <c:crossAx val="61492608"/>
        <c:crosses val="autoZero"/>
        <c:auto val="1"/>
        <c:lblAlgn val="ctr"/>
        <c:lblOffset val="100"/>
      </c:catAx>
      <c:valAx>
        <c:axId val="6149260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800">
                    <a:solidFill>
                      <a:srgbClr val="0070C0"/>
                    </a:solidFill>
                  </a:defRPr>
                </a:pPr>
                <a:r>
                  <a:rPr lang="en-AU" sz="1800" dirty="0" smtClean="0">
                    <a:solidFill>
                      <a:srgbClr val="0070C0"/>
                    </a:solidFill>
                  </a:rPr>
                  <a:t>kcal/person/day</a:t>
                </a:r>
                <a:endParaRPr lang="en-AU" sz="1800" dirty="0">
                  <a:solidFill>
                    <a:srgbClr val="0070C0"/>
                  </a:solidFill>
                </a:endParaRPr>
              </a:p>
            </c:rich>
          </c:tx>
          <c:layout>
            <c:manualLayout>
              <c:xMode val="edge"/>
              <c:yMode val="edge"/>
              <c:x val="6.2431607894108147E-3"/>
              <c:y val="0.29344229489896045"/>
            </c:manualLayout>
          </c:layout>
        </c:title>
        <c:numFmt formatCode="###0" sourceLinked="1"/>
        <c:tickLblPos val="nextTo"/>
        <c:txPr>
          <a:bodyPr/>
          <a:lstStyle/>
          <a:p>
            <a:pPr>
              <a:lnSpc>
                <a:spcPct val="150000"/>
              </a:lnSpc>
              <a:defRPr sz="1800"/>
            </a:pPr>
            <a:endParaRPr lang="en-US"/>
          </a:p>
        </c:txPr>
        <c:crossAx val="61490688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BB110-026B-47DF-973C-66BDEC661B67}" type="datetimeFigureOut">
              <a:rPr lang="en-AU" smtClean="0"/>
              <a:pPr/>
              <a:t>30/11/2013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106B0-A786-4A7B-9500-2D52DF3E920E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106B0-A786-4A7B-9500-2D52DF3E920E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Make graph table 2.1</a:t>
            </a:r>
          </a:p>
          <a:p>
            <a:r>
              <a:rPr lang="en-AU" dirty="0" smtClean="0"/>
              <a:t> another</a:t>
            </a:r>
            <a:r>
              <a:rPr lang="en-AU" baseline="0" dirty="0" smtClean="0"/>
              <a:t> slide on most consumed food table 3.1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106B0-A786-4A7B-9500-2D52DF3E920E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Is a multipurpose </a:t>
            </a:r>
            <a:r>
              <a:rPr lang="en-AU" dirty="0" err="1" smtClean="0"/>
              <a:t>hh</a:t>
            </a:r>
            <a:r>
              <a:rPr lang="en-AU" dirty="0" smtClean="0"/>
              <a:t> survey</a:t>
            </a:r>
          </a:p>
          <a:p>
            <a:r>
              <a:rPr lang="en-AU" dirty="0" smtClean="0"/>
              <a:t>Sampling</a:t>
            </a:r>
            <a:r>
              <a:rPr lang="en-AU" baseline="0" dirty="0" smtClean="0"/>
              <a:t> methodology: representative by urban/rural and province level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106B0-A786-4A7B-9500-2D52DF3E920E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URBAN/RURAL</a:t>
            </a:r>
            <a:r>
              <a:rPr lang="en-AU" baseline="0" dirty="0" smtClean="0"/>
              <a:t> stratification</a:t>
            </a:r>
          </a:p>
          <a:p>
            <a:r>
              <a:rPr lang="en-AU" baseline="0" dirty="0" smtClean="0"/>
              <a:t>By Area: region and province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 smtClean="0"/>
              <a:t>Teleform</a:t>
            </a:r>
            <a:r>
              <a:rPr lang="en-AU" dirty="0" smtClean="0"/>
              <a:t>: allow</a:t>
            </a:r>
            <a:r>
              <a:rPr lang="en-AU" baseline="0" dirty="0" smtClean="0"/>
              <a:t> data scanning instead of manual data entry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106B0-A786-4A7B-9500-2D52DF3E920E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Indicators:</a:t>
            </a:r>
          </a:p>
          <a:p>
            <a:pPr marL="228600" indent="-228600">
              <a:buAutoNum type="arabicPeriod"/>
            </a:pPr>
            <a:r>
              <a:rPr lang="en-AU" dirty="0" smtClean="0"/>
              <a:t>Poverty</a:t>
            </a:r>
          </a:p>
          <a:p>
            <a:pPr marL="228600" indent="-228600">
              <a:buAutoNum type="arabicPeriod"/>
            </a:pPr>
            <a:r>
              <a:rPr lang="en-AU" dirty="0" smtClean="0"/>
              <a:t>Population</a:t>
            </a:r>
            <a:r>
              <a:rPr lang="en-AU" baseline="0" dirty="0" smtClean="0"/>
              <a:t> Structure</a:t>
            </a:r>
          </a:p>
          <a:p>
            <a:pPr marL="228600" indent="-228600">
              <a:buAutoNum type="arabicPeriod"/>
            </a:pPr>
            <a:r>
              <a:rPr lang="en-AU" baseline="0" dirty="0" err="1" smtClean="0"/>
              <a:t>Labor</a:t>
            </a:r>
            <a:r>
              <a:rPr lang="en-AU" baseline="0" dirty="0" smtClean="0"/>
              <a:t> force</a:t>
            </a:r>
          </a:p>
          <a:p>
            <a:pPr marL="228600" indent="-228600">
              <a:buAutoNum type="arabicPeriod"/>
            </a:pPr>
            <a:r>
              <a:rPr lang="en-AU" baseline="0" dirty="0" smtClean="0"/>
              <a:t>Agriculture</a:t>
            </a:r>
          </a:p>
          <a:p>
            <a:pPr marL="228600" indent="-228600">
              <a:buAutoNum type="arabicPeriod"/>
            </a:pPr>
            <a:r>
              <a:rPr lang="en-AU" baseline="0" dirty="0" smtClean="0"/>
              <a:t>Education</a:t>
            </a:r>
          </a:p>
          <a:p>
            <a:pPr marL="228600" indent="-228600">
              <a:buAutoNum type="arabicPeriod"/>
            </a:pPr>
            <a:r>
              <a:rPr lang="en-AU" baseline="0" dirty="0" smtClean="0"/>
              <a:t>Health</a:t>
            </a:r>
          </a:p>
          <a:p>
            <a:pPr marL="228600" indent="-228600">
              <a:buAutoNum type="arabicPeriod"/>
            </a:pPr>
            <a:r>
              <a:rPr lang="en-AU" baseline="0" dirty="0" smtClean="0"/>
              <a:t>Housing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106B0-A786-4A7B-9500-2D52DF3E920E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Literacy</a:t>
            </a:r>
            <a:r>
              <a:rPr lang="en-AU" baseline="0" dirty="0" smtClean="0"/>
              <a:t> rate national: 26</a:t>
            </a:r>
          </a:p>
          <a:p>
            <a:r>
              <a:rPr lang="en-AU" baseline="0" dirty="0" smtClean="0"/>
              <a:t>Male: 39</a:t>
            </a:r>
          </a:p>
          <a:p>
            <a:r>
              <a:rPr lang="en-AU" baseline="0" dirty="0" smtClean="0"/>
              <a:t>Female: 12</a:t>
            </a:r>
          </a:p>
          <a:p>
            <a:r>
              <a:rPr lang="en-AU" baseline="0" dirty="0" smtClean="0"/>
              <a:t>Urban: </a:t>
            </a:r>
          </a:p>
          <a:p>
            <a:r>
              <a:rPr lang="en-AU" baseline="0" dirty="0" smtClean="0"/>
              <a:t>Male: 62</a:t>
            </a:r>
          </a:p>
          <a:p>
            <a:r>
              <a:rPr lang="en-AU" baseline="0" dirty="0" smtClean="0"/>
              <a:t>Female: 33</a:t>
            </a:r>
          </a:p>
          <a:p>
            <a:r>
              <a:rPr lang="en-AU" baseline="0" dirty="0" smtClean="0"/>
              <a:t>Rural: </a:t>
            </a:r>
          </a:p>
          <a:p>
            <a:r>
              <a:rPr lang="en-AU" baseline="0" dirty="0" smtClean="0"/>
              <a:t>Male: 35</a:t>
            </a:r>
          </a:p>
          <a:p>
            <a:r>
              <a:rPr lang="en-AU" baseline="0" dirty="0" smtClean="0"/>
              <a:t>Female: 7</a:t>
            </a:r>
          </a:p>
          <a:p>
            <a:endParaRPr lang="en-AU" baseline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106B0-A786-4A7B-9500-2D52DF3E920E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From</a:t>
            </a:r>
            <a:r>
              <a:rPr lang="en-AU" baseline="0" dirty="0" smtClean="0"/>
              <a:t> table 1.1</a:t>
            </a:r>
          </a:p>
          <a:p>
            <a:r>
              <a:rPr lang="en-AU" baseline="0" dirty="0" smtClean="0"/>
              <a:t>Question: DES (SOFI)???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106B0-A786-4A7B-9500-2D52DF3E920E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Ref: Table 1.5 </a:t>
            </a:r>
            <a:r>
              <a:rPr lang="en-AU" dirty="0" err="1" smtClean="0"/>
              <a:t>dietry</a:t>
            </a:r>
            <a:r>
              <a:rPr lang="en-AU" dirty="0" smtClean="0"/>
              <a:t> energy</a:t>
            </a:r>
            <a:r>
              <a:rPr lang="en-AU" baseline="0" dirty="0" smtClean="0"/>
              <a:t> consumption</a:t>
            </a:r>
            <a:endParaRPr lang="en-AU" dirty="0" smtClean="0"/>
          </a:p>
          <a:p>
            <a:r>
              <a:rPr lang="en-AU" dirty="0" smtClean="0"/>
              <a:t>Table 1.7 </a:t>
            </a:r>
            <a:r>
              <a:rPr lang="en-AU" dirty="0" err="1" smtClean="0"/>
              <a:t>mv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106B0-A786-4A7B-9500-2D52DF3E920E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Table</a:t>
            </a:r>
            <a:r>
              <a:rPr lang="en-AU" baseline="0" dirty="0" smtClean="0"/>
              <a:t> 4.1 inequality quintile </a:t>
            </a:r>
          </a:p>
          <a:p>
            <a:r>
              <a:rPr lang="en-AU" baseline="0" dirty="0" smtClean="0"/>
              <a:t>Some indictors on inequality if time allows</a:t>
            </a:r>
          </a:p>
          <a:p>
            <a:r>
              <a:rPr lang="en-AU" baseline="0" dirty="0" smtClean="0"/>
              <a:t>Talk about the survey and limitation of the survey</a:t>
            </a:r>
          </a:p>
          <a:p>
            <a:r>
              <a:rPr lang="en-AU" baseline="0" dirty="0" smtClean="0"/>
              <a:t>Food list like </a:t>
            </a:r>
            <a:r>
              <a:rPr lang="en-AU" baseline="0" dirty="0" err="1" smtClean="0"/>
              <a:t>beaf</a:t>
            </a:r>
            <a:endParaRPr lang="en-AU" baseline="0" dirty="0" smtClean="0"/>
          </a:p>
          <a:p>
            <a:r>
              <a:rPr lang="en-AU" baseline="0" dirty="0" smtClean="0"/>
              <a:t>Rice :in flour</a:t>
            </a:r>
          </a:p>
          <a:p>
            <a:r>
              <a:rPr lang="en-AU" baseline="0" dirty="0" smtClean="0"/>
              <a:t>The food list is broad now.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106B0-A786-4A7B-9500-2D52DF3E920E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Table</a:t>
            </a:r>
            <a:r>
              <a:rPr lang="en-AU" baseline="0" dirty="0" smtClean="0"/>
              <a:t> 1.10: should be used</a:t>
            </a:r>
          </a:p>
          <a:p>
            <a:r>
              <a:rPr lang="en-AU" baseline="0" dirty="0" smtClean="0"/>
              <a:t>1.11 show balanced diet</a:t>
            </a:r>
            <a:endParaRPr lang="en-AU" dirty="0" smtClean="0"/>
          </a:p>
          <a:p>
            <a:r>
              <a:rPr lang="en-AU" dirty="0" smtClean="0"/>
              <a:t>Ref: table 2.4</a:t>
            </a:r>
          </a:p>
          <a:p>
            <a:r>
              <a:rPr lang="en-AU" dirty="0" smtClean="0"/>
              <a:t>Question</a:t>
            </a:r>
            <a:r>
              <a:rPr lang="en-AU" baseline="0" dirty="0" smtClean="0"/>
              <a:t>: national level???</a:t>
            </a:r>
          </a:p>
          <a:p>
            <a:r>
              <a:rPr lang="en-AU" baseline="0" dirty="0" smtClean="0"/>
              <a:t>Gender???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106B0-A786-4A7B-9500-2D52DF3E920E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4A5F09-7CBF-4F97-A20D-12683AD98F08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F4CC1D-CB53-4CD3-BC9A-3FB5CA1EC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A5F09-7CBF-4F97-A20D-12683AD98F08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F4CC1D-CB53-4CD3-BC9A-3FB5CA1EC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A5F09-7CBF-4F97-A20D-12683AD98F08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F4CC1D-CB53-4CD3-BC9A-3FB5CA1EC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A5F09-7CBF-4F97-A20D-12683AD98F08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F4CC1D-CB53-4CD3-BC9A-3FB5CA1EC2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A5F09-7CBF-4F97-A20D-12683AD98F08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F4CC1D-CB53-4CD3-BC9A-3FB5CA1EC2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A5F09-7CBF-4F97-A20D-12683AD98F08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F4CC1D-CB53-4CD3-BC9A-3FB5CA1EC2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A5F09-7CBF-4F97-A20D-12683AD98F08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F4CC1D-CB53-4CD3-BC9A-3FB5CA1EC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A5F09-7CBF-4F97-A20D-12683AD98F08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F4CC1D-CB53-4CD3-BC9A-3FB5CA1EC2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A5F09-7CBF-4F97-A20D-12683AD98F08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F4CC1D-CB53-4CD3-BC9A-3FB5CA1EC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94A5F09-7CBF-4F97-A20D-12683AD98F08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F4CC1D-CB53-4CD3-BC9A-3FB5CA1EC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4A5F09-7CBF-4F97-A20D-12683AD98F08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7F4CC1D-CB53-4CD3-BC9A-3FB5CA1EC2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94A5F09-7CBF-4F97-A20D-12683AD98F08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7F4CC1D-CB53-4CD3-BC9A-3FB5CA1EC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216958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Analysis of Micro Indicators on Food Security for Afghanistan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3429001"/>
            <a:ext cx="7704856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2000" dirty="0" smtClean="0"/>
              <a:t>FAO Regional Training Workshop on Food Security Statistics</a:t>
            </a:r>
          </a:p>
          <a:p>
            <a:pPr algn="ctr">
              <a:lnSpc>
                <a:spcPct val="150000"/>
              </a:lnSpc>
            </a:pPr>
            <a:r>
              <a:rPr lang="en-AU" sz="2000" dirty="0" smtClean="0"/>
              <a:t>Bangkok, Thailand</a:t>
            </a:r>
          </a:p>
          <a:p>
            <a:pPr algn="ctr">
              <a:lnSpc>
                <a:spcPct val="150000"/>
              </a:lnSpc>
            </a:pPr>
            <a:endParaRPr lang="en-A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587727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29 November 2013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88534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8793487"/>
              </p:ext>
            </p:extLst>
          </p:nvPr>
        </p:nvGraphicFramePr>
        <p:xfrm>
          <a:off x="683568" y="1340770"/>
          <a:ext cx="7992888" cy="5250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222"/>
                <a:gridCol w="1998222"/>
                <a:gridCol w="1998222"/>
                <a:gridCol w="1998222"/>
              </a:tblGrid>
              <a:tr h="1222777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Category</a:t>
                      </a:r>
                      <a:endParaRPr lang="en-US" sz="2200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Share of  DEC  from protein  (%)</a:t>
                      </a:r>
                      <a:endParaRPr lang="en-US" sz="22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Share  of DEC  from fat (%)</a:t>
                      </a:r>
                      <a:endParaRPr lang="en-US" sz="22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Share of  DEC from carbohydrates  (%)</a:t>
                      </a:r>
                      <a:endParaRPr lang="en-US" sz="22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855944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Balanced MN  Goal (%)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10-15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15-30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55-75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9590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National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11.18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22.19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66.62</a:t>
                      </a:r>
                      <a:endParaRPr lang="en-US" sz="2000" dirty="0"/>
                    </a:p>
                  </a:txBody>
                  <a:tcPr anchor="ctr"/>
                </a:tc>
              </a:tr>
              <a:tr h="49590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Urban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11.15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22.20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66.58</a:t>
                      </a:r>
                      <a:endParaRPr lang="en-US" sz="2000" dirty="0"/>
                    </a:p>
                  </a:txBody>
                  <a:tcPr anchor="ctr"/>
                </a:tc>
              </a:tr>
              <a:tr h="49590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rural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11.18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22.19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66.63</a:t>
                      </a:r>
                      <a:endParaRPr lang="en-US" sz="2000" dirty="0"/>
                    </a:p>
                  </a:txBody>
                  <a:tcPr anchor="ctr"/>
                </a:tc>
              </a:tr>
              <a:tr h="495904">
                <a:tc gridSpan="4"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0070C0"/>
                          </a:solidFill>
                        </a:rPr>
                        <a:t>Gender</a:t>
                      </a:r>
                      <a:endParaRPr lang="en-US" sz="2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911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Male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11.18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22.20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66.61</a:t>
                      </a:r>
                      <a:endParaRPr lang="en-US" sz="2000" dirty="0"/>
                    </a:p>
                  </a:txBody>
                  <a:tcPr anchor="ctr"/>
                </a:tc>
              </a:tr>
              <a:tr h="48911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Female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10.92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21.80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67.27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Analysis of Macro Nutrients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467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467544" y="476672"/>
          <a:ext cx="8136904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19069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About the Survey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Sample Size: 20,576 HHs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Sampling Methodology: Two Stage Stratified Sampling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Response Rate: 97 %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Period Covered: Mid Aug 2007 – End Aug 2008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Reference Period of Food Data: Weekly 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National Risk and Vulnerability Assessment (NRVA) 2007/8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174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111" t="4550" r="1111" b="853"/>
          <a:stretch>
            <a:fillRect/>
          </a:stretch>
        </p:blipFill>
        <p:spPr bwMode="auto">
          <a:xfrm>
            <a:off x="3707904" y="2492896"/>
            <a:ext cx="5099560" cy="378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51920" y="1412776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>
                <a:solidFill>
                  <a:srgbClr val="0070C0"/>
                </a:solidFill>
              </a:rPr>
              <a:t>Geographic Regions of NRVA 2007/08 Survey</a:t>
            </a:r>
            <a:endParaRPr lang="en-AU" sz="2800" dirty="0">
              <a:solidFill>
                <a:srgbClr val="0070C0"/>
              </a:solidFill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n-AU" dirty="0" smtClean="0"/>
              <a:t>NRVA 2007/8 Survey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251520" y="4149080"/>
            <a:ext cx="3491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2800" dirty="0" smtClean="0">
                <a:solidFill>
                  <a:srgbClr val="0070C0"/>
                </a:solidFill>
              </a:rPr>
              <a:t>Indicators: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AU" sz="2200" dirty="0" smtClean="0"/>
              <a:t>25 MDG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AU" sz="2200" dirty="0" smtClean="0"/>
              <a:t>key indicators for AFG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1412776"/>
            <a:ext cx="3491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2800" dirty="0" smtClean="0">
                <a:solidFill>
                  <a:srgbClr val="0070C0"/>
                </a:solidFill>
              </a:rPr>
              <a:t>Questionnaire: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AU" dirty="0" smtClean="0"/>
              <a:t> </a:t>
            </a:r>
            <a:r>
              <a:rPr lang="en-AU" sz="2200" dirty="0" smtClean="0"/>
              <a:t>Developed in </a:t>
            </a:r>
            <a:r>
              <a:rPr lang="en-AU" sz="2200" dirty="0" err="1" smtClean="0"/>
              <a:t>Teleform</a:t>
            </a:r>
            <a:endParaRPr lang="en-AU" sz="22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AU" sz="2200" dirty="0" smtClean="0"/>
              <a:t>Male, HH and </a:t>
            </a:r>
            <a:r>
              <a:rPr lang="en-AU" sz="2200" dirty="0" err="1" smtClean="0"/>
              <a:t>Shaura</a:t>
            </a:r>
            <a:endParaRPr lang="en-AU" sz="22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AU" sz="2200" dirty="0" smtClean="0"/>
              <a:t>Female, HH and </a:t>
            </a:r>
            <a:r>
              <a:rPr lang="en-AU" sz="2200" dirty="0" err="1" smtClean="0"/>
              <a:t>Shaura</a:t>
            </a:r>
            <a:endParaRPr lang="en-AU" sz="22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AU" sz="2200" dirty="0" smtClean="0"/>
              <a:t>Market Price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07904" y="6309320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/>
              <a:t>Source: AMS 2010</a:t>
            </a:r>
            <a:endParaRPr lang="en-A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AU" sz="2800" b="1" dirty="0" smtClean="0">
                <a:solidFill>
                  <a:srgbClr val="0070C0"/>
                </a:solidFill>
              </a:rPr>
              <a:t>Key Findings of the Survey</a:t>
            </a:r>
          </a:p>
          <a:p>
            <a:pPr>
              <a:lnSpc>
                <a:spcPct val="150000"/>
              </a:lnSpc>
              <a:buNone/>
            </a:pPr>
            <a:r>
              <a:rPr lang="en-AU" dirty="0" smtClean="0">
                <a:solidFill>
                  <a:srgbClr val="00B0F0"/>
                </a:solidFill>
              </a:rPr>
              <a:t>59 % </a:t>
            </a:r>
            <a:r>
              <a:rPr lang="en-AU" dirty="0" smtClean="0"/>
              <a:t>of population engaged in Agriculture and Livestock sector</a:t>
            </a:r>
          </a:p>
          <a:p>
            <a:pPr>
              <a:lnSpc>
                <a:spcPct val="150000"/>
              </a:lnSpc>
              <a:buNone/>
            </a:pPr>
            <a:r>
              <a:rPr lang="en-AU" dirty="0" smtClean="0">
                <a:solidFill>
                  <a:schemeClr val="accent4">
                    <a:lumMod val="75000"/>
                  </a:schemeClr>
                </a:solidFill>
              </a:rPr>
              <a:t>Wheat is an important Crop:</a:t>
            </a:r>
          </a:p>
          <a:p>
            <a:pPr>
              <a:lnSpc>
                <a:spcPct val="150000"/>
              </a:lnSpc>
              <a:buNone/>
            </a:pPr>
            <a:r>
              <a:rPr lang="en-AU" dirty="0" smtClean="0">
                <a:solidFill>
                  <a:srgbClr val="00B0F0"/>
                </a:solidFill>
              </a:rPr>
              <a:t>77% </a:t>
            </a:r>
            <a:r>
              <a:rPr lang="en-AU" dirty="0" err="1" smtClean="0"/>
              <a:t>hh</a:t>
            </a:r>
            <a:r>
              <a:rPr lang="en-AU" dirty="0" smtClean="0"/>
              <a:t> farming on irrigated land</a:t>
            </a:r>
          </a:p>
          <a:p>
            <a:pPr>
              <a:lnSpc>
                <a:spcPct val="150000"/>
              </a:lnSpc>
              <a:buNone/>
            </a:pPr>
            <a:r>
              <a:rPr lang="en-AU" dirty="0" smtClean="0">
                <a:solidFill>
                  <a:srgbClr val="00B0F0"/>
                </a:solidFill>
              </a:rPr>
              <a:t>94% </a:t>
            </a:r>
            <a:r>
              <a:rPr lang="en-AU" dirty="0" err="1" smtClean="0"/>
              <a:t>hh</a:t>
            </a:r>
            <a:r>
              <a:rPr lang="en-AU" dirty="0" smtClean="0"/>
              <a:t> farming on rain-fed land</a:t>
            </a:r>
          </a:p>
          <a:p>
            <a:pPr>
              <a:lnSpc>
                <a:spcPct val="150000"/>
              </a:lnSpc>
              <a:buNone/>
            </a:pPr>
            <a:r>
              <a:rPr lang="en-AU" dirty="0" smtClean="0">
                <a:solidFill>
                  <a:schemeClr val="accent4">
                    <a:lumMod val="75000"/>
                  </a:schemeClr>
                </a:solidFill>
              </a:rPr>
              <a:t>Access to safe drinking water:</a:t>
            </a:r>
          </a:p>
          <a:p>
            <a:pPr>
              <a:lnSpc>
                <a:spcPct val="150000"/>
              </a:lnSpc>
              <a:buNone/>
            </a:pPr>
            <a:r>
              <a:rPr lang="en-AU" dirty="0" smtClean="0">
                <a:solidFill>
                  <a:srgbClr val="00B0F0"/>
                </a:solidFill>
              </a:rPr>
              <a:t> 27% </a:t>
            </a:r>
            <a:r>
              <a:rPr lang="en-AU" dirty="0" smtClean="0"/>
              <a:t>of the population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pPr algn="ctr"/>
            <a:r>
              <a:rPr lang="en-AU" dirty="0" smtClean="0"/>
              <a:t>NRVA 2007/8 Survey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	Limitations of the Survey</a:t>
            </a:r>
          </a:p>
          <a:p>
            <a:pPr lvl="1"/>
            <a:r>
              <a:rPr lang="en-US" dirty="0" smtClean="0"/>
              <a:t>Insecurity in some areas</a:t>
            </a:r>
          </a:p>
          <a:p>
            <a:pPr lvl="1"/>
            <a:r>
              <a:rPr lang="en-US" dirty="0" smtClean="0"/>
              <a:t>Lack of female enumerators in some areas</a:t>
            </a:r>
          </a:p>
          <a:p>
            <a:pPr lvl="1"/>
            <a:r>
              <a:rPr lang="en-US" dirty="0" smtClean="0"/>
              <a:t>Low literacy rate in rural areas</a:t>
            </a:r>
          </a:p>
          <a:p>
            <a:pPr lvl="1"/>
            <a:r>
              <a:rPr lang="en-US" dirty="0" smtClean="0"/>
              <a:t>Female under reporting</a:t>
            </a:r>
          </a:p>
          <a:p>
            <a:pPr lvl="1"/>
            <a:r>
              <a:rPr lang="en-US" dirty="0" smtClean="0"/>
              <a:t>Income under reporting</a:t>
            </a:r>
          </a:p>
          <a:p>
            <a:pPr lvl="1"/>
            <a:r>
              <a:rPr lang="en-US" dirty="0" smtClean="0"/>
              <a:t>Food item categories were too broad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sz="2700" dirty="0" smtClean="0">
                <a:solidFill>
                  <a:srgbClr val="0070C0"/>
                </a:solidFill>
              </a:rPr>
              <a:t>Recommendations</a:t>
            </a:r>
            <a:endParaRPr lang="en-US" sz="2400" dirty="0" smtClean="0"/>
          </a:p>
          <a:p>
            <a:pPr lvl="1"/>
            <a:r>
              <a:rPr lang="en-US" dirty="0" smtClean="0"/>
              <a:t>Break down the sub categories of food items</a:t>
            </a:r>
          </a:p>
          <a:p>
            <a:pPr lvl="1"/>
            <a:r>
              <a:rPr lang="en-US" dirty="0" smtClean="0"/>
              <a:t>Specification of “other” option in the Questionnaire</a:t>
            </a:r>
          </a:p>
          <a:p>
            <a:pPr lvl="1"/>
            <a:r>
              <a:rPr lang="en-US" dirty="0" smtClean="0"/>
              <a:t>Enhancement of the skills and knowledge of the enumerators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95536" y="125760"/>
            <a:ext cx="8229600" cy="1143000"/>
          </a:xfrm>
        </p:spPr>
        <p:txBody>
          <a:bodyPr/>
          <a:lstStyle/>
          <a:p>
            <a:pPr algn="ctr"/>
            <a:r>
              <a:rPr lang="en-AU" dirty="0" smtClean="0"/>
              <a:t>NRVA 2007/8 Survey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97349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81732356"/>
              </p:ext>
            </p:extLst>
          </p:nvPr>
        </p:nvGraphicFramePr>
        <p:xfrm>
          <a:off x="611561" y="1556792"/>
          <a:ext cx="7992886" cy="439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498"/>
                <a:gridCol w="1834796"/>
                <a:gridCol w="1834796"/>
                <a:gridCol w="1834796"/>
              </a:tblGrid>
              <a:tr h="77951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Category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DEC </a:t>
                      </a:r>
                    </a:p>
                    <a:p>
                      <a:pPr algn="ctr"/>
                      <a:r>
                        <a:rPr lang="en-US" sz="2200" dirty="0" smtClean="0"/>
                        <a:t>(survey)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DES</a:t>
                      </a:r>
                    </a:p>
                    <a:p>
                      <a:pPr algn="ctr"/>
                      <a:r>
                        <a:rPr lang="en-US" sz="2200" dirty="0" smtClean="0"/>
                        <a:t>(SOFI)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MDER</a:t>
                      </a:r>
                      <a:endParaRPr lang="en-US" sz="2200" dirty="0"/>
                    </a:p>
                  </a:txBody>
                  <a:tcPr anchor="ctr"/>
                </a:tc>
              </a:tr>
              <a:tr h="451622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National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2,570.0</a:t>
                      </a:r>
                      <a:endParaRPr lang="en-US" sz="22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N/A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1,665.0</a:t>
                      </a:r>
                      <a:endParaRPr lang="en-US" sz="2200" dirty="0"/>
                    </a:p>
                  </a:txBody>
                  <a:tcPr/>
                </a:tc>
              </a:tr>
              <a:tr h="451622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Urban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2,564.2</a:t>
                      </a:r>
                      <a:endParaRPr lang="en-US" sz="2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1,662.8</a:t>
                      </a:r>
                      <a:endParaRPr lang="en-US" sz="2200" dirty="0"/>
                    </a:p>
                  </a:txBody>
                  <a:tcPr/>
                </a:tc>
              </a:tr>
              <a:tr h="451622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Rural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2,571.4</a:t>
                      </a:r>
                      <a:endParaRPr lang="en-US" sz="2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1,665.5</a:t>
                      </a:r>
                      <a:endParaRPr lang="en-US" sz="2200" dirty="0"/>
                    </a:p>
                  </a:txBody>
                  <a:tcPr/>
                </a:tc>
              </a:tr>
              <a:tr h="451622">
                <a:tc gridSpan="4"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By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</a:rPr>
                        <a:t> Region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1622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Central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2,713.5</a:t>
                      </a:r>
                      <a:endParaRPr lang="en-US" sz="22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N/A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1,693.9</a:t>
                      </a:r>
                      <a:endParaRPr lang="en-US" sz="2200" dirty="0"/>
                    </a:p>
                  </a:txBody>
                  <a:tcPr/>
                </a:tc>
              </a:tr>
              <a:tr h="451622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Northeast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2,680.9</a:t>
                      </a:r>
                      <a:endParaRPr lang="en-US" sz="2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1,652.6</a:t>
                      </a:r>
                      <a:endParaRPr lang="en-US" sz="2200" dirty="0"/>
                    </a:p>
                  </a:txBody>
                  <a:tcPr/>
                </a:tc>
              </a:tr>
              <a:tr h="451622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West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2,510.8</a:t>
                      </a:r>
                      <a:endParaRPr lang="en-US" sz="2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1,670.2</a:t>
                      </a:r>
                      <a:endParaRPr lang="en-US" sz="2200" dirty="0"/>
                    </a:p>
                  </a:txBody>
                  <a:tcPr/>
                </a:tc>
              </a:tr>
              <a:tr h="451622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South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2,185.1</a:t>
                      </a:r>
                      <a:endParaRPr lang="en-US" sz="2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1,660.4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Analysis of DEC and MDER by Urban/Rural and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12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66900991"/>
              </p:ext>
            </p:extLst>
          </p:nvPr>
        </p:nvGraphicFramePr>
        <p:xfrm>
          <a:off x="457200" y="1481138"/>
          <a:ext cx="8229600" cy="4468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26656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Category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Purchase (%)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 Own Production (%)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Other (%)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Away from Home (%)</a:t>
                      </a:r>
                      <a:endParaRPr lang="en-US" sz="2200" dirty="0"/>
                    </a:p>
                  </a:txBody>
                  <a:tcPr anchor="ctr"/>
                </a:tc>
              </a:tr>
              <a:tr h="51366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National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75.56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18.92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3.14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2.38</a:t>
                      </a:r>
                      <a:endParaRPr lang="en-US" sz="2200" dirty="0"/>
                    </a:p>
                  </a:txBody>
                  <a:tcPr/>
                </a:tc>
              </a:tr>
              <a:tr h="51366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Urban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75.71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18.66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3.17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2.45</a:t>
                      </a:r>
                      <a:endParaRPr lang="en-US" sz="2200" dirty="0"/>
                    </a:p>
                  </a:txBody>
                  <a:tcPr/>
                </a:tc>
              </a:tr>
              <a:tr h="51366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rural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75.72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18.99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3.14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2.36</a:t>
                      </a:r>
                      <a:endParaRPr lang="en-US" sz="2200" dirty="0"/>
                    </a:p>
                  </a:txBody>
                  <a:tcPr/>
                </a:tc>
              </a:tr>
              <a:tr h="633280">
                <a:tc gridSpan="5"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Gender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366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Male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75.53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19.02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3.06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2.39</a:t>
                      </a:r>
                      <a:endParaRPr lang="en-US" sz="2200" dirty="0"/>
                    </a:p>
                  </a:txBody>
                  <a:tcPr/>
                </a:tc>
              </a:tr>
              <a:tr h="51366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Female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77.50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12.41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8.82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1.27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>
                <a:effectLst/>
              </a:rPr>
              <a:t>Analysis of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Ma</a:t>
            </a:r>
            <a:r>
              <a:rPr lang="en-US" dirty="0" smtClean="0">
                <a:effectLst/>
              </a:rPr>
              <a:t>in Source of Acquisition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50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467544" y="620688"/>
          <a:ext cx="8208912" cy="5761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916833"/>
          <a:ext cx="8136904" cy="4176465"/>
        </p:xfrm>
        <a:graphic>
          <a:graphicData uri="http://schemas.openxmlformats.org/drawingml/2006/table">
            <a:tbl>
              <a:tblPr/>
              <a:tblGrid>
                <a:gridCol w="3153390"/>
                <a:gridCol w="2743999"/>
                <a:gridCol w="2239515"/>
              </a:tblGrid>
              <a:tr h="125841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  <a:r>
                        <a:rPr lang="en-AU" sz="22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Quintiles</a:t>
                      </a:r>
                      <a:endParaRPr lang="en-AU" sz="22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2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Average HS</a:t>
                      </a:r>
                      <a:endParaRPr lang="en-AU" sz="22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2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Average DEC</a:t>
                      </a:r>
                      <a:r>
                        <a:rPr lang="en-AU" sz="2200" b="1" i="0" u="none" strike="noStrike" baseline="0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 kcal/person/day</a:t>
                      </a:r>
                      <a:endParaRPr lang="en-AU" sz="22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83611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Lowest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1974.91</a:t>
                      </a:r>
                      <a:endParaRPr lang="en-AU" sz="2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3611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2353.99</a:t>
                      </a:r>
                      <a:endParaRPr lang="en-AU" sz="2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3611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2599.88</a:t>
                      </a:r>
                      <a:endParaRPr lang="en-AU" sz="2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3611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2792.97</a:t>
                      </a:r>
                      <a:endParaRPr lang="en-AU" sz="2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3611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Highest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3289.27</a:t>
                      </a:r>
                      <a:endParaRPr lang="en-AU" sz="2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pPr algn="ctr"/>
            <a:r>
              <a:rPr lang="en-AU" sz="3200" dirty="0" smtClean="0"/>
              <a:t>Dispersion of Average Dietary Energy Consumption and Household Size by Income Quintile</a:t>
            </a:r>
            <a:endParaRPr lang="en-A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359</TotalTime>
  <Words>523</Words>
  <Application>Microsoft Office PowerPoint</Application>
  <PresentationFormat>On-screen Show (4:3)</PresentationFormat>
  <Paragraphs>212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Analysis of Micro Indicators on Food Security for Afghanistan</vt:lpstr>
      <vt:lpstr>National Risk and Vulnerability Assessment (NRVA) 2007/8</vt:lpstr>
      <vt:lpstr>NRVA 2007/8 Survey</vt:lpstr>
      <vt:lpstr>NRVA 2007/8 Survey</vt:lpstr>
      <vt:lpstr>NRVA 2007/8 Survey</vt:lpstr>
      <vt:lpstr>Analysis of DEC and MDER by Urban/Rural and Region</vt:lpstr>
      <vt:lpstr>Analysis of Main Source of Acquisition</vt:lpstr>
      <vt:lpstr>Slide 8</vt:lpstr>
      <vt:lpstr>Dispersion of Average Dietary Energy Consumption and Household Size by Income Quintile</vt:lpstr>
      <vt:lpstr>Analysis of Macro Nutrients </vt:lpstr>
      <vt:lpstr>Slide 11</vt:lpstr>
    </vt:vector>
  </TitlesOfParts>
  <Company>FAO of the 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 analysis of global indicators on Food security</dc:title>
  <dc:creator>Nathalie Troubat (ESS)</dc:creator>
  <cp:lastModifiedBy>Ateeq</cp:lastModifiedBy>
  <cp:revision>57</cp:revision>
  <dcterms:created xsi:type="dcterms:W3CDTF">2013-11-28T01:05:14Z</dcterms:created>
  <dcterms:modified xsi:type="dcterms:W3CDTF">2013-11-30T02:44:11Z</dcterms:modified>
</cp:coreProperties>
</file>