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96" r:id="rId3"/>
    <p:sldId id="280" r:id="rId4"/>
    <p:sldId id="281" r:id="rId5"/>
    <p:sldId id="260" r:id="rId6"/>
    <p:sldId id="283" r:id="rId7"/>
    <p:sldId id="284" r:id="rId8"/>
    <p:sldId id="285" r:id="rId9"/>
    <p:sldId id="288" r:id="rId10"/>
    <p:sldId id="289" r:id="rId11"/>
    <p:sldId id="287" r:id="rId12"/>
    <p:sldId id="290" r:id="rId13"/>
    <p:sldId id="266" r:id="rId14"/>
    <p:sldId id="291" r:id="rId15"/>
    <p:sldId id="292" r:id="rId16"/>
    <p:sldId id="293" r:id="rId17"/>
    <p:sldId id="294" r:id="rId18"/>
    <p:sldId id="295"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6D2AB-D779-42D9-A366-69B46706E12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1DE0287-3CC4-48AC-8DF8-14C193FB3797}">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Rainfed Ecosystem</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28B9208-11CE-45B7-8257-F1A0D8A31163}" type="parTrans" cxnId="{CB2415B6-8088-4503-B669-51B0B7B60D2E}">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8D13368-AB2B-4275-8287-06304099D509}" type="sibTrans" cxnId="{CB2415B6-8088-4503-B669-51B0B7B60D2E}">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7A41B32-2472-431C-A741-35B1946AD226}">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Lowland</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A697B6D-C840-4E20-9E8B-76DEEB3C5CD9}" type="parTrans" cxnId="{E1099141-1D27-46D7-9C0B-E4980DB19981}">
      <dgm:prSet/>
      <dgm:spPr/>
      <dgm:t>
        <a:bodyPr/>
        <a:lstStyle/>
        <a:p>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E54C5B2-5344-4E71-8BEE-979C773607DB}" type="sibTrans" cxnId="{E1099141-1D27-46D7-9C0B-E4980DB1998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AA6380D-7BE5-4A9D-BEB5-5E8E5454BB1B}">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Coastal zones </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19B1664-D7EB-4CC6-B778-68F8419DA274}" type="parTrans" cxnId="{CB68AE7A-83CE-4E19-A6F0-D6CF31163176}">
      <dgm:prSet/>
      <dgm:spPr/>
      <dgm:t>
        <a:bodyPr/>
        <a:lstStyle/>
        <a:p>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021D063-C30B-4769-A059-517E6617ABC5}" type="sibTrans" cxnId="{CB68AE7A-83CE-4E19-A6F0-D6CF31163176}">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84279F1-B4BF-4ED7-8471-44DE5F82E8BB}">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Hills</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03115A3-541E-47B9-A514-D85378EB3F67}" type="parTrans" cxnId="{4697672B-E682-4DBF-A6DC-06ABE25DFBF5}">
      <dgm:prSet/>
      <dgm:spPr/>
      <dgm:t>
        <a:bodyPr/>
        <a:lstStyle/>
        <a:p>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24B47C3-0594-4574-8BA0-16549142DEDE}" type="sibTrans" cxnId="{4697672B-E682-4DBF-A6DC-06ABE25DFBF5}">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FEECAC0-3B47-4503-AFD9-A4BB89DD6C13}">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Upland</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748258B-0E2F-40DD-92C2-68B85FC9D1D6}" type="sibTrans" cxnId="{3116E8B7-10C7-4582-824D-8AEB20308362}">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AA0B68A-A937-4323-A9C3-0EE3F2847192}" type="parTrans" cxnId="{3116E8B7-10C7-4582-824D-8AEB20308362}">
      <dgm:prSet/>
      <dgm:spPr/>
      <dgm:t>
        <a:bodyPr/>
        <a:lstStyle/>
        <a:p>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E334FAB-7866-47B6-AD18-650CB510B2FC}" type="pres">
      <dgm:prSet presAssocID="{4946D2AB-D779-42D9-A366-69B46706E12E}" presName="hierChild1" presStyleCnt="0">
        <dgm:presLayoutVars>
          <dgm:orgChart val="1"/>
          <dgm:chPref val="1"/>
          <dgm:dir/>
          <dgm:animOne val="branch"/>
          <dgm:animLvl val="lvl"/>
          <dgm:resizeHandles/>
        </dgm:presLayoutVars>
      </dgm:prSet>
      <dgm:spPr/>
      <dgm:t>
        <a:bodyPr/>
        <a:lstStyle/>
        <a:p>
          <a:endParaRPr lang="en-US"/>
        </a:p>
      </dgm:t>
    </dgm:pt>
    <dgm:pt modelId="{F7146BAA-38DB-4EDE-A8F4-AF868717B133}" type="pres">
      <dgm:prSet presAssocID="{01DE0287-3CC4-48AC-8DF8-14C193FB3797}" presName="hierRoot1" presStyleCnt="0">
        <dgm:presLayoutVars>
          <dgm:hierBranch val="init"/>
        </dgm:presLayoutVars>
      </dgm:prSet>
      <dgm:spPr/>
    </dgm:pt>
    <dgm:pt modelId="{6C361595-23B5-4AC9-88C8-35E73958F2E1}" type="pres">
      <dgm:prSet presAssocID="{01DE0287-3CC4-48AC-8DF8-14C193FB3797}" presName="rootComposite1" presStyleCnt="0"/>
      <dgm:spPr/>
    </dgm:pt>
    <dgm:pt modelId="{A161E891-44D5-40E4-A9DF-61CE114B0401}" type="pres">
      <dgm:prSet presAssocID="{01DE0287-3CC4-48AC-8DF8-14C193FB3797}" presName="rootText1" presStyleLbl="node0" presStyleIdx="0" presStyleCnt="1" custLinFactY="-42479" custLinFactNeighborY="-100000">
        <dgm:presLayoutVars>
          <dgm:chPref val="3"/>
        </dgm:presLayoutVars>
      </dgm:prSet>
      <dgm:spPr/>
      <dgm:t>
        <a:bodyPr/>
        <a:lstStyle/>
        <a:p>
          <a:endParaRPr lang="en-US"/>
        </a:p>
      </dgm:t>
    </dgm:pt>
    <dgm:pt modelId="{70A88331-7F58-4D2D-8F75-58179735EAB9}" type="pres">
      <dgm:prSet presAssocID="{01DE0287-3CC4-48AC-8DF8-14C193FB3797}" presName="rootConnector1" presStyleLbl="node1" presStyleIdx="0" presStyleCnt="0"/>
      <dgm:spPr/>
      <dgm:t>
        <a:bodyPr/>
        <a:lstStyle/>
        <a:p>
          <a:endParaRPr lang="en-US"/>
        </a:p>
      </dgm:t>
    </dgm:pt>
    <dgm:pt modelId="{6DB5B9C0-2699-40B4-8443-F3B07347BD77}" type="pres">
      <dgm:prSet presAssocID="{01DE0287-3CC4-48AC-8DF8-14C193FB3797}" presName="hierChild2" presStyleCnt="0"/>
      <dgm:spPr/>
    </dgm:pt>
    <dgm:pt modelId="{D6C7DFC7-CA50-41D9-9DD5-257C6F43E61C}" type="pres">
      <dgm:prSet presAssocID="{6AA0B68A-A937-4323-A9C3-0EE3F2847192}" presName="Name37" presStyleLbl="parChTrans1D2" presStyleIdx="0" presStyleCnt="4"/>
      <dgm:spPr/>
      <dgm:t>
        <a:bodyPr/>
        <a:lstStyle/>
        <a:p>
          <a:endParaRPr lang="en-US"/>
        </a:p>
      </dgm:t>
    </dgm:pt>
    <dgm:pt modelId="{EB79F6CC-8025-40E0-9EE0-3BEF71718145}" type="pres">
      <dgm:prSet presAssocID="{AFEECAC0-3B47-4503-AFD9-A4BB89DD6C13}" presName="hierRoot2" presStyleCnt="0">
        <dgm:presLayoutVars>
          <dgm:hierBranch val="init"/>
        </dgm:presLayoutVars>
      </dgm:prSet>
      <dgm:spPr/>
    </dgm:pt>
    <dgm:pt modelId="{065C240C-B165-4F5E-81AE-EEFD98382DA3}" type="pres">
      <dgm:prSet presAssocID="{AFEECAC0-3B47-4503-AFD9-A4BB89DD6C13}" presName="rootComposite" presStyleCnt="0"/>
      <dgm:spPr/>
    </dgm:pt>
    <dgm:pt modelId="{6B9D137F-13E0-4990-86E2-62B4D2449495}" type="pres">
      <dgm:prSet presAssocID="{AFEECAC0-3B47-4503-AFD9-A4BB89DD6C13}" presName="rootText" presStyleLbl="node2" presStyleIdx="0" presStyleCnt="4" custLinFactY="-43958" custLinFactNeighborY="-100000">
        <dgm:presLayoutVars>
          <dgm:chPref val="3"/>
        </dgm:presLayoutVars>
      </dgm:prSet>
      <dgm:spPr/>
      <dgm:t>
        <a:bodyPr/>
        <a:lstStyle/>
        <a:p>
          <a:endParaRPr lang="en-US"/>
        </a:p>
      </dgm:t>
    </dgm:pt>
    <dgm:pt modelId="{F55928F8-56E5-41C2-B879-C0966165D12A}" type="pres">
      <dgm:prSet presAssocID="{AFEECAC0-3B47-4503-AFD9-A4BB89DD6C13}" presName="rootConnector" presStyleLbl="node2" presStyleIdx="0" presStyleCnt="4"/>
      <dgm:spPr/>
      <dgm:t>
        <a:bodyPr/>
        <a:lstStyle/>
        <a:p>
          <a:endParaRPr lang="en-US"/>
        </a:p>
      </dgm:t>
    </dgm:pt>
    <dgm:pt modelId="{F0598856-CEA8-447F-BC29-04A7B477E139}" type="pres">
      <dgm:prSet presAssocID="{AFEECAC0-3B47-4503-AFD9-A4BB89DD6C13}" presName="hierChild4" presStyleCnt="0"/>
      <dgm:spPr/>
    </dgm:pt>
    <dgm:pt modelId="{BD586682-44B4-49B4-9AB6-C9368028445B}" type="pres">
      <dgm:prSet presAssocID="{AFEECAC0-3B47-4503-AFD9-A4BB89DD6C13}" presName="hierChild5" presStyleCnt="0"/>
      <dgm:spPr/>
    </dgm:pt>
    <dgm:pt modelId="{6BA32427-E488-41DA-9E0A-79DB18113C56}" type="pres">
      <dgm:prSet presAssocID="{6A697B6D-C840-4E20-9E8B-76DEEB3C5CD9}" presName="Name37" presStyleLbl="parChTrans1D2" presStyleIdx="1" presStyleCnt="4"/>
      <dgm:spPr/>
      <dgm:t>
        <a:bodyPr/>
        <a:lstStyle/>
        <a:p>
          <a:endParaRPr lang="en-US"/>
        </a:p>
      </dgm:t>
    </dgm:pt>
    <dgm:pt modelId="{7C326F11-8037-42C8-B470-CABBD9B9735E}" type="pres">
      <dgm:prSet presAssocID="{07A41B32-2472-431C-A741-35B1946AD226}" presName="hierRoot2" presStyleCnt="0">
        <dgm:presLayoutVars>
          <dgm:hierBranch val="init"/>
        </dgm:presLayoutVars>
      </dgm:prSet>
      <dgm:spPr/>
    </dgm:pt>
    <dgm:pt modelId="{AAE09BF4-EABA-447E-BC56-5471719F9C82}" type="pres">
      <dgm:prSet presAssocID="{07A41B32-2472-431C-A741-35B1946AD226}" presName="rootComposite" presStyleCnt="0"/>
      <dgm:spPr/>
    </dgm:pt>
    <dgm:pt modelId="{E48D0E60-1E00-4CDC-8527-5AC913EF65F1}" type="pres">
      <dgm:prSet presAssocID="{07A41B32-2472-431C-A741-35B1946AD226}" presName="rootText" presStyleLbl="node2" presStyleIdx="1" presStyleCnt="4" custLinFactY="-42479" custLinFactNeighborY="-100000">
        <dgm:presLayoutVars>
          <dgm:chPref val="3"/>
        </dgm:presLayoutVars>
      </dgm:prSet>
      <dgm:spPr/>
      <dgm:t>
        <a:bodyPr/>
        <a:lstStyle/>
        <a:p>
          <a:endParaRPr lang="en-US"/>
        </a:p>
      </dgm:t>
    </dgm:pt>
    <dgm:pt modelId="{0FCB488A-5F93-4E88-ABA2-68A1F9EFFD85}" type="pres">
      <dgm:prSet presAssocID="{07A41B32-2472-431C-A741-35B1946AD226}" presName="rootConnector" presStyleLbl="node2" presStyleIdx="1" presStyleCnt="4"/>
      <dgm:spPr/>
      <dgm:t>
        <a:bodyPr/>
        <a:lstStyle/>
        <a:p>
          <a:endParaRPr lang="en-US"/>
        </a:p>
      </dgm:t>
    </dgm:pt>
    <dgm:pt modelId="{5BBDF156-A88A-4E58-9EC2-39E8792EA02B}" type="pres">
      <dgm:prSet presAssocID="{07A41B32-2472-431C-A741-35B1946AD226}" presName="hierChild4" presStyleCnt="0"/>
      <dgm:spPr/>
    </dgm:pt>
    <dgm:pt modelId="{61FCF800-CAD0-451D-8E68-555CDA0E76BB}" type="pres">
      <dgm:prSet presAssocID="{07A41B32-2472-431C-A741-35B1946AD226}" presName="hierChild5" presStyleCnt="0"/>
      <dgm:spPr/>
    </dgm:pt>
    <dgm:pt modelId="{9244D4E9-48A5-4C3C-857B-A25DAD1C83C3}" type="pres">
      <dgm:prSet presAssocID="{719B1664-D7EB-4CC6-B778-68F8419DA274}" presName="Name37" presStyleLbl="parChTrans1D2" presStyleIdx="2" presStyleCnt="4"/>
      <dgm:spPr/>
      <dgm:t>
        <a:bodyPr/>
        <a:lstStyle/>
        <a:p>
          <a:endParaRPr lang="en-US"/>
        </a:p>
      </dgm:t>
    </dgm:pt>
    <dgm:pt modelId="{A7977389-86CB-4240-896C-C279B48F74CA}" type="pres">
      <dgm:prSet presAssocID="{FAA6380D-7BE5-4A9D-BEB5-5E8E5454BB1B}" presName="hierRoot2" presStyleCnt="0">
        <dgm:presLayoutVars>
          <dgm:hierBranch val="init"/>
        </dgm:presLayoutVars>
      </dgm:prSet>
      <dgm:spPr/>
    </dgm:pt>
    <dgm:pt modelId="{D81F3C32-EE6A-437D-AE63-5F07925DCA49}" type="pres">
      <dgm:prSet presAssocID="{FAA6380D-7BE5-4A9D-BEB5-5E8E5454BB1B}" presName="rootComposite" presStyleCnt="0"/>
      <dgm:spPr/>
    </dgm:pt>
    <dgm:pt modelId="{179C3D54-BF88-4202-8591-412D60A880CD}" type="pres">
      <dgm:prSet presAssocID="{FAA6380D-7BE5-4A9D-BEB5-5E8E5454BB1B}" presName="rootText" presStyleLbl="node2" presStyleIdx="2" presStyleCnt="4" custLinFactY="-42479" custLinFactNeighborY="-100000">
        <dgm:presLayoutVars>
          <dgm:chPref val="3"/>
        </dgm:presLayoutVars>
      </dgm:prSet>
      <dgm:spPr/>
      <dgm:t>
        <a:bodyPr/>
        <a:lstStyle/>
        <a:p>
          <a:endParaRPr lang="en-US"/>
        </a:p>
      </dgm:t>
    </dgm:pt>
    <dgm:pt modelId="{578E22E8-A74F-43CF-942B-4B2F99183A19}" type="pres">
      <dgm:prSet presAssocID="{FAA6380D-7BE5-4A9D-BEB5-5E8E5454BB1B}" presName="rootConnector" presStyleLbl="node2" presStyleIdx="2" presStyleCnt="4"/>
      <dgm:spPr/>
      <dgm:t>
        <a:bodyPr/>
        <a:lstStyle/>
        <a:p>
          <a:endParaRPr lang="en-US"/>
        </a:p>
      </dgm:t>
    </dgm:pt>
    <dgm:pt modelId="{7DD4A278-9EB7-4EB5-BDD3-F4BC2F742E4F}" type="pres">
      <dgm:prSet presAssocID="{FAA6380D-7BE5-4A9D-BEB5-5E8E5454BB1B}" presName="hierChild4" presStyleCnt="0"/>
      <dgm:spPr/>
    </dgm:pt>
    <dgm:pt modelId="{BFC3FE8C-A39F-4CCE-BF4E-F7238CC1FA19}" type="pres">
      <dgm:prSet presAssocID="{FAA6380D-7BE5-4A9D-BEB5-5E8E5454BB1B}" presName="hierChild5" presStyleCnt="0"/>
      <dgm:spPr/>
    </dgm:pt>
    <dgm:pt modelId="{EEF9CBBF-19C0-4A77-8F93-1C25750DB589}" type="pres">
      <dgm:prSet presAssocID="{503115A3-541E-47B9-A514-D85378EB3F67}" presName="Name37" presStyleLbl="parChTrans1D2" presStyleIdx="3" presStyleCnt="4"/>
      <dgm:spPr/>
      <dgm:t>
        <a:bodyPr/>
        <a:lstStyle/>
        <a:p>
          <a:endParaRPr lang="en-US"/>
        </a:p>
      </dgm:t>
    </dgm:pt>
    <dgm:pt modelId="{F72DB165-4D9A-441A-B76D-3165E805C20E}" type="pres">
      <dgm:prSet presAssocID="{D84279F1-B4BF-4ED7-8471-44DE5F82E8BB}" presName="hierRoot2" presStyleCnt="0">
        <dgm:presLayoutVars>
          <dgm:hierBranch val="init"/>
        </dgm:presLayoutVars>
      </dgm:prSet>
      <dgm:spPr/>
    </dgm:pt>
    <dgm:pt modelId="{051742E4-ACE4-44E7-ABC3-731E009BF2DF}" type="pres">
      <dgm:prSet presAssocID="{D84279F1-B4BF-4ED7-8471-44DE5F82E8BB}" presName="rootComposite" presStyleCnt="0"/>
      <dgm:spPr/>
    </dgm:pt>
    <dgm:pt modelId="{9BE4F943-B232-459F-BB01-3E23CC77459A}" type="pres">
      <dgm:prSet presAssocID="{D84279F1-B4BF-4ED7-8471-44DE5F82E8BB}" presName="rootText" presStyleLbl="node2" presStyleIdx="3" presStyleCnt="4" custLinFactY="-42479" custLinFactNeighborY="-100000">
        <dgm:presLayoutVars>
          <dgm:chPref val="3"/>
        </dgm:presLayoutVars>
      </dgm:prSet>
      <dgm:spPr/>
      <dgm:t>
        <a:bodyPr/>
        <a:lstStyle/>
        <a:p>
          <a:endParaRPr lang="en-US"/>
        </a:p>
      </dgm:t>
    </dgm:pt>
    <dgm:pt modelId="{FD8C85FE-9074-4F81-8F2A-18C900C7D161}" type="pres">
      <dgm:prSet presAssocID="{D84279F1-B4BF-4ED7-8471-44DE5F82E8BB}" presName="rootConnector" presStyleLbl="node2" presStyleIdx="3" presStyleCnt="4"/>
      <dgm:spPr/>
      <dgm:t>
        <a:bodyPr/>
        <a:lstStyle/>
        <a:p>
          <a:endParaRPr lang="en-US"/>
        </a:p>
      </dgm:t>
    </dgm:pt>
    <dgm:pt modelId="{D4AABBDA-1E05-4B35-8316-713BFA1E1F54}" type="pres">
      <dgm:prSet presAssocID="{D84279F1-B4BF-4ED7-8471-44DE5F82E8BB}" presName="hierChild4" presStyleCnt="0"/>
      <dgm:spPr/>
    </dgm:pt>
    <dgm:pt modelId="{E538F3E5-AE81-4053-BF79-C543DF13225F}" type="pres">
      <dgm:prSet presAssocID="{D84279F1-B4BF-4ED7-8471-44DE5F82E8BB}" presName="hierChild5" presStyleCnt="0"/>
      <dgm:spPr/>
    </dgm:pt>
    <dgm:pt modelId="{D81082D0-DBD7-4450-B84D-BB2F7594C01F}" type="pres">
      <dgm:prSet presAssocID="{01DE0287-3CC4-48AC-8DF8-14C193FB3797}" presName="hierChild3" presStyleCnt="0"/>
      <dgm:spPr/>
    </dgm:pt>
  </dgm:ptLst>
  <dgm:cxnLst>
    <dgm:cxn modelId="{953C49D7-DFC4-4154-A8EF-8BF7F4B8B9C9}" type="presOf" srcId="{503115A3-541E-47B9-A514-D85378EB3F67}" destId="{EEF9CBBF-19C0-4A77-8F93-1C25750DB589}" srcOrd="0" destOrd="0" presId="urn:microsoft.com/office/officeart/2005/8/layout/orgChart1"/>
    <dgm:cxn modelId="{ED10AAF7-A859-4205-8641-D13A160CCFF4}" type="presOf" srcId="{07A41B32-2472-431C-A741-35B1946AD226}" destId="{0FCB488A-5F93-4E88-ABA2-68A1F9EFFD85}" srcOrd="1" destOrd="0" presId="urn:microsoft.com/office/officeart/2005/8/layout/orgChart1"/>
    <dgm:cxn modelId="{BDED792E-4E40-4A3B-B42E-B91F6A7EF4D9}" type="presOf" srcId="{07A41B32-2472-431C-A741-35B1946AD226}" destId="{E48D0E60-1E00-4CDC-8527-5AC913EF65F1}" srcOrd="0" destOrd="0" presId="urn:microsoft.com/office/officeart/2005/8/layout/orgChart1"/>
    <dgm:cxn modelId="{919161A0-D6D7-417B-848B-8599089F65E7}" type="presOf" srcId="{01DE0287-3CC4-48AC-8DF8-14C193FB3797}" destId="{70A88331-7F58-4D2D-8F75-58179735EAB9}" srcOrd="1" destOrd="0" presId="urn:microsoft.com/office/officeart/2005/8/layout/orgChart1"/>
    <dgm:cxn modelId="{890110AE-4148-480E-8B4F-D3F325F11334}" type="presOf" srcId="{6A697B6D-C840-4E20-9E8B-76DEEB3C5CD9}" destId="{6BA32427-E488-41DA-9E0A-79DB18113C56}" srcOrd="0" destOrd="0" presId="urn:microsoft.com/office/officeart/2005/8/layout/orgChart1"/>
    <dgm:cxn modelId="{4ACCB6C6-A6E3-4D55-BA1E-77F465E87896}" type="presOf" srcId="{6AA0B68A-A937-4323-A9C3-0EE3F2847192}" destId="{D6C7DFC7-CA50-41D9-9DD5-257C6F43E61C}" srcOrd="0" destOrd="0" presId="urn:microsoft.com/office/officeart/2005/8/layout/orgChart1"/>
    <dgm:cxn modelId="{345C316F-11CB-4A34-B400-342700724834}" type="presOf" srcId="{FAA6380D-7BE5-4A9D-BEB5-5E8E5454BB1B}" destId="{179C3D54-BF88-4202-8591-412D60A880CD}" srcOrd="0" destOrd="0" presId="urn:microsoft.com/office/officeart/2005/8/layout/orgChart1"/>
    <dgm:cxn modelId="{B8301E24-89D6-4BB9-8044-5D679F0F7565}" type="presOf" srcId="{4946D2AB-D779-42D9-A366-69B46706E12E}" destId="{CE334FAB-7866-47B6-AD18-650CB510B2FC}" srcOrd="0" destOrd="0" presId="urn:microsoft.com/office/officeart/2005/8/layout/orgChart1"/>
    <dgm:cxn modelId="{E9878683-2008-4C9A-AD5F-7583C4F4AC78}" type="presOf" srcId="{01DE0287-3CC4-48AC-8DF8-14C193FB3797}" destId="{A161E891-44D5-40E4-A9DF-61CE114B0401}" srcOrd="0" destOrd="0" presId="urn:microsoft.com/office/officeart/2005/8/layout/orgChart1"/>
    <dgm:cxn modelId="{8BD6374F-069B-424B-AA86-3BA924F3B93A}" type="presOf" srcId="{D84279F1-B4BF-4ED7-8471-44DE5F82E8BB}" destId="{9BE4F943-B232-459F-BB01-3E23CC77459A}" srcOrd="0" destOrd="0" presId="urn:microsoft.com/office/officeart/2005/8/layout/orgChart1"/>
    <dgm:cxn modelId="{32D1974F-C00A-46A7-AA97-DAED0C7CF6BB}" type="presOf" srcId="{FAA6380D-7BE5-4A9D-BEB5-5E8E5454BB1B}" destId="{578E22E8-A74F-43CF-942B-4B2F99183A19}" srcOrd="1" destOrd="0" presId="urn:microsoft.com/office/officeart/2005/8/layout/orgChart1"/>
    <dgm:cxn modelId="{AE4AC1DF-88AA-44C6-94F1-91C827D6AE20}" type="presOf" srcId="{AFEECAC0-3B47-4503-AFD9-A4BB89DD6C13}" destId="{6B9D137F-13E0-4990-86E2-62B4D2449495}" srcOrd="0" destOrd="0" presId="urn:microsoft.com/office/officeart/2005/8/layout/orgChart1"/>
    <dgm:cxn modelId="{A2C35453-08A7-4830-A414-CCB1C8D78437}" type="presOf" srcId="{AFEECAC0-3B47-4503-AFD9-A4BB89DD6C13}" destId="{F55928F8-56E5-41C2-B879-C0966165D12A}" srcOrd="1" destOrd="0" presId="urn:microsoft.com/office/officeart/2005/8/layout/orgChart1"/>
    <dgm:cxn modelId="{CB68AE7A-83CE-4E19-A6F0-D6CF31163176}" srcId="{01DE0287-3CC4-48AC-8DF8-14C193FB3797}" destId="{FAA6380D-7BE5-4A9D-BEB5-5E8E5454BB1B}" srcOrd="2" destOrd="0" parTransId="{719B1664-D7EB-4CC6-B778-68F8419DA274}" sibTransId="{2021D063-C30B-4769-A059-517E6617ABC5}"/>
    <dgm:cxn modelId="{C92CCBBD-ADE0-4357-8260-BC2C4EDBF5FE}" type="presOf" srcId="{719B1664-D7EB-4CC6-B778-68F8419DA274}" destId="{9244D4E9-48A5-4C3C-857B-A25DAD1C83C3}" srcOrd="0" destOrd="0" presId="urn:microsoft.com/office/officeart/2005/8/layout/orgChart1"/>
    <dgm:cxn modelId="{CB2415B6-8088-4503-B669-51B0B7B60D2E}" srcId="{4946D2AB-D779-42D9-A366-69B46706E12E}" destId="{01DE0287-3CC4-48AC-8DF8-14C193FB3797}" srcOrd="0" destOrd="0" parTransId="{F28B9208-11CE-45B7-8257-F1A0D8A31163}" sibTransId="{78D13368-AB2B-4275-8287-06304099D509}"/>
    <dgm:cxn modelId="{4697672B-E682-4DBF-A6DC-06ABE25DFBF5}" srcId="{01DE0287-3CC4-48AC-8DF8-14C193FB3797}" destId="{D84279F1-B4BF-4ED7-8471-44DE5F82E8BB}" srcOrd="3" destOrd="0" parTransId="{503115A3-541E-47B9-A514-D85378EB3F67}" sibTransId="{024B47C3-0594-4574-8BA0-16549142DEDE}"/>
    <dgm:cxn modelId="{E1099141-1D27-46D7-9C0B-E4980DB19981}" srcId="{01DE0287-3CC4-48AC-8DF8-14C193FB3797}" destId="{07A41B32-2472-431C-A741-35B1946AD226}" srcOrd="1" destOrd="0" parTransId="{6A697B6D-C840-4E20-9E8B-76DEEB3C5CD9}" sibTransId="{BE54C5B2-5344-4E71-8BEE-979C773607DB}"/>
    <dgm:cxn modelId="{3116E8B7-10C7-4582-824D-8AEB20308362}" srcId="{01DE0287-3CC4-48AC-8DF8-14C193FB3797}" destId="{AFEECAC0-3B47-4503-AFD9-A4BB89DD6C13}" srcOrd="0" destOrd="0" parTransId="{6AA0B68A-A937-4323-A9C3-0EE3F2847192}" sibTransId="{7748258B-0E2F-40DD-92C2-68B85FC9D1D6}"/>
    <dgm:cxn modelId="{7ED5CB5B-30EA-46F4-93CD-D6B1DCDAB018}" type="presOf" srcId="{D84279F1-B4BF-4ED7-8471-44DE5F82E8BB}" destId="{FD8C85FE-9074-4F81-8F2A-18C900C7D161}" srcOrd="1" destOrd="0" presId="urn:microsoft.com/office/officeart/2005/8/layout/orgChart1"/>
    <dgm:cxn modelId="{FFF9FC6A-A478-46B7-87CF-88BAF318560B}" type="presParOf" srcId="{CE334FAB-7866-47B6-AD18-650CB510B2FC}" destId="{F7146BAA-38DB-4EDE-A8F4-AF868717B133}" srcOrd="0" destOrd="0" presId="urn:microsoft.com/office/officeart/2005/8/layout/orgChart1"/>
    <dgm:cxn modelId="{848E3222-7A47-48D9-BBEE-CBE7A2F914CD}" type="presParOf" srcId="{F7146BAA-38DB-4EDE-A8F4-AF868717B133}" destId="{6C361595-23B5-4AC9-88C8-35E73958F2E1}" srcOrd="0" destOrd="0" presId="urn:microsoft.com/office/officeart/2005/8/layout/orgChart1"/>
    <dgm:cxn modelId="{B4845B32-E6B5-4956-88F0-4C4406AFC945}" type="presParOf" srcId="{6C361595-23B5-4AC9-88C8-35E73958F2E1}" destId="{A161E891-44D5-40E4-A9DF-61CE114B0401}" srcOrd="0" destOrd="0" presId="urn:microsoft.com/office/officeart/2005/8/layout/orgChart1"/>
    <dgm:cxn modelId="{0FB02342-81E0-468D-8DE9-203CA4EA299F}" type="presParOf" srcId="{6C361595-23B5-4AC9-88C8-35E73958F2E1}" destId="{70A88331-7F58-4D2D-8F75-58179735EAB9}" srcOrd="1" destOrd="0" presId="urn:microsoft.com/office/officeart/2005/8/layout/orgChart1"/>
    <dgm:cxn modelId="{BB3CF1C1-46ED-48B4-A140-AE6A3329C601}" type="presParOf" srcId="{F7146BAA-38DB-4EDE-A8F4-AF868717B133}" destId="{6DB5B9C0-2699-40B4-8443-F3B07347BD77}" srcOrd="1" destOrd="0" presId="urn:microsoft.com/office/officeart/2005/8/layout/orgChart1"/>
    <dgm:cxn modelId="{2456C729-4085-438F-B448-5E54B80B1C5C}" type="presParOf" srcId="{6DB5B9C0-2699-40B4-8443-F3B07347BD77}" destId="{D6C7DFC7-CA50-41D9-9DD5-257C6F43E61C}" srcOrd="0" destOrd="0" presId="urn:microsoft.com/office/officeart/2005/8/layout/orgChart1"/>
    <dgm:cxn modelId="{57D2082C-0F8B-4D60-896B-E8AFAC01F1FE}" type="presParOf" srcId="{6DB5B9C0-2699-40B4-8443-F3B07347BD77}" destId="{EB79F6CC-8025-40E0-9EE0-3BEF71718145}" srcOrd="1" destOrd="0" presId="urn:microsoft.com/office/officeart/2005/8/layout/orgChart1"/>
    <dgm:cxn modelId="{AA3FB158-2551-40BA-9ECF-7E9399593746}" type="presParOf" srcId="{EB79F6CC-8025-40E0-9EE0-3BEF71718145}" destId="{065C240C-B165-4F5E-81AE-EEFD98382DA3}" srcOrd="0" destOrd="0" presId="urn:microsoft.com/office/officeart/2005/8/layout/orgChart1"/>
    <dgm:cxn modelId="{E6F9F3B1-3D2C-4E0B-B848-78F352AB4272}" type="presParOf" srcId="{065C240C-B165-4F5E-81AE-EEFD98382DA3}" destId="{6B9D137F-13E0-4990-86E2-62B4D2449495}" srcOrd="0" destOrd="0" presId="urn:microsoft.com/office/officeart/2005/8/layout/orgChart1"/>
    <dgm:cxn modelId="{A7E389CE-7EA1-4F2C-A084-D111BD96557E}" type="presParOf" srcId="{065C240C-B165-4F5E-81AE-EEFD98382DA3}" destId="{F55928F8-56E5-41C2-B879-C0966165D12A}" srcOrd="1" destOrd="0" presId="urn:microsoft.com/office/officeart/2005/8/layout/orgChart1"/>
    <dgm:cxn modelId="{540D3C17-7D93-44CB-BF44-10725D438DA9}" type="presParOf" srcId="{EB79F6CC-8025-40E0-9EE0-3BEF71718145}" destId="{F0598856-CEA8-447F-BC29-04A7B477E139}" srcOrd="1" destOrd="0" presId="urn:microsoft.com/office/officeart/2005/8/layout/orgChart1"/>
    <dgm:cxn modelId="{6DB6BEE6-9726-4217-85E0-84CCD49F2676}" type="presParOf" srcId="{EB79F6CC-8025-40E0-9EE0-3BEF71718145}" destId="{BD586682-44B4-49B4-9AB6-C9368028445B}" srcOrd="2" destOrd="0" presId="urn:microsoft.com/office/officeart/2005/8/layout/orgChart1"/>
    <dgm:cxn modelId="{07D818D7-AD45-4E0B-A896-51D8D1B60ACC}" type="presParOf" srcId="{6DB5B9C0-2699-40B4-8443-F3B07347BD77}" destId="{6BA32427-E488-41DA-9E0A-79DB18113C56}" srcOrd="2" destOrd="0" presId="urn:microsoft.com/office/officeart/2005/8/layout/orgChart1"/>
    <dgm:cxn modelId="{398E9518-237A-4A88-8E4C-2977C132E335}" type="presParOf" srcId="{6DB5B9C0-2699-40B4-8443-F3B07347BD77}" destId="{7C326F11-8037-42C8-B470-CABBD9B9735E}" srcOrd="3" destOrd="0" presId="urn:microsoft.com/office/officeart/2005/8/layout/orgChart1"/>
    <dgm:cxn modelId="{A289C53B-0824-4F12-911E-FA864C12D6E3}" type="presParOf" srcId="{7C326F11-8037-42C8-B470-CABBD9B9735E}" destId="{AAE09BF4-EABA-447E-BC56-5471719F9C82}" srcOrd="0" destOrd="0" presId="urn:microsoft.com/office/officeart/2005/8/layout/orgChart1"/>
    <dgm:cxn modelId="{CE44B912-B8EE-4404-8F42-FB80524DD294}" type="presParOf" srcId="{AAE09BF4-EABA-447E-BC56-5471719F9C82}" destId="{E48D0E60-1E00-4CDC-8527-5AC913EF65F1}" srcOrd="0" destOrd="0" presId="urn:microsoft.com/office/officeart/2005/8/layout/orgChart1"/>
    <dgm:cxn modelId="{B5FD3C4C-EAB2-43C3-BBF6-FB5B9E41FAE3}" type="presParOf" srcId="{AAE09BF4-EABA-447E-BC56-5471719F9C82}" destId="{0FCB488A-5F93-4E88-ABA2-68A1F9EFFD85}" srcOrd="1" destOrd="0" presId="urn:microsoft.com/office/officeart/2005/8/layout/orgChart1"/>
    <dgm:cxn modelId="{72582372-F739-4DCD-9161-B03A9931A178}" type="presParOf" srcId="{7C326F11-8037-42C8-B470-CABBD9B9735E}" destId="{5BBDF156-A88A-4E58-9EC2-39E8792EA02B}" srcOrd="1" destOrd="0" presId="urn:microsoft.com/office/officeart/2005/8/layout/orgChart1"/>
    <dgm:cxn modelId="{6D5122F7-BBF3-4F89-B742-F251D75C0B94}" type="presParOf" srcId="{7C326F11-8037-42C8-B470-CABBD9B9735E}" destId="{61FCF800-CAD0-451D-8E68-555CDA0E76BB}" srcOrd="2" destOrd="0" presId="urn:microsoft.com/office/officeart/2005/8/layout/orgChart1"/>
    <dgm:cxn modelId="{C3A0859D-28F4-492F-824F-A53242C2578C}" type="presParOf" srcId="{6DB5B9C0-2699-40B4-8443-F3B07347BD77}" destId="{9244D4E9-48A5-4C3C-857B-A25DAD1C83C3}" srcOrd="4" destOrd="0" presId="urn:microsoft.com/office/officeart/2005/8/layout/orgChart1"/>
    <dgm:cxn modelId="{38336010-955B-47B7-8FE6-0468F5EEF111}" type="presParOf" srcId="{6DB5B9C0-2699-40B4-8443-F3B07347BD77}" destId="{A7977389-86CB-4240-896C-C279B48F74CA}" srcOrd="5" destOrd="0" presId="urn:microsoft.com/office/officeart/2005/8/layout/orgChart1"/>
    <dgm:cxn modelId="{A72A96B8-A722-46AD-83E8-D35501C86BD8}" type="presParOf" srcId="{A7977389-86CB-4240-896C-C279B48F74CA}" destId="{D81F3C32-EE6A-437D-AE63-5F07925DCA49}" srcOrd="0" destOrd="0" presId="urn:microsoft.com/office/officeart/2005/8/layout/orgChart1"/>
    <dgm:cxn modelId="{585BF007-3D79-4D14-802A-4ACA18FDE51A}" type="presParOf" srcId="{D81F3C32-EE6A-437D-AE63-5F07925DCA49}" destId="{179C3D54-BF88-4202-8591-412D60A880CD}" srcOrd="0" destOrd="0" presId="urn:microsoft.com/office/officeart/2005/8/layout/orgChart1"/>
    <dgm:cxn modelId="{2611B6C9-CD0F-4D13-9DB7-5245B59C1D71}" type="presParOf" srcId="{D81F3C32-EE6A-437D-AE63-5F07925DCA49}" destId="{578E22E8-A74F-43CF-942B-4B2F99183A19}" srcOrd="1" destOrd="0" presId="urn:microsoft.com/office/officeart/2005/8/layout/orgChart1"/>
    <dgm:cxn modelId="{5C4A5728-3F18-4303-B2DF-B5A5713B9BA6}" type="presParOf" srcId="{A7977389-86CB-4240-896C-C279B48F74CA}" destId="{7DD4A278-9EB7-4EB5-BDD3-F4BC2F742E4F}" srcOrd="1" destOrd="0" presId="urn:microsoft.com/office/officeart/2005/8/layout/orgChart1"/>
    <dgm:cxn modelId="{6528817F-FB9E-48AD-A2A1-473DCD1F2C45}" type="presParOf" srcId="{A7977389-86CB-4240-896C-C279B48F74CA}" destId="{BFC3FE8C-A39F-4CCE-BF4E-F7238CC1FA19}" srcOrd="2" destOrd="0" presId="urn:microsoft.com/office/officeart/2005/8/layout/orgChart1"/>
    <dgm:cxn modelId="{A6915876-FD00-4B95-AA30-35A462B433CE}" type="presParOf" srcId="{6DB5B9C0-2699-40B4-8443-F3B07347BD77}" destId="{EEF9CBBF-19C0-4A77-8F93-1C25750DB589}" srcOrd="6" destOrd="0" presId="urn:microsoft.com/office/officeart/2005/8/layout/orgChart1"/>
    <dgm:cxn modelId="{6D22B339-C253-4EFF-9357-FFEAF764EDD6}" type="presParOf" srcId="{6DB5B9C0-2699-40B4-8443-F3B07347BD77}" destId="{F72DB165-4D9A-441A-B76D-3165E805C20E}" srcOrd="7" destOrd="0" presId="urn:microsoft.com/office/officeart/2005/8/layout/orgChart1"/>
    <dgm:cxn modelId="{72999827-8F4B-40D1-8972-1B9AD25764E6}" type="presParOf" srcId="{F72DB165-4D9A-441A-B76D-3165E805C20E}" destId="{051742E4-ACE4-44E7-ABC3-731E009BF2DF}" srcOrd="0" destOrd="0" presId="urn:microsoft.com/office/officeart/2005/8/layout/orgChart1"/>
    <dgm:cxn modelId="{05E4EBE5-A294-4596-B164-FC46C1DE63DB}" type="presParOf" srcId="{051742E4-ACE4-44E7-ABC3-731E009BF2DF}" destId="{9BE4F943-B232-459F-BB01-3E23CC77459A}" srcOrd="0" destOrd="0" presId="urn:microsoft.com/office/officeart/2005/8/layout/orgChart1"/>
    <dgm:cxn modelId="{1CDD530D-505D-4C4B-BAB7-EDE779916BD0}" type="presParOf" srcId="{051742E4-ACE4-44E7-ABC3-731E009BF2DF}" destId="{FD8C85FE-9074-4F81-8F2A-18C900C7D161}" srcOrd="1" destOrd="0" presId="urn:microsoft.com/office/officeart/2005/8/layout/orgChart1"/>
    <dgm:cxn modelId="{F6CADA9D-EAB8-444E-BF4F-C7FC63E25B58}" type="presParOf" srcId="{F72DB165-4D9A-441A-B76D-3165E805C20E}" destId="{D4AABBDA-1E05-4B35-8316-713BFA1E1F54}" srcOrd="1" destOrd="0" presId="urn:microsoft.com/office/officeart/2005/8/layout/orgChart1"/>
    <dgm:cxn modelId="{0BD0F854-0A58-48DA-84DF-301ABE1C249B}" type="presParOf" srcId="{F72DB165-4D9A-441A-B76D-3165E805C20E}" destId="{E538F3E5-AE81-4053-BF79-C543DF13225F}" srcOrd="2" destOrd="0" presId="urn:microsoft.com/office/officeart/2005/8/layout/orgChart1"/>
    <dgm:cxn modelId="{59185BDB-8A02-4BAE-8C7E-4E2FA8BFE070}" type="presParOf" srcId="{F7146BAA-38DB-4EDE-A8F4-AF868717B133}" destId="{D81082D0-DBD7-4450-B84D-BB2F7594C01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9CBBF-19C0-4A77-8F93-1C25750DB589}">
      <dsp:nvSpPr>
        <dsp:cNvPr id="0" name=""/>
        <dsp:cNvSpPr/>
      </dsp:nvSpPr>
      <dsp:spPr>
        <a:xfrm>
          <a:off x="4114800" y="887806"/>
          <a:ext cx="3222736" cy="296677"/>
        </a:xfrm>
        <a:custGeom>
          <a:avLst/>
          <a:gdLst/>
          <a:ahLst/>
          <a:cxnLst/>
          <a:rect l="0" t="0" r="0" b="0"/>
          <a:pathLst>
            <a:path>
              <a:moveTo>
                <a:pt x="0" y="0"/>
              </a:moveTo>
              <a:lnTo>
                <a:pt x="0" y="110237"/>
              </a:lnTo>
              <a:lnTo>
                <a:pt x="3222736" y="110237"/>
              </a:lnTo>
              <a:lnTo>
                <a:pt x="3222736" y="2966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44D4E9-48A5-4C3C-857B-A25DAD1C83C3}">
      <dsp:nvSpPr>
        <dsp:cNvPr id="0" name=""/>
        <dsp:cNvSpPr/>
      </dsp:nvSpPr>
      <dsp:spPr>
        <a:xfrm>
          <a:off x="4114800" y="887806"/>
          <a:ext cx="1074245" cy="296677"/>
        </a:xfrm>
        <a:custGeom>
          <a:avLst/>
          <a:gdLst/>
          <a:ahLst/>
          <a:cxnLst/>
          <a:rect l="0" t="0" r="0" b="0"/>
          <a:pathLst>
            <a:path>
              <a:moveTo>
                <a:pt x="0" y="0"/>
              </a:moveTo>
              <a:lnTo>
                <a:pt x="0" y="110237"/>
              </a:lnTo>
              <a:lnTo>
                <a:pt x="1074245" y="110237"/>
              </a:lnTo>
              <a:lnTo>
                <a:pt x="1074245" y="2966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A32427-E488-41DA-9E0A-79DB18113C56}">
      <dsp:nvSpPr>
        <dsp:cNvPr id="0" name=""/>
        <dsp:cNvSpPr/>
      </dsp:nvSpPr>
      <dsp:spPr>
        <a:xfrm>
          <a:off x="3040554" y="887806"/>
          <a:ext cx="1074245" cy="296677"/>
        </a:xfrm>
        <a:custGeom>
          <a:avLst/>
          <a:gdLst/>
          <a:ahLst/>
          <a:cxnLst/>
          <a:rect l="0" t="0" r="0" b="0"/>
          <a:pathLst>
            <a:path>
              <a:moveTo>
                <a:pt x="1074245" y="0"/>
              </a:moveTo>
              <a:lnTo>
                <a:pt x="1074245" y="110237"/>
              </a:lnTo>
              <a:lnTo>
                <a:pt x="0" y="110237"/>
              </a:lnTo>
              <a:lnTo>
                <a:pt x="0" y="2966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C7DFC7-CA50-41D9-9DD5-257C6F43E61C}">
      <dsp:nvSpPr>
        <dsp:cNvPr id="0" name=""/>
        <dsp:cNvSpPr/>
      </dsp:nvSpPr>
      <dsp:spPr>
        <a:xfrm>
          <a:off x="892063" y="887806"/>
          <a:ext cx="3222736" cy="283546"/>
        </a:xfrm>
        <a:custGeom>
          <a:avLst/>
          <a:gdLst/>
          <a:ahLst/>
          <a:cxnLst/>
          <a:rect l="0" t="0" r="0" b="0"/>
          <a:pathLst>
            <a:path>
              <a:moveTo>
                <a:pt x="3222736" y="0"/>
              </a:moveTo>
              <a:lnTo>
                <a:pt x="3222736" y="97107"/>
              </a:lnTo>
              <a:lnTo>
                <a:pt x="0" y="97107"/>
              </a:lnTo>
              <a:lnTo>
                <a:pt x="0" y="283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61E891-44D5-40E4-A9DF-61CE114B0401}">
      <dsp:nvSpPr>
        <dsp:cNvPr id="0" name=""/>
        <dsp:cNvSpPr/>
      </dsp:nvSpPr>
      <dsp:spPr>
        <a:xfrm>
          <a:off x="3226993" y="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Rainfed Ecosystem</a:t>
          </a:r>
          <a:endParaRPr lang="en-US" sz="3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3226993" y="0"/>
        <a:ext cx="1775612" cy="887806"/>
      </dsp:txXfrm>
    </dsp:sp>
    <dsp:sp modelId="{6B9D137F-13E0-4990-86E2-62B4D2449495}">
      <dsp:nvSpPr>
        <dsp:cNvPr id="0" name=""/>
        <dsp:cNvSpPr/>
      </dsp:nvSpPr>
      <dsp:spPr>
        <a:xfrm>
          <a:off x="4256" y="1171352"/>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Upland</a:t>
          </a:r>
          <a:endParaRPr lang="en-US" sz="3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256" y="1171352"/>
        <a:ext cx="1775612" cy="887806"/>
      </dsp:txXfrm>
    </dsp:sp>
    <dsp:sp modelId="{E48D0E60-1E00-4CDC-8527-5AC913EF65F1}">
      <dsp:nvSpPr>
        <dsp:cNvPr id="0" name=""/>
        <dsp:cNvSpPr/>
      </dsp:nvSpPr>
      <dsp:spPr>
        <a:xfrm>
          <a:off x="2152748" y="118448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Lowland</a:t>
          </a:r>
          <a:endParaRPr lang="en-US" sz="3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152748" y="1184483"/>
        <a:ext cx="1775612" cy="887806"/>
      </dsp:txXfrm>
    </dsp:sp>
    <dsp:sp modelId="{179C3D54-BF88-4202-8591-412D60A880CD}">
      <dsp:nvSpPr>
        <dsp:cNvPr id="0" name=""/>
        <dsp:cNvSpPr/>
      </dsp:nvSpPr>
      <dsp:spPr>
        <a:xfrm>
          <a:off x="4301239" y="118448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Coastal zones </a:t>
          </a:r>
          <a:endParaRPr lang="en-US" sz="3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301239" y="1184483"/>
        <a:ext cx="1775612" cy="887806"/>
      </dsp:txXfrm>
    </dsp:sp>
    <dsp:sp modelId="{9BE4F943-B232-459F-BB01-3E23CC77459A}">
      <dsp:nvSpPr>
        <dsp:cNvPr id="0" name=""/>
        <dsp:cNvSpPr/>
      </dsp:nvSpPr>
      <dsp:spPr>
        <a:xfrm>
          <a:off x="6449730" y="1184483"/>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Hills</a:t>
          </a:r>
          <a:endParaRPr lang="en-US" sz="3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6449730" y="1184483"/>
        <a:ext cx="1775612" cy="8878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5BB0E924-3240-407D-80B8-501529779946}" type="datetimeFigureOut">
              <a:rPr lang="en-US" smtClean="0"/>
              <a:pPr/>
              <a:t>28/Nov/2013</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9A02690A-30DF-4E28-B380-95A3EAC04339}" type="slidenum">
              <a:rPr lang="en-US" smtClean="0"/>
              <a:pPr/>
              <a:t>‹#›</a:t>
            </a:fld>
            <a:endParaRPr lang="en-US"/>
          </a:p>
        </p:txBody>
      </p:sp>
    </p:spTree>
    <p:extLst>
      <p:ext uri="{BB962C8B-B14F-4D97-AF65-F5344CB8AC3E}">
        <p14:creationId xmlns:p14="http://schemas.microsoft.com/office/powerpoint/2010/main" val="243378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coastal saline</a:t>
            </a:r>
            <a:r>
              <a:rPr lang="en-US" baseline="0" dirty="0" smtClean="0"/>
              <a:t> and hill are smaller but distinct ecosystems. </a:t>
            </a:r>
            <a:endParaRPr lang="en-US" dirty="0"/>
          </a:p>
        </p:txBody>
      </p:sp>
      <p:sp>
        <p:nvSpPr>
          <p:cNvPr id="4" name="Slide Number Placeholder 3"/>
          <p:cNvSpPr>
            <a:spLocks noGrp="1"/>
          </p:cNvSpPr>
          <p:nvPr>
            <p:ph type="sldNum" sz="quarter" idx="10"/>
          </p:nvPr>
        </p:nvSpPr>
        <p:spPr/>
        <p:txBody>
          <a:bodyPr/>
          <a:lstStyle/>
          <a:p>
            <a:fld id="{9A02690A-30DF-4E28-B380-95A3EAC04339}"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Irrigation</a:t>
            </a:r>
            <a:r>
              <a:rPr lang="en-US" baseline="0" dirty="0" smtClean="0"/>
              <a:t> facilities, road access for better marketing, supply of electricity and alternative power sources</a:t>
            </a:r>
            <a:endParaRPr lang="en-US" dirty="0"/>
          </a:p>
        </p:txBody>
      </p:sp>
      <p:sp>
        <p:nvSpPr>
          <p:cNvPr id="4" name="Slide Number Placeholder 3"/>
          <p:cNvSpPr>
            <a:spLocks noGrp="1"/>
          </p:cNvSpPr>
          <p:nvPr>
            <p:ph type="sldNum" sz="quarter" idx="10"/>
          </p:nvPr>
        </p:nvSpPr>
        <p:spPr/>
        <p:txBody>
          <a:bodyPr/>
          <a:lstStyle/>
          <a:p>
            <a:fld id="{9A02690A-30DF-4E28-B380-95A3EAC04339}"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Although scientists have  defined broad lowland ecosystems, individual farmers in such areas usually</a:t>
            </a:r>
            <a:r>
              <a:rPr lang="en-US" baseline="0" dirty="0" smtClean="0"/>
              <a:t> manage land , distributed across local landscapes that include a  diverse and dynamic environments; 2. Discourages MVs adoption and create </a:t>
            </a:r>
            <a:r>
              <a:rPr lang="en-US" baseline="0" dirty="0" err="1" smtClean="0"/>
              <a:t>favourable</a:t>
            </a:r>
            <a:r>
              <a:rPr lang="en-US" baseline="0" dirty="0" smtClean="0"/>
              <a:t> conditions for tenants; 3. Enhance adoptability; 4.  </a:t>
            </a:r>
            <a:endParaRPr lang="en-US" dirty="0"/>
          </a:p>
        </p:txBody>
      </p:sp>
      <p:sp>
        <p:nvSpPr>
          <p:cNvPr id="4" name="Slide Number Placeholder 3"/>
          <p:cNvSpPr>
            <a:spLocks noGrp="1"/>
          </p:cNvSpPr>
          <p:nvPr>
            <p:ph type="sldNum" sz="quarter" idx="10"/>
          </p:nvPr>
        </p:nvSpPr>
        <p:spPr/>
        <p:txBody>
          <a:bodyPr/>
          <a:lstStyle/>
          <a:p>
            <a:fld id="{9A02690A-30DF-4E28-B380-95A3EAC04339}"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Although scientists have  defined broad lowland ecosystems, individual farmers in such areas usually</a:t>
            </a:r>
            <a:r>
              <a:rPr lang="en-US" baseline="0" dirty="0" smtClean="0"/>
              <a:t> manage land , distributed across local landscapes that include a  diverse and dynamic environments; 2. Discourages MVs adoption and create </a:t>
            </a:r>
            <a:r>
              <a:rPr lang="en-US" baseline="0" dirty="0" err="1" smtClean="0"/>
              <a:t>favourable</a:t>
            </a:r>
            <a:r>
              <a:rPr lang="en-US" baseline="0" dirty="0" smtClean="0"/>
              <a:t> conditions for tenants; 3. Enhance adoptability; 4.  </a:t>
            </a:r>
            <a:endParaRPr lang="en-US" dirty="0"/>
          </a:p>
        </p:txBody>
      </p:sp>
      <p:sp>
        <p:nvSpPr>
          <p:cNvPr id="4" name="Slide Number Placeholder 3"/>
          <p:cNvSpPr>
            <a:spLocks noGrp="1"/>
          </p:cNvSpPr>
          <p:nvPr>
            <p:ph type="sldNum" sz="quarter" idx="10"/>
          </p:nvPr>
        </p:nvSpPr>
        <p:spPr/>
        <p:txBody>
          <a:bodyPr/>
          <a:lstStyle/>
          <a:p>
            <a:fld id="{9A02690A-30DF-4E28-B380-95A3EAC0433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3E3E1-87E0-4DD2-A3DB-965B5EC5CBFE}" type="datetimeFigureOut">
              <a:rPr lang="en-US" smtClean="0"/>
              <a:pPr/>
              <a:t>28/Nov/2013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A6B1-1764-4B6A-B01A-F96FC7B928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3E3E1-87E0-4DD2-A3DB-965B5EC5CBFE}" type="datetimeFigureOut">
              <a:rPr lang="en-US" smtClean="0"/>
              <a:pPr/>
              <a:t>28/Nov/2013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6A6B1-1764-4B6A-B01A-F96FC7B928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362199"/>
          </a:xfrm>
        </p:spPr>
        <p:style>
          <a:lnRef idx="2">
            <a:schemeClr val="accent2"/>
          </a:lnRef>
          <a:fillRef idx="1">
            <a:schemeClr val="lt1"/>
          </a:fillRef>
          <a:effectRef idx="0">
            <a:schemeClr val="accent2"/>
          </a:effectRef>
          <a:fontRef idx="minor">
            <a:schemeClr val="dk1"/>
          </a:fontRef>
        </p:style>
        <p:txBody>
          <a:bodyPr>
            <a:normAutofit/>
          </a:bodyPr>
          <a:lstStyle/>
          <a:p>
            <a:r>
              <a:rPr lang="en-US" sz="3600" dirty="0" smtClean="0"/>
              <a:t>Sustainable Intensification of Rice Production in </a:t>
            </a:r>
            <a:r>
              <a:rPr lang="en-US" sz="3600" dirty="0" err="1" smtClean="0"/>
              <a:t>Rainfed</a:t>
            </a:r>
            <a:r>
              <a:rPr lang="en-US" sz="3600" dirty="0" smtClean="0"/>
              <a:t> Lowland Rice Ecosystem and in Coastal Zones</a:t>
            </a:r>
            <a:endParaRPr lang="en-US" sz="3600" dirty="0"/>
          </a:p>
        </p:txBody>
      </p:sp>
      <p:sp>
        <p:nvSpPr>
          <p:cNvPr id="3" name="Subtitle 2"/>
          <p:cNvSpPr>
            <a:spLocks noGrp="1"/>
          </p:cNvSpPr>
          <p:nvPr>
            <p:ph type="subTitle" idx="1"/>
          </p:nvPr>
        </p:nvSpPr>
        <p:spPr>
          <a:xfrm>
            <a:off x="1371600" y="2438400"/>
            <a:ext cx="6705600" cy="3733800"/>
          </a:xfrm>
        </p:spPr>
        <p:style>
          <a:lnRef idx="2">
            <a:schemeClr val="dk1"/>
          </a:lnRef>
          <a:fillRef idx="1">
            <a:schemeClr val="lt1"/>
          </a:fillRef>
          <a:effectRef idx="0">
            <a:schemeClr val="dk1"/>
          </a:effectRef>
          <a:fontRef idx="minor">
            <a:schemeClr val="dk1"/>
          </a:fontRef>
        </p:style>
        <p:txBody>
          <a:bodyPr>
            <a:normAutofit fontScale="47500" lnSpcReduction="20000"/>
          </a:bodyPr>
          <a:lstStyle/>
          <a:p>
            <a:endParaRPr lang="en-US" dirty="0"/>
          </a:p>
          <a:p>
            <a:r>
              <a:rPr lang="en-US" sz="5100" b="1" dirty="0" smtClean="0"/>
              <a:t>The Second External Rice Advisory Group (ERAG) Consultation on the Formulation of a Rice Strategy for Asia</a:t>
            </a:r>
            <a:endParaRPr lang="en-US" sz="5100" dirty="0" smtClean="0"/>
          </a:p>
          <a:p>
            <a:r>
              <a:rPr lang="en-US" sz="5100" dirty="0"/>
              <a:t> </a:t>
            </a:r>
          </a:p>
          <a:p>
            <a:r>
              <a:rPr lang="en-US" sz="5100" dirty="0" smtClean="0"/>
              <a:t>Hotel Plaza </a:t>
            </a:r>
            <a:r>
              <a:rPr lang="en-US" sz="5100" dirty="0" err="1" smtClean="0"/>
              <a:t>Athénée</a:t>
            </a:r>
            <a:r>
              <a:rPr lang="en-US" sz="5100" dirty="0" smtClean="0"/>
              <a:t>, </a:t>
            </a:r>
            <a:r>
              <a:rPr lang="en-US" sz="5100" dirty="0"/>
              <a:t>Bangkok</a:t>
            </a:r>
          </a:p>
          <a:p>
            <a:r>
              <a:rPr lang="en-US" sz="5100" dirty="0" smtClean="0"/>
              <a:t>28-29</a:t>
            </a:r>
            <a:r>
              <a:rPr lang="en-US" sz="5100" baseline="30000" dirty="0" smtClean="0"/>
              <a:t>th</a:t>
            </a:r>
            <a:r>
              <a:rPr lang="en-US" sz="5100" dirty="0" smtClean="0"/>
              <a:t> </a:t>
            </a:r>
            <a:r>
              <a:rPr lang="en-US" sz="5100" dirty="0"/>
              <a:t>November 2013</a:t>
            </a:r>
          </a:p>
          <a:p>
            <a:r>
              <a:rPr lang="en-US" sz="5100" b="1" dirty="0"/>
              <a:t> </a:t>
            </a:r>
            <a:endParaRPr lang="en-US" sz="5100" dirty="0"/>
          </a:p>
          <a:p>
            <a:pPr algn="l"/>
            <a:r>
              <a:rPr lang="en-US" sz="5100" b="1" dirty="0"/>
              <a:t> </a:t>
            </a:r>
            <a:r>
              <a:rPr lang="en-US" sz="5100" dirty="0" smtClean="0">
                <a:solidFill>
                  <a:srgbClr val="00B050"/>
                </a:solidFill>
              </a:rPr>
              <a:t>Subash Dasgupta</a:t>
            </a:r>
          </a:p>
          <a:p>
            <a:pPr algn="l"/>
            <a:r>
              <a:rPr lang="en-US" sz="5100" dirty="0" smtClean="0">
                <a:solidFill>
                  <a:srgbClr val="00B050"/>
                </a:solidFill>
              </a:rPr>
              <a:t>FAO Regional Office for Asia and the Pacific</a:t>
            </a: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1"/>
          </a:lnRef>
          <a:fillRef idx="1">
            <a:schemeClr val="lt1"/>
          </a:fillRef>
          <a:effectRef idx="0">
            <a:schemeClr val="accent1"/>
          </a:effectRef>
          <a:fontRef idx="minor">
            <a:schemeClr val="dk1"/>
          </a:fontRef>
        </p:style>
        <p:txBody>
          <a:bodyPr/>
          <a:lstStyle/>
          <a:p>
            <a:r>
              <a:rPr lang="en-US" dirty="0" smtClean="0"/>
              <a:t>Continued</a:t>
            </a:r>
            <a:endParaRPr lang="en-US" dirty="0"/>
          </a:p>
        </p:txBody>
      </p:sp>
      <p:sp>
        <p:nvSpPr>
          <p:cNvPr id="3" name="Content Placeholder 2"/>
          <p:cNvSpPr>
            <a:spLocks noGrp="1"/>
          </p:cNvSpPr>
          <p:nvPr>
            <p:ph idx="1"/>
          </p:nvPr>
        </p:nvSpPr>
        <p:spPr>
          <a:xfrm>
            <a:off x="457200" y="1143000"/>
            <a:ext cx="8382000" cy="53340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r>
              <a:rPr lang="en-US" b="1" u="sng" dirty="0" smtClean="0"/>
              <a:t>Gaps</a:t>
            </a:r>
          </a:p>
          <a:p>
            <a:pPr algn="just">
              <a:buFontTx/>
              <a:buChar char="-"/>
            </a:pPr>
            <a:r>
              <a:rPr lang="en-US" sz="2800" dirty="0" smtClean="0"/>
              <a:t>The ecosystem is perennially vulnerable to floods, drought and extremely complex tidal systems. These phenomena are being exacerbated by global climate change (</a:t>
            </a:r>
            <a:r>
              <a:rPr lang="en-US" sz="2400" i="1" dirty="0" smtClean="0"/>
              <a:t>shifting pattern of rainfall distribution, rising sea levels, exposure  to unfavorable temperatures of sensitive crop growth stages, etc.).</a:t>
            </a:r>
          </a:p>
          <a:p>
            <a:pPr algn="just">
              <a:buFontTx/>
              <a:buChar char="-"/>
            </a:pPr>
            <a:r>
              <a:rPr lang="en-US" sz="2800" dirty="0" smtClean="0"/>
              <a:t>The harvest is unreliable</a:t>
            </a:r>
          </a:p>
          <a:p>
            <a:pPr algn="just">
              <a:buFontTx/>
              <a:buChar char="-"/>
            </a:pPr>
            <a:r>
              <a:rPr lang="en-US" sz="2800" dirty="0" smtClean="0"/>
              <a:t>Farmers facing consequences of climate change have little choices of modern technologies. Resilience of farming as well as livelihood systems still draws its strength from local knowledge and indigenous technologies. </a:t>
            </a:r>
          </a:p>
          <a:p>
            <a:pPr algn="just">
              <a:buFontTx/>
              <a:buChar char="-"/>
            </a:pPr>
            <a:r>
              <a:rPr lang="en-US" sz="2800" dirty="0" smtClean="0"/>
              <a:t>Emergence of new and virulent races and biotypes of pests and diseases</a:t>
            </a: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Continued</a:t>
            </a:r>
            <a:endParaRPr lang="en-US" dirty="0"/>
          </a:p>
        </p:txBody>
      </p:sp>
      <p:sp>
        <p:nvSpPr>
          <p:cNvPr id="3" name="Content Placeholder 2"/>
          <p:cNvSpPr>
            <a:spLocks noGrp="1"/>
          </p:cNvSpPr>
          <p:nvPr>
            <p:ph idx="1"/>
          </p:nvPr>
        </p:nvSpPr>
        <p:spPr>
          <a:xfrm>
            <a:off x="457200" y="1143000"/>
            <a:ext cx="8382000" cy="5334000"/>
          </a:xfrm>
        </p:spPr>
        <p:txBody>
          <a:bodyPr>
            <a:normAutofit fontScale="92500" lnSpcReduction="10000"/>
          </a:bodyPr>
          <a:lstStyle/>
          <a:p>
            <a:pPr>
              <a:buNone/>
            </a:pPr>
            <a:r>
              <a:rPr lang="en-US" b="1" u="sng" dirty="0" smtClean="0"/>
              <a:t>Gaps</a:t>
            </a:r>
          </a:p>
          <a:p>
            <a:pPr algn="just">
              <a:buFontTx/>
              <a:buChar char="-"/>
            </a:pPr>
            <a:r>
              <a:rPr lang="en-US" sz="2800" dirty="0" smtClean="0"/>
              <a:t>The ecosystem is perennially vulnerable to floods, drought and extremely complex tidal systems. These phenomena are being exacerbated by global climate change (</a:t>
            </a:r>
            <a:r>
              <a:rPr lang="en-US" sz="2400" i="1" dirty="0" smtClean="0"/>
              <a:t>shifting pattern of rainfall distribution, rising sea levels, exposure  to unfavorable temperatures of sensitive crop growth stages, etc.).</a:t>
            </a:r>
          </a:p>
          <a:p>
            <a:pPr algn="just">
              <a:buFontTx/>
              <a:buChar char="-"/>
            </a:pPr>
            <a:r>
              <a:rPr lang="en-US" sz="2800" dirty="0" smtClean="0"/>
              <a:t>The harvest is unreliable</a:t>
            </a:r>
          </a:p>
          <a:p>
            <a:pPr algn="just">
              <a:buFontTx/>
              <a:buChar char="-"/>
            </a:pPr>
            <a:r>
              <a:rPr lang="en-US" sz="2800" dirty="0" smtClean="0"/>
              <a:t>Farmers facing consequences of climate change have little choices of modern technologies. Resilience of farming as well as livelihood systems still draws its strength from local knowledge and indigenous technologies. </a:t>
            </a:r>
          </a:p>
          <a:p>
            <a:pPr algn="just">
              <a:buFontTx/>
              <a:buChar char="-"/>
            </a:pPr>
            <a:r>
              <a:rPr lang="en-US" sz="2800" dirty="0" smtClean="0"/>
              <a:t>Emergence of new and virulent races and biotypes of pests and diseases</a:t>
            </a: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Continued</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r>
              <a:rPr lang="en-US" b="1" u="sng" dirty="0" smtClean="0"/>
              <a:t>Options </a:t>
            </a:r>
          </a:p>
          <a:p>
            <a:pPr>
              <a:buFontTx/>
              <a:buChar char="-"/>
            </a:pPr>
            <a:r>
              <a:rPr lang="en-US" dirty="0" smtClean="0"/>
              <a:t>Farming systems based technology development rather than commodity- based </a:t>
            </a:r>
          </a:p>
          <a:p>
            <a:pPr>
              <a:buFontTx/>
              <a:buChar char="-"/>
            </a:pPr>
            <a:r>
              <a:rPr lang="en-US" dirty="0" smtClean="0"/>
              <a:t>Increased investment on developing a landscape based integrated water resource management plan</a:t>
            </a:r>
          </a:p>
          <a:p>
            <a:pPr>
              <a:buFontTx/>
              <a:buChar char="-"/>
            </a:pPr>
            <a:r>
              <a:rPr lang="en-US" dirty="0" smtClean="0"/>
              <a:t>International cooperation on human resource, technology  development, exchange of germplasm and scientific information </a:t>
            </a:r>
          </a:p>
          <a:p>
            <a:pPr>
              <a:buFontTx/>
              <a:buChar char="-"/>
            </a:pPr>
            <a:r>
              <a:rPr lang="en-US" dirty="0" smtClean="0"/>
              <a:t>A new horizon should be established to further strengthen research-extension-farmers linkages to deliver information, knowledge, technology package, based on participatory and freely communicative approaches</a:t>
            </a:r>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rPr>
              <a:t>Trade-off issues</a:t>
            </a:r>
            <a:endParaRPr lang="en-US"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514350" indent="-514350">
              <a:buAutoNum type="arabicPeriod"/>
            </a:pPr>
            <a:r>
              <a:rPr lang="en-US" dirty="0" smtClean="0"/>
              <a:t>Broad low land ecosystem </a:t>
            </a:r>
            <a:r>
              <a:rPr lang="en-US" dirty="0" err="1" smtClean="0"/>
              <a:t>vs</a:t>
            </a:r>
            <a:r>
              <a:rPr lang="en-US" dirty="0" smtClean="0"/>
              <a:t> Local landscapes</a:t>
            </a:r>
          </a:p>
          <a:p>
            <a:pPr marL="514350" indent="-514350">
              <a:buAutoNum type="arabicPeriod"/>
            </a:pPr>
            <a:r>
              <a:rPr lang="en-US" dirty="0" smtClean="0"/>
              <a:t>Modern technologies </a:t>
            </a:r>
            <a:r>
              <a:rPr lang="en-US" dirty="0" err="1" smtClean="0"/>
              <a:t>vs</a:t>
            </a:r>
            <a:r>
              <a:rPr lang="en-US" dirty="0" smtClean="0"/>
              <a:t> indigenous technologies </a:t>
            </a:r>
          </a:p>
          <a:p>
            <a:pPr marL="514350" indent="-514350">
              <a:buAutoNum type="arabicPeriod"/>
            </a:pPr>
            <a:r>
              <a:rPr lang="en-US" dirty="0" smtClean="0"/>
              <a:t>Landlord </a:t>
            </a:r>
            <a:r>
              <a:rPr lang="en-US" dirty="0" err="1" smtClean="0"/>
              <a:t>vs</a:t>
            </a:r>
            <a:r>
              <a:rPr lang="en-US" dirty="0" smtClean="0"/>
              <a:t> tenant </a:t>
            </a:r>
            <a:endParaRPr lang="en-US" dirty="0"/>
          </a:p>
          <a:p>
            <a:pPr marL="514350" indent="-514350">
              <a:buAutoNum type="arabicPeriod"/>
            </a:pPr>
            <a:r>
              <a:rPr lang="en-US" dirty="0" smtClean="0"/>
              <a:t>Institutional breeding </a:t>
            </a:r>
            <a:r>
              <a:rPr lang="en-US" dirty="0" err="1" smtClean="0"/>
              <a:t>vs</a:t>
            </a:r>
            <a:r>
              <a:rPr lang="en-US" dirty="0" smtClean="0"/>
              <a:t> farmers participatory breeding approach</a:t>
            </a:r>
          </a:p>
          <a:p>
            <a:pPr marL="514350" indent="-514350">
              <a:buAutoNum type="arabicPeriod"/>
            </a:pPr>
            <a:r>
              <a:rPr lang="en-US" dirty="0" smtClean="0"/>
              <a:t>Economic growth </a:t>
            </a:r>
            <a:r>
              <a:rPr lang="en-US" dirty="0" err="1" smtClean="0"/>
              <a:t>vs</a:t>
            </a:r>
            <a:r>
              <a:rPr lang="en-US" dirty="0" smtClean="0"/>
              <a:t> ecological concerns</a:t>
            </a:r>
          </a:p>
          <a:p>
            <a:pPr marL="514350" indent="-514350">
              <a:buAutoNum type="arabicPeriod"/>
            </a:pPr>
            <a:r>
              <a:rPr lang="en-US" dirty="0" smtClean="0"/>
              <a:t>Commodity </a:t>
            </a:r>
            <a:r>
              <a:rPr lang="en-US" dirty="0" err="1" smtClean="0"/>
              <a:t>vs</a:t>
            </a:r>
            <a:r>
              <a:rPr lang="en-US" dirty="0" smtClean="0"/>
              <a:t> system productivity</a:t>
            </a:r>
          </a:p>
          <a:p>
            <a:pPr marL="514350" indent="-514350">
              <a:buAutoNum type="arabicPeriod"/>
            </a:pPr>
            <a:r>
              <a:rPr lang="en-US" dirty="0" smtClean="0"/>
              <a:t>Yield gaps </a:t>
            </a:r>
            <a:r>
              <a:rPr lang="en-US" dirty="0" err="1" smtClean="0"/>
              <a:t>vs</a:t>
            </a:r>
            <a:r>
              <a:rPr lang="en-US" dirty="0" smtClean="0"/>
              <a:t> nature gaps</a:t>
            </a:r>
          </a:p>
        </p:txBody>
      </p:sp>
      <p:pic>
        <p:nvPicPr>
          <p:cNvPr id="4" name="Picture 3" descr="FAO for Web.GIF"/>
          <p:cNvPicPr/>
          <p:nvPr/>
        </p:nvPicPr>
        <p:blipFill>
          <a:blip r:embed="rId3" cstate="print"/>
          <a:stretch>
            <a:fillRect/>
          </a:stretch>
        </p:blipFill>
        <p:spPr>
          <a:xfrm>
            <a:off x="8305800" y="6019800"/>
            <a:ext cx="600075" cy="6000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200400" cy="792162"/>
          </a:xfrm>
        </p:spPr>
        <p:txBody>
          <a:bodyPr>
            <a:normAutofit/>
          </a:bodyPr>
          <a:lstStyle/>
          <a:p>
            <a:pPr algn="l"/>
            <a:r>
              <a:rPr lang="en-US" sz="3600" b="1" dirty="0" smtClean="0">
                <a:solidFill>
                  <a:srgbClr val="002060"/>
                </a:solidFill>
              </a:rPr>
              <a:t>Trade-off issues</a:t>
            </a:r>
            <a:endParaRPr lang="en-US" sz="3600" b="1" dirty="0">
              <a:solidFill>
                <a:srgbClr val="002060"/>
              </a:solidFill>
            </a:endParaRPr>
          </a:p>
        </p:txBody>
      </p:sp>
      <p:sp>
        <p:nvSpPr>
          <p:cNvPr id="3" name="Content Placeholder 2"/>
          <p:cNvSpPr>
            <a:spLocks noGrp="1"/>
          </p:cNvSpPr>
          <p:nvPr>
            <p:ph idx="1"/>
          </p:nvPr>
        </p:nvSpPr>
        <p:spPr>
          <a:xfrm>
            <a:off x="381000" y="914400"/>
            <a:ext cx="8458200" cy="57150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514350" indent="-514350" algn="just">
              <a:buAutoNum type="arabicPeriod"/>
            </a:pPr>
            <a:r>
              <a:rPr lang="en-US" sz="3000" dirty="0" smtClean="0"/>
              <a:t>Broad low land ecosystem </a:t>
            </a:r>
            <a:r>
              <a:rPr lang="en-US" sz="3000" dirty="0" err="1" smtClean="0"/>
              <a:t>vs</a:t>
            </a:r>
            <a:r>
              <a:rPr lang="en-US" sz="3000" dirty="0" smtClean="0"/>
              <a:t> Local landscapes </a:t>
            </a:r>
          </a:p>
          <a:p>
            <a:pPr marL="514350" indent="-514350" algn="just">
              <a:buNone/>
            </a:pPr>
            <a:r>
              <a:rPr lang="en-US" dirty="0" smtClean="0"/>
              <a:t>	</a:t>
            </a:r>
            <a:r>
              <a:rPr lang="en-US" sz="2400" dirty="0" smtClean="0"/>
              <a:t>- </a:t>
            </a:r>
            <a:r>
              <a:rPr lang="en-US" sz="2600" i="1" dirty="0" smtClean="0"/>
              <a:t>The trade-off here lies in tailoring modern varieties and crop management practices developed for broad lowland ecosystems to location-specific micro-level diversity of lowland rice ecosystems defined  by variations in topography, distribution of rainfall, and farmers’ resource endowments</a:t>
            </a:r>
          </a:p>
          <a:p>
            <a:pPr marL="514350" indent="-514350" algn="just">
              <a:buAutoNum type="arabicPeriod" startAt="2"/>
            </a:pPr>
            <a:r>
              <a:rPr lang="en-US" sz="3000" dirty="0" smtClean="0"/>
              <a:t>Modern technologies </a:t>
            </a:r>
            <a:r>
              <a:rPr lang="en-US" sz="3000" dirty="0" err="1" smtClean="0"/>
              <a:t>vs</a:t>
            </a:r>
            <a:r>
              <a:rPr lang="en-US" sz="3000" dirty="0" smtClean="0"/>
              <a:t> indigenous technologies </a:t>
            </a:r>
          </a:p>
          <a:p>
            <a:pPr marL="514350" indent="-514350" algn="just">
              <a:buNone/>
            </a:pPr>
            <a:r>
              <a:rPr lang="en-US" dirty="0" smtClean="0"/>
              <a:t>-	</a:t>
            </a:r>
            <a:r>
              <a:rPr lang="en-US" sz="2600" i="1" dirty="0" smtClean="0"/>
              <a:t>Indigenous technologies are still the backbone of harnessing incremental benefits from modern practices in lowland rice ecosystems. Carefully managed, there are more of complementarities than trade-off in expanding the use of modern technologies in such systems. </a:t>
            </a:r>
          </a:p>
          <a:p>
            <a:pPr marL="514350" indent="-514350" algn="just">
              <a:buNone/>
            </a:pPr>
            <a:endParaRPr lang="en-US" dirty="0" smtClean="0"/>
          </a:p>
        </p:txBody>
      </p:sp>
      <p:pic>
        <p:nvPicPr>
          <p:cNvPr id="4" name="Picture 3" descr="FAO for Web.GIF"/>
          <p:cNvPicPr/>
          <p:nvPr/>
        </p:nvPicPr>
        <p:blipFill>
          <a:blip r:embed="rId3" cstate="print"/>
          <a:stretch>
            <a:fillRect/>
          </a:stretch>
        </p:blipFill>
        <p:spPr>
          <a:xfrm>
            <a:off x="8305800" y="6019800"/>
            <a:ext cx="600075" cy="6000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533400"/>
            <a:ext cx="8534400" cy="5791200"/>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lgn="l"/>
            <a:r>
              <a:rPr lang="en-US" sz="3000" dirty="0" smtClean="0">
                <a:solidFill>
                  <a:schemeClr val="tx1"/>
                </a:solidFill>
              </a:rPr>
              <a:t>3. Landlord </a:t>
            </a:r>
            <a:r>
              <a:rPr lang="en-US" sz="3000" dirty="0" err="1" smtClean="0">
                <a:solidFill>
                  <a:schemeClr val="tx1"/>
                </a:solidFill>
              </a:rPr>
              <a:t>vs</a:t>
            </a:r>
            <a:r>
              <a:rPr lang="en-US" sz="3000" dirty="0" smtClean="0">
                <a:solidFill>
                  <a:schemeClr val="tx1"/>
                </a:solidFill>
              </a:rPr>
              <a:t> tenant </a:t>
            </a:r>
          </a:p>
          <a:p>
            <a:pPr marL="514350" indent="-514350" algn="just"/>
            <a:r>
              <a:rPr lang="en-US" sz="3000" dirty="0" smtClean="0">
                <a:solidFill>
                  <a:schemeClr val="tx1"/>
                </a:solidFill>
              </a:rPr>
              <a:t>-</a:t>
            </a:r>
            <a:r>
              <a:rPr lang="en-US" sz="2800" dirty="0" smtClean="0">
                <a:solidFill>
                  <a:schemeClr val="tx1"/>
                </a:solidFill>
              </a:rPr>
              <a:t> 	</a:t>
            </a:r>
            <a:r>
              <a:rPr lang="en-US" sz="2800" i="1" dirty="0" smtClean="0">
                <a:solidFill>
                  <a:schemeClr val="tx1"/>
                </a:solidFill>
              </a:rPr>
              <a:t>The conflict in resource management in lowland areas particularly in coastal ecosystems is driven by high rates of absenteeism of local landlords and dominance of tenants. The trade-off here lies in securing durable arrangements under which tenants will have incentives to make long-term investments  in sustaining and improving productive capacities of natural resources in coastal areas.</a:t>
            </a:r>
          </a:p>
          <a:p>
            <a:pPr marL="514350" indent="-514350" algn="just">
              <a:buAutoNum type="arabicPeriod"/>
            </a:pPr>
            <a:endParaRPr lang="en-US" sz="1600" dirty="0" smtClean="0">
              <a:solidFill>
                <a:schemeClr val="tx1"/>
              </a:solidFill>
            </a:endParaRPr>
          </a:p>
          <a:p>
            <a:pPr marL="514350" indent="-514350" algn="just">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marL="514350" indent="-514350" algn="l">
              <a:buAutoNum type="arabicPeriod"/>
            </a:pPr>
            <a:endParaRPr lang="en-US" sz="1600" dirty="0" smtClean="0">
              <a:solidFill>
                <a:schemeClr val="tx1"/>
              </a:solidFill>
            </a:endParaRPr>
          </a:p>
          <a:p>
            <a:pPr algn="l"/>
            <a:endParaRPr lang="en-CA" sz="1600" dirty="0">
              <a:solidFill>
                <a:schemeClr val="tx1"/>
              </a:solidFill>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305800" cy="6096000"/>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lgn="l"/>
            <a:r>
              <a:rPr lang="en-US" sz="3000" dirty="0" smtClean="0">
                <a:solidFill>
                  <a:schemeClr val="tx1"/>
                </a:solidFill>
              </a:rPr>
              <a:t>4.	Institutional breeding </a:t>
            </a:r>
            <a:r>
              <a:rPr lang="en-US" sz="3000" dirty="0" err="1" smtClean="0">
                <a:solidFill>
                  <a:schemeClr val="tx1"/>
                </a:solidFill>
              </a:rPr>
              <a:t>vs</a:t>
            </a:r>
            <a:r>
              <a:rPr lang="en-US" sz="3000" dirty="0" smtClean="0">
                <a:solidFill>
                  <a:schemeClr val="tx1"/>
                </a:solidFill>
              </a:rPr>
              <a:t> farmers’ participatory breeding approach</a:t>
            </a:r>
          </a:p>
          <a:p>
            <a:pPr marL="514350" indent="-514350" algn="just"/>
            <a:r>
              <a:rPr lang="en-US" sz="3000" dirty="0" smtClean="0">
                <a:solidFill>
                  <a:schemeClr val="tx1"/>
                </a:solidFill>
              </a:rPr>
              <a:t>-	</a:t>
            </a:r>
            <a:r>
              <a:rPr lang="en-US" sz="2800" i="1" dirty="0" smtClean="0">
                <a:solidFill>
                  <a:schemeClr val="tx1"/>
                </a:solidFill>
              </a:rPr>
              <a:t>The  crucial requirement of location-specific suitability of varieties to be developed for lowland rice ecosystems places a particular onus on farmers’ participatory approaches in early generation selection and preliminary trials of candidate varieties. Institutional breeding drawing on farmers’ participatory approaches  is likely to enhance rapid and large-scale adoption of new improved varieties</a:t>
            </a:r>
            <a:r>
              <a:rPr lang="en-US" sz="2400" i="1" dirty="0" smtClean="0">
                <a:solidFill>
                  <a:schemeClr val="tx1"/>
                </a:solidFill>
              </a:rPr>
              <a:t>. </a:t>
            </a: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sz="1400" dirty="0" smtClean="0">
              <a:solidFill>
                <a:schemeClr val="tx1"/>
              </a:solidFill>
            </a:endParaRPr>
          </a:p>
          <a:p>
            <a:endParaRPr lang="en-CA"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05800" cy="6172200"/>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lgn="l"/>
            <a:r>
              <a:rPr lang="en-US" dirty="0" smtClean="0">
                <a:solidFill>
                  <a:schemeClr val="tx1"/>
                </a:solidFill>
              </a:rPr>
              <a:t>5. Economic growth </a:t>
            </a:r>
            <a:r>
              <a:rPr lang="en-US" dirty="0" err="1" smtClean="0">
                <a:solidFill>
                  <a:schemeClr val="tx1"/>
                </a:solidFill>
              </a:rPr>
              <a:t>vs</a:t>
            </a:r>
            <a:r>
              <a:rPr lang="en-US" dirty="0" smtClean="0">
                <a:solidFill>
                  <a:schemeClr val="tx1"/>
                </a:solidFill>
              </a:rPr>
              <a:t> ecological concerns</a:t>
            </a:r>
          </a:p>
          <a:p>
            <a:pPr marL="514350" indent="-514350" algn="just"/>
            <a:r>
              <a:rPr lang="en-US" sz="2800" dirty="0" smtClean="0">
                <a:solidFill>
                  <a:srgbClr val="002060"/>
                </a:solidFill>
              </a:rPr>
              <a:t>-	</a:t>
            </a:r>
            <a:r>
              <a:rPr lang="en-US" sz="2800" i="1" dirty="0" smtClean="0">
                <a:solidFill>
                  <a:schemeClr val="tx1"/>
                </a:solidFill>
              </a:rPr>
              <a:t>The trade-off here lies in finding a balance between economic growth to be stimulated by large-scale adoption of modern production technologies and its environmental fallout. This is likely to be more pronounced in expansion of commercial shrimp cultivation in rice fields and its impact on livelihood opportunities of small-scale and marginal farmers who depend on rice growing for food security. </a:t>
            </a:r>
          </a:p>
          <a:p>
            <a:pPr marL="514350" indent="-514350" algn="l"/>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CA" sz="1800"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458200" cy="6172200"/>
          </a:xfrm>
        </p:spPr>
        <p:style>
          <a:lnRef idx="2">
            <a:schemeClr val="accent1"/>
          </a:lnRef>
          <a:fillRef idx="1">
            <a:schemeClr val="lt1"/>
          </a:fillRef>
          <a:effectRef idx="0">
            <a:schemeClr val="accent1"/>
          </a:effectRef>
          <a:fontRef idx="minor">
            <a:schemeClr val="dk1"/>
          </a:fontRef>
        </p:style>
        <p:txBody>
          <a:bodyPr>
            <a:normAutofit/>
          </a:bodyPr>
          <a:lstStyle/>
          <a:p>
            <a:pPr marL="514350" indent="-514350" algn="l"/>
            <a:r>
              <a:rPr lang="en-US" dirty="0" smtClean="0">
                <a:solidFill>
                  <a:schemeClr val="tx1"/>
                </a:solidFill>
              </a:rPr>
              <a:t>6. Commodity </a:t>
            </a:r>
            <a:r>
              <a:rPr lang="en-US" dirty="0" err="1" smtClean="0">
                <a:solidFill>
                  <a:schemeClr val="tx1"/>
                </a:solidFill>
              </a:rPr>
              <a:t>vs</a:t>
            </a:r>
            <a:r>
              <a:rPr lang="en-US" dirty="0" smtClean="0">
                <a:solidFill>
                  <a:schemeClr val="tx1"/>
                </a:solidFill>
              </a:rPr>
              <a:t> system productivity</a:t>
            </a:r>
          </a:p>
          <a:p>
            <a:pPr marL="514350" indent="-514350" algn="just">
              <a:buFontTx/>
              <a:buChar char="-"/>
            </a:pPr>
            <a:r>
              <a:rPr lang="en-US" sz="2800" i="1" dirty="0" smtClean="0">
                <a:solidFill>
                  <a:schemeClr val="tx1"/>
                </a:solidFill>
              </a:rPr>
              <a:t>The inherent fragility of lowland rice ecosystems demands that priority be accorded to developing rice varieties and component production technologies that are the best fit for local production systems, so that perceptible benefit from a single component doesn’t come at the expense of system productivity.</a:t>
            </a:r>
          </a:p>
          <a:p>
            <a:pPr marL="514350" indent="-514350" algn="just">
              <a:buAutoNum type="arabicPeriod" startAt="7"/>
            </a:pPr>
            <a:r>
              <a:rPr lang="en-US" sz="2800" dirty="0" smtClean="0">
                <a:solidFill>
                  <a:schemeClr val="tx1"/>
                </a:solidFill>
              </a:rPr>
              <a:t>Yield gaps vs. nature gaps</a:t>
            </a:r>
          </a:p>
          <a:p>
            <a:pPr marL="514350" indent="-514350" algn="just"/>
            <a:r>
              <a:rPr lang="en-US" sz="2800" dirty="0" smtClean="0">
                <a:solidFill>
                  <a:schemeClr val="tx1"/>
                </a:solidFill>
              </a:rPr>
              <a:t>-	</a:t>
            </a:r>
            <a:r>
              <a:rPr lang="en-US" sz="2800" i="1" dirty="0" smtClean="0">
                <a:solidFill>
                  <a:schemeClr val="tx1"/>
                </a:solidFill>
              </a:rPr>
              <a:t>The trade-off here lies in application of improved production technologies to bridge yield gaps keeping in view the limits imposed by sustainable intensification of crop production in fragile ecosystems.</a:t>
            </a:r>
          </a:p>
          <a:p>
            <a:pPr marL="514350" indent="-514350" algn="l"/>
            <a:endParaRPr lang="en-US" dirty="0" smtClean="0">
              <a:solidFill>
                <a:schemeClr val="tx1"/>
              </a:solidFill>
            </a:endParaRPr>
          </a:p>
          <a:p>
            <a:pPr marL="514350" indent="-514350" algn="l"/>
            <a:endParaRPr lang="en-US" sz="2800"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a:p>
            <a:pPr marL="514350" indent="-514350" algn="l">
              <a:buAutoNum type="arabicPeriod"/>
            </a:pPr>
            <a:endParaRPr lang="en-US" dirty="0" smtClean="0">
              <a:solidFill>
                <a:schemeClr val="tx1"/>
              </a:solidFill>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t>Save and Grow</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ctr">
              <a:buNone/>
            </a:pPr>
            <a:r>
              <a:rPr lang="en-US" b="1" dirty="0" smtClean="0"/>
              <a:t>What is Sustainable Crop Production Intensification?</a:t>
            </a:r>
          </a:p>
          <a:p>
            <a:pPr algn="just">
              <a:buNone/>
            </a:pPr>
            <a:r>
              <a:rPr lang="en-US" dirty="0" smtClean="0">
                <a:solidFill>
                  <a:srgbClr val="FF0000"/>
                </a:solidFill>
              </a:rPr>
              <a:t>	SCPI is a new paradigm of agricultural development aimed at producing more from the same area of land while conserving resources, reducing negative impacts on the environment and enhancing natural capital and the flow of ecosystem services. </a:t>
            </a:r>
          </a:p>
          <a:p>
            <a:pPr algn="r">
              <a:buNone/>
            </a:pPr>
            <a:r>
              <a:rPr lang="en-US" sz="2000" dirty="0" smtClean="0">
                <a:solidFill>
                  <a:srgbClr val="FF0000"/>
                </a:solidFill>
              </a:rPr>
              <a:t>FAO Save and Grow</a:t>
            </a:r>
            <a:endParaRPr lang="en-US" dirty="0">
              <a:solidFill>
                <a:srgbClr val="FF0000"/>
              </a:solidFill>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Paper Outline</a:t>
            </a:r>
            <a:endParaRPr lang="en-US" dirty="0"/>
          </a:p>
        </p:txBody>
      </p:sp>
      <p:sp>
        <p:nvSpPr>
          <p:cNvPr id="3" name="Content Placeholder 2"/>
          <p:cNvSpPr>
            <a:spLocks noGrp="1"/>
          </p:cNvSpPr>
          <p:nvPr>
            <p:ph idx="1"/>
          </p:nvPr>
        </p:nvSpPr>
        <p:spPr>
          <a:solidFill>
            <a:srgbClr val="00B0F0"/>
          </a:solidFill>
        </p:spPr>
        <p:txBody>
          <a:bodyPr>
            <a:normAutofit fontScale="92500" lnSpcReduction="10000"/>
          </a:bodyPr>
          <a:lstStyle/>
          <a:p>
            <a:pPr marL="514350" indent="-514350">
              <a:buAutoNum type="arabicPeriod"/>
            </a:pPr>
            <a:r>
              <a:rPr lang="en-US" dirty="0" smtClean="0"/>
              <a:t>General description of two ecosystems</a:t>
            </a:r>
          </a:p>
          <a:p>
            <a:pPr marL="514350" indent="-514350">
              <a:buFontTx/>
              <a:buChar char="-"/>
            </a:pPr>
            <a:r>
              <a:rPr lang="en-US" dirty="0" smtClean="0"/>
              <a:t>Situation</a:t>
            </a:r>
          </a:p>
          <a:p>
            <a:pPr marL="514350" indent="-514350">
              <a:buFontTx/>
              <a:buChar char="-"/>
            </a:pPr>
            <a:r>
              <a:rPr lang="en-US" dirty="0" smtClean="0"/>
              <a:t>Gaps</a:t>
            </a:r>
          </a:p>
          <a:p>
            <a:pPr marL="514350" indent="-514350">
              <a:buFontTx/>
              <a:buChar char="-"/>
            </a:pPr>
            <a:r>
              <a:rPr lang="en-US" dirty="0" smtClean="0"/>
              <a:t>Options</a:t>
            </a:r>
          </a:p>
          <a:p>
            <a:pPr marL="514350" indent="-514350">
              <a:buNone/>
            </a:pPr>
            <a:endParaRPr lang="en-US" dirty="0" smtClean="0"/>
          </a:p>
          <a:p>
            <a:pPr marL="514350" indent="-514350">
              <a:buNone/>
            </a:pPr>
            <a:r>
              <a:rPr lang="en-US" dirty="0" smtClean="0"/>
              <a:t>2. Some Trade-off issues</a:t>
            </a:r>
          </a:p>
          <a:p>
            <a:pPr marL="514350" indent="-514350">
              <a:buNone/>
            </a:pPr>
            <a:endParaRPr lang="en-US" dirty="0" smtClean="0"/>
          </a:p>
          <a:p>
            <a:pPr marL="514350" indent="-514350">
              <a:buNone/>
            </a:pPr>
            <a:r>
              <a:rPr lang="en-US" dirty="0" smtClean="0"/>
              <a:t>3. Save and grow approach in ecosystem management and functioning</a:t>
            </a:r>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r>
              <a:rPr lang="en-US" b="1" dirty="0" smtClean="0"/>
              <a:t>Operational Framework for SCPI</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pPr>
              <a:buNone/>
            </a:pPr>
            <a:r>
              <a:rPr lang="en-US" dirty="0" smtClean="0">
                <a:solidFill>
                  <a:srgbClr val="FF0000"/>
                </a:solidFill>
              </a:rPr>
              <a:t>	SCPI is based on the application of an ecosystem approach that seeks integrated management of land, water and living resources aimed at their conservation and sustainable use in an equitable way. Four principles underlie SCPI: </a:t>
            </a:r>
          </a:p>
          <a:p>
            <a:pPr>
              <a:buNone/>
            </a:pPr>
            <a:endParaRPr lang="en-US" sz="2400" dirty="0" smtClean="0">
              <a:solidFill>
                <a:srgbClr val="FF0000"/>
              </a:solidFill>
            </a:endParaRPr>
          </a:p>
          <a:p>
            <a:pPr lvl="0">
              <a:buNone/>
            </a:pPr>
            <a:r>
              <a:rPr lang="en-US" sz="2800" dirty="0" smtClean="0">
                <a:solidFill>
                  <a:srgbClr val="FF0000"/>
                </a:solidFill>
              </a:rPr>
              <a:t>1.	Increasing agricultural productivity through improved use of resources (for example, soil, water, plant genetic resources) to achieve higher yields while promoting the sustainability of production and farming systems; </a:t>
            </a: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en-US" b="1" dirty="0" smtClean="0"/>
              <a:t>Operational Framework for SCPI</a:t>
            </a: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buNone/>
            </a:pPr>
            <a:r>
              <a:rPr lang="en-US" dirty="0" smtClean="0">
                <a:solidFill>
                  <a:srgbClr val="FF0000"/>
                </a:solidFill>
              </a:rPr>
              <a:t>2. Enhancing sustainable crop protection with a focus on pest and pesticide-related issues; </a:t>
            </a:r>
          </a:p>
          <a:p>
            <a:endParaRPr lang="en-US" dirty="0" smtClean="0">
              <a:solidFill>
                <a:srgbClr val="FF0000"/>
              </a:solidFill>
            </a:endParaRPr>
          </a:p>
          <a:p>
            <a:pPr lvl="0">
              <a:buNone/>
            </a:pPr>
            <a:r>
              <a:rPr lang="en-US" dirty="0" smtClean="0">
                <a:solidFill>
                  <a:srgbClr val="FF0000"/>
                </a:solidFill>
              </a:rPr>
              <a:t>3. Managing biodiversity and ecosystem services, including through identification and use of mechanisms for valuing agricultural biodiversity and ecosystem services, and sound agronomic and land management practices; </a:t>
            </a:r>
          </a:p>
          <a:p>
            <a:pPr lvl="0"/>
            <a:endParaRPr lang="en-US" dirty="0" smtClean="0">
              <a:solidFill>
                <a:srgbClr val="FF0000"/>
              </a:solidFill>
            </a:endParaRPr>
          </a:p>
          <a:p>
            <a:pPr>
              <a:buNone/>
            </a:pPr>
            <a:r>
              <a:rPr lang="en-US" dirty="0" smtClean="0">
                <a:solidFill>
                  <a:srgbClr val="FF0000"/>
                </a:solidFill>
              </a:rPr>
              <a:t>4. Strengthening the livelihoods using the benefits of increased productivity and diversification within the value chain.</a:t>
            </a: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Key Features of SCPI</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en-US" dirty="0" smtClean="0">
                <a:solidFill>
                  <a:srgbClr val="0070C0"/>
                </a:solidFill>
              </a:rPr>
              <a:t>SCPI technologies are more knowledge-intensive</a:t>
            </a:r>
          </a:p>
          <a:p>
            <a:r>
              <a:rPr lang="en-US" dirty="0" smtClean="0">
                <a:solidFill>
                  <a:srgbClr val="0070C0"/>
                </a:solidFill>
              </a:rPr>
              <a:t>Require new skills in:</a:t>
            </a:r>
          </a:p>
          <a:p>
            <a:pPr>
              <a:buNone/>
            </a:pPr>
            <a:r>
              <a:rPr lang="en-US" dirty="0" smtClean="0">
                <a:solidFill>
                  <a:srgbClr val="0070C0"/>
                </a:solidFill>
              </a:rPr>
              <a:t>	- understanding </a:t>
            </a:r>
            <a:r>
              <a:rPr lang="en-CA" dirty="0" smtClean="0">
                <a:solidFill>
                  <a:srgbClr val="0070C0"/>
                </a:solidFill>
              </a:rPr>
              <a:t>ecological ramifications 	of application of innovative technologies</a:t>
            </a:r>
          </a:p>
          <a:p>
            <a:pPr>
              <a:buNone/>
            </a:pPr>
            <a:r>
              <a:rPr lang="en-CA" dirty="0" smtClean="0">
                <a:solidFill>
                  <a:srgbClr val="0070C0"/>
                </a:solidFill>
              </a:rPr>
              <a:t>	- accommodating location-specific 	considerations in fine-tuning intervention 	options </a:t>
            </a:r>
            <a:endParaRPr lang="en-US" dirty="0" smtClean="0">
              <a:solidFill>
                <a:srgbClr val="0070C0"/>
              </a:solidFill>
            </a:endParaRP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b="1" dirty="0" smtClean="0">
                <a:solidFill>
                  <a:srgbClr val="C00000"/>
                </a:solidFill>
              </a:rPr>
              <a:t>Management of ecosystem services – Key to SCPI</a:t>
            </a:r>
            <a:endParaRPr lang="en-US" dirty="0">
              <a:solidFill>
                <a:srgbClr val="C00000"/>
              </a:solidFill>
            </a:endParaRP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a:buNone/>
            </a:pPr>
            <a:r>
              <a:rPr lang="en-US" dirty="0" smtClean="0">
                <a:solidFill>
                  <a:srgbClr val="0070C0"/>
                </a:solidFill>
              </a:rPr>
              <a:t>Practices that harness ecosystem services and contribute to sustainability of production systems include the following:</a:t>
            </a:r>
          </a:p>
          <a:p>
            <a:r>
              <a:rPr lang="en-US" dirty="0" smtClean="0">
                <a:solidFill>
                  <a:srgbClr val="00B050"/>
                </a:solidFill>
              </a:rPr>
              <a:t> Conservation Agriculture (CA):</a:t>
            </a:r>
          </a:p>
          <a:p>
            <a:pPr>
              <a:buNone/>
            </a:pPr>
            <a:r>
              <a:rPr lang="en-US" dirty="0" smtClean="0">
                <a:solidFill>
                  <a:srgbClr val="0070C0"/>
                </a:solidFill>
              </a:rPr>
              <a:t>- </a:t>
            </a:r>
            <a:r>
              <a:rPr lang="en-US" i="1" dirty="0" smtClean="0">
                <a:solidFill>
                  <a:srgbClr val="0070C0"/>
                </a:solidFill>
              </a:rPr>
              <a:t>Continuous minimum mechanical soil disturbance</a:t>
            </a:r>
          </a:p>
          <a:p>
            <a:pPr>
              <a:buNone/>
            </a:pPr>
            <a:r>
              <a:rPr lang="en-US" i="1" dirty="0" smtClean="0">
                <a:solidFill>
                  <a:srgbClr val="0070C0"/>
                </a:solidFill>
              </a:rPr>
              <a:t>- Permanent organic soil cover</a:t>
            </a:r>
          </a:p>
          <a:p>
            <a:pPr lvl="0">
              <a:buNone/>
            </a:pPr>
            <a:r>
              <a:rPr lang="en-US" i="1" dirty="0" smtClean="0">
                <a:solidFill>
                  <a:srgbClr val="0070C0"/>
                </a:solidFill>
              </a:rPr>
              <a:t>- Diversification of crop species grown in sequences 	and/or associations. </a:t>
            </a: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b="1" dirty="0" smtClean="0">
                <a:solidFill>
                  <a:srgbClr val="C00000"/>
                </a:solidFill>
              </a:rPr>
              <a:t>Management of ecosystem services – Key to SCPI</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r>
              <a:rPr lang="en-US" dirty="0" smtClean="0">
                <a:solidFill>
                  <a:srgbClr val="00B050"/>
                </a:solidFill>
              </a:rPr>
              <a:t>Integrated Pest Management (IPM): </a:t>
            </a:r>
          </a:p>
          <a:p>
            <a:pPr>
              <a:buNone/>
            </a:pPr>
            <a:r>
              <a:rPr lang="en-US" i="1" dirty="0" smtClean="0">
                <a:solidFill>
                  <a:srgbClr val="C00000"/>
                </a:solidFill>
              </a:rPr>
              <a:t>- Deployment  of resistant varieties</a:t>
            </a:r>
          </a:p>
          <a:p>
            <a:pPr>
              <a:buNone/>
            </a:pPr>
            <a:r>
              <a:rPr lang="en-US" i="1" dirty="0" smtClean="0">
                <a:solidFill>
                  <a:srgbClr val="C00000"/>
                </a:solidFill>
              </a:rPr>
              <a:t>- Conserving predators</a:t>
            </a:r>
          </a:p>
          <a:p>
            <a:pPr>
              <a:buNone/>
            </a:pPr>
            <a:r>
              <a:rPr lang="en-US" i="1" dirty="0" smtClean="0">
                <a:solidFill>
                  <a:srgbClr val="C00000"/>
                </a:solidFill>
              </a:rPr>
              <a:t>-Managing crop nutrient levels to reduce insect 	reproduction</a:t>
            </a:r>
          </a:p>
          <a:p>
            <a:pPr>
              <a:buNone/>
            </a:pPr>
            <a:r>
              <a:rPr lang="en-US" i="1" dirty="0" smtClean="0">
                <a:solidFill>
                  <a:srgbClr val="C00000"/>
                </a:solidFill>
              </a:rPr>
              <a:t>- Use of clean planting material</a:t>
            </a:r>
          </a:p>
          <a:p>
            <a:pPr>
              <a:buNone/>
            </a:pPr>
            <a:r>
              <a:rPr lang="en-US" i="1" dirty="0" smtClean="0">
                <a:solidFill>
                  <a:srgbClr val="C00000"/>
                </a:solidFill>
              </a:rPr>
              <a:t>-Crop rotations to suppress pathogens</a:t>
            </a:r>
          </a:p>
          <a:p>
            <a:pPr>
              <a:buFontTx/>
              <a:buChar char="-"/>
            </a:pPr>
            <a:r>
              <a:rPr lang="en-US" i="1" dirty="0" smtClean="0">
                <a:solidFill>
                  <a:srgbClr val="C00000"/>
                </a:solidFill>
              </a:rPr>
              <a:t>Eliminating infected host plants</a:t>
            </a:r>
          </a:p>
          <a:p>
            <a:pPr>
              <a:buNone/>
            </a:pPr>
            <a:endParaRPr lang="en-US" i="1" dirty="0" smtClean="0">
              <a:solidFill>
                <a:srgbClr val="C00000"/>
              </a:solidFill>
            </a:endParaRPr>
          </a:p>
          <a:p>
            <a:r>
              <a:rPr lang="en-US" sz="3600" dirty="0" smtClean="0">
                <a:solidFill>
                  <a:srgbClr val="00B050"/>
                </a:solidFill>
              </a:rPr>
              <a:t>Integrated Plant Nutrient Management (IPNM): </a:t>
            </a:r>
          </a:p>
          <a:p>
            <a:pPr>
              <a:buNone/>
            </a:pPr>
            <a:r>
              <a:rPr lang="en-US" sz="3600" dirty="0" smtClean="0">
                <a:solidFill>
                  <a:srgbClr val="C00000"/>
                </a:solidFill>
              </a:rPr>
              <a:t>-Practices </a:t>
            </a:r>
            <a:r>
              <a:rPr lang="en-CA" sz="3600" dirty="0" smtClean="0">
                <a:solidFill>
                  <a:srgbClr val="C00000"/>
                </a:solidFill>
              </a:rPr>
              <a:t>promoting combined use of mineral, organic and biological resources in a reasoned way to balance efficient use of limited/finite resources and ensure ecosystem sustainability </a:t>
            </a:r>
            <a:endParaRPr lang="en-US" sz="3600" dirty="0" smtClean="0">
              <a:solidFill>
                <a:srgbClr val="C00000"/>
              </a:solidFill>
            </a:endParaRP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smtClean="0">
                <a:solidFill>
                  <a:srgbClr val="C00000"/>
                </a:solidFill>
              </a:rPr>
              <a:t>Management of ecosystem services – Key to SCPI</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r>
              <a:rPr lang="en-US" dirty="0" smtClean="0">
                <a:solidFill>
                  <a:srgbClr val="00B050"/>
                </a:solidFill>
              </a:rPr>
              <a:t>Agricultural Water Management: </a:t>
            </a:r>
          </a:p>
          <a:p>
            <a:pPr>
              <a:buNone/>
            </a:pPr>
            <a:r>
              <a:rPr lang="en-US" dirty="0" smtClean="0">
                <a:solidFill>
                  <a:srgbClr val="C00000"/>
                </a:solidFill>
              </a:rPr>
              <a:t>- </a:t>
            </a:r>
            <a:r>
              <a:rPr lang="en-US" i="1" dirty="0" smtClean="0">
                <a:solidFill>
                  <a:srgbClr val="C00000"/>
                </a:solidFill>
              </a:rPr>
              <a:t>enhancing moisture storage in crop root zone</a:t>
            </a:r>
          </a:p>
          <a:p>
            <a:pPr>
              <a:buNone/>
            </a:pPr>
            <a:r>
              <a:rPr lang="en-US" i="1" dirty="0" smtClean="0">
                <a:solidFill>
                  <a:srgbClr val="C00000"/>
                </a:solidFill>
              </a:rPr>
              <a:t>- increasing soil water storage capacity</a:t>
            </a:r>
          </a:p>
          <a:p>
            <a:pPr>
              <a:buNone/>
            </a:pPr>
            <a:r>
              <a:rPr lang="en-US" i="1" dirty="0" smtClean="0">
                <a:solidFill>
                  <a:srgbClr val="C00000"/>
                </a:solidFill>
              </a:rPr>
              <a:t>-</a:t>
            </a:r>
            <a:r>
              <a:rPr lang="en-US" dirty="0" smtClean="0">
                <a:solidFill>
                  <a:srgbClr val="C00000"/>
                </a:solidFill>
              </a:rPr>
              <a:t> </a:t>
            </a:r>
            <a:r>
              <a:rPr lang="en-US" i="1" dirty="0" smtClean="0">
                <a:solidFill>
                  <a:srgbClr val="C00000"/>
                </a:solidFill>
              </a:rPr>
              <a:t>improving water infiltration and minimizing 		evaporation through organic mulching</a:t>
            </a:r>
          </a:p>
          <a:p>
            <a:pPr>
              <a:buNone/>
            </a:pPr>
            <a:r>
              <a:rPr lang="en-US" i="1" dirty="0" smtClean="0">
                <a:solidFill>
                  <a:srgbClr val="C00000"/>
                </a:solidFill>
              </a:rPr>
              <a:t>-</a:t>
            </a:r>
            <a:r>
              <a:rPr lang="en-US" dirty="0" smtClean="0">
                <a:solidFill>
                  <a:srgbClr val="C00000"/>
                </a:solidFill>
              </a:rPr>
              <a:t> </a:t>
            </a:r>
            <a:r>
              <a:rPr lang="en-US" i="1" dirty="0" smtClean="0">
                <a:solidFill>
                  <a:srgbClr val="C00000"/>
                </a:solidFill>
              </a:rPr>
              <a:t>on-farm runoff management, including the use 	of water retaining bunds in cultivated areas</a:t>
            </a:r>
          </a:p>
          <a:p>
            <a:pPr>
              <a:buNone/>
            </a:pPr>
            <a:r>
              <a:rPr lang="en-US" i="1" dirty="0" smtClean="0">
                <a:solidFill>
                  <a:srgbClr val="C00000"/>
                </a:solidFill>
              </a:rPr>
              <a:t>-</a:t>
            </a:r>
            <a:r>
              <a:rPr lang="en-US" dirty="0" smtClean="0">
                <a:solidFill>
                  <a:srgbClr val="C00000"/>
                </a:solidFill>
              </a:rPr>
              <a:t> </a:t>
            </a:r>
            <a:r>
              <a:rPr lang="en-US" i="1" dirty="0" smtClean="0">
                <a:solidFill>
                  <a:srgbClr val="C00000"/>
                </a:solidFill>
              </a:rPr>
              <a:t>uniformity of distribution and application 	efficiency of irrigation water</a:t>
            </a:r>
          </a:p>
          <a:p>
            <a:pPr lvl="0">
              <a:buNone/>
            </a:pPr>
            <a:r>
              <a:rPr lang="en-US" i="1" dirty="0" smtClean="0">
                <a:solidFill>
                  <a:srgbClr val="C00000"/>
                </a:solidFill>
              </a:rPr>
              <a:t>-</a:t>
            </a:r>
            <a:r>
              <a:rPr lang="en-US" dirty="0" smtClean="0">
                <a:solidFill>
                  <a:srgbClr val="C00000"/>
                </a:solidFill>
              </a:rPr>
              <a:t> </a:t>
            </a:r>
            <a:r>
              <a:rPr lang="en-US" i="1" dirty="0" smtClean="0">
                <a:solidFill>
                  <a:srgbClr val="C00000"/>
                </a:solidFill>
              </a:rPr>
              <a:t>knowledge-based precision irrigation for 	reliable and flexible water application</a:t>
            </a: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smtClean="0">
                <a:solidFill>
                  <a:srgbClr val="C00000"/>
                </a:solidFill>
              </a:rPr>
              <a:t>Management of ecosystem services – Key to SCPI</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lvl="0"/>
            <a:r>
              <a:rPr lang="en-US" sz="3600" dirty="0" smtClean="0">
                <a:solidFill>
                  <a:srgbClr val="00B050"/>
                </a:solidFill>
              </a:rPr>
              <a:t>Crop-livestock systems:</a:t>
            </a:r>
          </a:p>
          <a:p>
            <a:pPr lvl="0">
              <a:buNone/>
            </a:pPr>
            <a:r>
              <a:rPr lang="en-US" sz="3600" i="1" dirty="0" smtClean="0">
                <a:solidFill>
                  <a:srgbClr val="C00000"/>
                </a:solidFill>
              </a:rPr>
              <a:t>- 	Integrated crop-livestock production, widely 	practiced in smallholder farming, allows more 	efficient use of nutrients and resources boosting 	profitability and resilience of smallholder 	farming systems</a:t>
            </a:r>
            <a:r>
              <a:rPr lang="en-US" i="1" dirty="0" smtClean="0">
                <a:solidFill>
                  <a:srgbClr val="C00000"/>
                </a:solidFill>
              </a:rPr>
              <a:t>. </a:t>
            </a:r>
          </a:p>
          <a:p>
            <a:pPr lvl="0"/>
            <a:r>
              <a:rPr lang="en-US" sz="3600" dirty="0" smtClean="0">
                <a:solidFill>
                  <a:srgbClr val="00B050"/>
                </a:solidFill>
              </a:rPr>
              <a:t>Agro-forestry systems:</a:t>
            </a:r>
          </a:p>
          <a:p>
            <a:pPr>
              <a:buNone/>
            </a:pPr>
            <a:r>
              <a:rPr lang="en-US" sz="3600" dirty="0" smtClean="0">
                <a:solidFill>
                  <a:srgbClr val="C00000"/>
                </a:solidFill>
              </a:rPr>
              <a:t>-	</a:t>
            </a:r>
            <a:r>
              <a:rPr lang="en-US" i="1" dirty="0" smtClean="0">
                <a:solidFill>
                  <a:srgbClr val="C00000"/>
                </a:solidFill>
              </a:rPr>
              <a:t>Growing woody perennials in combination with 	annual crops allows more productive utilization of 	arable land, including degraded land and problem 	soils; improving soil fertility through biological 	nitrogen fixation and conserving moisture; and providing biomass for use as surface residues. </a:t>
            </a:r>
          </a:p>
          <a:p>
            <a:endParaRPr lang="en-US" dirty="0">
              <a:solidFill>
                <a:srgbClr val="C00000"/>
              </a:solidFill>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b="1" dirty="0" smtClean="0">
                <a:solidFill>
                  <a:srgbClr val="C00000"/>
                </a:solidFill>
              </a:rPr>
              <a:t>Management of ecosystem services – Key to SCPI</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r>
              <a:rPr lang="en-US" sz="3600" dirty="0" smtClean="0">
                <a:solidFill>
                  <a:srgbClr val="00B050"/>
                </a:solidFill>
              </a:rPr>
              <a:t>Integrated weed management</a:t>
            </a:r>
          </a:p>
          <a:p>
            <a:pPr>
              <a:buNone/>
            </a:pPr>
            <a:r>
              <a:rPr lang="en-US" i="1" dirty="0" smtClean="0">
                <a:solidFill>
                  <a:srgbClr val="C00000"/>
                </a:solidFill>
              </a:rPr>
              <a:t>- timely manual weeding</a:t>
            </a:r>
          </a:p>
          <a:p>
            <a:pPr>
              <a:buNone/>
            </a:pPr>
            <a:r>
              <a:rPr lang="en-US" i="1" dirty="0" smtClean="0">
                <a:solidFill>
                  <a:srgbClr val="C00000"/>
                </a:solidFill>
              </a:rPr>
              <a:t>-minimized tillage and the use of surface residues </a:t>
            </a:r>
          </a:p>
          <a:p>
            <a:pPr lvl="0">
              <a:buNone/>
            </a:pPr>
            <a:r>
              <a:rPr lang="en-US" i="1" dirty="0" smtClean="0">
                <a:solidFill>
                  <a:srgbClr val="C00000"/>
                </a:solidFill>
              </a:rPr>
              <a:t>-When necessary, lower risk synthetic pesticides  	should be used for targeted control, in the right 	quantity and at the right time.</a:t>
            </a:r>
          </a:p>
          <a:p>
            <a:pPr lvl="0">
              <a:buNone/>
            </a:pPr>
            <a:endParaRPr lang="en-US" i="1" dirty="0" smtClean="0">
              <a:solidFill>
                <a:srgbClr val="C00000"/>
              </a:solidFill>
            </a:endParaRPr>
          </a:p>
          <a:p>
            <a:pPr lvl="0"/>
            <a:r>
              <a:rPr lang="en-US" sz="3600" dirty="0" smtClean="0">
                <a:solidFill>
                  <a:srgbClr val="00B050"/>
                </a:solidFill>
              </a:rPr>
              <a:t>Pollinator management</a:t>
            </a:r>
          </a:p>
          <a:p>
            <a:pPr lvl="0" algn="just">
              <a:buNone/>
            </a:pPr>
            <a:r>
              <a:rPr lang="en-US" sz="3600" i="1" dirty="0" smtClean="0">
                <a:solidFill>
                  <a:srgbClr val="C00000"/>
                </a:solidFill>
              </a:rPr>
              <a:t>-P</a:t>
            </a:r>
            <a:r>
              <a:rPr lang="en-CA" i="1" dirty="0" err="1" smtClean="0">
                <a:solidFill>
                  <a:srgbClr val="C00000"/>
                </a:solidFill>
              </a:rPr>
              <a:t>ollinator</a:t>
            </a:r>
            <a:r>
              <a:rPr lang="en-CA" i="1" dirty="0" smtClean="0">
                <a:solidFill>
                  <a:srgbClr val="C00000"/>
                </a:solidFill>
              </a:rPr>
              <a:t> populations can be encouraged by 	conserving diverse cropping patterns in farms, for 	example by combining mixed cropping, including 	cove crops, kitchen gardens and agro-forestry 	systems, and providing habitat on their farms for 	bees. </a:t>
            </a:r>
            <a:endParaRPr lang="en-US" sz="3600" i="1" dirty="0" smtClean="0">
              <a:solidFill>
                <a:srgbClr val="C00000"/>
              </a:solidFill>
            </a:endParaRP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676400"/>
            <a:ext cx="8534400" cy="4114800"/>
          </a:xfrm>
          <a:prstGeom prst="rect">
            <a:avLst/>
          </a:prstGeom>
          <a:solidFill>
            <a:srgbClr val="0070C0"/>
          </a:solidFill>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smtClean="0">
                <a:ln>
                  <a:noFill/>
                </a:ln>
                <a:solidFill>
                  <a:srgbClr val="FFFF00"/>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smtClean="0">
              <a:ln>
                <a:noFill/>
              </a:ln>
              <a:solidFill>
                <a:srgbClr val="FFFF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smtClean="0">
              <a:ln>
                <a:noFill/>
              </a:ln>
              <a:solidFill>
                <a:srgbClr val="FFFF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000" b="1" i="1" u="none" strike="noStrike" kern="1200" cap="none" spc="0" normalizeH="0" baseline="0" noProof="0" smtClean="0">
                <a:ln>
                  <a:noFill/>
                </a:ln>
                <a:solidFill>
                  <a:srgbClr val="FFFF00"/>
                </a:solidFill>
                <a:effectLst/>
                <a:uLnTx/>
                <a:uFillTx/>
                <a:latin typeface="+mn-lt"/>
                <a:ea typeface="+mn-ea"/>
                <a:cs typeface="+mn-cs"/>
              </a:rPr>
              <a:t>THANKS</a:t>
            </a:r>
            <a:endParaRPr kumimoji="0" lang="en-US" sz="6000" b="0" i="0" u="none" strike="noStrike" kern="1200" cap="none" spc="0" normalizeH="0" baseline="0" noProof="0" smtClean="0">
              <a:ln>
                <a:noFill/>
              </a:ln>
              <a:solidFill>
                <a:srgbClr val="FFFF0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rgbClr val="FFFF0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000" b="0" i="0" u="none" strike="noStrike" kern="1200" cap="none" spc="0" normalizeH="0" baseline="0" noProof="0" dirty="0">
              <a:ln>
                <a:noFill/>
              </a:ln>
              <a:solidFill>
                <a:srgbClr val="FFFF00"/>
              </a:solidFill>
              <a:effectLst/>
              <a:uLnTx/>
              <a:uFillTx/>
              <a:latin typeface="+mn-lt"/>
              <a:ea typeface="+mn-ea"/>
              <a:cs typeface="+mn-cs"/>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505200" y="3505200"/>
            <a:ext cx="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Rainfed Rice Ecosystems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667000" y="4038600"/>
            <a:ext cx="3429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Shallow </a:t>
            </a:r>
            <a:r>
              <a:rPr lang="en-US" dirty="0" smtClean="0">
                <a:solidFill>
                  <a:srgbClr val="002060"/>
                </a:solidFill>
              </a:rPr>
              <a:t>(30- 50 cm water)</a:t>
            </a:r>
            <a:endParaRPr lang="en-US" dirty="0">
              <a:solidFill>
                <a:srgbClr val="002060"/>
              </a:solidFill>
            </a:endParaRPr>
          </a:p>
        </p:txBody>
      </p:sp>
      <p:sp>
        <p:nvSpPr>
          <p:cNvPr id="6" name="TextBox 5"/>
          <p:cNvSpPr txBox="1"/>
          <p:nvPr/>
        </p:nvSpPr>
        <p:spPr>
          <a:xfrm>
            <a:off x="2667000" y="4648200"/>
            <a:ext cx="3352800"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Semi-deep </a:t>
            </a:r>
            <a:r>
              <a:rPr lang="en-US" sz="1600" dirty="0" smtClean="0">
                <a:solidFill>
                  <a:srgbClr val="002060"/>
                </a:solidFill>
              </a:rPr>
              <a:t>( 50-75 cm water</a:t>
            </a:r>
            <a:r>
              <a:rPr lang="en-US" sz="1600" dirty="0" smtClean="0"/>
              <a:t>)</a:t>
            </a:r>
            <a:endParaRPr lang="en-US" sz="1600" dirty="0"/>
          </a:p>
        </p:txBody>
      </p:sp>
      <p:sp>
        <p:nvSpPr>
          <p:cNvPr id="7" name="TextBox 6"/>
          <p:cNvSpPr txBox="1"/>
          <p:nvPr/>
        </p:nvSpPr>
        <p:spPr>
          <a:xfrm>
            <a:off x="2667000" y="5181600"/>
            <a:ext cx="3429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Deep water ( </a:t>
            </a:r>
            <a:r>
              <a:rPr lang="en-US" dirty="0" smtClean="0">
                <a:solidFill>
                  <a:srgbClr val="002060"/>
                </a:solidFill>
              </a:rPr>
              <a:t>&gt;75 cm </a:t>
            </a:r>
            <a:r>
              <a:rPr lang="en-US" dirty="0" smtClean="0"/>
              <a:t>water)</a:t>
            </a:r>
            <a:endParaRPr lang="en-US" dirty="0"/>
          </a:p>
        </p:txBody>
      </p:sp>
      <p:pic>
        <p:nvPicPr>
          <p:cNvPr id="8" name="Picture 7" descr="FAO for Web.GIF"/>
          <p:cNvPicPr/>
          <p:nvPr/>
        </p:nvPicPr>
        <p:blipFill>
          <a:blip r:embed="rId8" cstate="print"/>
          <a:stretch>
            <a:fillRect/>
          </a:stretch>
        </p:blipFill>
        <p:spPr>
          <a:xfrm>
            <a:off x="8305800" y="6019800"/>
            <a:ext cx="600075" cy="6000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dirty="0" smtClean="0"/>
              <a:t>Rainfed Lowland ecosystems</a:t>
            </a:r>
            <a:endParaRPr lang="en-US" sz="3600" dirty="0"/>
          </a:p>
        </p:txBody>
      </p:sp>
      <p:graphicFrame>
        <p:nvGraphicFramePr>
          <p:cNvPr id="4" name="Content Placeholder 3"/>
          <p:cNvGraphicFramePr>
            <a:graphicFrameLocks noGrp="1"/>
          </p:cNvGraphicFramePr>
          <p:nvPr>
            <p:ph idx="1"/>
          </p:nvPr>
        </p:nvGraphicFramePr>
        <p:xfrm>
          <a:off x="457200" y="762000"/>
          <a:ext cx="8153401" cy="4937760"/>
        </p:xfrm>
        <a:graphic>
          <a:graphicData uri="http://schemas.openxmlformats.org/drawingml/2006/table">
            <a:tbl>
              <a:tblPr firstRow="1" bandRow="1">
                <a:tableStyleId>{5C22544A-7EE6-4342-B048-85BDC9FD1C3A}</a:tableStyleId>
              </a:tblPr>
              <a:tblGrid>
                <a:gridCol w="679450"/>
                <a:gridCol w="1650093"/>
                <a:gridCol w="2911929"/>
                <a:gridCol w="2911929"/>
              </a:tblGrid>
              <a:tr h="612422">
                <a:tc>
                  <a:txBody>
                    <a:bodyPr/>
                    <a:lstStyle/>
                    <a:p>
                      <a:r>
                        <a:rPr lang="en-US" dirty="0" smtClean="0"/>
                        <a:t>SL</a:t>
                      </a:r>
                      <a:endParaRPr lang="en-US" dirty="0"/>
                    </a:p>
                  </a:txBody>
                  <a:tcPr/>
                </a:tc>
                <a:tc>
                  <a:txBody>
                    <a:bodyPr/>
                    <a:lstStyle/>
                    <a:p>
                      <a:r>
                        <a:rPr lang="en-US" dirty="0" smtClean="0"/>
                        <a:t>Country </a:t>
                      </a:r>
                      <a:endParaRPr lang="en-US" dirty="0"/>
                    </a:p>
                  </a:txBody>
                  <a:tcPr/>
                </a:tc>
                <a:tc>
                  <a:txBody>
                    <a:bodyPr/>
                    <a:lstStyle/>
                    <a:p>
                      <a:r>
                        <a:rPr lang="en-US" dirty="0" smtClean="0"/>
                        <a:t>Area under</a:t>
                      </a:r>
                      <a:r>
                        <a:rPr lang="en-US" baseline="0" dirty="0" smtClean="0"/>
                        <a:t> Lowland ecosystems (million ha)</a:t>
                      </a:r>
                      <a:endParaRPr lang="en-US" dirty="0"/>
                    </a:p>
                  </a:txBody>
                  <a:tcPr/>
                </a:tc>
                <a:tc>
                  <a:txBody>
                    <a:bodyPr/>
                    <a:lstStyle/>
                    <a:p>
                      <a:r>
                        <a:rPr lang="en-US" dirty="0" smtClean="0"/>
                        <a:t>Remarks</a:t>
                      </a:r>
                      <a:endParaRPr lang="en-US" dirty="0"/>
                    </a:p>
                  </a:txBody>
                  <a:tcPr/>
                </a:tc>
              </a:tr>
              <a:tr h="612422">
                <a:tc>
                  <a:txBody>
                    <a:bodyPr/>
                    <a:lstStyle/>
                    <a:p>
                      <a:r>
                        <a:rPr lang="en-US" dirty="0" smtClean="0"/>
                        <a:t>1.</a:t>
                      </a:r>
                      <a:endParaRPr lang="en-US" dirty="0"/>
                    </a:p>
                  </a:txBody>
                  <a:tcPr/>
                </a:tc>
                <a:tc>
                  <a:txBody>
                    <a:bodyPr/>
                    <a:lstStyle/>
                    <a:p>
                      <a:r>
                        <a:rPr lang="en-US" dirty="0" smtClean="0"/>
                        <a:t>India</a:t>
                      </a:r>
                      <a:endParaRPr lang="en-US" dirty="0"/>
                    </a:p>
                  </a:txBody>
                  <a:tcPr/>
                </a:tc>
                <a:tc>
                  <a:txBody>
                    <a:bodyPr/>
                    <a:lstStyle/>
                    <a:p>
                      <a:r>
                        <a:rPr lang="en-US" dirty="0" smtClean="0"/>
                        <a:t>15</a:t>
                      </a:r>
                      <a:endParaRPr lang="en-US" dirty="0"/>
                    </a:p>
                  </a:txBody>
                  <a:tcPr/>
                </a:tc>
                <a:tc>
                  <a:txBody>
                    <a:bodyPr/>
                    <a:lstStyle/>
                    <a:p>
                      <a:r>
                        <a:rPr lang="en-US" dirty="0" smtClean="0"/>
                        <a:t>Mainly drought prone rainfed ecology</a:t>
                      </a:r>
                      <a:endParaRPr lang="en-US" dirty="0"/>
                    </a:p>
                  </a:txBody>
                  <a:tcPr/>
                </a:tc>
              </a:tr>
              <a:tr h="874889">
                <a:tc>
                  <a:txBody>
                    <a:bodyPr/>
                    <a:lstStyle/>
                    <a:p>
                      <a:r>
                        <a:rPr lang="en-US" dirty="0" smtClean="0"/>
                        <a:t>2.</a:t>
                      </a:r>
                      <a:endParaRPr lang="en-US" dirty="0"/>
                    </a:p>
                  </a:txBody>
                  <a:tcPr/>
                </a:tc>
                <a:tc>
                  <a:txBody>
                    <a:bodyPr/>
                    <a:lstStyle/>
                    <a:p>
                      <a:r>
                        <a:rPr lang="en-US" dirty="0" smtClean="0"/>
                        <a:t>Thailand</a:t>
                      </a:r>
                      <a:endParaRPr lang="en-US" dirty="0"/>
                    </a:p>
                  </a:txBody>
                  <a:tcPr/>
                </a:tc>
                <a:tc>
                  <a:txBody>
                    <a:bodyPr/>
                    <a:lstStyle/>
                    <a:p>
                      <a:r>
                        <a:rPr lang="en-US" dirty="0" smtClean="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Mainly drought prone rainfed ecology</a:t>
                      </a:r>
                    </a:p>
                    <a:p>
                      <a:endParaRPr lang="en-US" dirty="0" smtClean="0"/>
                    </a:p>
                  </a:txBody>
                  <a:tcPr/>
                </a:tc>
              </a:tr>
              <a:tr h="349956">
                <a:tc>
                  <a:txBody>
                    <a:bodyPr/>
                    <a:lstStyle/>
                    <a:p>
                      <a:r>
                        <a:rPr lang="en-US" dirty="0" smtClean="0"/>
                        <a:t>3.</a:t>
                      </a:r>
                      <a:endParaRPr lang="en-US" dirty="0"/>
                    </a:p>
                  </a:txBody>
                  <a:tcPr/>
                </a:tc>
                <a:tc>
                  <a:txBody>
                    <a:bodyPr/>
                    <a:lstStyle/>
                    <a:p>
                      <a:r>
                        <a:rPr lang="en-US" dirty="0" smtClean="0"/>
                        <a:t>Bangladesh</a:t>
                      </a:r>
                      <a:endParaRPr lang="en-US" dirty="0"/>
                    </a:p>
                  </a:txBody>
                  <a:tcPr/>
                </a:tc>
                <a:tc>
                  <a:txBody>
                    <a:bodyPr/>
                    <a:lstStyle/>
                    <a:p>
                      <a:r>
                        <a:rPr lang="en-US" dirty="0" smtClean="0"/>
                        <a:t>5.5</a:t>
                      </a:r>
                    </a:p>
                  </a:txBody>
                  <a:tcPr/>
                </a:tc>
                <a:tc>
                  <a:txBody>
                    <a:bodyPr/>
                    <a:lstStyle/>
                    <a:p>
                      <a:endParaRPr lang="en-US" dirty="0" smtClean="0"/>
                    </a:p>
                  </a:txBody>
                  <a:tcPr/>
                </a:tc>
              </a:tr>
              <a:tr h="349956">
                <a:tc>
                  <a:txBody>
                    <a:bodyPr/>
                    <a:lstStyle/>
                    <a:p>
                      <a:r>
                        <a:rPr lang="en-US" dirty="0" smtClean="0"/>
                        <a:t>4.</a:t>
                      </a:r>
                      <a:endParaRPr lang="en-US" dirty="0"/>
                    </a:p>
                  </a:txBody>
                  <a:tcPr/>
                </a:tc>
                <a:tc>
                  <a:txBody>
                    <a:bodyPr/>
                    <a:lstStyle/>
                    <a:p>
                      <a:r>
                        <a:rPr lang="en-US" dirty="0" smtClean="0"/>
                        <a:t>Myanmar</a:t>
                      </a:r>
                      <a:endParaRPr lang="en-US" dirty="0"/>
                    </a:p>
                  </a:txBody>
                  <a:tcPr/>
                </a:tc>
                <a:tc>
                  <a:txBody>
                    <a:bodyPr/>
                    <a:lstStyle/>
                    <a:p>
                      <a:r>
                        <a:rPr lang="en-US" dirty="0" smtClean="0"/>
                        <a:t>3 </a:t>
                      </a:r>
                    </a:p>
                  </a:txBody>
                  <a:tcPr/>
                </a:tc>
                <a:tc>
                  <a:txBody>
                    <a:bodyPr/>
                    <a:lstStyle/>
                    <a:p>
                      <a:endParaRPr lang="en-US" dirty="0" smtClean="0"/>
                    </a:p>
                  </a:txBody>
                  <a:tcPr/>
                </a:tc>
              </a:tr>
              <a:tr h="874889">
                <a:tc>
                  <a:txBody>
                    <a:bodyPr/>
                    <a:lstStyle/>
                    <a:p>
                      <a:r>
                        <a:rPr lang="en-US" dirty="0" smtClean="0"/>
                        <a:t>5.</a:t>
                      </a:r>
                      <a:endParaRPr lang="en-US" dirty="0"/>
                    </a:p>
                  </a:txBody>
                  <a:tcPr/>
                </a:tc>
                <a:tc>
                  <a:txBody>
                    <a:bodyPr/>
                    <a:lstStyle/>
                    <a:p>
                      <a:r>
                        <a:rPr lang="en-US" dirty="0" smtClean="0"/>
                        <a:t>Indonesia</a:t>
                      </a:r>
                      <a:endParaRPr lang="en-US" dirty="0"/>
                    </a:p>
                  </a:txBody>
                  <a:tcPr/>
                </a:tc>
                <a:tc>
                  <a:txBody>
                    <a:bodyPr/>
                    <a:lstStyle/>
                    <a:p>
                      <a:r>
                        <a:rPr lang="en-US"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Mainly drought prone rainfed ecology</a:t>
                      </a:r>
                    </a:p>
                    <a:p>
                      <a:endParaRPr lang="en-US" dirty="0" smtClean="0"/>
                    </a:p>
                  </a:txBody>
                  <a:tcPr/>
                </a:tc>
              </a:tr>
              <a:tr h="349956">
                <a:tc>
                  <a:txBody>
                    <a:bodyPr/>
                    <a:lstStyle/>
                    <a:p>
                      <a:r>
                        <a:rPr lang="en-US" dirty="0" smtClean="0"/>
                        <a:t>6.</a:t>
                      </a:r>
                      <a:endParaRPr lang="en-US" dirty="0"/>
                    </a:p>
                  </a:txBody>
                  <a:tcPr/>
                </a:tc>
                <a:tc>
                  <a:txBody>
                    <a:bodyPr/>
                    <a:lstStyle/>
                    <a:p>
                      <a:r>
                        <a:rPr lang="en-US" dirty="0" smtClean="0"/>
                        <a:t>Viet Nam</a:t>
                      </a:r>
                      <a:endParaRPr lang="en-US" dirty="0"/>
                    </a:p>
                  </a:txBody>
                  <a:tcPr/>
                </a:tc>
                <a:tc>
                  <a:txBody>
                    <a:bodyPr/>
                    <a:lstStyle/>
                    <a:p>
                      <a:r>
                        <a:rPr lang="en-US" dirty="0" smtClean="0"/>
                        <a:t>2.7</a:t>
                      </a:r>
                    </a:p>
                  </a:txBody>
                  <a:tcPr/>
                </a:tc>
                <a:tc>
                  <a:txBody>
                    <a:bodyPr/>
                    <a:lstStyle/>
                    <a:p>
                      <a:endParaRPr lang="en-US" dirty="0" smtClean="0"/>
                    </a:p>
                  </a:txBody>
                  <a:tcPr/>
                </a:tc>
              </a:tr>
              <a:tr h="349956">
                <a:tc>
                  <a:txBody>
                    <a:bodyPr/>
                    <a:lstStyle/>
                    <a:p>
                      <a:r>
                        <a:rPr lang="en-US" dirty="0" smtClean="0"/>
                        <a:t>7.</a:t>
                      </a:r>
                      <a:endParaRPr lang="en-US" dirty="0"/>
                    </a:p>
                  </a:txBody>
                  <a:tcPr/>
                </a:tc>
                <a:tc>
                  <a:txBody>
                    <a:bodyPr/>
                    <a:lstStyle/>
                    <a:p>
                      <a:r>
                        <a:rPr lang="en-US" dirty="0" smtClean="0"/>
                        <a:t>Cambodia</a:t>
                      </a:r>
                      <a:endParaRPr lang="en-US" dirty="0"/>
                    </a:p>
                  </a:txBody>
                  <a:tcPr/>
                </a:tc>
                <a:tc>
                  <a:txBody>
                    <a:bodyPr/>
                    <a:lstStyle/>
                    <a:p>
                      <a:r>
                        <a:rPr lang="en-US" dirty="0" smtClean="0"/>
                        <a:t>2 </a:t>
                      </a:r>
                    </a:p>
                  </a:txBody>
                  <a:tcPr/>
                </a:tc>
                <a:tc>
                  <a:txBody>
                    <a:bodyPr/>
                    <a:lstStyle/>
                    <a:p>
                      <a:endParaRPr lang="en-US" dirty="0" smtClean="0"/>
                    </a:p>
                  </a:txBody>
                  <a:tcPr/>
                </a:tc>
              </a:tr>
              <a:tr h="349956">
                <a:tc>
                  <a:txBody>
                    <a:bodyPr/>
                    <a:lstStyle/>
                    <a:p>
                      <a:r>
                        <a:rPr lang="en-US" dirty="0" smtClean="0"/>
                        <a:t>8. </a:t>
                      </a:r>
                      <a:endParaRPr lang="en-US" dirty="0"/>
                    </a:p>
                  </a:txBody>
                  <a:tcPr/>
                </a:tc>
                <a:tc>
                  <a:txBody>
                    <a:bodyPr/>
                    <a:lstStyle/>
                    <a:p>
                      <a:r>
                        <a:rPr lang="en-US" dirty="0" smtClean="0"/>
                        <a:t>Philippines</a:t>
                      </a:r>
                      <a:endParaRPr lang="en-US" dirty="0"/>
                    </a:p>
                  </a:txBody>
                  <a:tcPr/>
                </a:tc>
                <a:tc>
                  <a:txBody>
                    <a:bodyPr/>
                    <a:lstStyle/>
                    <a:p>
                      <a:r>
                        <a:rPr lang="en-US" dirty="0" smtClean="0"/>
                        <a:t>1</a:t>
                      </a:r>
                    </a:p>
                  </a:txBody>
                  <a:tcPr/>
                </a:tc>
                <a:tc>
                  <a:txBody>
                    <a:bodyPr/>
                    <a:lstStyle/>
                    <a:p>
                      <a:endParaRPr lang="en-US" dirty="0" smtClean="0"/>
                    </a:p>
                  </a:txBody>
                  <a:tcPr/>
                </a:tc>
              </a:tr>
            </a:tbl>
          </a:graphicData>
        </a:graphic>
      </p:graphicFrame>
      <p:sp>
        <p:nvSpPr>
          <p:cNvPr id="6" name="TextBox 5"/>
          <p:cNvSpPr txBox="1"/>
          <p:nvPr/>
        </p:nvSpPr>
        <p:spPr>
          <a:xfrm>
            <a:off x="152400" y="5750004"/>
            <a:ext cx="8839200" cy="769441"/>
          </a:xfrm>
          <a:prstGeom prst="rect">
            <a:avLst/>
          </a:prstGeom>
          <a:solidFill>
            <a:srgbClr val="00B050"/>
          </a:solidFill>
        </p:spPr>
        <p:txBody>
          <a:bodyPr wrap="square" rtlCol="0">
            <a:spAutoFit/>
          </a:bodyPr>
          <a:lstStyle/>
          <a:p>
            <a:r>
              <a:rPr lang="en-CA" sz="2200" b="1" i="1" dirty="0" smtClean="0">
                <a:solidFill>
                  <a:srgbClr val="FFFF00"/>
                </a:solidFill>
              </a:rPr>
              <a:t>Major abiotic stresses: drought, flooding and intermittent submergence at different stages  of crop growth depending upon topography and rainfall </a:t>
            </a:r>
            <a:endParaRPr lang="en-CA" sz="2200" b="1" i="1" dirty="0">
              <a:solidFill>
                <a:srgbClr val="FFFF00"/>
              </a:solidFill>
            </a:endParaRPr>
          </a:p>
        </p:txBody>
      </p:sp>
      <p:pic>
        <p:nvPicPr>
          <p:cNvPr id="5" name="Picture 4" descr="FAO for Web.GIF"/>
          <p:cNvPicPr/>
          <p:nvPr/>
        </p:nvPicPr>
        <p:blipFill>
          <a:blip r:embed="rId2" cstate="print"/>
          <a:stretch>
            <a:fillRect/>
          </a:stretch>
        </p:blipFill>
        <p:spPr>
          <a:xfrm>
            <a:off x="8229600" y="152400"/>
            <a:ext cx="600075" cy="6000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2"/>
          </a:solidFill>
        </p:spPr>
        <p:txBody>
          <a:bodyPr/>
          <a:lstStyle/>
          <a:p>
            <a:r>
              <a:rPr lang="en-US" dirty="0" err="1" smtClean="0"/>
              <a:t>Rainfed</a:t>
            </a:r>
            <a:r>
              <a:rPr lang="en-US" dirty="0" smtClean="0"/>
              <a:t> Lowland Agriculture  </a:t>
            </a:r>
            <a:endParaRPr lang="en-US" dirty="0"/>
          </a:p>
        </p:txBody>
      </p:sp>
      <p:sp>
        <p:nvSpPr>
          <p:cNvPr id="3" name="Content Placeholder 2"/>
          <p:cNvSpPr>
            <a:spLocks noGrp="1"/>
          </p:cNvSpPr>
          <p:nvPr>
            <p:ph idx="1"/>
          </p:nvPr>
        </p:nvSpPr>
        <p:spPr>
          <a:xfrm>
            <a:off x="457200" y="990600"/>
            <a:ext cx="8229600" cy="5135563"/>
          </a:xfrm>
          <a:solidFill>
            <a:srgbClr val="00B0F0"/>
          </a:solidFill>
        </p:spPr>
        <p:txBody>
          <a:bodyPr>
            <a:normAutofit lnSpcReduction="10000"/>
          </a:bodyPr>
          <a:lstStyle/>
          <a:p>
            <a:pPr>
              <a:buNone/>
            </a:pPr>
            <a:r>
              <a:rPr lang="en-US" b="1" u="sng" dirty="0" smtClean="0"/>
              <a:t>Situation</a:t>
            </a:r>
          </a:p>
          <a:p>
            <a:pPr>
              <a:buFontTx/>
              <a:buChar char="-"/>
            </a:pPr>
            <a:r>
              <a:rPr lang="en-US" sz="2800" dirty="0" smtClean="0"/>
              <a:t>An estimated 450 million people depend on </a:t>
            </a:r>
            <a:r>
              <a:rPr lang="en-US" sz="2800" dirty="0" err="1" smtClean="0"/>
              <a:t>rainfed</a:t>
            </a:r>
            <a:r>
              <a:rPr lang="en-US" sz="2800" dirty="0" smtClean="0"/>
              <a:t> rice as their major sources of livelihood (IRRI, 1997)</a:t>
            </a:r>
          </a:p>
          <a:p>
            <a:pPr>
              <a:buFontTx/>
              <a:buChar char="-"/>
            </a:pPr>
            <a:endParaRPr lang="en-US" sz="2800" dirty="0" smtClean="0"/>
          </a:p>
          <a:p>
            <a:pPr>
              <a:buFontTx/>
              <a:buChar char="-"/>
            </a:pPr>
            <a:r>
              <a:rPr lang="en-US" sz="2800" dirty="0" smtClean="0"/>
              <a:t>300 million farming households practicing rice based cropping patterns are under poverty (IRRI, 2011)</a:t>
            </a:r>
          </a:p>
          <a:p>
            <a:pPr>
              <a:buFontTx/>
              <a:buChar char="-"/>
            </a:pPr>
            <a:endParaRPr lang="en-US" sz="2800" dirty="0" smtClean="0"/>
          </a:p>
          <a:p>
            <a:pPr>
              <a:buFontTx/>
              <a:buChar char="-"/>
            </a:pPr>
            <a:r>
              <a:rPr lang="en-US" sz="2800" dirty="0" smtClean="0"/>
              <a:t>Productive capacity of existing rice production systems is reasonably low and very vulnerable </a:t>
            </a:r>
          </a:p>
          <a:p>
            <a:pPr>
              <a:buNone/>
            </a:pPr>
            <a:endParaRPr lang="en-US" sz="2800" dirty="0" smtClean="0"/>
          </a:p>
          <a:p>
            <a:pPr>
              <a:buFontTx/>
              <a:buChar char="-"/>
            </a:pPr>
            <a:r>
              <a:rPr lang="en-US" sz="2800" dirty="0" smtClean="0"/>
              <a:t>Disintegration in age-old farming systems practices </a:t>
            </a:r>
          </a:p>
          <a:p>
            <a:pPr>
              <a:buNone/>
            </a:pPr>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1828800" cy="609600"/>
          </a:xfrm>
        </p:spPr>
        <p:txBody>
          <a:bodyPr>
            <a:normAutofit fontScale="90000"/>
          </a:bodyPr>
          <a:lstStyle/>
          <a:p>
            <a:r>
              <a:rPr lang="en-US" sz="2800" b="1" i="1" dirty="0" smtClean="0">
                <a:solidFill>
                  <a:srgbClr val="002060"/>
                </a:solidFill>
              </a:rPr>
              <a:t>Continued..</a:t>
            </a:r>
            <a:r>
              <a:rPr lang="en-US" sz="2800" dirty="0" smtClean="0"/>
              <a:t> </a:t>
            </a:r>
            <a:endParaRPr lang="en-US" sz="2800" dirty="0"/>
          </a:p>
        </p:txBody>
      </p:sp>
      <p:sp>
        <p:nvSpPr>
          <p:cNvPr id="3" name="Content Placeholder 2"/>
          <p:cNvSpPr>
            <a:spLocks noGrp="1"/>
          </p:cNvSpPr>
          <p:nvPr>
            <p:ph idx="1"/>
          </p:nvPr>
        </p:nvSpPr>
        <p:spPr>
          <a:xfrm>
            <a:off x="304800" y="685800"/>
            <a:ext cx="8610600" cy="5791200"/>
          </a:xfrm>
        </p:spPr>
        <p:style>
          <a:lnRef idx="2">
            <a:schemeClr val="dk1"/>
          </a:lnRef>
          <a:fillRef idx="1">
            <a:schemeClr val="lt1"/>
          </a:fillRef>
          <a:effectRef idx="0">
            <a:schemeClr val="dk1"/>
          </a:effectRef>
          <a:fontRef idx="minor">
            <a:schemeClr val="dk1"/>
          </a:fontRef>
        </p:style>
        <p:txBody>
          <a:bodyPr>
            <a:normAutofit/>
          </a:bodyPr>
          <a:lstStyle/>
          <a:p>
            <a:pPr>
              <a:buNone/>
            </a:pPr>
            <a:r>
              <a:rPr lang="en-US" sz="3000" b="1" u="sng" dirty="0" smtClean="0"/>
              <a:t>Gaps</a:t>
            </a:r>
          </a:p>
          <a:p>
            <a:pPr algn="just">
              <a:buFontTx/>
              <a:buChar char="-"/>
            </a:pPr>
            <a:r>
              <a:rPr lang="en-US" sz="2800" dirty="0" smtClean="0">
                <a:solidFill>
                  <a:srgbClr val="FF0000"/>
                </a:solidFill>
              </a:rPr>
              <a:t>Emphasis on rice production at all costs, concern for food security overrides all considerations. </a:t>
            </a:r>
          </a:p>
          <a:p>
            <a:pPr algn="just">
              <a:buFontTx/>
              <a:buChar char="-"/>
            </a:pPr>
            <a:r>
              <a:rPr lang="en-US" sz="2800" dirty="0" smtClean="0">
                <a:solidFill>
                  <a:srgbClr val="FF0000"/>
                </a:solidFill>
              </a:rPr>
              <a:t>Green Revolution bypassed lowland rice ecosystems. In India, of the total 544  modern rice varieties released for cultivation during 1991-2011, only 20 percent were for lowland rice ecosystem. Very few varieties are planted in large areas.</a:t>
            </a:r>
          </a:p>
          <a:p>
            <a:pPr algn="just">
              <a:buFontTx/>
              <a:buChar char="-"/>
            </a:pPr>
            <a:r>
              <a:rPr lang="en-US" sz="2800" dirty="0" smtClean="0">
                <a:solidFill>
                  <a:srgbClr val="FF0000"/>
                </a:solidFill>
              </a:rPr>
              <a:t>Investment in rainfed agriculture research is significantly low compared to irrigated rice ecosystems</a:t>
            </a:r>
          </a:p>
          <a:p>
            <a:pPr algn="just">
              <a:buFontTx/>
              <a:buChar char="-"/>
            </a:pPr>
            <a:r>
              <a:rPr lang="en-US" sz="2800" dirty="0" smtClean="0">
                <a:solidFill>
                  <a:srgbClr val="FF0000"/>
                </a:solidFill>
              </a:rPr>
              <a:t>Very low seed replacement rate in rainfed ecosystem due to unavailability of suitable varieties</a:t>
            </a:r>
            <a:endParaRPr lang="en-US" sz="2800" dirty="0">
              <a:solidFill>
                <a:srgbClr val="FF0000"/>
              </a:solidFill>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b="1" u="sng" dirty="0" smtClean="0"/>
              <a:t>Options</a:t>
            </a:r>
          </a:p>
          <a:p>
            <a:pPr algn="just">
              <a:buFontTx/>
              <a:buChar char="-"/>
            </a:pPr>
            <a:r>
              <a:rPr lang="en-US" sz="2800" dirty="0" smtClean="0">
                <a:solidFill>
                  <a:srgbClr val="FF0000"/>
                </a:solidFill>
              </a:rPr>
              <a:t>Improving production infrastructures (through both public and private sector) and local institutions</a:t>
            </a:r>
          </a:p>
          <a:p>
            <a:pPr algn="just">
              <a:buFontTx/>
              <a:buChar char="-"/>
            </a:pPr>
            <a:r>
              <a:rPr lang="en-US" sz="2800" dirty="0" smtClean="0">
                <a:solidFill>
                  <a:srgbClr val="FF0000"/>
                </a:solidFill>
              </a:rPr>
              <a:t>Boosting investment in research for generating basic knowledge and appropriate technologies under a long-term perspective. This should be in recognition that unlike GR, rice growing environments can’t be altered to suit MVs, rather a much broader range of MVs need to be developed to suit diverse (and </a:t>
            </a:r>
            <a:r>
              <a:rPr lang="en-US" sz="2800" i="1" dirty="0" smtClean="0">
                <a:solidFill>
                  <a:srgbClr val="FF0000"/>
                </a:solidFill>
              </a:rPr>
              <a:t>hence location-specific</a:t>
            </a:r>
            <a:r>
              <a:rPr lang="en-US" sz="2800" dirty="0" smtClean="0">
                <a:solidFill>
                  <a:srgbClr val="FF0000"/>
                </a:solidFill>
              </a:rPr>
              <a:t>) rainfed lowland rice ecosystems.</a:t>
            </a:r>
          </a:p>
          <a:p>
            <a:pPr algn="just">
              <a:buFontTx/>
              <a:buChar char="-"/>
            </a:pPr>
            <a:r>
              <a:rPr lang="en-US" sz="2800" dirty="0" smtClean="0">
                <a:solidFill>
                  <a:srgbClr val="FF0000"/>
                </a:solidFill>
              </a:rPr>
              <a:t>Appropriate policy and institutional support for improving the efficiency of technology generation and  transfer, and return on investment in technology generation</a:t>
            </a:r>
          </a:p>
          <a:p>
            <a:pPr>
              <a:buFontTx/>
              <a:buChar char="-"/>
            </a:pPr>
            <a:endParaRPr lang="en-US" dirty="0" smtClean="0"/>
          </a:p>
          <a:p>
            <a:pPr>
              <a:buFontTx/>
              <a:buChar char="-"/>
            </a:pPr>
            <a:endParaRPr lang="en-US" dirty="0" smtClean="0"/>
          </a:p>
          <a:p>
            <a:endParaRPr lang="en-US" dirty="0"/>
          </a:p>
        </p:txBody>
      </p:sp>
      <p:pic>
        <p:nvPicPr>
          <p:cNvPr id="4" name="Picture 3" descr="FAO for Web.GIF"/>
          <p:cNvPicPr/>
          <p:nvPr/>
        </p:nvPicPr>
        <p:blipFill>
          <a:blip r:embed="rId3" cstate="print"/>
          <a:stretch>
            <a:fillRect/>
          </a:stretch>
        </p:blipFill>
        <p:spPr>
          <a:xfrm>
            <a:off x="8305800" y="6019800"/>
            <a:ext cx="600075" cy="6000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2819400" cy="533399"/>
          </a:xfrm>
        </p:spPr>
        <p:txBody>
          <a:bodyPr>
            <a:normAutofit fontScale="90000"/>
          </a:bodyPr>
          <a:lstStyle/>
          <a:p>
            <a:pPr algn="l"/>
            <a:r>
              <a:rPr lang="en-US" sz="2800" b="1" i="1" dirty="0" smtClean="0">
                <a:solidFill>
                  <a:srgbClr val="002060"/>
                </a:solidFill>
              </a:rPr>
              <a:t>Options continued..</a:t>
            </a:r>
            <a:endParaRPr lang="en-CA" sz="2800" b="1" i="1" dirty="0">
              <a:solidFill>
                <a:srgbClr val="002060"/>
              </a:solidFill>
            </a:endParaRPr>
          </a:p>
        </p:txBody>
      </p:sp>
      <p:sp>
        <p:nvSpPr>
          <p:cNvPr id="3" name="Subtitle 2"/>
          <p:cNvSpPr>
            <a:spLocks noGrp="1"/>
          </p:cNvSpPr>
          <p:nvPr>
            <p:ph type="subTitle" idx="1"/>
          </p:nvPr>
        </p:nvSpPr>
        <p:spPr>
          <a:xfrm>
            <a:off x="228600" y="838200"/>
            <a:ext cx="8534400" cy="5562600"/>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FontTx/>
              <a:buChar char="-"/>
            </a:pPr>
            <a:r>
              <a:rPr lang="en-US" sz="2800" dirty="0" smtClean="0">
                <a:solidFill>
                  <a:srgbClr val="FF0000"/>
                </a:solidFill>
              </a:rPr>
              <a:t>Switching over from unilateral (commodity-based) to multi-lateral (eco-systems based production systems) approaches to maximize the use of productive capacities of natural resources supporting </a:t>
            </a:r>
            <a:r>
              <a:rPr lang="en-US" sz="2800" dirty="0" err="1" smtClean="0">
                <a:solidFill>
                  <a:srgbClr val="FF0000"/>
                </a:solidFill>
              </a:rPr>
              <a:t>rainfed</a:t>
            </a:r>
            <a:r>
              <a:rPr lang="en-US" sz="2800" dirty="0" smtClean="0">
                <a:solidFill>
                  <a:srgbClr val="FF0000"/>
                </a:solidFill>
              </a:rPr>
              <a:t> lowland rice cultivation.</a:t>
            </a:r>
            <a:endParaRPr lang="en-US" sz="2800" dirty="0" smtClean="0">
              <a:solidFill>
                <a:schemeClr val="tx1"/>
              </a:solidFill>
            </a:endParaRPr>
          </a:p>
          <a:p>
            <a:pPr algn="just">
              <a:buFontTx/>
              <a:buChar char="-"/>
            </a:pPr>
            <a:r>
              <a:rPr lang="en-US" sz="2800" dirty="0" smtClean="0">
                <a:solidFill>
                  <a:schemeClr val="tx1"/>
                </a:solidFill>
              </a:rPr>
              <a:t>While natural resource management is the </a:t>
            </a:r>
            <a:r>
              <a:rPr lang="en-US" sz="2800" i="1" dirty="0" smtClean="0">
                <a:solidFill>
                  <a:schemeClr val="tx1"/>
                </a:solidFill>
              </a:rPr>
              <a:t>short game </a:t>
            </a:r>
            <a:r>
              <a:rPr lang="en-US" sz="2800" dirty="0" smtClean="0">
                <a:solidFill>
                  <a:schemeClr val="tx1"/>
                </a:solidFill>
              </a:rPr>
              <a:t>for improving performance of rainfed lowland rice production systems, the </a:t>
            </a:r>
            <a:r>
              <a:rPr lang="en-US" sz="2800" i="1" dirty="0" smtClean="0">
                <a:solidFill>
                  <a:schemeClr val="tx1"/>
                </a:solidFill>
              </a:rPr>
              <a:t>long-game</a:t>
            </a:r>
            <a:r>
              <a:rPr lang="en-US" sz="2800" dirty="0" smtClean="0">
                <a:solidFill>
                  <a:schemeClr val="tx1"/>
                </a:solidFill>
              </a:rPr>
              <a:t> must be based on generation of knowledge and technology principally focusing on non-GM biotechnology tools to locate stress tolerant genes and introgress them into genomes of popular varieties. There is no viable alternative to this. </a:t>
            </a:r>
          </a:p>
          <a:p>
            <a:pPr algn="just">
              <a:buFontTx/>
              <a:buChar char="-"/>
            </a:pPr>
            <a:r>
              <a:rPr lang="en-US" sz="2800" dirty="0" smtClean="0">
                <a:solidFill>
                  <a:schemeClr val="tx1"/>
                </a:solidFill>
              </a:rPr>
              <a:t>More emphasis on livelihood security than food security  </a:t>
            </a:r>
          </a:p>
          <a:p>
            <a:endParaRPr lang="en-CA" dirty="0">
              <a:solidFill>
                <a:schemeClr val="tx1"/>
              </a:solidFill>
            </a:endParaRPr>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267200" cy="685800"/>
          </a:xfrm>
        </p:spPr>
        <p:style>
          <a:lnRef idx="2">
            <a:schemeClr val="accent1"/>
          </a:lnRef>
          <a:fillRef idx="1">
            <a:schemeClr val="lt1"/>
          </a:fillRef>
          <a:effectRef idx="0">
            <a:schemeClr val="accent1"/>
          </a:effectRef>
          <a:fontRef idx="minor">
            <a:schemeClr val="dk1"/>
          </a:fontRef>
        </p:style>
        <p:txBody>
          <a:bodyPr>
            <a:normAutofit/>
          </a:bodyPr>
          <a:lstStyle/>
          <a:p>
            <a:pPr algn="l"/>
            <a:r>
              <a:rPr lang="en-US" sz="3600" dirty="0" smtClean="0"/>
              <a:t>Coastal Saline Zones </a:t>
            </a:r>
            <a:endParaRPr lang="en-US" sz="3600" dirty="0"/>
          </a:p>
        </p:txBody>
      </p:sp>
      <p:sp>
        <p:nvSpPr>
          <p:cNvPr id="3" name="Content Placeholder 2"/>
          <p:cNvSpPr>
            <a:spLocks noGrp="1"/>
          </p:cNvSpPr>
          <p:nvPr>
            <p:ph idx="1"/>
          </p:nvPr>
        </p:nvSpPr>
        <p:spPr>
          <a:xfrm>
            <a:off x="381000" y="914400"/>
            <a:ext cx="8229600" cy="5486400"/>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buNone/>
            </a:pPr>
            <a:r>
              <a:rPr lang="en-US" b="1" u="sng" dirty="0" smtClean="0"/>
              <a:t>Situation</a:t>
            </a:r>
          </a:p>
          <a:p>
            <a:pPr algn="just"/>
            <a:r>
              <a:rPr lang="en-US" dirty="0" smtClean="0"/>
              <a:t>Traditionally rainfed rice mono-cropped with photoperiod-sensitive , long duration and low-yielding varieties has dominated the coastal areas</a:t>
            </a:r>
          </a:p>
          <a:p>
            <a:pPr algn="just"/>
            <a:r>
              <a:rPr lang="en-US" dirty="0" smtClean="0"/>
              <a:t>Cyclones, Typhoon, Tsunami, </a:t>
            </a:r>
            <a:r>
              <a:rPr lang="en-US" i="1" dirty="0" smtClean="0"/>
              <a:t>El Nino</a:t>
            </a:r>
            <a:r>
              <a:rPr lang="en-US" dirty="0" smtClean="0"/>
              <a:t> and </a:t>
            </a:r>
            <a:r>
              <a:rPr lang="en-US" i="1" dirty="0" smtClean="0"/>
              <a:t>La Nina</a:t>
            </a:r>
            <a:r>
              <a:rPr lang="en-US" dirty="0" smtClean="0"/>
              <a:t> also affect the coastal rice production in India, Bangladesh, Myanmar, Indonesia and Philippines</a:t>
            </a:r>
            <a:endParaRPr lang="en-US" dirty="0"/>
          </a:p>
          <a:p>
            <a:pPr algn="just"/>
            <a:r>
              <a:rPr lang="en-US" dirty="0" smtClean="0"/>
              <a:t>Salinity and submergence due to flooding are key limiting factors for increasing productivity of rice</a:t>
            </a:r>
          </a:p>
          <a:p>
            <a:pPr algn="just"/>
            <a:r>
              <a:rPr lang="en-US" dirty="0" smtClean="0"/>
              <a:t>Considerable transformation of rice mono-cropping to mixed systems: rice-rice , rice-aquaculture and rice-salt production systems</a:t>
            </a:r>
          </a:p>
          <a:p>
            <a:pPr algn="just"/>
            <a:r>
              <a:rPr lang="en-US" dirty="0" smtClean="0"/>
              <a:t>Information on long run impacts of adopting new production systems in increasing salinity and toxicity are not available. </a:t>
            </a:r>
          </a:p>
          <a:p>
            <a:endParaRPr lang="en-US" dirty="0"/>
          </a:p>
        </p:txBody>
      </p:sp>
      <p:pic>
        <p:nvPicPr>
          <p:cNvPr id="4" name="Picture 3" descr="FAO for Web.GIF"/>
          <p:cNvPicPr/>
          <p:nvPr/>
        </p:nvPicPr>
        <p:blipFill>
          <a:blip r:embed="rId2" cstate="print"/>
          <a:stretch>
            <a:fillRect/>
          </a:stretch>
        </p:blipFill>
        <p:spPr>
          <a:xfrm>
            <a:off x="8305800" y="6019800"/>
            <a:ext cx="600075" cy="6000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798</TotalTime>
  <Words>1382</Words>
  <Application>Microsoft Office PowerPoint</Application>
  <PresentationFormat>On-screen Show (4:3)</PresentationFormat>
  <Paragraphs>234</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Sustainable Intensification of Rice Production in Rainfed Lowland Rice Ecosystem and in Coastal Zones</vt:lpstr>
      <vt:lpstr>Paper Outline</vt:lpstr>
      <vt:lpstr>Rainfed Rice Ecosystems</vt:lpstr>
      <vt:lpstr>Rainfed Lowland ecosystems</vt:lpstr>
      <vt:lpstr>Rainfed Lowland Agriculture  </vt:lpstr>
      <vt:lpstr>Continued.. </vt:lpstr>
      <vt:lpstr>PowerPoint Presentation</vt:lpstr>
      <vt:lpstr>Options continued..</vt:lpstr>
      <vt:lpstr>Coastal Saline Zones </vt:lpstr>
      <vt:lpstr>Continued</vt:lpstr>
      <vt:lpstr>Continued</vt:lpstr>
      <vt:lpstr>Continued</vt:lpstr>
      <vt:lpstr>Trade-off issues</vt:lpstr>
      <vt:lpstr>Trade-off issues</vt:lpstr>
      <vt:lpstr>PowerPoint Presentation</vt:lpstr>
      <vt:lpstr>PowerPoint Presentation</vt:lpstr>
      <vt:lpstr>PowerPoint Presentation</vt:lpstr>
      <vt:lpstr>PowerPoint Presentation</vt:lpstr>
      <vt:lpstr>Save and Grow</vt:lpstr>
      <vt:lpstr>Operational Framework for SCPI</vt:lpstr>
      <vt:lpstr>Operational Framework for SCPI</vt:lpstr>
      <vt:lpstr>Key Features of SCPI</vt:lpstr>
      <vt:lpstr>Management of ecosystem services – Key to SCPI</vt:lpstr>
      <vt:lpstr>Management of ecosystem services – Key to SCPI</vt:lpstr>
      <vt:lpstr>Management of ecosystem services – Key to SCPI</vt:lpstr>
      <vt:lpstr>Management of ecosystem services – Key to SCPI</vt:lpstr>
      <vt:lpstr>Management of ecosystem services – Key to SCPI</vt:lpstr>
      <vt:lpstr>PowerPoint Presentation</vt:lpstr>
    </vt:vector>
  </TitlesOfParts>
  <Company>FAO of the 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Intensification of Rice Production in Rainfed Lowland rice</dc:title>
  <dc:creator>Dasgupta</dc:creator>
  <cp:lastModifiedBy>Visitor</cp:lastModifiedBy>
  <cp:revision>348</cp:revision>
  <dcterms:created xsi:type="dcterms:W3CDTF">2013-11-27T01:20:05Z</dcterms:created>
  <dcterms:modified xsi:type="dcterms:W3CDTF">2013-11-28T03:49:36Z</dcterms:modified>
</cp:coreProperties>
</file>