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  <p:sldMasterId id="2147483661" r:id="rId2"/>
  </p:sldMasterIdLst>
  <p:notesMasterIdLst>
    <p:notesMasterId r:id="rId8"/>
  </p:notesMasterIdLst>
  <p:handoutMasterIdLst>
    <p:handoutMasterId r:id="rId9"/>
  </p:handoutMasterIdLst>
  <p:sldIdLst>
    <p:sldId id="256" r:id="rId3"/>
    <p:sldId id="379" r:id="rId4"/>
    <p:sldId id="397" r:id="rId5"/>
    <p:sldId id="396" r:id="rId6"/>
    <p:sldId id="286" r:id="rId7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E33DC3"/>
    <a:srgbClr val="5F5F5F"/>
    <a:srgbClr val="00349C"/>
    <a:srgbClr val="0049D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71202" autoAdjust="0"/>
  </p:normalViewPr>
  <p:slideViewPr>
    <p:cSldViewPr>
      <p:cViewPr varScale="1">
        <p:scale>
          <a:sx n="83" d="100"/>
          <a:sy n="83" d="100"/>
        </p:scale>
        <p:origin x="-24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90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F093DD0-B1DC-478D-AFB0-186AA41FCE57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DE3A622B-62CB-4EE5-8DBD-AA508CB17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E8B3F1EC-8406-4A39-9456-555E8A9D7B28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39090F2A-5806-4DED-9ECE-B500B5679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090F2A-5806-4DED-9ECE-B500B56793C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8"/>
          <p:cNvGrpSpPr>
            <a:grpSpLocks/>
          </p:cNvGrpSpPr>
          <p:nvPr userDrawn="1"/>
        </p:nvGrpSpPr>
        <p:grpSpPr bwMode="auto">
          <a:xfrm>
            <a:off x="0" y="0"/>
            <a:ext cx="9144000" cy="1101725"/>
            <a:chOff x="0" y="0"/>
            <a:chExt cx="5760" cy="694"/>
          </a:xfrm>
        </p:grpSpPr>
        <p:sp>
          <p:nvSpPr>
            <p:cNvPr id="9" name="Rectangle 29"/>
            <p:cNvSpPr>
              <a:spLocks noChangeArrowheads="1"/>
            </p:cNvSpPr>
            <p:nvPr userDrawn="1"/>
          </p:nvSpPr>
          <p:spPr bwMode="auto">
            <a:xfrm>
              <a:off x="2064" y="0"/>
              <a:ext cx="698" cy="164"/>
            </a:xfrm>
            <a:prstGeom prst="rect">
              <a:avLst/>
            </a:prstGeom>
            <a:solidFill>
              <a:srgbClr val="6699FF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30"/>
            <p:cNvSpPr>
              <a:spLocks noChangeArrowheads="1"/>
            </p:cNvSpPr>
            <p:nvPr userDrawn="1"/>
          </p:nvSpPr>
          <p:spPr bwMode="auto">
            <a:xfrm>
              <a:off x="2744" y="0"/>
              <a:ext cx="3016" cy="164"/>
            </a:xfrm>
            <a:prstGeom prst="rect">
              <a:avLst/>
            </a:prstGeom>
            <a:solidFill>
              <a:srgbClr val="6699FF">
                <a:alpha val="7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400" b="1" dirty="0" smtClean="0">
                  <a:solidFill>
                    <a:schemeClr val="bg1"/>
                  </a:solidFill>
                </a:rPr>
                <a:t>Agricultural</a:t>
              </a:r>
              <a:r>
                <a:rPr lang="en-US" sz="1400" b="1" baseline="0" dirty="0" smtClean="0">
                  <a:solidFill>
                    <a:schemeClr val="bg1"/>
                  </a:solidFill>
                </a:rPr>
                <a:t>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Development</a:t>
              </a:r>
              <a:r>
                <a:rPr lang="en-US" sz="1400" b="1" baseline="0" dirty="0" smtClean="0">
                  <a:solidFill>
                    <a:schemeClr val="bg1"/>
                  </a:solidFill>
                </a:rPr>
                <a:t> Economics Division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(ESA)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1" name="Group 31"/>
            <p:cNvGrpSpPr>
              <a:grpSpLocks/>
            </p:cNvGrpSpPr>
            <p:nvPr userDrawn="1"/>
          </p:nvGrpSpPr>
          <p:grpSpPr bwMode="auto">
            <a:xfrm>
              <a:off x="0" y="0"/>
              <a:ext cx="2123" cy="694"/>
              <a:chOff x="1348" y="3172"/>
              <a:chExt cx="2123" cy="694"/>
            </a:xfrm>
          </p:grpSpPr>
          <p:pic>
            <p:nvPicPr>
              <p:cNvPr id="12" name="Picture 32" descr="fao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4601" t="43942"/>
              <a:stretch>
                <a:fillRect/>
              </a:stretch>
            </p:blipFill>
            <p:spPr bwMode="auto">
              <a:xfrm>
                <a:off x="1348" y="3172"/>
                <a:ext cx="2123" cy="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3" name="Group 33"/>
              <p:cNvGrpSpPr>
                <a:grpSpLocks/>
              </p:cNvGrpSpPr>
              <p:nvPr/>
            </p:nvGrpSpPr>
            <p:grpSpPr bwMode="auto">
              <a:xfrm>
                <a:off x="1429" y="3249"/>
                <a:ext cx="1801" cy="431"/>
                <a:chOff x="36" y="33"/>
                <a:chExt cx="1801" cy="431"/>
              </a:xfrm>
            </p:grpSpPr>
            <p:pic>
              <p:nvPicPr>
                <p:cNvPr id="14" name="Picture 34" descr="FAO_white_50_transp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6" y="35"/>
                  <a:ext cx="426" cy="4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54" y="33"/>
                  <a:ext cx="128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200" b="1">
                      <a:solidFill>
                        <a:schemeClr val="bg1"/>
                      </a:solidFill>
                    </a:rPr>
                    <a:t>Food and Agriculture Organization of the United Nations</a:t>
                  </a:r>
                  <a:endParaRPr lang="en-GB" sz="1200" b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2205038"/>
            <a:ext cx="5326062" cy="1311275"/>
          </a:xfrm>
        </p:spPr>
        <p:txBody>
          <a:bodyPr>
            <a:spAutoFit/>
          </a:bodyPr>
          <a:lstStyle>
            <a:lvl1pPr>
              <a:defRPr sz="4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860800"/>
            <a:ext cx="4640263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349C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41438"/>
            <a:ext cx="2071687" cy="4784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41438"/>
            <a:ext cx="6067425" cy="4784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0575"/>
            <a:ext cx="403860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0575"/>
            <a:ext cx="403860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0575"/>
            <a:ext cx="403860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0575"/>
            <a:ext cx="403860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60575"/>
            <a:ext cx="8229600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5875" y="6591300"/>
            <a:ext cx="3043238" cy="260350"/>
          </a:xfrm>
          <a:prstGeom prst="rect">
            <a:avLst/>
          </a:prstGeom>
          <a:solidFill>
            <a:srgbClr val="FF99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sz="1200" dirty="0" smtClean="0">
                <a:solidFill>
                  <a:schemeClr val="bg2"/>
                </a:solidFill>
              </a:rPr>
              <a:t>Bangkok,  Thailand</a:t>
            </a:r>
            <a:r>
              <a:rPr lang="en-US" sz="1200" baseline="0" dirty="0" smtClean="0">
                <a:solidFill>
                  <a:schemeClr val="bg2"/>
                </a:solidFill>
              </a:rPr>
              <a:t>  28</a:t>
            </a:r>
            <a:r>
              <a:rPr lang="en-US" sz="1200" dirty="0" smtClean="0">
                <a:solidFill>
                  <a:schemeClr val="bg2"/>
                </a:solidFill>
              </a:rPr>
              <a:t> November 2013</a:t>
            </a:r>
            <a:endParaRPr lang="en-GB" sz="1200" dirty="0">
              <a:solidFill>
                <a:schemeClr val="bg2"/>
              </a:solidFill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956550" y="6602413"/>
            <a:ext cx="1203325" cy="26035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fld id="{863C5504-5149-440B-B4B9-277A30812AFE}" type="slidenum">
              <a:rPr lang="en-GB" sz="1400">
                <a:solidFill>
                  <a:srgbClr val="5F5F5F"/>
                </a:solidFill>
              </a:rPr>
              <a:pPr algn="r">
                <a:defRPr/>
              </a:pPr>
              <a:t>‹#›</a:t>
            </a:fld>
            <a:endParaRPr lang="en-GB" sz="1400">
              <a:solidFill>
                <a:srgbClr val="5F5F5F"/>
              </a:solidFill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3059113" y="6591300"/>
            <a:ext cx="4897437" cy="260350"/>
          </a:xfrm>
          <a:prstGeom prst="rect">
            <a:avLst/>
          </a:prstGeom>
          <a:solidFill>
            <a:srgbClr val="FF9900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solidFill>
                  <a:srgbClr val="5F5F5F"/>
                </a:solidFill>
              </a:rPr>
              <a:t>Regional Office for Asia and the Pacific</a:t>
            </a:r>
            <a:endParaRPr lang="en-GB" sz="1200">
              <a:solidFill>
                <a:srgbClr val="5F5F5F"/>
              </a:solidFill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268413"/>
            <a:ext cx="9144000" cy="431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41438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grpSp>
        <p:nvGrpSpPr>
          <p:cNvPr id="1032" name="Group 36"/>
          <p:cNvGrpSpPr>
            <a:grpSpLocks/>
          </p:cNvGrpSpPr>
          <p:nvPr/>
        </p:nvGrpSpPr>
        <p:grpSpPr bwMode="auto">
          <a:xfrm>
            <a:off x="0" y="0"/>
            <a:ext cx="9144000" cy="1101725"/>
            <a:chOff x="0" y="0"/>
            <a:chExt cx="5760" cy="694"/>
          </a:xfrm>
        </p:grpSpPr>
        <p:sp>
          <p:nvSpPr>
            <p:cNvPr id="1053" name="Rectangle 29"/>
            <p:cNvSpPr>
              <a:spLocks noChangeArrowheads="1"/>
            </p:cNvSpPr>
            <p:nvPr userDrawn="1"/>
          </p:nvSpPr>
          <p:spPr bwMode="auto">
            <a:xfrm>
              <a:off x="2064" y="0"/>
              <a:ext cx="698" cy="164"/>
            </a:xfrm>
            <a:prstGeom prst="rect">
              <a:avLst/>
            </a:prstGeom>
            <a:solidFill>
              <a:srgbClr val="6699FF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Rectangle 30"/>
            <p:cNvSpPr>
              <a:spLocks noChangeArrowheads="1"/>
            </p:cNvSpPr>
            <p:nvPr userDrawn="1"/>
          </p:nvSpPr>
          <p:spPr bwMode="auto">
            <a:xfrm>
              <a:off x="2758" y="0"/>
              <a:ext cx="3002" cy="164"/>
            </a:xfrm>
            <a:prstGeom prst="rect">
              <a:avLst/>
            </a:prstGeom>
            <a:solidFill>
              <a:srgbClr val="6699FF">
                <a:alpha val="7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 sz="12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036" name="Group 31"/>
            <p:cNvGrpSpPr>
              <a:grpSpLocks/>
            </p:cNvGrpSpPr>
            <p:nvPr userDrawn="1"/>
          </p:nvGrpSpPr>
          <p:grpSpPr bwMode="auto">
            <a:xfrm>
              <a:off x="0" y="0"/>
              <a:ext cx="2123" cy="694"/>
              <a:chOff x="1348" y="3172"/>
              <a:chExt cx="2123" cy="694"/>
            </a:xfrm>
          </p:grpSpPr>
          <p:pic>
            <p:nvPicPr>
              <p:cNvPr id="1037" name="Picture 32" descr="fao logo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 l="14601" t="43942"/>
              <a:stretch>
                <a:fillRect/>
              </a:stretch>
            </p:blipFill>
            <p:spPr bwMode="auto">
              <a:xfrm>
                <a:off x="1348" y="3172"/>
                <a:ext cx="2123" cy="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038" name="Group 33"/>
              <p:cNvGrpSpPr>
                <a:grpSpLocks/>
              </p:cNvGrpSpPr>
              <p:nvPr/>
            </p:nvGrpSpPr>
            <p:grpSpPr bwMode="auto">
              <a:xfrm>
                <a:off x="1429" y="3249"/>
                <a:ext cx="1801" cy="431"/>
                <a:chOff x="36" y="33"/>
                <a:chExt cx="1801" cy="431"/>
              </a:xfrm>
            </p:grpSpPr>
            <p:pic>
              <p:nvPicPr>
                <p:cNvPr id="1039" name="Picture 34" descr="FAO_white_50_transp"/>
                <p:cNvPicPr>
                  <a:picLocks noChangeAspect="1" noChangeArrowheads="1"/>
                </p:cNvPicPr>
                <p:nvPr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36" y="35"/>
                  <a:ext cx="426" cy="4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5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54" y="33"/>
                  <a:ext cx="128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200" b="1">
                      <a:solidFill>
                        <a:schemeClr val="bg1"/>
                      </a:solidFill>
                    </a:rPr>
                    <a:t>Food and Agriculture Organization of the United Nations</a:t>
                  </a:r>
                  <a:endParaRPr lang="en-GB" sz="1200" b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16" name="Rectangle 15"/>
          <p:cNvSpPr/>
          <p:nvPr userDrawn="1"/>
        </p:nvSpPr>
        <p:spPr>
          <a:xfrm>
            <a:off x="4572000" y="0"/>
            <a:ext cx="44644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Agricultural</a:t>
            </a:r>
            <a:r>
              <a:rPr lang="en-US" sz="1400" baseline="0" dirty="0" smtClean="0">
                <a:solidFill>
                  <a:schemeClr val="bg1"/>
                </a:solidFill>
              </a:rPr>
              <a:t> Development Economics Division </a:t>
            </a:r>
            <a:r>
              <a:rPr lang="en-US" sz="1400" dirty="0" smtClean="0">
                <a:solidFill>
                  <a:schemeClr val="bg1"/>
                </a:solidFill>
              </a:rPr>
              <a:t>(ESA)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60575"/>
            <a:ext cx="8229600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5875" y="6591300"/>
            <a:ext cx="3260725" cy="260350"/>
          </a:xfrm>
          <a:prstGeom prst="rect">
            <a:avLst/>
          </a:prstGeom>
          <a:solidFill>
            <a:srgbClr val="FF99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sz="1200" dirty="0" smtClean="0">
                <a:solidFill>
                  <a:schemeClr val="bg2"/>
                </a:solidFill>
              </a:rPr>
              <a:t>Bangkok, Thailand</a:t>
            </a:r>
            <a:r>
              <a:rPr lang="en-US" sz="1200" baseline="0" dirty="0" smtClean="0">
                <a:solidFill>
                  <a:schemeClr val="bg2"/>
                </a:solidFill>
              </a:rPr>
              <a:t> 28 November </a:t>
            </a:r>
            <a:r>
              <a:rPr lang="en-US" sz="1200" dirty="0" smtClean="0">
                <a:solidFill>
                  <a:schemeClr val="bg2"/>
                </a:solidFill>
              </a:rPr>
              <a:t>2013</a:t>
            </a:r>
            <a:endParaRPr lang="en-GB" sz="1200" dirty="0">
              <a:solidFill>
                <a:schemeClr val="bg2"/>
              </a:solidFill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956550" y="6602413"/>
            <a:ext cx="1203325" cy="26035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fld id="{2D579A6C-B0C5-4456-A732-0035D5C3AC6A}" type="slidenum">
              <a:rPr lang="en-GB" sz="1400">
                <a:solidFill>
                  <a:srgbClr val="5F5F5F"/>
                </a:solidFill>
              </a:rPr>
              <a:pPr algn="r">
                <a:defRPr/>
              </a:pPr>
              <a:t>‹#›</a:t>
            </a:fld>
            <a:endParaRPr lang="en-GB" sz="1400">
              <a:solidFill>
                <a:srgbClr val="5F5F5F"/>
              </a:solidFill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3276600" y="6597650"/>
            <a:ext cx="4679950" cy="260350"/>
          </a:xfrm>
          <a:prstGeom prst="rect">
            <a:avLst/>
          </a:prstGeom>
          <a:solidFill>
            <a:srgbClr val="FF9900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solidFill>
                  <a:srgbClr val="5F5F5F"/>
                </a:solidFill>
              </a:rPr>
              <a:t>Regional Office for Asia and the Pacific</a:t>
            </a:r>
            <a:endParaRPr lang="en-GB" sz="1200">
              <a:solidFill>
                <a:srgbClr val="5F5F5F"/>
              </a:solidFill>
            </a:endParaRPr>
          </a:p>
        </p:txBody>
      </p:sp>
      <p:grpSp>
        <p:nvGrpSpPr>
          <p:cNvPr id="2054" name="Group 36"/>
          <p:cNvGrpSpPr>
            <a:grpSpLocks/>
          </p:cNvGrpSpPr>
          <p:nvPr/>
        </p:nvGrpSpPr>
        <p:grpSpPr bwMode="auto">
          <a:xfrm>
            <a:off x="0" y="0"/>
            <a:ext cx="9144000" cy="1101725"/>
            <a:chOff x="0" y="0"/>
            <a:chExt cx="5760" cy="694"/>
          </a:xfrm>
        </p:grpSpPr>
        <p:sp>
          <p:nvSpPr>
            <p:cNvPr id="1053" name="Rectangle 29"/>
            <p:cNvSpPr>
              <a:spLocks noChangeArrowheads="1"/>
            </p:cNvSpPr>
            <p:nvPr userDrawn="1"/>
          </p:nvSpPr>
          <p:spPr bwMode="auto">
            <a:xfrm>
              <a:off x="2064" y="0"/>
              <a:ext cx="698" cy="164"/>
            </a:xfrm>
            <a:prstGeom prst="rect">
              <a:avLst/>
            </a:prstGeom>
            <a:solidFill>
              <a:srgbClr val="6699FF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Rectangle 30"/>
            <p:cNvSpPr>
              <a:spLocks noChangeArrowheads="1"/>
            </p:cNvSpPr>
            <p:nvPr userDrawn="1"/>
          </p:nvSpPr>
          <p:spPr bwMode="auto">
            <a:xfrm>
              <a:off x="2758" y="0"/>
              <a:ext cx="3002" cy="164"/>
            </a:xfrm>
            <a:prstGeom prst="rect">
              <a:avLst/>
            </a:prstGeom>
            <a:solidFill>
              <a:srgbClr val="6699FF">
                <a:alpha val="7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 sz="1200" b="1" dirty="0">
                <a:solidFill>
                  <a:schemeClr val="bg1"/>
                </a:solidFill>
              </a:endParaRPr>
            </a:p>
          </p:txBody>
        </p:sp>
        <p:grpSp>
          <p:nvGrpSpPr>
            <p:cNvPr id="2058" name="Group 31"/>
            <p:cNvGrpSpPr>
              <a:grpSpLocks/>
            </p:cNvGrpSpPr>
            <p:nvPr userDrawn="1"/>
          </p:nvGrpSpPr>
          <p:grpSpPr bwMode="auto">
            <a:xfrm>
              <a:off x="0" y="0"/>
              <a:ext cx="2123" cy="694"/>
              <a:chOff x="1348" y="3172"/>
              <a:chExt cx="2123" cy="694"/>
            </a:xfrm>
          </p:grpSpPr>
          <p:pic>
            <p:nvPicPr>
              <p:cNvPr id="2059" name="Picture 32" descr="fao logo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 l="14601" t="43942"/>
              <a:stretch>
                <a:fillRect/>
              </a:stretch>
            </p:blipFill>
            <p:spPr bwMode="auto">
              <a:xfrm>
                <a:off x="1348" y="3172"/>
                <a:ext cx="2123" cy="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060" name="Group 33"/>
              <p:cNvGrpSpPr>
                <a:grpSpLocks/>
              </p:cNvGrpSpPr>
              <p:nvPr/>
            </p:nvGrpSpPr>
            <p:grpSpPr bwMode="auto">
              <a:xfrm>
                <a:off x="1429" y="3249"/>
                <a:ext cx="1801" cy="431"/>
                <a:chOff x="36" y="33"/>
                <a:chExt cx="1801" cy="431"/>
              </a:xfrm>
            </p:grpSpPr>
            <p:pic>
              <p:nvPicPr>
                <p:cNvPr id="2061" name="Picture 34" descr="FAO_white_50_transp"/>
                <p:cNvPicPr>
                  <a:picLocks noChangeAspect="1" noChangeArrowheads="1"/>
                </p:cNvPicPr>
                <p:nvPr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36" y="35"/>
                  <a:ext cx="426" cy="4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5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54" y="33"/>
                  <a:ext cx="128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200" b="1">
                      <a:solidFill>
                        <a:schemeClr val="bg1"/>
                      </a:solidFill>
                    </a:rPr>
                    <a:t>Food and Agriculture Organization of the United Nations</a:t>
                  </a:r>
                  <a:endParaRPr lang="en-GB" sz="1200" b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16" name="Rectangle 15"/>
          <p:cNvSpPr/>
          <p:nvPr userDrawn="1"/>
        </p:nvSpPr>
        <p:spPr>
          <a:xfrm>
            <a:off x="4427984" y="0"/>
            <a:ext cx="43921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Agricultural Development Economics Division (ESA)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349C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836386"/>
            <a:ext cx="8352928" cy="1200329"/>
          </a:xfrm>
        </p:spPr>
        <p:txBody>
          <a:bodyPr/>
          <a:lstStyle/>
          <a:p>
            <a:pPr eaLnBrk="1" hangingPunct="1"/>
            <a:r>
              <a:rPr lang="en-US" sz="3600" smtClean="0"/>
              <a:t>Rice </a:t>
            </a:r>
            <a:r>
              <a:rPr lang="en-US" sz="3600" smtClean="0"/>
              <a:t>culture, </a:t>
            </a:r>
            <a:r>
              <a:rPr lang="en-US" sz="3600" dirty="0" smtClean="0"/>
              <a:t>heritage and multi-functionality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5856" y="4581128"/>
            <a:ext cx="2664296" cy="144016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1600" dirty="0" smtClean="0"/>
              <a:t>David Dawe</a:t>
            </a:r>
          </a:p>
          <a:p>
            <a:pPr eaLnBrk="1" hangingPunct="1">
              <a:spcBef>
                <a:spcPts val="0"/>
              </a:spcBef>
            </a:pPr>
            <a:r>
              <a:rPr lang="en-US" sz="1600" dirty="0" smtClean="0"/>
              <a:t>Agricultural Development Economics Division and Regional Office for Asia and the Pacific, FAO</a:t>
            </a:r>
          </a:p>
          <a:p>
            <a:pPr eaLnBrk="1" hangingPunct="1">
              <a:spcBef>
                <a:spcPts val="0"/>
              </a:spcBef>
            </a:pPr>
            <a:endParaRPr lang="en-US" sz="1600" dirty="0" smtClean="0"/>
          </a:p>
          <a:p>
            <a:pPr eaLnBrk="1" hangingPunct="1">
              <a:spcBef>
                <a:spcPts val="0"/>
              </a:spcBef>
            </a:pPr>
            <a:r>
              <a:rPr lang="en-US" sz="1600" dirty="0" smtClean="0"/>
              <a:t>Bangkok, Thailand, 28 November 2013</a:t>
            </a:r>
          </a:p>
        </p:txBody>
      </p:sp>
      <p:pic>
        <p:nvPicPr>
          <p:cNvPr id="4" name="Picture 3" descr="VIE1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4683096"/>
            <a:ext cx="3203848" cy="2174904"/>
          </a:xfrm>
          <a:prstGeom prst="rect">
            <a:avLst/>
          </a:prstGeom>
        </p:spPr>
      </p:pic>
      <p:pic>
        <p:nvPicPr>
          <p:cNvPr id="5" name="Picture 4" descr="0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693290"/>
            <a:ext cx="3267642" cy="2164710"/>
          </a:xfrm>
          <a:prstGeom prst="rect">
            <a:avLst/>
          </a:prstGeom>
        </p:spPr>
      </p:pic>
      <p:pic>
        <p:nvPicPr>
          <p:cNvPr id="6" name="Picture 5" descr="CHI05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5535" y="260648"/>
            <a:ext cx="3278464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0" y="1196752"/>
            <a:ext cx="9144000" cy="574675"/>
          </a:xfrm>
        </p:spPr>
        <p:txBody>
          <a:bodyPr/>
          <a:lstStyle/>
          <a:p>
            <a:pPr eaLnBrk="1" hangingPunct="1"/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83568" y="1772816"/>
            <a:ext cx="763284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Preservation of cultural values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Flood prevention (paddy fields)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Mitigation of soil erosion (e.g. rice terraces)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 situ preservation of biodiversity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Eco-tourism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Bird habitats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Methane emissions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Water pollution from runoff of agro-chemicals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Health problems for farmers who do not apply pesticides properly</a:t>
            </a:r>
          </a:p>
          <a:p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75856" y="260648"/>
            <a:ext cx="5868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Non-commodity outputs (externalities) from rice production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0" y="1196752"/>
            <a:ext cx="9144000" cy="574675"/>
          </a:xfrm>
        </p:spPr>
        <p:txBody>
          <a:bodyPr/>
          <a:lstStyle/>
          <a:p>
            <a:pPr eaLnBrk="1" hangingPunct="1"/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1520" y="1772816"/>
            <a:ext cx="8712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Vary by ecosystem, e.g. lowlands vs. uplands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Vary by level of economic development, e.g. negative health externalities more of a problem in poor countries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Vary in terms of their </a:t>
            </a:r>
            <a:r>
              <a:rPr lang="en-US" sz="2400" dirty="0" err="1" smtClean="0"/>
              <a:t>jointness</a:t>
            </a:r>
            <a:r>
              <a:rPr lang="en-US" sz="2400" dirty="0" smtClean="0"/>
              <a:t> (i.e. the extent to which rice production is necessary to give us the positive externalities)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They are difficult to measure because they are not usually valued in a market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9872" y="260648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Externalities from rice production NOT the same everywhere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0" y="1196752"/>
            <a:ext cx="9144000" cy="574675"/>
          </a:xfrm>
        </p:spPr>
        <p:txBody>
          <a:bodyPr/>
          <a:lstStyle/>
          <a:p>
            <a:pPr eaLnBrk="1" hangingPunct="1"/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1772816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Variation in nature of the externalities suggests a flexible policy approach to encourage the positive externalities and discourage the negative externalities.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Price is often used as a convenient policy instrument, but it encourages both (+) and (-) externalities and applies to all rice ecosystems at the same time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Land zoning laws, taxes (not only subsidies)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7944" y="404664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Implications for policy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1872208"/>
          </a:xfrm>
        </p:spPr>
        <p:txBody>
          <a:bodyPr/>
          <a:lstStyle/>
          <a:p>
            <a:pPr algn="ctr" eaLnBrk="1" hangingPunct="1">
              <a:buSzPct val="150000"/>
              <a:buFont typeface="Wingdings" pitchFamily="2" charset="2"/>
              <a:buNone/>
            </a:pPr>
            <a:r>
              <a:rPr lang="en-US" sz="4800" dirty="0" smtClean="0">
                <a:solidFill>
                  <a:srgbClr val="00349C"/>
                </a:solidFill>
              </a:rPr>
              <a:t>Thank you for your kind attention</a:t>
            </a:r>
          </a:p>
          <a:p>
            <a:pPr algn="ctr" eaLnBrk="1" hangingPunct="1">
              <a:buSzPct val="150000"/>
              <a:buFont typeface="Wingdings" pitchFamily="2" charset="2"/>
              <a:buNone/>
            </a:pPr>
            <a:endParaRPr lang="en-US" sz="4800" dirty="0" smtClean="0">
              <a:solidFill>
                <a:srgbClr val="00349C"/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5401</TotalTime>
  <Words>228</Words>
  <Application>Microsoft Office PowerPoint</Application>
  <PresentationFormat>On-screen Show (4:3)</PresentationFormat>
  <Paragraphs>31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2_Default Design</vt:lpstr>
      <vt:lpstr>Rice culture, heritage and multi-functionality</vt:lpstr>
      <vt:lpstr>Slide 2</vt:lpstr>
      <vt:lpstr>Slide 3</vt:lpstr>
      <vt:lpstr>Slide 4</vt:lpstr>
      <vt:lpstr>Slide 5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Drechsler, Denis (ESAC)</dc:creator>
  <cp:lastModifiedBy>dawe</cp:lastModifiedBy>
  <cp:revision>715</cp:revision>
  <dcterms:created xsi:type="dcterms:W3CDTF">2009-07-20T12:04:05Z</dcterms:created>
  <dcterms:modified xsi:type="dcterms:W3CDTF">2013-11-27T01:51:23Z</dcterms:modified>
</cp:coreProperties>
</file>