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4" r:id="rId3"/>
    <p:sldId id="299" r:id="rId4"/>
    <p:sldId id="276" r:id="rId5"/>
    <p:sldId id="278" r:id="rId6"/>
    <p:sldId id="279" r:id="rId7"/>
    <p:sldId id="282" r:id="rId8"/>
    <p:sldId id="298" r:id="rId9"/>
    <p:sldId id="284" r:id="rId10"/>
    <p:sldId id="285" r:id="rId11"/>
    <p:sldId id="297" r:id="rId12"/>
    <p:sldId id="272" r:id="rId13"/>
    <p:sldId id="273" r:id="rId14"/>
    <p:sldId id="257" r:id="rId15"/>
    <p:sldId id="286" r:id="rId16"/>
    <p:sldId id="301" r:id="rId17"/>
    <p:sldId id="287" r:id="rId18"/>
    <p:sldId id="288" r:id="rId19"/>
    <p:sldId id="269" r:id="rId20"/>
    <p:sldId id="270" r:id="rId21"/>
    <p:sldId id="292" r:id="rId22"/>
    <p:sldId id="295" r:id="rId23"/>
    <p:sldId id="296" r:id="rId2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8EF25-4138-4EB1-89DB-BA2A2E1325E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64A14-CB32-4DA7-BD4E-04C2E32DD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8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BC6DB-CFF7-4DA4-972E-913E464D1F34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6BD72-5EA3-4489-9AD7-8CFACF66DC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5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1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rtl="1">
              <a:spcBef>
                <a:spcPct val="0"/>
              </a:spcBef>
            </a:pPr>
            <a:fld id="{4E505D89-E45B-4157-BAE2-789E52B931FF}" type="slidenum">
              <a:rPr lang="en-US" sz="1200">
                <a:latin typeface="Arial" pitchFamily="34" charset="0"/>
                <a:cs typeface="Times New Roman (Arabic)" charset="-78"/>
              </a:rPr>
              <a:pPr algn="l" rtl="1">
                <a:spcBef>
                  <a:spcPct val="0"/>
                </a:spcBef>
              </a:pPr>
              <a:t>23</a:t>
            </a:fld>
            <a:endParaRPr lang="en-US" sz="1200">
              <a:latin typeface="Arial" pitchFamily="34" charset="0"/>
              <a:cs typeface="Times New Roman (Arabic)" charset="-7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DAEA-E4F3-4081-98D5-BC089C291223}" type="datetimeFigureOut">
              <a:rPr lang="en-US" smtClean="0"/>
              <a:pPr/>
              <a:t>28/Nov/2013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64850-C89B-47E9-8AD8-B68488B6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Rice Strategy for Asia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R.B. Singh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National Academy of Agricultural Sciences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New Delhi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81000"/>
            <a:ext cx="3825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2</a:t>
            </a:r>
            <a:r>
              <a:rPr lang="en-US" sz="2400" baseline="30000" dirty="0" smtClean="0">
                <a:solidFill>
                  <a:srgbClr val="002060"/>
                </a:solidFill>
              </a:rPr>
              <a:t>nd</a:t>
            </a:r>
            <a:r>
              <a:rPr lang="en-US" sz="2400" dirty="0" smtClean="0">
                <a:solidFill>
                  <a:srgbClr val="002060"/>
                </a:solidFill>
              </a:rPr>
              <a:t> ERAG Meeting, Bangkok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November 28-29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Questions Seeking Solutions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en-US" dirty="0" smtClean="0"/>
              <a:t>How can local self-sufficiency </a:t>
            </a:r>
            <a:r>
              <a:rPr lang="en-US" dirty="0" err="1" smtClean="0"/>
              <a:t>congrue</a:t>
            </a:r>
            <a:r>
              <a:rPr lang="en-US" dirty="0" smtClean="0"/>
              <a:t> with increasing participation and trust in global market; self-sufficiency vs. self-reliance?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How to minimize trade off of high cost of research vs. threats of drought, market uncertainty or import embargo, opportunity costs etc?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Can there be “free” market yet stable prices and equitable income?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Could stable food prices become a “private” good?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Vision &amp; Mission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PH" dirty="0"/>
              <a:t>Food secure and better-nourished households in the Asia/Pacific region with reduced poverty contributed by increasing rice </a:t>
            </a:r>
            <a:r>
              <a:rPr lang="en-PH" dirty="0" smtClean="0"/>
              <a:t>productivity, profitability, inclusiveness, </a:t>
            </a:r>
            <a:r>
              <a:rPr lang="en-PH" dirty="0"/>
              <a:t>and stabilized market supply while reducing the environmental </a:t>
            </a:r>
            <a:r>
              <a:rPr lang="en-PH" dirty="0" smtClean="0"/>
              <a:t>footprint, enhancing efficiency in input use and value chains which successfully managing structural changes.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Main Aim of the Strategy Document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Called for by the 31</a:t>
            </a:r>
            <a:r>
              <a:rPr lang="en-US" baseline="30000" dirty="0" smtClean="0"/>
              <a:t>st</a:t>
            </a:r>
            <a:r>
              <a:rPr lang="en-US" dirty="0" smtClean="0"/>
              <a:t> APRC 2012, the Strategy Document should provide evidence-based guidelines to Member nations to :</a:t>
            </a:r>
          </a:p>
          <a:p>
            <a:pPr algn="just"/>
            <a:r>
              <a:rPr lang="en-PH" dirty="0"/>
              <a:t>D</a:t>
            </a:r>
            <a:r>
              <a:rPr lang="en-PH" dirty="0" smtClean="0"/>
              <a:t>evelop/adjust </a:t>
            </a:r>
            <a:r>
              <a:rPr lang="en-PH" dirty="0"/>
              <a:t>their rice sector strategies in the light of broader trends and national priorities and </a:t>
            </a:r>
            <a:endParaRPr lang="en-PH" dirty="0" smtClean="0"/>
          </a:p>
          <a:p>
            <a:pPr algn="just"/>
            <a:r>
              <a:rPr lang="en-PH" dirty="0"/>
              <a:t>C</a:t>
            </a:r>
            <a:r>
              <a:rPr lang="en-PH" dirty="0" smtClean="0"/>
              <a:t>hoose </a:t>
            </a:r>
            <a:r>
              <a:rPr lang="en-PH" dirty="0"/>
              <a:t>among key options while giving full considerations to the implied trade-offs.  </a:t>
            </a:r>
            <a:endParaRPr lang="en-PH" dirty="0" smtClean="0"/>
          </a:p>
          <a:p>
            <a:pPr algn="just"/>
            <a:r>
              <a:rPr lang="en-PH" dirty="0" smtClean="0"/>
              <a:t>In </a:t>
            </a:r>
            <a:r>
              <a:rPr lang="en-PH" dirty="0"/>
              <a:t>addition, </a:t>
            </a:r>
            <a:r>
              <a:rPr lang="en-PH" dirty="0" smtClean="0"/>
              <a:t>identify </a:t>
            </a:r>
            <a:r>
              <a:rPr lang="en-PH" dirty="0"/>
              <a:t>approaches to help build the </a:t>
            </a:r>
            <a:r>
              <a:rPr lang="en-PH" dirty="0" smtClean="0"/>
              <a:t>national capacity to </a:t>
            </a:r>
            <a:r>
              <a:rPr lang="en-PH" dirty="0"/>
              <a:t>implement programs arising from the choices they make</a:t>
            </a:r>
            <a:r>
              <a:rPr lang="en-PH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41116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Elements of Regional Rice Strategy Formulation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1295400" y="609600"/>
            <a:ext cx="6400800" cy="6248400"/>
          </a:xfrm>
          <a:prstGeom prst="donut">
            <a:avLst>
              <a:gd name="adj" fmla="val 16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0" y="2514600"/>
            <a:ext cx="28956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u="sng" dirty="0" smtClean="0"/>
              <a:t>(A) RICE PRODUCTION</a:t>
            </a:r>
          </a:p>
          <a:p>
            <a:pPr marL="225425" indent="-225425" algn="just">
              <a:buFont typeface="Arial" pitchFamily="34" charset="0"/>
              <a:buChar char="•"/>
            </a:pPr>
            <a:r>
              <a:rPr lang="en-US" dirty="0" smtClean="0"/>
              <a:t>Sustainable rice intensification</a:t>
            </a:r>
          </a:p>
          <a:p>
            <a:pPr marL="225425" indent="-225425" algn="just">
              <a:buFont typeface="Arial" pitchFamily="34" charset="0"/>
              <a:buChar char="•"/>
            </a:pPr>
            <a:r>
              <a:rPr lang="en-US" dirty="0" smtClean="0"/>
              <a:t>Water/Irrigation</a:t>
            </a:r>
          </a:p>
          <a:p>
            <a:pPr marL="225425" indent="-225425" algn="just">
              <a:buFont typeface="Arial" pitchFamily="34" charset="0"/>
              <a:buChar char="•"/>
            </a:pPr>
            <a:r>
              <a:rPr lang="en-US" dirty="0" smtClean="0"/>
              <a:t>Technologies</a:t>
            </a:r>
          </a:p>
          <a:p>
            <a:pPr marL="225425" indent="-225425" algn="just">
              <a:buFont typeface="Arial" pitchFamily="34" charset="0"/>
              <a:buChar char="•"/>
            </a:pPr>
            <a:r>
              <a:rPr lang="en-US" dirty="0" smtClean="0"/>
              <a:t>Other inputs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905000"/>
            <a:ext cx="2657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(B) POST-PRODUCTION</a:t>
            </a:r>
          </a:p>
          <a:p>
            <a:r>
              <a:rPr lang="en-US" dirty="0" smtClean="0"/>
              <a:t>       PHL, Value addition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5190879" y="3495921"/>
            <a:ext cx="187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5269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Quality &amp; Nutrition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696134" y="329633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Marketing, price efficiency, etc.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7834" y="33344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(C) TRADE, REGIONAL COOPERATION &amp; PRICE POLICY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5353734" y="3372534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(D) CLIMATE CHANGE, ADAPTATION &amp; MITIGATION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7912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(E) OTHER ISSUES</a:t>
            </a:r>
          </a:p>
          <a:p>
            <a:pPr algn="ctr"/>
            <a:r>
              <a:rPr lang="en-US" dirty="0" smtClean="0"/>
              <a:t>Culture &amp; Heritage, Demographic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Main Challenges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4864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smtClean="0"/>
              <a:t>Stubbornly high poverty and inequity main deterrents. 560 million on &lt;1.25 $/day in rice producing areas, comprising most of the 200 million rice farming families in Asia, who spend &gt;50% of the household income on food</a:t>
            </a:r>
          </a:p>
          <a:p>
            <a:pPr algn="just"/>
            <a:r>
              <a:rPr lang="en-US" sz="2400" dirty="0" smtClean="0"/>
              <a:t>Asia will add 50 m people/year needing additional 5 </a:t>
            </a:r>
            <a:r>
              <a:rPr lang="en-US" sz="2400" dirty="0" err="1" smtClean="0"/>
              <a:t>mt</a:t>
            </a:r>
            <a:r>
              <a:rPr lang="en-US" sz="2400" dirty="0" smtClean="0"/>
              <a:t> rice annually. Most rice produced by smallholders who are poor, hungry and vulnerable</a:t>
            </a:r>
          </a:p>
          <a:p>
            <a:pPr algn="just"/>
            <a:r>
              <a:rPr lang="en-US" sz="2400" dirty="0" smtClean="0"/>
              <a:t>While land, water etc shrink, yield and TFP growth decelerated, intensifying biotic/abiotic stresses, demand &gt; supply – price spike</a:t>
            </a:r>
          </a:p>
          <a:p>
            <a:pPr algn="just"/>
            <a:r>
              <a:rPr lang="en-US" sz="2400" dirty="0"/>
              <a:t>Widening </a:t>
            </a:r>
            <a:r>
              <a:rPr lang="en-US" sz="2400" dirty="0" err="1"/>
              <a:t>yeild</a:t>
            </a:r>
            <a:r>
              <a:rPr lang="en-US" sz="2400" dirty="0"/>
              <a:t> gap and stagnating yield (maintaining and consolidating yield gains, extending yield gains to newer areas and increasing the yield potential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/>
              <a:t>Some of the national programs have declared new policies – </a:t>
            </a:r>
            <a:r>
              <a:rPr lang="en-US" sz="2400" dirty="0" err="1"/>
              <a:t>viz</a:t>
            </a:r>
            <a:r>
              <a:rPr lang="en-US" sz="2400" dirty="0"/>
              <a:t> Right to Food and Food Bill in India based on home grown food. Food self-sufficiency; food self-reliance and international trade implications</a:t>
            </a:r>
          </a:p>
          <a:p>
            <a:pPr algn="just"/>
            <a:endParaRPr lang="en-US" sz="1400" dirty="0"/>
          </a:p>
          <a:p>
            <a:pPr algn="just"/>
            <a:endParaRPr lang="en-US" sz="2400" dirty="0" smtClean="0"/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24800" y="6412468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Contd</a:t>
            </a:r>
            <a:r>
              <a:rPr lang="en-US" b="1" dirty="0" smtClean="0"/>
              <a:t>….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PH" b="1" dirty="0" smtClean="0">
                <a:solidFill>
                  <a:srgbClr val="C00000"/>
                </a:solidFill>
              </a:rPr>
              <a:t>Strategic Objectives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1800"/>
              </a:spcBef>
            </a:pPr>
            <a:r>
              <a:rPr lang="en-PH" dirty="0" smtClean="0"/>
              <a:t>Increase </a:t>
            </a:r>
            <a:r>
              <a:rPr lang="en-PH" dirty="0"/>
              <a:t>productivity and nutrient content of rice adequately to meet the rising global demand through sustainable intensification of rice production systems.</a:t>
            </a:r>
            <a:endParaRPr lang="en-US" dirty="0"/>
          </a:p>
          <a:p>
            <a:pPr lvl="0" algn="just">
              <a:spcBef>
                <a:spcPts val="1800"/>
              </a:spcBef>
            </a:pPr>
            <a:r>
              <a:rPr lang="en-PH" dirty="0"/>
              <a:t>Reduce the environmental footprint of rice production and enhance the ecosystems functions of rice landscapes including the protection/promotion of rice heritage and culture.</a:t>
            </a:r>
            <a:endParaRPr lang="en-US" dirty="0"/>
          </a:p>
          <a:p>
            <a:pPr lvl="0" algn="just">
              <a:spcBef>
                <a:spcPts val="1800"/>
              </a:spcBef>
            </a:pPr>
            <a:r>
              <a:rPr lang="en-PH" dirty="0"/>
              <a:t>Improve </a:t>
            </a:r>
            <a:r>
              <a:rPr lang="en-PH" dirty="0" smtClean="0"/>
              <a:t>mitigation/adaptation of </a:t>
            </a:r>
            <a:r>
              <a:rPr lang="en-PH" dirty="0"/>
              <a:t>rice farming to climate change and improve farmers’ capacity to cope with </a:t>
            </a:r>
            <a:r>
              <a:rPr lang="en-PH" dirty="0" smtClean="0"/>
              <a:t>risk; climate smart rice.</a:t>
            </a:r>
            <a:endParaRPr lang="en-US" dirty="0"/>
          </a:p>
          <a:p>
            <a:pPr algn="just">
              <a:spcBef>
                <a:spcPts val="1800"/>
              </a:spcBef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24800" y="6248400"/>
            <a:ext cx="1000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Contd</a:t>
            </a:r>
            <a:r>
              <a:rPr lang="en-US" sz="2000" b="1" dirty="0" smtClean="0"/>
              <a:t>…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PH" b="1" dirty="0" smtClean="0">
                <a:solidFill>
                  <a:srgbClr val="C00000"/>
                </a:solidFill>
              </a:rPr>
              <a:t>Strategic Objectives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1800"/>
              </a:spcBef>
            </a:pPr>
            <a:r>
              <a:rPr lang="en-PH" dirty="0" smtClean="0"/>
              <a:t>Reduce </a:t>
            </a:r>
            <a:r>
              <a:rPr lang="en-PH" dirty="0"/>
              <a:t>post-harvest losses, enhance value addition and market supply logistics through improvements in post-harvest value chains.</a:t>
            </a:r>
            <a:endParaRPr lang="en-US" dirty="0"/>
          </a:p>
          <a:p>
            <a:pPr lvl="0" algn="just">
              <a:spcBef>
                <a:spcPts val="1800"/>
              </a:spcBef>
            </a:pPr>
            <a:r>
              <a:rPr lang="en-PH" dirty="0"/>
              <a:t>Improve the efficiency and reliability of domestic and international rice </a:t>
            </a:r>
            <a:r>
              <a:rPr lang="en-PH" dirty="0" smtClean="0"/>
              <a:t>markets for stabilizing </a:t>
            </a:r>
            <a:r>
              <a:rPr lang="en-PH" dirty="0"/>
              <a:t>rice price and supply, and promote regional collaboration.</a:t>
            </a:r>
            <a:endParaRPr lang="en-US" dirty="0"/>
          </a:p>
          <a:p>
            <a:pPr lvl="0" algn="just">
              <a:spcBef>
                <a:spcPts val="1800"/>
              </a:spcBef>
            </a:pPr>
            <a:r>
              <a:rPr lang="en-PH" dirty="0"/>
              <a:t>Enhance the capacity of small holders and women farmers, especially in lagging regions, to adapt to long-term changes in demography, farm size and labour supply.  </a:t>
            </a:r>
            <a:endParaRPr lang="en-US" dirty="0"/>
          </a:p>
          <a:p>
            <a:pPr algn="just">
              <a:spcBef>
                <a:spcPts val="18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Important Trade Off Issues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 fontScale="92500"/>
          </a:bodyPr>
          <a:lstStyle/>
          <a:p>
            <a:pPr marL="285750" lvl="1">
              <a:buFont typeface="Wingdings" pitchFamily="2" charset="2"/>
              <a:buChar char="§"/>
            </a:pPr>
            <a:r>
              <a:rPr lang="en-PH" dirty="0"/>
              <a:t>Irrigated </a:t>
            </a:r>
            <a:r>
              <a:rPr lang="en-PH" dirty="0" err="1"/>
              <a:t>vs</a:t>
            </a:r>
            <a:r>
              <a:rPr lang="en-PH" dirty="0"/>
              <a:t> </a:t>
            </a:r>
            <a:r>
              <a:rPr lang="en-PH" dirty="0" err="1"/>
              <a:t>rainfed</a:t>
            </a:r>
            <a:r>
              <a:rPr lang="en-PH" dirty="0"/>
              <a:t>: Current resource allocation favours irrigated environments but returns to further investment in </a:t>
            </a:r>
            <a:r>
              <a:rPr lang="en-PH" dirty="0" err="1"/>
              <a:t>rainfed</a:t>
            </a:r>
            <a:r>
              <a:rPr lang="en-PH" dirty="0"/>
              <a:t> systems has a higher impact on poverty reduction at the margin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Small </a:t>
            </a:r>
            <a:r>
              <a:rPr lang="en-PH" dirty="0" err="1"/>
              <a:t>vs</a:t>
            </a:r>
            <a:r>
              <a:rPr lang="en-PH" dirty="0"/>
              <a:t> large </a:t>
            </a:r>
            <a:r>
              <a:rPr lang="en-PH" dirty="0" smtClean="0"/>
              <a:t>farms; poor rice farmers </a:t>
            </a:r>
            <a:r>
              <a:rPr lang="en-PH" dirty="0" err="1" smtClean="0"/>
              <a:t>vs</a:t>
            </a:r>
            <a:r>
              <a:rPr lang="en-PH" dirty="0" smtClean="0"/>
              <a:t> poor consumers  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Labour intensive </a:t>
            </a:r>
            <a:r>
              <a:rPr lang="en-PH" dirty="0" err="1"/>
              <a:t>vs</a:t>
            </a:r>
            <a:r>
              <a:rPr lang="en-PH" dirty="0"/>
              <a:t> mechanized </a:t>
            </a:r>
            <a:r>
              <a:rPr lang="en-PH" dirty="0" smtClean="0"/>
              <a:t>systems; Zero </a:t>
            </a:r>
            <a:r>
              <a:rPr lang="en-PH" dirty="0"/>
              <a:t>tillage </a:t>
            </a:r>
            <a:r>
              <a:rPr lang="en-PH" dirty="0" err="1"/>
              <a:t>vs</a:t>
            </a:r>
            <a:r>
              <a:rPr lang="en-PH" dirty="0"/>
              <a:t> mechanized tillage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Surface </a:t>
            </a:r>
            <a:r>
              <a:rPr lang="en-PH" dirty="0" err="1"/>
              <a:t>vs</a:t>
            </a:r>
            <a:r>
              <a:rPr lang="en-PH" dirty="0"/>
              <a:t> ground water irrigation/public </a:t>
            </a:r>
            <a:r>
              <a:rPr lang="en-PH" dirty="0" err="1"/>
              <a:t>vs</a:t>
            </a:r>
            <a:r>
              <a:rPr lang="en-PH" dirty="0"/>
              <a:t> private irrigation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Organic </a:t>
            </a:r>
            <a:r>
              <a:rPr lang="en-PH" dirty="0" err="1"/>
              <a:t>vs</a:t>
            </a:r>
            <a:r>
              <a:rPr lang="en-PH" dirty="0"/>
              <a:t> inorganic fertilization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 smtClean="0"/>
              <a:t>Self-sufficiency </a:t>
            </a:r>
            <a:r>
              <a:rPr lang="en-PH" dirty="0" err="1"/>
              <a:t>vs</a:t>
            </a:r>
            <a:r>
              <a:rPr lang="en-PH" dirty="0"/>
              <a:t> self-reliance (trade for importing)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Small </a:t>
            </a:r>
            <a:r>
              <a:rPr lang="en-PH" dirty="0" err="1"/>
              <a:t>vs</a:t>
            </a:r>
            <a:r>
              <a:rPr lang="en-PH" dirty="0"/>
              <a:t> large-scale </a:t>
            </a:r>
            <a:r>
              <a:rPr lang="en-PH" dirty="0" smtClean="0"/>
              <a:t>milling/drying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24800" y="6248400"/>
            <a:ext cx="1000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Contd</a:t>
            </a:r>
            <a:r>
              <a:rPr lang="en-US" sz="2000" b="1" dirty="0" smtClean="0"/>
              <a:t>…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Important Trade Off Issues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/>
          </a:bodyPr>
          <a:lstStyle/>
          <a:p>
            <a:pPr marL="285750" lvl="1">
              <a:buFont typeface="Wingdings" pitchFamily="2" charset="2"/>
              <a:buChar char="§"/>
            </a:pPr>
            <a:r>
              <a:rPr lang="en-PH" dirty="0" smtClean="0"/>
              <a:t>Input </a:t>
            </a:r>
            <a:r>
              <a:rPr lang="en-PH" dirty="0"/>
              <a:t>subsidy </a:t>
            </a:r>
            <a:r>
              <a:rPr lang="en-PH" dirty="0" err="1"/>
              <a:t>vs</a:t>
            </a:r>
            <a:r>
              <a:rPr lang="en-PH" dirty="0"/>
              <a:t> output support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Price regulation </a:t>
            </a:r>
            <a:r>
              <a:rPr lang="en-PH" dirty="0" err="1"/>
              <a:t>vs</a:t>
            </a:r>
            <a:r>
              <a:rPr lang="en-PH" dirty="0"/>
              <a:t> market pricing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Public </a:t>
            </a:r>
            <a:r>
              <a:rPr lang="en-PH" dirty="0" err="1"/>
              <a:t>vs</a:t>
            </a:r>
            <a:r>
              <a:rPr lang="en-PH" dirty="0"/>
              <a:t> private seed system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 err="1"/>
              <a:t>Biofortification</a:t>
            </a:r>
            <a:r>
              <a:rPr lang="en-PH" dirty="0"/>
              <a:t> of micro-nutrients </a:t>
            </a:r>
            <a:r>
              <a:rPr lang="en-PH" dirty="0" err="1"/>
              <a:t>vs</a:t>
            </a:r>
            <a:r>
              <a:rPr lang="en-PH" dirty="0"/>
              <a:t> supplementation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GMO </a:t>
            </a:r>
            <a:r>
              <a:rPr lang="en-PH" dirty="0" err="1"/>
              <a:t>vs</a:t>
            </a:r>
            <a:r>
              <a:rPr lang="en-PH" dirty="0"/>
              <a:t> </a:t>
            </a:r>
            <a:r>
              <a:rPr lang="en-PH" dirty="0" smtClean="0"/>
              <a:t>non-GMO; Hybrid </a:t>
            </a:r>
            <a:r>
              <a:rPr lang="en-PH" dirty="0" err="1" smtClean="0"/>
              <a:t>vs</a:t>
            </a:r>
            <a:r>
              <a:rPr lang="en-PH" dirty="0" smtClean="0"/>
              <a:t> inbred varieties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Rice intensification </a:t>
            </a:r>
            <a:r>
              <a:rPr lang="en-PH" dirty="0" err="1"/>
              <a:t>vs</a:t>
            </a:r>
            <a:r>
              <a:rPr lang="en-PH" dirty="0"/>
              <a:t> crop </a:t>
            </a:r>
            <a:r>
              <a:rPr lang="en-PH" dirty="0" smtClean="0"/>
              <a:t>diversification, food </a:t>
            </a:r>
            <a:r>
              <a:rPr lang="en-PH" dirty="0" err="1" smtClean="0"/>
              <a:t>vs</a:t>
            </a:r>
            <a:r>
              <a:rPr lang="en-PH" dirty="0" smtClean="0"/>
              <a:t> cash </a:t>
            </a:r>
            <a:r>
              <a:rPr lang="en-PH" dirty="0" err="1" smtClean="0"/>
              <a:t>vs</a:t>
            </a:r>
            <a:r>
              <a:rPr lang="en-PH" dirty="0" smtClean="0"/>
              <a:t> </a:t>
            </a:r>
            <a:r>
              <a:rPr lang="en-PH" dirty="0" err="1" smtClean="0"/>
              <a:t>bioenergy</a:t>
            </a:r>
            <a:r>
              <a:rPr lang="en-PH" dirty="0" smtClean="0"/>
              <a:t> crops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Domestic storage </a:t>
            </a:r>
            <a:r>
              <a:rPr lang="en-PH" dirty="0" err="1"/>
              <a:t>vs</a:t>
            </a:r>
            <a:r>
              <a:rPr lang="en-PH" dirty="0"/>
              <a:t> trade/Private </a:t>
            </a:r>
            <a:r>
              <a:rPr lang="en-PH" dirty="0" err="1"/>
              <a:t>vs</a:t>
            </a:r>
            <a:r>
              <a:rPr lang="en-PH" dirty="0"/>
              <a:t> public sector </a:t>
            </a:r>
            <a:endParaRPr lang="en-US" dirty="0"/>
          </a:p>
          <a:p>
            <a:pPr marL="285750" lvl="1">
              <a:buFont typeface="Wingdings" pitchFamily="2" charset="2"/>
              <a:buChar char="§"/>
            </a:pPr>
            <a:r>
              <a:rPr lang="en-PH" dirty="0"/>
              <a:t>Public </a:t>
            </a:r>
            <a:r>
              <a:rPr lang="en-PH" dirty="0" err="1"/>
              <a:t>vs</a:t>
            </a:r>
            <a:r>
              <a:rPr lang="en-PH" dirty="0"/>
              <a:t> private sector extension/information </a:t>
            </a:r>
            <a:r>
              <a:rPr lang="en-PH" dirty="0" smtClean="0"/>
              <a:t>provision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Recent major/international/national events/development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800"/>
              </a:spcBef>
            </a:pPr>
            <a:r>
              <a:rPr lang="en-US" dirty="0" smtClean="0"/>
              <a:t>Rio+20 – Green </a:t>
            </a:r>
            <a:r>
              <a:rPr lang="en-US" dirty="0"/>
              <a:t>Economy; Zero Hunger, 2012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Green Agriculture, FAO - save and grow; more from less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International Rice Genetics Congress, Nov. 2013</a:t>
            </a:r>
            <a:endParaRPr lang="en-US" dirty="0"/>
          </a:p>
          <a:p>
            <a:pPr algn="just">
              <a:spcBef>
                <a:spcPts val="1800"/>
              </a:spcBef>
            </a:pPr>
            <a:r>
              <a:rPr lang="en-US" dirty="0" smtClean="0"/>
              <a:t>International  Rice Functional Genomics, 20-24 November (Rod </a:t>
            </a:r>
            <a:r>
              <a:rPr lang="en-US" dirty="0"/>
              <a:t>Wing </a:t>
            </a:r>
            <a:r>
              <a:rPr lang="en-US" dirty="0" smtClean="0"/>
              <a:t>– $ 9 </a:t>
            </a:r>
            <a:r>
              <a:rPr lang="en-US" dirty="0"/>
              <a:t>billion for 9 billion people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Rice genomics over, but little intl. public good being created in terms of </a:t>
            </a:r>
            <a:r>
              <a:rPr lang="en-US" dirty="0" err="1" smtClean="0"/>
              <a:t>phenomies</a:t>
            </a:r>
            <a:r>
              <a:rPr lang="en-US" dirty="0" smtClean="0"/>
              <a:t> and new gene products and technologies. Convergence of research institutes with diverse expertise called for.</a:t>
            </a:r>
          </a:p>
          <a:p>
            <a:pPr algn="just">
              <a:spcBef>
                <a:spcPts val="18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Rice in Context of Food &amp; Livelihood Security in Asia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105400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1800"/>
              </a:spcBef>
            </a:pPr>
            <a:r>
              <a:rPr lang="en-US" dirty="0" smtClean="0"/>
              <a:t>Asia produces and consumes 90% of world’s 700 Mt rice grown on 160 m. ha of which 90% is grown by over 200 million small rice farmers, valued at &gt;US$ 150 billion per year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Rice feeds two-thirds of the world’s poor; meets one-fifth of global calories; in Asia several countries 30 to 50% and a few even </a:t>
            </a:r>
            <a:r>
              <a:rPr lang="en-US" dirty="0" err="1" smtClean="0"/>
              <a:t>upto</a:t>
            </a:r>
            <a:r>
              <a:rPr lang="en-US" dirty="0" smtClean="0"/>
              <a:t> 70%. Thus stable supply of affordable rice central to reducing hunger and poverty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Asia’s ability to feed itself is fundamental to global food security. Despite GR, still 65% of world’s hungry in Asia – the historic GR gains at risk. Declining trends in agricultural research and rural investment.</a:t>
            </a:r>
          </a:p>
          <a:p>
            <a:pPr algn="just">
              <a:spcBef>
                <a:spcPts val="1800"/>
              </a:spcBef>
            </a:pPr>
            <a:endParaRPr lang="en-US" dirty="0" smtClean="0"/>
          </a:p>
          <a:p>
            <a:pPr algn="just">
              <a:spcBef>
                <a:spcPts val="1800"/>
              </a:spcBef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79040" y="6324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Contd</a:t>
            </a:r>
            <a:r>
              <a:rPr lang="en-US" b="1" dirty="0" smtClean="0"/>
              <a:t>….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Develop Green Super Rice, super hybrids;</a:t>
            </a:r>
          </a:p>
          <a:p>
            <a:pPr algn="just"/>
            <a:r>
              <a:rPr lang="en-US" dirty="0" smtClean="0"/>
              <a:t>Highly nutrient and water efficient multiple quality, resistance to biotic/</a:t>
            </a:r>
            <a:r>
              <a:rPr lang="en-US" dirty="0" err="1" smtClean="0"/>
              <a:t>abiotic</a:t>
            </a:r>
            <a:r>
              <a:rPr lang="en-US" dirty="0" smtClean="0"/>
              <a:t> stresses, high nutrient supported by discovery and identification of desired new genes and incorporated in mega varieties</a:t>
            </a:r>
          </a:p>
          <a:p>
            <a:pPr algn="just"/>
            <a:r>
              <a:rPr lang="en-US" dirty="0" smtClean="0"/>
              <a:t>C4 pathway rice, </a:t>
            </a:r>
            <a:r>
              <a:rPr lang="en-US" dirty="0" err="1" smtClean="0"/>
              <a:t>bnf</a:t>
            </a:r>
            <a:r>
              <a:rPr lang="en-US" dirty="0" smtClean="0"/>
              <a:t> rice and </a:t>
            </a:r>
            <a:r>
              <a:rPr lang="en-US" dirty="0" err="1" smtClean="0"/>
              <a:t>nano</a:t>
            </a:r>
            <a:r>
              <a:rPr lang="en-US" dirty="0" smtClean="0"/>
              <a:t>-bio products new hopes; resource conservation and climate smart rice systems</a:t>
            </a:r>
          </a:p>
          <a:p>
            <a:pPr algn="just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Recent major/international/national events/development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26354" t="36552" r="24780" b="37182"/>
          <a:stretch>
            <a:fillRect/>
          </a:stretch>
        </p:blipFill>
        <p:spPr bwMode="auto">
          <a:xfrm>
            <a:off x="214282" y="1219200"/>
            <a:ext cx="8730332" cy="263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74506" y="3981251"/>
            <a:ext cx="87552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“Hunger can be eliminated in our life times” .</a:t>
            </a:r>
          </a:p>
          <a:p>
            <a:pPr algn="r"/>
            <a:r>
              <a:rPr lang="en-US" sz="3200" b="1" i="1" dirty="0" smtClean="0"/>
              <a:t>Ban Ki-moon, 2012</a:t>
            </a:r>
          </a:p>
          <a:p>
            <a:pPr algn="just"/>
            <a:endParaRPr lang="en-US" sz="26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600" b="1" dirty="0" smtClean="0">
                <a:solidFill>
                  <a:srgbClr val="0000FF"/>
                </a:solidFill>
              </a:rPr>
              <a:t>Super Green is the best hope to achieve Zero Hunger by greatly impacting the five pillars. </a:t>
            </a:r>
            <a:endParaRPr lang="en-US" sz="26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803" y="228600"/>
            <a:ext cx="85539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C00000"/>
                </a:solidFill>
                <a:latin typeface="Arial Black" pitchFamily="34" charset="0"/>
              </a:rPr>
              <a:t>Can We Impose a BAN on Hunger?</a:t>
            </a:r>
            <a:endParaRPr lang="en-US" sz="3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19200"/>
            <a:ext cx="8763000" cy="51054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b="1" dirty="0" smtClean="0">
                <a:latin typeface="Book Antiqua" pitchFamily="18" charset="0"/>
              </a:rPr>
              <a:t>By 2020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b="1" dirty="0" smtClean="0">
                <a:latin typeface="Book Antiqua" pitchFamily="18" charset="0"/>
              </a:rPr>
              <a:t>Do a 40/20/20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b="1" dirty="0" smtClean="0">
                <a:latin typeface="Book Antiqua" pitchFamily="18" charset="0"/>
              </a:rPr>
              <a:t>To build on Green Economy by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>
                <a:latin typeface="Book Antiqua" pitchFamily="18" charset="0"/>
              </a:rPr>
              <a:t>     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>
                <a:latin typeface="Book Antiqua" pitchFamily="18" charset="0"/>
              </a:rPr>
              <a:t>          Productivity by 40%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>
                <a:latin typeface="Book Antiqua" pitchFamily="18" charset="0"/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>
                <a:latin typeface="Book Antiqua" pitchFamily="18" charset="0"/>
              </a:rPr>
              <a:t>		      Emission by 20%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b="1" dirty="0" smtClean="0">
              <a:latin typeface="Book Antiqua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>
                <a:latin typeface="Book Antiqua" pitchFamily="18" charset="0"/>
              </a:rPr>
              <a:t>			       Rural Poverty by 20%</a:t>
            </a:r>
            <a:endParaRPr lang="en-IN" b="1" dirty="0" smtClean="0">
              <a:latin typeface="Book Antiqua" pitchFamily="18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685800" y="3048000"/>
            <a:ext cx="609600" cy="762000"/>
          </a:xfrm>
          <a:prstGeom prst="up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600200" y="4267200"/>
            <a:ext cx="6858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2797066" y="5410200"/>
            <a:ext cx="685800" cy="914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1287379" y="220784"/>
            <a:ext cx="591219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New Vision for </a:t>
            </a:r>
            <a:r>
              <a:rPr lang="en-US" sz="4800" b="1" dirty="0" smtClean="0">
                <a:solidFill>
                  <a:srgbClr val="C00000"/>
                </a:solidFill>
                <a:latin typeface="Book Antiqua" pitchFamily="18" charset="0"/>
              </a:rPr>
              <a:t>Rice</a:t>
            </a:r>
            <a:endParaRPr lang="en-US" sz="4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8" name="Picture 7" descr="clenched_f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3000372"/>
            <a:ext cx="1871388" cy="185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-123825" y="-28575"/>
            <a:ext cx="9525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63491" name="Picture 3" descr="roses-long-stem-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1" y="285728"/>
            <a:ext cx="5162551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385886" y="5410200"/>
            <a:ext cx="62341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Thank You</a:t>
            </a:r>
            <a:endParaRPr lang="en-GB" sz="80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Rice in Context of Food &amp; Livelihood Security in Asia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</a:pPr>
            <a:r>
              <a:rPr lang="en-US" dirty="0" smtClean="0"/>
              <a:t>Elasticity of poverty with respect to rice prices is high: a 20% reduction in rice prices is associated with a 15% decline in poverty in Asia. Also, as rice prices fall, the poor spend a higher portion of their income on non-grain foods, improving nutrition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Rice thus economically, socially, environmentally and politically strategic crop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The way forward in Asia to meet food security will be through the “rice lens” with all the broader dimensions incorporated through that lens.</a:t>
            </a:r>
          </a:p>
          <a:p>
            <a:pPr algn="just">
              <a:spcBef>
                <a:spcPts val="1800"/>
              </a:spcBef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349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Number of people below the poverty line ($1.25/day), 2005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470" t="11458" r="27379" b="10417"/>
          <a:stretch>
            <a:fillRect/>
          </a:stretch>
        </p:blipFill>
        <p:spPr bwMode="auto">
          <a:xfrm>
            <a:off x="381000" y="533400"/>
            <a:ext cx="8077200" cy="59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6488668"/>
            <a:ext cx="193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: IRRI,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Trends in world rice production and price, 1961-2009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3470" t="12500" r="26794" b="10417"/>
          <a:stretch>
            <a:fillRect/>
          </a:stretch>
        </p:blipFill>
        <p:spPr bwMode="auto">
          <a:xfrm>
            <a:off x="609600" y="9144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6488668"/>
            <a:ext cx="193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: IRRI,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Yield and production needed to keep the rice price at an affordable level of $300 per ton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3470" t="13542" r="29722" b="12500"/>
          <a:stretch>
            <a:fillRect/>
          </a:stretch>
        </p:blipFill>
        <p:spPr bwMode="auto">
          <a:xfrm>
            <a:off x="685800" y="1066800"/>
            <a:ext cx="7391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6488668"/>
            <a:ext cx="193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: IRRI,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is New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7836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</a:pPr>
            <a:r>
              <a:rPr lang="en-US" dirty="0" smtClean="0"/>
              <a:t>Fast economic growth, rising wages, diversified diets, climate change, food economy more integrated with other sector economies, hence need to develop new vision and strategy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Structural Changes : Share of rice in farm income decreased due to diversification; increased dependence on non-farm income; smallholdings becoming non-economical, hence part time farmers; increased feminization of rice farming; decreasing </a:t>
            </a:r>
            <a:r>
              <a:rPr lang="en-US" dirty="0" err="1" smtClean="0"/>
              <a:t>labour</a:t>
            </a:r>
            <a:r>
              <a:rPr lang="en-US" dirty="0" smtClean="0"/>
              <a:t> force; aging farmers </a:t>
            </a:r>
          </a:p>
          <a:p>
            <a:pPr algn="just">
              <a:spcBef>
                <a:spcPts val="18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142852"/>
            <a:ext cx="9001124" cy="92869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Planet Earth Under Pressure </a:t>
            </a:r>
            <a:r>
              <a:rPr lang="en-US" b="1" dirty="0" smtClean="0">
                <a:solidFill>
                  <a:srgbClr val="800000"/>
                </a:solidFill>
                <a:latin typeface="Book Antiqua" pitchFamily="18" charset="0"/>
              </a:rPr>
              <a:t/>
            </a:r>
            <a:br>
              <a:rPr lang="en-US" b="1" dirty="0" smtClean="0">
                <a:solidFill>
                  <a:srgbClr val="800000"/>
                </a:solidFill>
                <a:latin typeface="Book Antiqua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Know Tipping Points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338226"/>
            <a:ext cx="8929718" cy="521497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Book Antiqua" pitchFamily="18" charset="0"/>
              </a:rPr>
              <a:t>By 2050, world </a:t>
            </a:r>
            <a:r>
              <a:rPr lang="en-US" sz="2400" b="1" dirty="0" err="1" smtClean="0">
                <a:latin typeface="Book Antiqua" pitchFamily="18" charset="0"/>
              </a:rPr>
              <a:t>popln</a:t>
            </a:r>
            <a:r>
              <a:rPr lang="en-US" sz="2400" b="1" dirty="0" smtClean="0">
                <a:latin typeface="Book Antiqua" pitchFamily="18" charset="0"/>
              </a:rPr>
              <a:t> 9.26 b; India’s 1.6 b, most populous and crowded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Book Antiqua" pitchFamily="18" charset="0"/>
              </a:rPr>
              <a:t>Land, water, biodiversity will shrink by 30 to 50%; Systems at risk 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Book Antiqua" pitchFamily="18" charset="0"/>
              </a:rPr>
              <a:t>Three (climate change, biodiversity and Nitrogen cycle) of the nine planetary boundaries crossed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Book Antiqua" pitchFamily="18" charset="0"/>
              </a:rPr>
              <a:t>Distorted trade-offs among food security, ecological intensification and diversification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Book Antiqua" pitchFamily="18" charset="0"/>
              </a:rPr>
              <a:t>Intensifying volatilities of climate change, market &amp; food prices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Book Antiqua" pitchFamily="18" charset="0"/>
              </a:rPr>
              <a:t>Entrenched high inequalities breed inequality and despair and blunt growth efforts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endParaRPr lang="en-US" sz="2600" b="1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Questions Seeking Solutions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en-US" sz="2800" dirty="0" smtClean="0"/>
              <a:t>Was the lack of strategic planning responsible for the 2007-08 rice price spike and food crisis?.</a:t>
            </a:r>
          </a:p>
          <a:p>
            <a:pPr algn="just">
              <a:spcBef>
                <a:spcPts val="1800"/>
              </a:spcBef>
            </a:pPr>
            <a:r>
              <a:rPr lang="en-US" sz="2800" dirty="0" smtClean="0"/>
              <a:t>Why poverty is stubbornly high in rice-important countries?</a:t>
            </a:r>
          </a:p>
          <a:p>
            <a:pPr algn="just">
              <a:spcBef>
                <a:spcPts val="1800"/>
              </a:spcBef>
            </a:pPr>
            <a:r>
              <a:rPr lang="en-US" sz="2800" dirty="0"/>
              <a:t>How have farm-market-consumer interactions changed?</a:t>
            </a:r>
          </a:p>
          <a:p>
            <a:pPr algn="just">
              <a:spcBef>
                <a:spcPts val="1800"/>
              </a:spcBef>
            </a:pPr>
            <a:r>
              <a:rPr lang="en-US" sz="2800" dirty="0"/>
              <a:t>Is Asian rice economy well integrated with the world economy and whether it is stable</a:t>
            </a:r>
            <a:r>
              <a:rPr lang="en-US" sz="2800" dirty="0" smtClean="0"/>
              <a:t>?</a:t>
            </a:r>
          </a:p>
          <a:p>
            <a:pPr algn="just">
              <a:spcBef>
                <a:spcPts val="1800"/>
              </a:spcBef>
            </a:pPr>
            <a:r>
              <a:rPr lang="en-US" sz="2800" dirty="0"/>
              <a:t>How hollowness of some of the fast growing economies of agriculturally important countries for the majority smallholder farmers could be addressed?</a:t>
            </a:r>
          </a:p>
          <a:p>
            <a:pPr algn="just">
              <a:spcBef>
                <a:spcPts val="1800"/>
              </a:spcBef>
            </a:pPr>
            <a:endParaRPr lang="en-US" sz="2400" dirty="0"/>
          </a:p>
          <a:p>
            <a:pPr algn="just">
              <a:spcBef>
                <a:spcPts val="1800"/>
              </a:spcBef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96428" y="64008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1446</Words>
  <Application>Microsoft Office PowerPoint</Application>
  <PresentationFormat>On-screen Show (4:3)</PresentationFormat>
  <Paragraphs>127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Rice Strategy for Asia</vt:lpstr>
      <vt:lpstr>Rice in Context of Food &amp; Livelihood Security in Asia</vt:lpstr>
      <vt:lpstr>Rice in Context of Food &amp; Livelihood Security in Asia</vt:lpstr>
      <vt:lpstr>Number of people below the poverty line ($1.25/day), 2005 </vt:lpstr>
      <vt:lpstr>Trends in world rice production and price, 1961-2009</vt:lpstr>
      <vt:lpstr>Yield and production needed to keep the rice price at an affordable level of $300 per ton</vt:lpstr>
      <vt:lpstr>What is New </vt:lpstr>
      <vt:lpstr>Planet Earth Under Pressure  Know Tipping Points</vt:lpstr>
      <vt:lpstr>Questions Seeking Solutions</vt:lpstr>
      <vt:lpstr>Questions Seeking Solutions</vt:lpstr>
      <vt:lpstr>Vision &amp; Mission</vt:lpstr>
      <vt:lpstr>Main Aim of the Strategy Document</vt:lpstr>
      <vt:lpstr>Elements of Regional Rice Strategy Formulation</vt:lpstr>
      <vt:lpstr>Main Challenges</vt:lpstr>
      <vt:lpstr>Strategic Objectives</vt:lpstr>
      <vt:lpstr>Strategic Objectives</vt:lpstr>
      <vt:lpstr>Important Trade Off Issues</vt:lpstr>
      <vt:lpstr>Important Trade Off Issues</vt:lpstr>
      <vt:lpstr>Recent major/international/national events/development 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President</dc:creator>
  <cp:lastModifiedBy>Visitor</cp:lastModifiedBy>
  <cp:revision>44</cp:revision>
  <dcterms:created xsi:type="dcterms:W3CDTF">2013-11-27T04:41:38Z</dcterms:created>
  <dcterms:modified xsi:type="dcterms:W3CDTF">2013-11-28T01:57:33Z</dcterms:modified>
</cp:coreProperties>
</file>