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60" r:id="rId2"/>
    <p:sldId id="258" r:id="rId3"/>
    <p:sldId id="264" r:id="rId4"/>
    <p:sldId id="263" r:id="rId5"/>
    <p:sldId id="267" r:id="rId6"/>
    <p:sldId id="268" r:id="rId7"/>
    <p:sldId id="266" r:id="rId8"/>
    <p:sldId id="261" r:id="rId9"/>
    <p:sldId id="256" r:id="rId10"/>
    <p:sldId id="259" r:id="rId1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8215" autoAdjust="0"/>
  </p:normalViewPr>
  <p:slideViewPr>
    <p:cSldViewPr>
      <p:cViewPr>
        <p:scale>
          <a:sx n="80" d="100"/>
          <a:sy n="80" d="100"/>
        </p:scale>
        <p:origin x="-984"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346597-F907-4849-BC40-26DCF54C719D}" type="datetimeFigureOut">
              <a:rPr lang="en-US" smtClean="0"/>
              <a:pPr/>
              <a:t>7/29/2014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3C5F9D-9960-4C3E-B577-B9F41C049B9F}" type="slidenum">
              <a:rPr lang="en-US" smtClean="0"/>
              <a:pPr/>
              <a:t>‹#›</a:t>
            </a:fld>
            <a:endParaRPr lang="en-US"/>
          </a:p>
        </p:txBody>
      </p:sp>
    </p:spTree>
    <p:extLst>
      <p:ext uri="{BB962C8B-B14F-4D97-AF65-F5344CB8AC3E}">
        <p14:creationId xmlns:p14="http://schemas.microsoft.com/office/powerpoint/2010/main" xmlns="" val="763742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Arial" pitchFamily="34" charset="0"/>
              <a:buChar char="•"/>
            </a:pPr>
            <a:endParaRPr lang="en-GB" sz="1200" kern="1200" dirty="0" smtClean="0">
              <a:solidFill>
                <a:schemeClr val="tx1"/>
              </a:solidFill>
              <a:latin typeface="+mn-lt"/>
              <a:ea typeface="MS PGothic" pitchFamily="34" charset="-128"/>
              <a:cs typeface="+mn-cs"/>
            </a:endParaRPr>
          </a:p>
        </p:txBody>
      </p:sp>
      <p:sp>
        <p:nvSpPr>
          <p:cNvPr id="4" name="Slide Number Placeholder 3"/>
          <p:cNvSpPr>
            <a:spLocks noGrp="1"/>
          </p:cNvSpPr>
          <p:nvPr>
            <p:ph type="sldNum" sz="quarter" idx="10"/>
          </p:nvPr>
        </p:nvSpPr>
        <p:spPr/>
        <p:txBody>
          <a:bodyPr/>
          <a:lstStyle/>
          <a:p>
            <a:pPr>
              <a:defRPr/>
            </a:pPr>
            <a:fld id="{0C2BEB78-C3BD-44AC-8525-B48362C4F836}" type="slidenum">
              <a:rPr lang="fr-FR" smtClean="0"/>
              <a:pPr>
                <a:defRPr/>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latin typeface="Times New Roman" pitchFamily="18" charset="0"/>
            </a:endParaRPr>
          </a:p>
        </p:txBody>
      </p:sp>
      <p:sp>
        <p:nvSpPr>
          <p:cNvPr id="41988"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E18D42-470D-4173-B3E4-F9A2F36160DA}" type="slidenum">
              <a:rPr lang="en-US" smtClean="0">
                <a:latin typeface="Times New Roman" pitchFamily="18" charset="0"/>
              </a:rPr>
              <a:pPr/>
              <a:t>2</a:t>
            </a:fld>
            <a:endParaRPr lang="en-US" smtClean="0">
              <a:latin typeface="Times New Roman" pitchFamily="18" charset="0"/>
            </a:endParaRPr>
          </a:p>
        </p:txBody>
      </p:sp>
      <p:sp>
        <p:nvSpPr>
          <p:cNvPr id="41989" name="Notes Placeholder 5"/>
          <p:cNvSpPr>
            <a:spLocks noGrp="1"/>
          </p:cNvSpPr>
          <p:nvPr>
            <p:ph type="body" sz="quarter" idx="10"/>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2152650" y="481013"/>
            <a:ext cx="2573338" cy="1930400"/>
          </a:xfrm>
          <a:noFill/>
          <a:ln>
            <a:solidFill>
              <a:srgbClr val="000000"/>
            </a:solidFill>
            <a:miter lim="800000"/>
            <a:headEnd/>
            <a:tailEnd/>
          </a:ln>
        </p:spPr>
      </p:sp>
      <p:sp>
        <p:nvSpPr>
          <p:cNvPr id="13315" name="Notes Placeholder 2"/>
          <p:cNvSpPr>
            <a:spLocks noGrp="1"/>
          </p:cNvSpPr>
          <p:nvPr>
            <p:ph type="body" idx="1"/>
          </p:nvPr>
        </p:nvSpPr>
        <p:spPr bwMode="auto">
          <a:xfrm>
            <a:off x="404664" y="2915818"/>
            <a:ext cx="6120680" cy="5760640"/>
          </a:xfrm>
          <a:noFill/>
        </p:spPr>
        <p:txBody>
          <a:bodyPr>
            <a:normAutofit/>
          </a:bodyPr>
          <a:lstStyle/>
          <a:p>
            <a:pPr eaLnBrk="1" hangingPunct="1">
              <a:lnSpc>
                <a:spcPct val="120000"/>
              </a:lnSpc>
              <a:spcBef>
                <a:spcPts val="1200"/>
              </a:spcBef>
              <a:buFont typeface="Arial" pitchFamily="34" charset="0"/>
              <a:buChar char="•"/>
            </a:pPr>
            <a:endParaRPr lang="en-US" sz="1900" baseline="0" dirty="0" smtClean="0"/>
          </a:p>
        </p:txBody>
      </p:sp>
      <p:sp>
        <p:nvSpPr>
          <p:cNvPr id="13316" name="Slide Number Placeholder 3"/>
          <p:cNvSpPr>
            <a:spLocks noGrp="1"/>
          </p:cNvSpPr>
          <p:nvPr>
            <p:ph type="sldNum" sz="quarter" idx="5"/>
          </p:nvPr>
        </p:nvSpPr>
        <p:spPr bwMode="auto">
          <a:noFill/>
          <a:ln>
            <a:miter lim="800000"/>
            <a:headEnd/>
            <a:tailEnd/>
          </a:ln>
        </p:spPr>
        <p:txBody>
          <a:bodyPr/>
          <a:lstStyle/>
          <a:p>
            <a:fld id="{E1885C37-F198-402D-BDA7-6EC374E7CFDD}" type="slidenum">
              <a:rPr lang="fr-FR" smtClean="0"/>
              <a:pPr/>
              <a:t>3</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defRPr/>
            </a:pPr>
            <a:r>
              <a:rPr lang="en-US" dirty="0" smtClean="0"/>
              <a:t>To date we have completed 14 roadmaps, covering both energy supply and demand technologies.  The latest roadmap on</a:t>
            </a:r>
            <a:r>
              <a:rPr lang="en-US" baseline="0" dirty="0" smtClean="0"/>
              <a:t> Fuel Economy for Road Vehicles </a:t>
            </a:r>
            <a:r>
              <a:rPr lang="en-US" dirty="0" smtClean="0"/>
              <a:t>was just released last week. We are currently working on an additional 5 roadmaps which when completed will bring the total of global roadmaps to 20.  </a:t>
            </a:r>
          </a:p>
          <a:p>
            <a:pPr eaLnBrk="1" hangingPunct="1">
              <a:defRPr/>
            </a:pPr>
            <a:endParaRPr lang="en-US" dirty="0" smtClean="0"/>
          </a:p>
          <a:p>
            <a:pPr eaLnBrk="1" hangingPunct="1">
              <a:defRPr/>
            </a:pPr>
            <a:r>
              <a:rPr lang="en-US" dirty="0" smtClean="0"/>
              <a:t>High-efficiency low-emissions coal (18 Sept 2012)</a:t>
            </a:r>
          </a:p>
          <a:p>
            <a:pPr eaLnBrk="1" hangingPunct="1">
              <a:defRPr/>
            </a:pPr>
            <a:r>
              <a:rPr lang="en-US" dirty="0" smtClean="0"/>
              <a:t>Hydropower - collaboration with Brazil (Fall 2012)</a:t>
            </a:r>
          </a:p>
          <a:p>
            <a:pPr eaLnBrk="1" hangingPunct="1">
              <a:defRPr/>
            </a:pPr>
            <a:r>
              <a:rPr lang="en-US" dirty="0" smtClean="0"/>
              <a:t>Chemical catalysis - with ICCA &amp; </a:t>
            </a:r>
            <a:r>
              <a:rPr lang="en-US" dirty="0" err="1" smtClean="0"/>
              <a:t>Dechema</a:t>
            </a:r>
            <a:r>
              <a:rPr lang="en-US" dirty="0" smtClean="0"/>
              <a:t> (Fall 2012)</a:t>
            </a:r>
          </a:p>
          <a:p>
            <a:pPr eaLnBrk="1" hangingPunct="1">
              <a:defRPr/>
            </a:pPr>
            <a:r>
              <a:rPr lang="en-US" dirty="0" smtClean="0"/>
              <a:t>Energy efficient building envelope (Spring 2013)</a:t>
            </a:r>
          </a:p>
          <a:p>
            <a:pPr eaLnBrk="1" hangingPunct="1">
              <a:defRPr/>
            </a:pPr>
            <a:r>
              <a:rPr lang="en-US" dirty="0" smtClean="0"/>
              <a:t>Energy storage</a:t>
            </a:r>
            <a:r>
              <a:rPr lang="en-US" baseline="0" dirty="0" smtClean="0"/>
              <a:t> (end 2013)</a:t>
            </a:r>
            <a:endParaRPr lang="en-US" dirty="0" smtClean="0"/>
          </a:p>
          <a:p>
            <a:pPr eaLnBrk="1" hangingPunct="1">
              <a:defRPr/>
            </a:pPr>
            <a:endParaRPr lang="en-GB" dirty="0" smtClean="0"/>
          </a:p>
          <a:p>
            <a:pPr eaLnBrk="1" hangingPunct="1">
              <a:defRPr/>
            </a:pPr>
            <a:r>
              <a:rPr lang="en-US" dirty="0" smtClean="0"/>
              <a:t>In addition to these global roadmaps we have completed 1 national roadmap on Wind Energy Development in China and will release our 2</a:t>
            </a:r>
            <a:r>
              <a:rPr lang="en-US" baseline="30000" dirty="0" smtClean="0"/>
              <a:t>nd</a:t>
            </a:r>
            <a:r>
              <a:rPr lang="en-US" dirty="0" smtClean="0"/>
              <a:t> national roadmap on the Cement Sector in India this fall.  We have received numerous requests from other countries to support the development of national roadmaps and are currently evaluating these opportunities.  </a:t>
            </a:r>
          </a:p>
          <a:p>
            <a:pPr eaLnBrk="1" hangingPunct="1">
              <a:defRPr/>
            </a:pPr>
            <a:endParaRPr lang="en-US" dirty="0" smtClean="0"/>
          </a:p>
          <a:p>
            <a:pPr eaLnBrk="1" hangingPunct="1">
              <a:defRPr/>
            </a:pPr>
            <a:endParaRPr lang="en-US" dirty="0" smtClean="0"/>
          </a:p>
          <a:p>
            <a:pPr eaLnBrk="1" hangingPunct="1">
              <a:defRPr/>
            </a:pPr>
            <a:endParaRPr lang="fr-FR"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2CFD37-EB25-47B8-85B4-ADD43CF73698}" type="slidenum">
              <a:rPr lang="fr-FR" smtClean="0">
                <a:solidFill>
                  <a:srgbClr val="000000"/>
                </a:solidFill>
                <a:latin typeface="Times New Roman" pitchFamily="18" charset="0"/>
              </a:rPr>
              <a:pPr/>
              <a:t>4</a:t>
            </a:fld>
            <a:endParaRPr lang="fr-FR" smtClean="0">
              <a:solidFill>
                <a:srgbClr val="000000"/>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Arial" pitchFamily="34" charset="0"/>
              <a:buChar char="•"/>
            </a:pPr>
            <a:r>
              <a:rPr lang="fr-FR" sz="1200" kern="1200" dirty="0" smtClean="0">
                <a:solidFill>
                  <a:schemeClr val="tx1"/>
                </a:solidFill>
                <a:latin typeface="+mn-lt"/>
                <a:ea typeface="MS PGothic" pitchFamily="34" charset="-128"/>
                <a:cs typeface="+mn-cs"/>
              </a:rPr>
              <a:t>Building on the IEA global </a:t>
            </a:r>
            <a:r>
              <a:rPr lang="fr-FR" sz="1200" kern="1200" dirty="0" err="1" smtClean="0">
                <a:solidFill>
                  <a:schemeClr val="tx1"/>
                </a:solidFill>
                <a:latin typeface="+mn-lt"/>
                <a:ea typeface="MS PGothic" pitchFamily="34" charset="-128"/>
                <a:cs typeface="+mn-cs"/>
              </a:rPr>
              <a:t>series</a:t>
            </a:r>
            <a:r>
              <a:rPr lang="fr-FR" sz="1200" kern="1200" dirty="0" smtClean="0">
                <a:solidFill>
                  <a:schemeClr val="tx1"/>
                </a:solidFill>
                <a:latin typeface="+mn-lt"/>
                <a:ea typeface="MS PGothic" pitchFamily="34" charset="-128"/>
                <a:cs typeface="+mn-cs"/>
              </a:rPr>
              <a:t> of </a:t>
            </a:r>
            <a:r>
              <a:rPr lang="fr-FR" sz="1200" kern="1200" dirty="0" err="1" smtClean="0">
                <a:solidFill>
                  <a:schemeClr val="tx1"/>
                </a:solidFill>
                <a:latin typeface="+mn-lt"/>
                <a:ea typeface="MS PGothic" pitchFamily="34" charset="-128"/>
                <a:cs typeface="+mn-cs"/>
              </a:rPr>
              <a:t>technology</a:t>
            </a:r>
            <a:r>
              <a:rPr lang="fr-FR" sz="1200" kern="1200" dirty="0" smtClean="0">
                <a:solidFill>
                  <a:schemeClr val="tx1"/>
                </a:solidFill>
                <a:latin typeface="+mn-lt"/>
                <a:ea typeface="MS PGothic" pitchFamily="34" charset="-128"/>
                <a:cs typeface="+mn-cs"/>
              </a:rPr>
              <a:t> </a:t>
            </a:r>
            <a:r>
              <a:rPr lang="fr-FR" sz="1200" kern="1200" dirty="0" err="1" smtClean="0">
                <a:solidFill>
                  <a:schemeClr val="tx1"/>
                </a:solidFill>
                <a:latin typeface="+mn-lt"/>
                <a:ea typeface="MS PGothic" pitchFamily="34" charset="-128"/>
                <a:cs typeface="+mn-cs"/>
              </a:rPr>
              <a:t>roadmaps</a:t>
            </a:r>
            <a:r>
              <a:rPr lang="fr-FR" sz="1200" kern="1200" dirty="0" smtClean="0">
                <a:solidFill>
                  <a:schemeClr val="tx1"/>
                </a:solidFill>
                <a:latin typeface="+mn-lt"/>
                <a:ea typeface="MS PGothic" pitchFamily="34" charset="-128"/>
                <a:cs typeface="+mn-cs"/>
              </a:rPr>
              <a:t> and </a:t>
            </a:r>
            <a:r>
              <a:rPr lang="fr-FR" sz="1200" kern="1200" dirty="0" err="1" smtClean="0">
                <a:solidFill>
                  <a:schemeClr val="tx1"/>
                </a:solidFill>
                <a:latin typeface="+mn-lt"/>
                <a:ea typeface="MS PGothic" pitchFamily="34" charset="-128"/>
                <a:cs typeface="+mn-cs"/>
              </a:rPr>
              <a:t>established</a:t>
            </a:r>
            <a:r>
              <a:rPr lang="fr-FR" sz="1200" kern="1200" dirty="0" smtClean="0">
                <a:solidFill>
                  <a:schemeClr val="tx1"/>
                </a:solidFill>
                <a:latin typeface="+mn-lt"/>
                <a:ea typeface="MS PGothic" pitchFamily="34" charset="-128"/>
                <a:cs typeface="+mn-cs"/>
              </a:rPr>
              <a:t> </a:t>
            </a:r>
            <a:r>
              <a:rPr lang="fr-FR" sz="1200" kern="1200" dirty="0" err="1" smtClean="0">
                <a:solidFill>
                  <a:schemeClr val="tx1"/>
                </a:solidFill>
                <a:latin typeface="+mn-lt"/>
                <a:ea typeface="MS PGothic" pitchFamily="34" charset="-128"/>
                <a:cs typeface="+mn-cs"/>
              </a:rPr>
              <a:t>methodology</a:t>
            </a:r>
            <a:r>
              <a:rPr lang="fr-FR" sz="1200" kern="1200" dirty="0" smtClean="0">
                <a:solidFill>
                  <a:schemeClr val="tx1"/>
                </a:solidFill>
                <a:latin typeface="+mn-lt"/>
                <a:ea typeface="MS PGothic" pitchFamily="34" charset="-128"/>
                <a:cs typeface="+mn-cs"/>
              </a:rPr>
              <a:t>, the IEA </a:t>
            </a:r>
            <a:r>
              <a:rPr lang="fr-FR" sz="1200" kern="1200" dirty="0" err="1" smtClean="0">
                <a:solidFill>
                  <a:schemeClr val="tx1"/>
                </a:solidFill>
                <a:latin typeface="+mn-lt"/>
                <a:ea typeface="MS PGothic" pitchFamily="34" charset="-128"/>
                <a:cs typeface="+mn-cs"/>
              </a:rPr>
              <a:t>is</a:t>
            </a:r>
            <a:r>
              <a:rPr lang="fr-FR" sz="1200" kern="1200" dirty="0" smtClean="0">
                <a:solidFill>
                  <a:schemeClr val="tx1"/>
                </a:solidFill>
                <a:latin typeface="+mn-lt"/>
                <a:ea typeface="MS PGothic" pitchFamily="34" charset="-128"/>
                <a:cs typeface="+mn-cs"/>
              </a:rPr>
              <a:t> </a:t>
            </a:r>
            <a:r>
              <a:rPr lang="fr-FR" sz="1200" kern="1200" dirty="0" err="1" smtClean="0">
                <a:solidFill>
                  <a:schemeClr val="tx1"/>
                </a:solidFill>
                <a:latin typeface="+mn-lt"/>
                <a:ea typeface="MS PGothic" pitchFamily="34" charset="-128"/>
                <a:cs typeface="+mn-cs"/>
              </a:rPr>
              <a:t>launching</a:t>
            </a:r>
            <a:r>
              <a:rPr lang="fr-FR" sz="1200" kern="1200" dirty="0" smtClean="0">
                <a:solidFill>
                  <a:schemeClr val="tx1"/>
                </a:solidFill>
                <a:latin typeface="+mn-lt"/>
                <a:ea typeface="MS PGothic" pitchFamily="34" charset="-128"/>
                <a:cs typeface="+mn-cs"/>
              </a:rPr>
              <a:t> a new </a:t>
            </a:r>
            <a:r>
              <a:rPr lang="fr-FR" sz="1200" kern="1200" dirty="0" err="1" smtClean="0">
                <a:solidFill>
                  <a:schemeClr val="tx1"/>
                </a:solidFill>
                <a:latin typeface="+mn-lt"/>
                <a:ea typeface="MS PGothic" pitchFamily="34" charset="-128"/>
                <a:cs typeface="+mn-cs"/>
              </a:rPr>
              <a:t>series</a:t>
            </a:r>
            <a:r>
              <a:rPr lang="fr-FR" sz="1200" kern="1200" dirty="0" smtClean="0">
                <a:solidFill>
                  <a:schemeClr val="tx1"/>
                </a:solidFill>
                <a:latin typeface="+mn-lt"/>
                <a:ea typeface="MS PGothic" pitchFamily="34" charset="-128"/>
                <a:cs typeface="+mn-cs"/>
              </a:rPr>
              <a:t> of m</a:t>
            </a:r>
            <a:r>
              <a:rPr lang="en-GB" sz="1200" kern="1200" dirty="0" err="1" smtClean="0">
                <a:solidFill>
                  <a:schemeClr val="tx1"/>
                </a:solidFill>
                <a:latin typeface="+mn-lt"/>
                <a:ea typeface="MS PGothic" pitchFamily="34" charset="-128"/>
                <a:cs typeface="+mn-cs"/>
              </a:rPr>
              <a:t>anuals</a:t>
            </a:r>
            <a:r>
              <a:rPr lang="en-GB" sz="1200" kern="1200" dirty="0" smtClean="0">
                <a:solidFill>
                  <a:schemeClr val="tx1"/>
                </a:solidFill>
                <a:latin typeface="+mn-lt"/>
                <a:ea typeface="MS PGothic" pitchFamily="34" charset="-128"/>
                <a:cs typeface="+mn-cs"/>
              </a:rPr>
              <a:t> for policy and decision makers to support the development of technology roadmaps tailored to national / regional frameworks: the </a:t>
            </a:r>
            <a:r>
              <a:rPr lang="en-GB" sz="1200" i="1" kern="1200" dirty="0" smtClean="0">
                <a:solidFill>
                  <a:schemeClr val="tx1"/>
                </a:solidFill>
                <a:latin typeface="+mn-lt"/>
                <a:ea typeface="MS PGothic" pitchFamily="34" charset="-128"/>
                <a:cs typeface="+mn-cs"/>
              </a:rPr>
              <a:t>How2Guide</a:t>
            </a:r>
            <a:r>
              <a:rPr lang="en-GB" sz="1200" kern="1200" dirty="0" smtClean="0">
                <a:solidFill>
                  <a:schemeClr val="tx1"/>
                </a:solidFill>
                <a:latin typeface="+mn-lt"/>
                <a:ea typeface="MS PGothic" pitchFamily="34" charset="-128"/>
                <a:cs typeface="+mn-cs"/>
              </a:rPr>
              <a:t>s.</a:t>
            </a:r>
          </a:p>
          <a:p>
            <a:pPr marL="228600" lvl="0" indent="-228600">
              <a:buFont typeface="Arial" pitchFamily="34" charset="0"/>
              <a:buChar char="•"/>
            </a:pPr>
            <a:r>
              <a:rPr lang="en-GB" sz="1200" kern="1200" dirty="0" smtClean="0">
                <a:solidFill>
                  <a:schemeClr val="tx1"/>
                </a:solidFill>
                <a:latin typeface="+mn-lt"/>
                <a:ea typeface="MS PGothic" pitchFamily="34" charset="-128"/>
                <a:cs typeface="+mn-cs"/>
              </a:rPr>
              <a:t>The first publication of this new series is the </a:t>
            </a:r>
            <a:r>
              <a:rPr lang="en-GB" sz="1200" i="1" kern="1200" dirty="0" smtClean="0">
                <a:solidFill>
                  <a:schemeClr val="tx1"/>
                </a:solidFill>
                <a:latin typeface="+mn-lt"/>
                <a:ea typeface="MS PGothic" pitchFamily="34" charset="-128"/>
                <a:cs typeface="+mn-cs"/>
              </a:rPr>
              <a:t>How2Guide for Wind Energy</a:t>
            </a:r>
            <a:r>
              <a:rPr lang="en-GB" sz="1200" kern="1200" dirty="0" smtClean="0">
                <a:solidFill>
                  <a:schemeClr val="tx1"/>
                </a:solidFill>
                <a:latin typeface="+mn-lt"/>
                <a:ea typeface="MS PGothic" pitchFamily="34" charset="-128"/>
                <a:cs typeface="+mn-cs"/>
              </a:rPr>
              <a:t> (to be released in March 2014).</a:t>
            </a:r>
          </a:p>
          <a:p>
            <a:pPr marL="228600" lvl="0" indent="-228600">
              <a:buFont typeface="Arial" pitchFamily="34" charset="0"/>
              <a:buChar char="•"/>
            </a:pPr>
            <a:r>
              <a:rPr lang="en-GB" sz="1200" kern="1200" dirty="0" smtClean="0">
                <a:solidFill>
                  <a:schemeClr val="tx1"/>
                </a:solidFill>
                <a:latin typeface="+mn-lt"/>
                <a:ea typeface="MS PGothic" pitchFamily="34" charset="-128"/>
                <a:cs typeface="+mn-cs"/>
              </a:rPr>
              <a:t>While wind energy is developing towards a mainstream, competitive and reliable technology, several barriers could delay progress including financing, grid integration issues, social acceptance and aspects of planning processes. National and regional roadmaps can play a key role in supporting wind energy development and implementation, helping countries to identify priorities and pathways which are consistent with local resources and markets.</a:t>
            </a:r>
          </a:p>
        </p:txBody>
      </p:sp>
      <p:sp>
        <p:nvSpPr>
          <p:cNvPr id="4" name="Slide Number Placeholder 3"/>
          <p:cNvSpPr>
            <a:spLocks noGrp="1"/>
          </p:cNvSpPr>
          <p:nvPr>
            <p:ph type="sldNum" sz="quarter" idx="10"/>
          </p:nvPr>
        </p:nvSpPr>
        <p:spPr/>
        <p:txBody>
          <a:bodyPr/>
          <a:lstStyle/>
          <a:p>
            <a:pPr>
              <a:defRPr/>
            </a:pPr>
            <a:fld id="{0C2BEB78-C3BD-44AC-8525-B48362C4F836}" type="slidenum">
              <a:rPr lang="fr-FR" smtClean="0"/>
              <a:pPr>
                <a:defRPr/>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Arial" pitchFamily="34" charset="0"/>
              <a:buChar char="•"/>
            </a:pPr>
            <a:endParaRPr lang="en-GB" sz="1200" kern="1200" dirty="0" smtClean="0">
              <a:solidFill>
                <a:schemeClr val="tx1"/>
              </a:solidFill>
              <a:latin typeface="+mn-lt"/>
              <a:ea typeface="MS PGothic" pitchFamily="34" charset="-128"/>
              <a:cs typeface="+mn-cs"/>
            </a:endParaRPr>
          </a:p>
        </p:txBody>
      </p:sp>
      <p:sp>
        <p:nvSpPr>
          <p:cNvPr id="4" name="Slide Number Placeholder 3"/>
          <p:cNvSpPr>
            <a:spLocks noGrp="1"/>
          </p:cNvSpPr>
          <p:nvPr>
            <p:ph type="sldNum" sz="quarter" idx="10"/>
          </p:nvPr>
        </p:nvSpPr>
        <p:spPr/>
        <p:txBody>
          <a:bodyPr/>
          <a:lstStyle/>
          <a:p>
            <a:pPr>
              <a:defRPr/>
            </a:pPr>
            <a:fld id="{0C2BEB78-C3BD-44AC-8525-B48362C4F836}" type="slidenum">
              <a:rPr lang="fr-FR" smtClean="0"/>
              <a:pPr>
                <a:defRPr/>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E65CB556-9019-4B6C-BE29-81206442E989}" type="datetimeFigureOut">
              <a:rPr lang="fr-FR" smtClean="0"/>
              <a:pPr>
                <a:defRPr/>
              </a:pPr>
              <a:t>29/07/2014</a:t>
            </a:fld>
            <a:endParaRPr lang="fr-FR"/>
          </a:p>
        </p:txBody>
      </p:sp>
      <p:sp>
        <p:nvSpPr>
          <p:cNvPr id="19" name="Footer Placeholder 18"/>
          <p:cNvSpPr>
            <a:spLocks noGrp="1"/>
          </p:cNvSpPr>
          <p:nvPr>
            <p:ph type="ftr" sz="quarter" idx="11"/>
          </p:nvPr>
        </p:nvSpPr>
        <p:spPr/>
        <p:txBody>
          <a:bodyPr/>
          <a:lstStyle/>
          <a:p>
            <a:pPr>
              <a:defRPr/>
            </a:pPr>
            <a:endParaRPr lang="fr-FR"/>
          </a:p>
        </p:txBody>
      </p:sp>
      <p:sp>
        <p:nvSpPr>
          <p:cNvPr id="27" name="Slide Number Placeholder 26"/>
          <p:cNvSpPr>
            <a:spLocks noGrp="1"/>
          </p:cNvSpPr>
          <p:nvPr>
            <p:ph type="sldNum" sz="quarter" idx="12"/>
          </p:nvPr>
        </p:nvSpPr>
        <p:spPr/>
        <p:txBody>
          <a:bodyPr/>
          <a:lstStyle/>
          <a:p>
            <a:pPr>
              <a:defRPr/>
            </a:pPr>
            <a:fld id="{0554B695-757D-4CE6-A975-65A2CBD88CE3}" type="slidenum">
              <a:rPr lang="fr-FR" smtClean="0"/>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EC74CA4-1659-4D97-9895-E69129CCF40B}" type="datetimeFigureOut">
              <a:rPr lang="fr-FR" smtClean="0"/>
              <a:pPr>
                <a:defRPr/>
              </a:pPr>
              <a:t>29/07/2014</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3BCDA23E-6F2A-487A-808D-C009D1DA8E22}" type="slidenum">
              <a:rPr lang="fr-FR" smtClean="0"/>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DD6F6F3-9B51-4316-B4A6-FF77CBD7CEE7}" type="datetimeFigureOut">
              <a:rPr lang="fr-FR" smtClean="0"/>
              <a:pPr>
                <a:defRPr/>
              </a:pPr>
              <a:t>29/07/2014</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BF9265C9-C274-46BA-AF14-670782C89715}" type="slidenum">
              <a:rPr lang="fr-FR" smtClean="0"/>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A8CA226-A35C-474B-8ED8-DA37AAFBA111}" type="datetimeFigureOut">
              <a:rPr lang="fr-FR" smtClean="0"/>
              <a:pPr>
                <a:defRPr/>
              </a:pPr>
              <a:t>29/07/2014</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E1A62634-3E86-4AD7-BA6A-5C3650FB3F09}" type="slidenum">
              <a:rPr lang="fr-FR" smtClean="0"/>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94B8FC59-90A9-461F-B063-5D507AC8B234}" type="datetimeFigureOut">
              <a:rPr lang="fr-FR" smtClean="0"/>
              <a:pPr>
                <a:defRPr/>
              </a:pPr>
              <a:t>29/07/2014</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ADD3C091-EF9D-4425-B800-D4F0E87DA957}" type="slidenum">
              <a:rPr lang="fr-FR" smtClean="0"/>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A7CB5B42-955D-4B80-AF4A-EC2147158BC6}" type="datetimeFigureOut">
              <a:rPr lang="fr-FR" smtClean="0"/>
              <a:pPr>
                <a:defRPr/>
              </a:pPr>
              <a:t>29/07/2014</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8801CDF7-2330-4AFF-B270-55F2FB4E3D86}" type="slidenum">
              <a:rPr lang="fr-FR" smtClean="0"/>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F7A52BB1-81B7-4B46-AD0D-C101746A52A3}" type="datetimeFigureOut">
              <a:rPr lang="fr-FR" smtClean="0"/>
              <a:pPr>
                <a:defRPr/>
              </a:pPr>
              <a:t>29/07/2014</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DE370C69-4D23-48E8-871B-0ADAFF2D3A9A}" type="slidenum">
              <a:rPr lang="fr-FR" smtClean="0"/>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3221DD8E-0B29-44B5-B8FA-79D17F518B5C}" type="datetimeFigureOut">
              <a:rPr lang="fr-FR" smtClean="0"/>
              <a:pPr>
                <a:defRPr/>
              </a:pPr>
              <a:t>29/07/2014</a:t>
            </a:fld>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75988958-33A7-43BA-A214-3F0B37D73D32}" type="slidenum">
              <a:rPr lang="fr-FR" smtClean="0"/>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AC431D6-E184-4D92-A86A-B789A71FECE8}" type="datetimeFigureOut">
              <a:rPr lang="fr-FR" smtClean="0"/>
              <a:pPr>
                <a:defRPr/>
              </a:pPr>
              <a:t>29/07/2014</a:t>
            </a:fld>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ED64CED4-7E9A-4484-9EFF-DF3CC0DCA538}" type="slidenum">
              <a:rPr lang="fr-FR" smtClean="0"/>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DD1C15F5-3455-432D-AD48-F0427E5CB8EE}" type="datetimeFigureOut">
              <a:rPr lang="fr-FR" smtClean="0"/>
              <a:pPr>
                <a:defRPr/>
              </a:pPr>
              <a:t>29/07/2014</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275E44E6-024B-4C24-B1B6-C58D04B2BD3E}" type="slidenum">
              <a:rPr lang="fr-FR" smtClean="0"/>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8BFA1E5F-E693-4E8E-9A0B-277C6886AA46}" type="datetimeFigureOut">
              <a:rPr lang="fr-FR" smtClean="0"/>
              <a:pPr>
                <a:defRPr/>
              </a:pPr>
              <a:t>29/07/2014</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CEBD9539-8721-479E-A8BA-D192BB81DE81}" type="slidenum">
              <a:rPr lang="fr-FR" smtClean="0"/>
              <a:pPr>
                <a:defRPr/>
              </a:pPr>
              <a:t>‹#›</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C5176864-A444-4807-AC5E-C53D0D899250}" type="datetimeFigureOut">
              <a:rPr lang="fr-FR" smtClean="0"/>
              <a:pPr>
                <a:defRPr/>
              </a:pPr>
              <a:t>29/07/2014</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0BAD865-E02C-4CAC-9436-C18814B54F00}" type="slidenum">
              <a:rPr lang="fr-FR" smtClean="0"/>
              <a:pPr>
                <a:defRPr/>
              </a:pPr>
              <a:t>‹#›</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4" descr="C:\Users\Leete\Documents\FAO Logo\FAO Logo\fao_logo - Copy (2).gif"/>
          <p:cNvPicPr>
            <a:picLocks noChangeAspect="1" noChangeArrowheads="1"/>
          </p:cNvPicPr>
          <p:nvPr userDrawn="1"/>
        </p:nvPicPr>
        <p:blipFill>
          <a:blip r:embed="rId13" cstate="print">
            <a:duotone>
              <a:schemeClr val="accent1">
                <a:shade val="45000"/>
                <a:satMod val="135000"/>
              </a:schemeClr>
              <a:prstClr val="white"/>
            </a:duotone>
          </a:blip>
          <a:srcRect/>
          <a:stretch>
            <a:fillRect/>
          </a:stretch>
        </p:blipFill>
        <p:spPr bwMode="auto">
          <a:xfrm>
            <a:off x="4176542" y="6066106"/>
            <a:ext cx="648072" cy="649041"/>
          </a:xfrm>
          <a:prstGeom prst="rect">
            <a:avLst/>
          </a:prstGeom>
          <a:noFill/>
        </p:spPr>
      </p:pic>
      <p:pic>
        <p:nvPicPr>
          <p:cNvPr id="15" name="Picture 2" descr="iea_rgb_15mm_300dpi"/>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539552" y="6023286"/>
            <a:ext cx="1435100" cy="63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6876256" y="6154549"/>
            <a:ext cx="1728192" cy="437708"/>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jpeg"/><Relationship Id="rId2" Type="http://schemas.openxmlformats.org/officeDocument/2006/relationships/notesSlide" Target="../notesSlides/notesSlide4.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6597932"/>
            <a:ext cx="1043608" cy="215444"/>
          </a:xfrm>
          <a:prstGeom prst="rect">
            <a:avLst/>
          </a:prstGeom>
          <a:noFill/>
        </p:spPr>
        <p:txBody>
          <a:bodyPr wrap="square" rtlCol="0">
            <a:spAutoFit/>
          </a:bodyPr>
          <a:lstStyle/>
          <a:p>
            <a:r>
              <a:rPr lang="en-US" sz="800" dirty="0" smtClean="0">
                <a:solidFill>
                  <a:schemeClr val="bg1"/>
                </a:solidFill>
              </a:rPr>
              <a:t>© OECD/IEA 2014</a:t>
            </a:r>
            <a:endParaRPr lang="en-GB" sz="800" dirty="0">
              <a:solidFill>
                <a:schemeClr val="bg1"/>
              </a:solidFill>
            </a:endParaRPr>
          </a:p>
        </p:txBody>
      </p:sp>
      <p:sp>
        <p:nvSpPr>
          <p:cNvPr id="9" name="Espace réservé du contenu 2"/>
          <p:cNvSpPr>
            <a:spLocks noGrp="1"/>
          </p:cNvSpPr>
          <p:nvPr>
            <p:ph idx="1"/>
          </p:nvPr>
        </p:nvSpPr>
        <p:spPr>
          <a:xfrm>
            <a:off x="539552" y="1412776"/>
            <a:ext cx="8244408" cy="4608512"/>
          </a:xfrm>
        </p:spPr>
        <p:txBody>
          <a:bodyPr>
            <a:noAutofit/>
          </a:bodyPr>
          <a:lstStyle/>
          <a:p>
            <a:pPr marL="0" indent="0">
              <a:buNone/>
            </a:pPr>
            <a:r>
              <a:rPr lang="en-US" sz="2000" dirty="0" smtClean="0">
                <a:solidFill>
                  <a:srgbClr val="003366"/>
                </a:solidFill>
              </a:rPr>
              <a:t>INTRODUCTION TO TECHNOLOGY ROADMAPS:</a:t>
            </a:r>
            <a:endParaRPr lang="en-US" sz="2000" dirty="0">
              <a:solidFill>
                <a:srgbClr val="003366"/>
              </a:solidFill>
            </a:endParaRPr>
          </a:p>
          <a:p>
            <a:pPr lvl="0">
              <a:buClr>
                <a:srgbClr val="0BD0D9"/>
              </a:buClr>
              <a:buFont typeface="Wingdings" pitchFamily="2" charset="2"/>
              <a:buChar char="§"/>
            </a:pPr>
            <a:r>
              <a:rPr lang="en-US" sz="2000" dirty="0" smtClean="0">
                <a:solidFill>
                  <a:srgbClr val="003366"/>
                </a:solidFill>
              </a:rPr>
              <a:t>What they are and why they are important </a:t>
            </a:r>
          </a:p>
          <a:p>
            <a:pPr marL="0" indent="0">
              <a:buNone/>
            </a:pPr>
            <a:endParaRPr lang="en-US" sz="2000" dirty="0">
              <a:solidFill>
                <a:srgbClr val="003366"/>
              </a:solidFill>
            </a:endParaRPr>
          </a:p>
          <a:p>
            <a:pPr marL="0" indent="0">
              <a:buNone/>
            </a:pPr>
            <a:r>
              <a:rPr lang="en-US" sz="2000" dirty="0" smtClean="0">
                <a:solidFill>
                  <a:srgbClr val="003366"/>
                </a:solidFill>
              </a:rPr>
              <a:t>KEYNOTE PRESENTATIONS:</a:t>
            </a:r>
          </a:p>
          <a:p>
            <a:pPr>
              <a:buFont typeface="Wingdings" pitchFamily="2" charset="2"/>
              <a:buChar char="§"/>
            </a:pPr>
            <a:r>
              <a:rPr lang="en-US" sz="2000" i="1" dirty="0" smtClean="0">
                <a:solidFill>
                  <a:srgbClr val="003366"/>
                </a:solidFill>
              </a:rPr>
              <a:t>Arne </a:t>
            </a:r>
            <a:r>
              <a:rPr lang="en-US" sz="2000" i="1" dirty="0" err="1" smtClean="0">
                <a:solidFill>
                  <a:srgbClr val="003366"/>
                </a:solidFill>
              </a:rPr>
              <a:t>Schweinfurth</a:t>
            </a:r>
            <a:r>
              <a:rPr lang="en-US" sz="2000" i="1" dirty="0" smtClean="0">
                <a:solidFill>
                  <a:srgbClr val="003366"/>
                </a:solidFill>
              </a:rPr>
              <a:t>, GIZ ASEAN-RESP</a:t>
            </a:r>
            <a:r>
              <a:rPr lang="en-US" sz="2000" dirty="0" smtClean="0">
                <a:solidFill>
                  <a:srgbClr val="003366"/>
                </a:solidFill>
              </a:rPr>
              <a:t>: Renewable Energy Guidelines on Biomass and Biogas Power Project Development in Indonesia</a:t>
            </a:r>
          </a:p>
          <a:p>
            <a:pPr>
              <a:buFont typeface="Wingdings" pitchFamily="2" charset="2"/>
              <a:buChar char="§"/>
            </a:pPr>
            <a:endParaRPr lang="en-US" sz="2000" dirty="0" smtClean="0">
              <a:solidFill>
                <a:srgbClr val="003366"/>
              </a:solidFill>
            </a:endParaRPr>
          </a:p>
          <a:p>
            <a:pPr>
              <a:buFont typeface="Wingdings" pitchFamily="2" charset="2"/>
              <a:buChar char="§"/>
            </a:pPr>
            <a:r>
              <a:rPr lang="en-US" sz="2000" i="1" dirty="0" smtClean="0">
                <a:solidFill>
                  <a:srgbClr val="003366"/>
                </a:solidFill>
              </a:rPr>
              <a:t>Jean-Francois </a:t>
            </a:r>
            <a:r>
              <a:rPr lang="en-US" sz="2000" i="1" dirty="0" err="1" smtClean="0">
                <a:solidFill>
                  <a:srgbClr val="003366"/>
                </a:solidFill>
              </a:rPr>
              <a:t>Dallemand</a:t>
            </a:r>
            <a:r>
              <a:rPr lang="en-US" sz="2000" i="1" dirty="0" smtClean="0">
                <a:solidFill>
                  <a:srgbClr val="003366"/>
                </a:solidFill>
              </a:rPr>
              <a:t>, European Commission</a:t>
            </a:r>
            <a:r>
              <a:rPr lang="en-US" sz="2000" dirty="0" smtClean="0">
                <a:solidFill>
                  <a:srgbClr val="003366"/>
                </a:solidFill>
              </a:rPr>
              <a:t>: EU Bioenergy policy and lessons learned through the implementation of the NREAP</a:t>
            </a:r>
          </a:p>
          <a:p>
            <a:pPr>
              <a:buFont typeface="Wingdings" pitchFamily="2" charset="2"/>
              <a:buChar char="§"/>
            </a:pPr>
            <a:endParaRPr lang="en-US" sz="2000" dirty="0" smtClean="0">
              <a:solidFill>
                <a:srgbClr val="003366"/>
              </a:solidFill>
            </a:endParaRPr>
          </a:p>
          <a:p>
            <a:pPr marL="0" indent="0">
              <a:buNone/>
            </a:pPr>
            <a:r>
              <a:rPr lang="en-US" sz="2000" dirty="0" smtClean="0">
                <a:solidFill>
                  <a:srgbClr val="003366"/>
                </a:solidFill>
              </a:rPr>
              <a:t>DISCUSSION:</a:t>
            </a:r>
            <a:endParaRPr lang="en-US" sz="2000" dirty="0">
              <a:solidFill>
                <a:srgbClr val="003366"/>
              </a:solidFill>
            </a:endParaRPr>
          </a:p>
          <a:p>
            <a:pPr>
              <a:buFont typeface="Wingdings" pitchFamily="2" charset="2"/>
              <a:buChar char="§"/>
            </a:pPr>
            <a:r>
              <a:rPr lang="en-US" sz="2000" dirty="0" smtClean="0">
                <a:solidFill>
                  <a:srgbClr val="003366"/>
                </a:solidFill>
              </a:rPr>
              <a:t>Key experiences in development and implementation of bioenergy technology roadmaps </a:t>
            </a:r>
            <a:r>
              <a:rPr lang="en-US" sz="2000" dirty="0">
                <a:solidFill>
                  <a:srgbClr val="003366"/>
                </a:solidFill>
              </a:rPr>
              <a:t>in </a:t>
            </a:r>
            <a:r>
              <a:rPr lang="en-US" sz="2000" dirty="0" smtClean="0">
                <a:solidFill>
                  <a:srgbClr val="003366"/>
                </a:solidFill>
              </a:rPr>
              <a:t>Southeast Asia</a:t>
            </a:r>
            <a:endParaRPr lang="en-US" sz="2000" dirty="0">
              <a:solidFill>
                <a:srgbClr val="003366"/>
              </a:solidFill>
            </a:endParaRPr>
          </a:p>
          <a:p>
            <a:pPr>
              <a:buFont typeface="Wingdings" pitchFamily="2" charset="2"/>
              <a:buChar char="§"/>
            </a:pPr>
            <a:endParaRPr lang="en-US" sz="2000" dirty="0" smtClean="0">
              <a:solidFill>
                <a:srgbClr val="003366"/>
              </a:solidFill>
            </a:endParaRPr>
          </a:p>
          <a:p>
            <a:pPr lvl="1">
              <a:buNone/>
            </a:pPr>
            <a:endParaRPr lang="fr-FR" sz="900" dirty="0" smtClean="0">
              <a:solidFill>
                <a:srgbClr val="003366"/>
              </a:solidFill>
            </a:endParaRPr>
          </a:p>
        </p:txBody>
      </p:sp>
      <p:sp>
        <p:nvSpPr>
          <p:cNvPr id="13" name="TextBox 12"/>
          <p:cNvSpPr txBox="1"/>
          <p:nvPr/>
        </p:nvSpPr>
        <p:spPr>
          <a:xfrm>
            <a:off x="8783960" y="6581001"/>
            <a:ext cx="360040" cy="276999"/>
          </a:xfrm>
          <a:prstGeom prst="rect">
            <a:avLst/>
          </a:prstGeom>
          <a:noFill/>
        </p:spPr>
        <p:txBody>
          <a:bodyPr wrap="square" rtlCol="0">
            <a:spAutoFit/>
          </a:bodyPr>
          <a:lstStyle/>
          <a:p>
            <a:fld id="{0E62369C-C255-490E-AA0D-89477BD37DCC}" type="slidenum">
              <a:rPr lang="en-GB" sz="1200" smtClean="0">
                <a:solidFill>
                  <a:schemeClr val="tx2"/>
                </a:solidFill>
                <a:latin typeface="+mn-lt"/>
              </a:rPr>
              <a:pPr/>
              <a:t>1</a:t>
            </a:fld>
            <a:endParaRPr lang="en-GB" sz="1200" dirty="0">
              <a:solidFill>
                <a:schemeClr val="tx2"/>
              </a:solidFill>
              <a:latin typeface="+mn-lt"/>
            </a:endParaRPr>
          </a:p>
        </p:txBody>
      </p:sp>
      <p:sp>
        <p:nvSpPr>
          <p:cNvPr id="10" name="Titre 1"/>
          <p:cNvSpPr>
            <a:spLocks noGrp="1"/>
          </p:cNvSpPr>
          <p:nvPr>
            <p:ph type="title"/>
          </p:nvPr>
        </p:nvSpPr>
        <p:spPr>
          <a:xfrm>
            <a:off x="683568" y="332656"/>
            <a:ext cx="7596336" cy="908050"/>
          </a:xfrm>
        </p:spPr>
        <p:txBody>
          <a:bodyPr>
            <a:normAutofit/>
          </a:bodyPr>
          <a:lstStyle/>
          <a:p>
            <a:pPr algn="l"/>
            <a:r>
              <a:rPr lang="fr-FR" sz="3200" b="1" dirty="0" err="1" smtClean="0">
                <a:ln w="12700">
                  <a:noFill/>
                  <a:prstDash val="solid"/>
                </a:ln>
                <a:solidFill>
                  <a:schemeClr val="accent6"/>
                </a:solidFill>
              </a:rPr>
              <a:t>Outline</a:t>
            </a:r>
            <a:r>
              <a:rPr lang="fr-FR" sz="3200" b="1" dirty="0" smtClean="0">
                <a:ln w="12700">
                  <a:noFill/>
                  <a:prstDash val="solid"/>
                </a:ln>
                <a:solidFill>
                  <a:schemeClr val="accent6"/>
                </a:solidFill>
              </a:rPr>
              <a:t> of </a:t>
            </a:r>
            <a:r>
              <a:rPr lang="fr-FR" sz="3200" b="1" dirty="0">
                <a:ln w="12700">
                  <a:noFill/>
                  <a:prstDash val="solid"/>
                </a:ln>
                <a:solidFill>
                  <a:schemeClr val="accent6"/>
                </a:solidFill>
              </a:rPr>
              <a:t>Session 6</a:t>
            </a:r>
          </a:p>
        </p:txBody>
      </p:sp>
      <p:sp>
        <p:nvSpPr>
          <p:cNvPr id="11" name="Rectangle 6"/>
          <p:cNvSpPr/>
          <p:nvPr/>
        </p:nvSpPr>
        <p:spPr>
          <a:xfrm>
            <a:off x="395536" y="1412776"/>
            <a:ext cx="8213199"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58024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11560" y="2613392"/>
            <a:ext cx="8064896" cy="830997"/>
          </a:xfrm>
          <a:prstGeom prst="rect">
            <a:avLst/>
          </a:prstGeom>
        </p:spPr>
        <p:txBody>
          <a:bodyPr wrap="square">
            <a:spAutoFit/>
          </a:bodyPr>
          <a:lstStyle/>
          <a:p>
            <a:pPr marL="0" lvl="1" algn="ctr" fontAlgn="auto">
              <a:spcAft>
                <a:spcPts val="1200"/>
              </a:spcAft>
              <a:buClr>
                <a:srgbClr val="279D27"/>
              </a:buClr>
              <a:defRPr/>
            </a:pPr>
            <a:r>
              <a:rPr kumimoji="1" lang="en-GB" sz="4800" dirty="0" smtClean="0">
                <a:solidFill>
                  <a:schemeClr val="tx2"/>
                </a:solidFill>
              </a:rPr>
              <a:t>Thank you for your attention!</a:t>
            </a:r>
            <a:endParaRPr kumimoji="1" lang="en-GB" sz="4800" dirty="0">
              <a:solidFill>
                <a:schemeClr val="tx2"/>
              </a:solidFill>
            </a:endParaRPr>
          </a:p>
        </p:txBody>
      </p:sp>
    </p:spTree>
    <p:extLst>
      <p:ext uri="{BB962C8B-B14F-4D97-AF65-F5344CB8AC3E}">
        <p14:creationId xmlns:p14="http://schemas.microsoft.com/office/powerpoint/2010/main" xmlns="" val="907587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611561" y="1579563"/>
            <a:ext cx="8326064" cy="4585741"/>
          </a:xfrm>
        </p:spPr>
        <p:txBody>
          <a:bodyPr>
            <a:normAutofit/>
          </a:bodyPr>
          <a:lstStyle/>
          <a:p>
            <a:pPr marL="0" indent="0" algn="just" eaLnBrk="1" hangingPunct="1">
              <a:buClr>
                <a:srgbClr val="00B050"/>
              </a:buClr>
              <a:buNone/>
            </a:pPr>
            <a:r>
              <a:rPr lang="en-GB" sz="2400" dirty="0" smtClean="0">
                <a:solidFill>
                  <a:schemeClr val="tx2"/>
                </a:solidFill>
              </a:rPr>
              <a:t>“</a:t>
            </a:r>
            <a:r>
              <a:rPr lang="en-GB" sz="2800" i="1" dirty="0">
                <a:solidFill>
                  <a:schemeClr val="tx2"/>
                </a:solidFill>
              </a:rPr>
              <a:t>A technology roadmap is a dynamic set of technical, policy, legal, financial, market &amp; organizational requirements identified by all stakeholders involved in its development.  </a:t>
            </a:r>
            <a:endParaRPr lang="en-GB" sz="2800" i="1" dirty="0" smtClean="0">
              <a:solidFill>
                <a:schemeClr val="tx2"/>
              </a:solidFill>
            </a:endParaRPr>
          </a:p>
          <a:p>
            <a:pPr marL="0" indent="0" algn="just" eaLnBrk="1" hangingPunct="1">
              <a:buClr>
                <a:srgbClr val="00B050"/>
              </a:buClr>
              <a:buNone/>
            </a:pPr>
            <a:endParaRPr lang="en-GB" sz="1100" b="1" i="1" dirty="0" smtClean="0">
              <a:solidFill>
                <a:schemeClr val="tx1"/>
              </a:solidFill>
            </a:endParaRPr>
          </a:p>
          <a:p>
            <a:pPr marL="0" indent="0">
              <a:buFont typeface="Wingdings" pitchFamily="2" charset="2"/>
              <a:buNone/>
            </a:pPr>
            <a:r>
              <a:rPr lang="en-GB" sz="2800" i="1" dirty="0" smtClean="0">
                <a:solidFill>
                  <a:schemeClr val="tx2"/>
                </a:solidFill>
              </a:rPr>
              <a:t>The </a:t>
            </a:r>
            <a:r>
              <a:rPr lang="en-GB" sz="2800" i="1" dirty="0">
                <a:solidFill>
                  <a:schemeClr val="tx2"/>
                </a:solidFill>
              </a:rPr>
              <a:t>goal is </a:t>
            </a:r>
            <a:r>
              <a:rPr lang="en-GB" sz="2800" i="1" dirty="0" smtClean="0">
                <a:solidFill>
                  <a:schemeClr val="tx2"/>
                </a:solidFill>
              </a:rPr>
              <a:t>to </a:t>
            </a:r>
            <a:r>
              <a:rPr lang="en-GB" sz="2800" i="1" dirty="0">
                <a:solidFill>
                  <a:schemeClr val="tx2"/>
                </a:solidFill>
              </a:rPr>
              <a:t>deliver an earlier uptake of the specific energy technology into the marketplace</a:t>
            </a:r>
            <a:r>
              <a:rPr lang="en-GB" sz="2400" dirty="0">
                <a:solidFill>
                  <a:schemeClr val="tx2"/>
                </a:solidFill>
              </a:rPr>
              <a:t>”. </a:t>
            </a:r>
            <a:r>
              <a:rPr lang="en-GB" sz="2600" b="1" i="1" dirty="0" smtClean="0">
                <a:solidFill>
                  <a:schemeClr val="tx1"/>
                </a:solidFill>
              </a:rPr>
              <a:t>   </a:t>
            </a:r>
            <a:endParaRPr lang="en-US" sz="2600" b="1" i="1" dirty="0" smtClean="0">
              <a:solidFill>
                <a:schemeClr val="tx1"/>
              </a:solidFill>
            </a:endParaRPr>
          </a:p>
          <a:p>
            <a:pPr marL="400050" eaLnBrk="1" hangingPunct="1">
              <a:lnSpc>
                <a:spcPct val="90000"/>
              </a:lnSpc>
              <a:spcAft>
                <a:spcPts val="600"/>
              </a:spcAft>
              <a:buClr>
                <a:srgbClr val="00CC00"/>
              </a:buClr>
              <a:buSzPct val="90000"/>
              <a:buFont typeface="Wingdings" pitchFamily="2" charset="2"/>
              <a:buChar char="n"/>
              <a:defRPr/>
            </a:pPr>
            <a:r>
              <a:rPr kumimoji="1" lang="en-GB" sz="2000" dirty="0">
                <a:solidFill>
                  <a:schemeClr val="tx2"/>
                </a:solidFill>
                <a:cs typeface="Arial" pitchFamily="34" charset="0"/>
              </a:rPr>
              <a:t>Assess potential</a:t>
            </a:r>
          </a:p>
          <a:p>
            <a:pPr marL="400050" eaLnBrk="1" hangingPunct="1">
              <a:lnSpc>
                <a:spcPct val="90000"/>
              </a:lnSpc>
              <a:spcAft>
                <a:spcPts val="600"/>
              </a:spcAft>
              <a:buClr>
                <a:srgbClr val="00CC00"/>
              </a:buClr>
              <a:buSzPct val="90000"/>
              <a:buFont typeface="Wingdings" pitchFamily="2" charset="2"/>
              <a:buChar char="n"/>
              <a:defRPr/>
            </a:pPr>
            <a:r>
              <a:rPr kumimoji="1" lang="en-GB" sz="2000" dirty="0">
                <a:solidFill>
                  <a:schemeClr val="tx2"/>
                </a:solidFill>
                <a:cs typeface="Arial" pitchFamily="34" charset="0"/>
              </a:rPr>
              <a:t>Define the Vision</a:t>
            </a:r>
          </a:p>
          <a:p>
            <a:pPr marL="400050" eaLnBrk="1" hangingPunct="1">
              <a:lnSpc>
                <a:spcPct val="90000"/>
              </a:lnSpc>
              <a:spcAft>
                <a:spcPts val="600"/>
              </a:spcAft>
              <a:buClr>
                <a:srgbClr val="00CC00"/>
              </a:buClr>
              <a:buSzPct val="90000"/>
              <a:buFont typeface="Wingdings" pitchFamily="2" charset="2"/>
              <a:buChar char="n"/>
              <a:defRPr/>
            </a:pPr>
            <a:r>
              <a:rPr kumimoji="1" lang="en-GB" sz="2000" dirty="0" smtClean="0">
                <a:solidFill>
                  <a:schemeClr val="tx2"/>
                </a:solidFill>
                <a:cs typeface="Arial" pitchFamily="34" charset="0"/>
              </a:rPr>
              <a:t>Accelerate RD&amp;D </a:t>
            </a:r>
            <a:endParaRPr kumimoji="1" lang="en-US" sz="2000" dirty="0">
              <a:solidFill>
                <a:schemeClr val="tx2"/>
              </a:solidFill>
              <a:cs typeface="Arial" pitchFamily="34" charset="0"/>
            </a:endParaRPr>
          </a:p>
        </p:txBody>
      </p:sp>
      <p:sp>
        <p:nvSpPr>
          <p:cNvPr id="2" name="Rettangolo 1"/>
          <p:cNvSpPr/>
          <p:nvPr/>
        </p:nvSpPr>
        <p:spPr>
          <a:xfrm>
            <a:off x="827584" y="836712"/>
            <a:ext cx="6768752" cy="584776"/>
          </a:xfrm>
          <a:prstGeom prst="rect">
            <a:avLst/>
          </a:prstGeom>
        </p:spPr>
        <p:txBody>
          <a:bodyPr wrap="square">
            <a:spAutoFit/>
          </a:bodyPr>
          <a:lstStyle/>
          <a:p>
            <a:r>
              <a:rPr lang="fr-FR" sz="3200" b="1" dirty="0" smtClean="0">
                <a:ln w="12700">
                  <a:noFill/>
                  <a:prstDash val="solid"/>
                </a:ln>
                <a:solidFill>
                  <a:srgbClr val="A5C249"/>
                </a:solidFill>
                <a:latin typeface="Calibri"/>
                <a:ea typeface="+mj-ea"/>
                <a:cs typeface="+mj-cs"/>
              </a:rPr>
              <a:t>IEA </a:t>
            </a:r>
            <a:r>
              <a:rPr lang="fr-FR" sz="3200" b="1" dirty="0" err="1" smtClean="0">
                <a:ln w="12700">
                  <a:noFill/>
                  <a:prstDash val="solid"/>
                </a:ln>
                <a:solidFill>
                  <a:srgbClr val="A5C249"/>
                </a:solidFill>
                <a:latin typeface="Calibri"/>
                <a:ea typeface="+mj-ea"/>
                <a:cs typeface="+mj-cs"/>
              </a:rPr>
              <a:t>Definition</a:t>
            </a:r>
            <a:r>
              <a:rPr lang="fr-FR" sz="3200" b="1" dirty="0" smtClean="0">
                <a:ln w="12700">
                  <a:noFill/>
                  <a:prstDash val="solid"/>
                </a:ln>
                <a:solidFill>
                  <a:srgbClr val="A5C249"/>
                </a:solidFill>
                <a:latin typeface="Calibri"/>
                <a:ea typeface="+mj-ea"/>
                <a:cs typeface="+mj-cs"/>
              </a:rPr>
              <a:t> of </a:t>
            </a:r>
            <a:r>
              <a:rPr lang="fr-FR" sz="3200" b="1" dirty="0" err="1" smtClean="0">
                <a:ln w="12700">
                  <a:noFill/>
                  <a:prstDash val="solid"/>
                </a:ln>
                <a:solidFill>
                  <a:srgbClr val="A5C249"/>
                </a:solidFill>
                <a:latin typeface="Calibri"/>
                <a:ea typeface="+mj-ea"/>
                <a:cs typeface="+mj-cs"/>
              </a:rPr>
              <a:t>Technology</a:t>
            </a:r>
            <a:r>
              <a:rPr lang="fr-FR" sz="3200" b="1" dirty="0" smtClean="0">
                <a:ln w="12700">
                  <a:noFill/>
                  <a:prstDash val="solid"/>
                </a:ln>
                <a:solidFill>
                  <a:srgbClr val="A5C249"/>
                </a:solidFill>
                <a:latin typeface="Calibri"/>
                <a:ea typeface="+mj-ea"/>
                <a:cs typeface="+mj-cs"/>
              </a:rPr>
              <a:t> </a:t>
            </a:r>
            <a:r>
              <a:rPr lang="fr-FR" sz="3200" b="1" dirty="0" err="1" smtClean="0">
                <a:ln w="12700">
                  <a:noFill/>
                  <a:prstDash val="solid"/>
                </a:ln>
                <a:solidFill>
                  <a:srgbClr val="A5C249"/>
                </a:solidFill>
                <a:latin typeface="Calibri"/>
                <a:ea typeface="+mj-ea"/>
                <a:cs typeface="+mj-cs"/>
              </a:rPr>
              <a:t>Roadmap</a:t>
            </a:r>
            <a:endParaRPr lang="it-IT" dirty="0"/>
          </a:p>
        </p:txBody>
      </p:sp>
    </p:spTree>
    <p:extLst>
      <p:ext uri="{BB962C8B-B14F-4D97-AF65-F5344CB8AC3E}">
        <p14:creationId xmlns:p14="http://schemas.microsoft.com/office/powerpoint/2010/main" xmlns="" val="1018294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074" name="Rectangle 2"/>
          <p:cNvSpPr txBox="1">
            <a:spLocks noChangeArrowheads="1"/>
          </p:cNvSpPr>
          <p:nvPr/>
        </p:nvSpPr>
        <p:spPr bwMode="auto">
          <a:xfrm>
            <a:off x="1187624" y="1484784"/>
            <a:ext cx="7561263" cy="5256584"/>
          </a:xfrm>
          <a:prstGeom prst="rect">
            <a:avLst/>
          </a:prstGeom>
          <a:noFill/>
          <a:ln>
            <a:noFill/>
          </a:ln>
          <a:extLst/>
        </p:spPr>
        <p:txBody>
          <a:bodyPr lIns="92075" tIns="46038" rIns="92075" bIns="46038">
            <a:normAutofit/>
          </a:bodyPr>
          <a:lstStyle>
            <a:lvl1pPr marL="40005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spcBef>
                <a:spcPct val="20000"/>
              </a:spcBef>
              <a:spcAft>
                <a:spcPts val="600"/>
              </a:spcAft>
              <a:buClr>
                <a:srgbClr val="00CC00"/>
              </a:buClr>
              <a:buSzPct val="90000"/>
              <a:buFont typeface="Wingdings" pitchFamily="2" charset="2"/>
              <a:buChar char="n"/>
              <a:defRPr/>
            </a:pPr>
            <a:r>
              <a:rPr kumimoji="1" lang="en-US" altLang="ja-JP" sz="2000" b="1" dirty="0" smtClean="0">
                <a:solidFill>
                  <a:schemeClr val="tx2"/>
                </a:solidFill>
                <a:latin typeface="Calibri" pitchFamily="34" charset="0"/>
              </a:rPr>
              <a:t>Highlight pathway(s) to reach large scale use of low-carbon technologies, consistent with Energy Technology Perspectives publication</a:t>
            </a:r>
          </a:p>
          <a:p>
            <a:pPr eaLnBrk="1" hangingPunct="1">
              <a:lnSpc>
                <a:spcPct val="90000"/>
              </a:lnSpc>
              <a:spcBef>
                <a:spcPct val="20000"/>
              </a:spcBef>
              <a:spcAft>
                <a:spcPts val="600"/>
              </a:spcAft>
              <a:buClr>
                <a:srgbClr val="00CC00"/>
              </a:buClr>
              <a:buSzPct val="90000"/>
              <a:buFont typeface="Wingdings" pitchFamily="2" charset="2"/>
              <a:buChar char="n"/>
              <a:defRPr/>
            </a:pPr>
            <a:r>
              <a:rPr kumimoji="1" lang="en-US" altLang="ja-JP" sz="2000" b="1" dirty="0" smtClean="0">
                <a:solidFill>
                  <a:schemeClr val="tx2"/>
                </a:solidFill>
                <a:latin typeface="Calibri" pitchFamily="34" charset="0"/>
              </a:rPr>
              <a:t>Focus on the key steps over the next 5-10 years, as well as long-term milestones, including:</a:t>
            </a:r>
          </a:p>
          <a:p>
            <a:pPr lvl="1">
              <a:buClr>
                <a:srgbClr val="0099CC"/>
              </a:buClr>
              <a:buSzPct val="90000"/>
              <a:buFont typeface="Arial" charset="0"/>
              <a:buChar char="•"/>
              <a:defRPr/>
            </a:pPr>
            <a:r>
              <a:rPr lang="en-US" altLang="ja-JP" sz="1600" dirty="0" smtClean="0">
                <a:latin typeface="Calibri" pitchFamily="34" charset="0"/>
              </a:rPr>
              <a:t>Identify barriers and obstacles and how to overcome these</a:t>
            </a:r>
          </a:p>
          <a:p>
            <a:pPr lvl="1">
              <a:buClr>
                <a:srgbClr val="0099CC"/>
              </a:buClr>
              <a:buSzPct val="90000"/>
              <a:buFont typeface="Arial" charset="0"/>
              <a:buChar char="•"/>
              <a:defRPr/>
            </a:pPr>
            <a:r>
              <a:rPr lang="en-GB" altLang="ja-JP" sz="1600" dirty="0" smtClean="0">
                <a:latin typeface="Calibri" pitchFamily="34" charset="0"/>
              </a:rPr>
              <a:t>Identify key conversion pathways</a:t>
            </a:r>
          </a:p>
          <a:p>
            <a:pPr lvl="1">
              <a:buClr>
                <a:srgbClr val="0099CC"/>
              </a:buClr>
              <a:buSzPct val="90000"/>
              <a:buFont typeface="Arial" charset="0"/>
              <a:buChar char="•"/>
              <a:defRPr/>
            </a:pPr>
            <a:r>
              <a:rPr lang="en-US" altLang="ja-JP" sz="1600" dirty="0" smtClean="0">
                <a:latin typeface="Calibri" pitchFamily="34" charset="0"/>
              </a:rPr>
              <a:t>Key RD&amp;D gaps and how to fill them while ensuring sustainability</a:t>
            </a:r>
          </a:p>
          <a:p>
            <a:pPr lvl="1">
              <a:buClr>
                <a:srgbClr val="0099CC"/>
              </a:buClr>
              <a:buSzPct val="90000"/>
              <a:buFont typeface="Arial" charset="0"/>
              <a:buChar char="•"/>
              <a:defRPr/>
            </a:pPr>
            <a:r>
              <a:rPr lang="en-US" altLang="ja-JP" sz="1600" dirty="0" smtClean="0">
                <a:latin typeface="Calibri" pitchFamily="34" charset="0"/>
              </a:rPr>
              <a:t>Identify market requirements and policy needs</a:t>
            </a:r>
          </a:p>
          <a:p>
            <a:pPr lvl="1">
              <a:buClr>
                <a:srgbClr val="0099CC"/>
              </a:buClr>
              <a:buSzPct val="90000"/>
              <a:buFont typeface="Arial" charset="0"/>
              <a:buChar char="•"/>
              <a:defRPr/>
            </a:pPr>
            <a:r>
              <a:rPr lang="en-GB" altLang="ja-JP" sz="1600" dirty="0" smtClean="0">
                <a:latin typeface="Calibri" pitchFamily="34" charset="0"/>
              </a:rPr>
              <a:t>Define international collaboration needs</a:t>
            </a:r>
          </a:p>
          <a:p>
            <a:pPr>
              <a:defRPr/>
            </a:pPr>
            <a:endParaRPr lang="en-US" altLang="ja-JP" sz="800" dirty="0" smtClean="0"/>
          </a:p>
          <a:p>
            <a:pPr eaLnBrk="1" hangingPunct="1">
              <a:lnSpc>
                <a:spcPct val="90000"/>
              </a:lnSpc>
              <a:spcBef>
                <a:spcPct val="20000"/>
              </a:spcBef>
              <a:spcAft>
                <a:spcPts val="600"/>
              </a:spcAft>
              <a:buClr>
                <a:srgbClr val="00CC00"/>
              </a:buClr>
              <a:buSzPct val="90000"/>
              <a:buFont typeface="Wingdings" pitchFamily="2" charset="2"/>
              <a:buChar char="n"/>
              <a:defRPr/>
            </a:pPr>
            <a:r>
              <a:rPr kumimoji="1" lang="en-US" altLang="ja-JP" sz="2000" b="1" dirty="0" smtClean="0">
                <a:solidFill>
                  <a:schemeClr val="tx2"/>
                </a:solidFill>
                <a:latin typeface="Calibri" pitchFamily="34" charset="0"/>
              </a:rPr>
              <a:t>Developed under consultation of industry, governmental and research institutions as well as NGOs</a:t>
            </a:r>
          </a:p>
          <a:p>
            <a:pPr eaLnBrk="1" hangingPunct="1">
              <a:spcBef>
                <a:spcPct val="20000"/>
              </a:spcBef>
              <a:spcAft>
                <a:spcPts val="600"/>
              </a:spcAft>
              <a:buClr>
                <a:srgbClr val="00CC00"/>
              </a:buClr>
              <a:buSzPct val="90000"/>
              <a:defRPr/>
            </a:pPr>
            <a:endParaRPr kumimoji="1" lang="en-GB" sz="2000" i="1" u="sng" dirty="0" smtClean="0">
              <a:solidFill>
                <a:schemeClr val="tx2"/>
              </a:solidFill>
              <a:latin typeface="Calibri" pitchFamily="34" charset="0"/>
            </a:endParaRPr>
          </a:p>
          <a:p>
            <a:pPr eaLnBrk="1" hangingPunct="1">
              <a:spcBef>
                <a:spcPct val="20000"/>
              </a:spcBef>
              <a:spcAft>
                <a:spcPts val="600"/>
              </a:spcAft>
              <a:buClr>
                <a:srgbClr val="00CC00"/>
              </a:buClr>
              <a:buSzPct val="90000"/>
              <a:buFont typeface="Wingdings" pitchFamily="2" charset="2"/>
              <a:buChar char="n"/>
              <a:defRPr/>
            </a:pPr>
            <a:endParaRPr kumimoji="1" lang="en-GB" sz="2000" dirty="0" smtClean="0">
              <a:solidFill>
                <a:schemeClr val="tx2"/>
              </a:solidFill>
              <a:latin typeface="Calibri" pitchFamily="34" charset="0"/>
            </a:endParaRPr>
          </a:p>
        </p:txBody>
      </p:sp>
      <p:sp>
        <p:nvSpPr>
          <p:cNvPr id="3076" name="Textfeld 6"/>
          <p:cNvSpPr txBox="1">
            <a:spLocks noChangeArrowheads="1"/>
          </p:cNvSpPr>
          <p:nvPr/>
        </p:nvSpPr>
        <p:spPr bwMode="auto">
          <a:xfrm>
            <a:off x="0" y="6602413"/>
            <a:ext cx="1166813" cy="200025"/>
          </a:xfrm>
          <a:prstGeom prst="rect">
            <a:avLst/>
          </a:prstGeom>
          <a:noFill/>
          <a:ln w="9525">
            <a:noFill/>
            <a:miter lim="800000"/>
            <a:headEnd/>
            <a:tailEnd/>
          </a:ln>
        </p:spPr>
        <p:txBody>
          <a:bodyPr>
            <a:spAutoFit/>
          </a:bodyPr>
          <a:lstStyle/>
          <a:p>
            <a:pPr defTabSz="457200"/>
            <a:r>
              <a:rPr lang="de-DE" sz="700">
                <a:solidFill>
                  <a:schemeClr val="bg1"/>
                </a:solidFill>
                <a:latin typeface="Calibri" pitchFamily="34" charset="0"/>
              </a:rPr>
              <a:t>© OECD/IEA 2011</a:t>
            </a:r>
          </a:p>
        </p:txBody>
      </p:sp>
      <p:sp>
        <p:nvSpPr>
          <p:cNvPr id="8" name="Title 1"/>
          <p:cNvSpPr>
            <a:spLocks noGrp="1"/>
          </p:cNvSpPr>
          <p:nvPr>
            <p:ph type="title"/>
          </p:nvPr>
        </p:nvSpPr>
        <p:spPr>
          <a:xfrm>
            <a:off x="1331640" y="188640"/>
            <a:ext cx="7355160" cy="1143000"/>
          </a:xfrm>
        </p:spPr>
        <p:txBody>
          <a:bodyPr/>
          <a:lstStyle/>
          <a:p>
            <a:r>
              <a:rPr lang="en-US" sz="3200" b="1" dirty="0" smtClean="0">
                <a:solidFill>
                  <a:srgbClr val="003366"/>
                </a:solidFill>
              </a:rPr>
              <a:t>IEA Technology Roadmaps</a:t>
            </a:r>
          </a:p>
        </p:txBody>
      </p:sp>
      <p:sp>
        <p:nvSpPr>
          <p:cNvPr id="9" name="TextBox 8"/>
          <p:cNvSpPr txBox="1"/>
          <p:nvPr/>
        </p:nvSpPr>
        <p:spPr>
          <a:xfrm>
            <a:off x="8783960" y="6581001"/>
            <a:ext cx="360040" cy="276999"/>
          </a:xfrm>
          <a:prstGeom prst="rect">
            <a:avLst/>
          </a:prstGeom>
          <a:noFill/>
        </p:spPr>
        <p:txBody>
          <a:bodyPr wrap="square" rtlCol="0">
            <a:spAutoFit/>
          </a:bodyPr>
          <a:lstStyle/>
          <a:p>
            <a:fld id="{0E62369C-C255-490E-AA0D-89477BD37DCC}" type="slidenum">
              <a:rPr lang="en-GB" sz="1200" smtClean="0">
                <a:solidFill>
                  <a:schemeClr val="tx2"/>
                </a:solidFill>
                <a:latin typeface="+mn-lt"/>
              </a:rPr>
              <a:pPr/>
              <a:t>3</a:t>
            </a:fld>
            <a:endParaRPr lang="en-GB" sz="1200" dirty="0">
              <a:solidFill>
                <a:schemeClr val="tx2"/>
              </a:solidFill>
              <a:latin typeface="+mn-lt"/>
            </a:endParaRPr>
          </a:p>
        </p:txBody>
      </p:sp>
      <p:sp>
        <p:nvSpPr>
          <p:cNvPr id="10" name="TextBox 9"/>
          <p:cNvSpPr txBox="1"/>
          <p:nvPr/>
        </p:nvSpPr>
        <p:spPr>
          <a:xfrm>
            <a:off x="35496" y="6597932"/>
            <a:ext cx="1043608" cy="215444"/>
          </a:xfrm>
          <a:prstGeom prst="rect">
            <a:avLst/>
          </a:prstGeom>
          <a:noFill/>
        </p:spPr>
        <p:txBody>
          <a:bodyPr wrap="square" rtlCol="0">
            <a:spAutoFit/>
          </a:bodyPr>
          <a:lstStyle/>
          <a:p>
            <a:r>
              <a:rPr lang="en-US" sz="800" dirty="0" smtClean="0">
                <a:solidFill>
                  <a:schemeClr val="bg1"/>
                </a:solidFill>
              </a:rPr>
              <a:t>© OECD/IEA 2014</a:t>
            </a:r>
            <a:endParaRPr lang="en-GB" sz="800" dirty="0">
              <a:solidFill>
                <a:schemeClr val="bg1"/>
              </a:solidFill>
            </a:endParaRPr>
          </a:p>
        </p:txBody>
      </p:sp>
      <p:pic>
        <p:nvPicPr>
          <p:cNvPr id="11" name="Picture 3"/>
          <p:cNvPicPr>
            <a:picLocks noChangeAspect="1" noChangeArrowheads="1"/>
          </p:cNvPicPr>
          <p:nvPr/>
        </p:nvPicPr>
        <p:blipFill>
          <a:blip r:embed="rId4" cstate="print"/>
          <a:srcRect/>
          <a:stretch>
            <a:fillRect/>
          </a:stretch>
        </p:blipFill>
        <p:spPr bwMode="auto">
          <a:xfrm>
            <a:off x="142844" y="2000240"/>
            <a:ext cx="738503" cy="1000108"/>
          </a:xfrm>
          <a:prstGeom prst="rect">
            <a:avLst/>
          </a:prstGeom>
          <a:noFill/>
          <a:ln w="9525">
            <a:noFill/>
            <a:miter lim="800000"/>
            <a:headEnd/>
            <a:tailEnd/>
          </a:ln>
        </p:spPr>
      </p:pic>
      <p:pic>
        <p:nvPicPr>
          <p:cNvPr id="13" name="Picture 7"/>
          <p:cNvPicPr>
            <a:picLocks noChangeAspect="1" noChangeArrowheads="1"/>
          </p:cNvPicPr>
          <p:nvPr/>
        </p:nvPicPr>
        <p:blipFill>
          <a:blip r:embed="rId5" cstate="print"/>
          <a:srcRect/>
          <a:stretch>
            <a:fillRect/>
          </a:stretch>
        </p:blipFill>
        <p:spPr bwMode="auto">
          <a:xfrm>
            <a:off x="142844" y="857232"/>
            <a:ext cx="720871" cy="1000108"/>
          </a:xfrm>
          <a:prstGeom prst="rect">
            <a:avLst/>
          </a:prstGeom>
          <a:noFill/>
          <a:ln w="9525">
            <a:noFill/>
            <a:miter lim="800000"/>
            <a:headEnd/>
            <a:tailEnd/>
          </a:ln>
        </p:spPr>
      </p:pic>
      <p:pic>
        <p:nvPicPr>
          <p:cNvPr id="14" name="Picture 6"/>
          <p:cNvPicPr>
            <a:picLocks noChangeAspect="1" noChangeArrowheads="1"/>
          </p:cNvPicPr>
          <p:nvPr/>
        </p:nvPicPr>
        <p:blipFill>
          <a:blip r:embed="rId6" cstate="print"/>
          <a:srcRect/>
          <a:stretch>
            <a:fillRect/>
          </a:stretch>
        </p:blipFill>
        <p:spPr bwMode="auto">
          <a:xfrm>
            <a:off x="142844" y="3286124"/>
            <a:ext cx="691147" cy="1000108"/>
          </a:xfrm>
          <a:prstGeom prst="rect">
            <a:avLst/>
          </a:prstGeom>
          <a:noFill/>
          <a:ln w="9525">
            <a:noFill/>
            <a:miter lim="800000"/>
            <a:headEnd/>
            <a:tailEnd/>
          </a:ln>
        </p:spPr>
      </p:pic>
      <p:pic>
        <p:nvPicPr>
          <p:cNvPr id="15" name="Picture 2"/>
          <p:cNvPicPr>
            <a:picLocks noChangeAspect="1" noChangeArrowheads="1"/>
          </p:cNvPicPr>
          <p:nvPr/>
        </p:nvPicPr>
        <p:blipFill>
          <a:blip r:embed="rId7" cstate="print"/>
          <a:srcRect/>
          <a:stretch>
            <a:fillRect/>
          </a:stretch>
        </p:blipFill>
        <p:spPr bwMode="auto">
          <a:xfrm>
            <a:off x="142844" y="4500570"/>
            <a:ext cx="695082" cy="975216"/>
          </a:xfrm>
          <a:prstGeom prst="rect">
            <a:avLst/>
          </a:prstGeom>
          <a:noFill/>
          <a:ln w="9525">
            <a:noFill/>
            <a:miter lim="800000"/>
            <a:headEnd/>
            <a:tailEnd/>
          </a:ln>
        </p:spPr>
      </p:pic>
    </p:spTree>
    <p:extLst>
      <p:ext uri="{BB962C8B-B14F-4D97-AF65-F5344CB8AC3E}">
        <p14:creationId xmlns:p14="http://schemas.microsoft.com/office/powerpoint/2010/main" xmlns="" val="22852363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85793"/>
            <a:ext cx="8258175" cy="571519"/>
          </a:xfrm>
        </p:spPr>
        <p:txBody>
          <a:bodyPr>
            <a:normAutofit/>
          </a:bodyPr>
          <a:lstStyle/>
          <a:p>
            <a:pPr fontAlgn="base">
              <a:spcAft>
                <a:spcPct val="0"/>
              </a:spcAft>
            </a:pPr>
            <a:r>
              <a:rPr lang="en-GB" sz="3200" b="1" dirty="0" smtClean="0">
                <a:ln w="12700">
                  <a:noFill/>
                  <a:prstDash val="solid"/>
                </a:ln>
                <a:solidFill>
                  <a:srgbClr val="A5C249"/>
                </a:solidFill>
                <a:latin typeface="Calibri"/>
              </a:rPr>
              <a:t>Technology roadmaps status</a:t>
            </a:r>
            <a:endParaRPr lang="fr-FR" sz="3200" b="1" dirty="0" smtClean="0">
              <a:ln w="12700">
                <a:noFill/>
                <a:prstDash val="solid"/>
              </a:ln>
              <a:solidFill>
                <a:srgbClr val="A5C249"/>
              </a:solidFill>
              <a:latin typeface="Calibri"/>
            </a:endParaRPr>
          </a:p>
        </p:txBody>
      </p:sp>
      <p:pic>
        <p:nvPicPr>
          <p:cNvPr id="19459" name="Picture 3"/>
          <p:cNvPicPr>
            <a:picLocks noChangeAspect="1" noChangeArrowheads="1"/>
          </p:cNvPicPr>
          <p:nvPr/>
        </p:nvPicPr>
        <p:blipFill>
          <a:blip r:embed="rId3" cstate="print"/>
          <a:srcRect/>
          <a:stretch>
            <a:fillRect/>
          </a:stretch>
        </p:blipFill>
        <p:spPr bwMode="auto">
          <a:xfrm>
            <a:off x="1657122" y="1778668"/>
            <a:ext cx="936625" cy="1268413"/>
          </a:xfrm>
          <a:prstGeom prst="rect">
            <a:avLst/>
          </a:prstGeom>
          <a:noFill/>
          <a:ln w="9525">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107950" y="1791368"/>
            <a:ext cx="904875" cy="1282700"/>
          </a:xfrm>
          <a:prstGeom prst="rect">
            <a:avLst/>
          </a:prstGeom>
          <a:noFill/>
          <a:ln w="9525">
            <a:noFill/>
            <a:miter lim="800000"/>
            <a:headEnd/>
            <a:tailEnd/>
          </a:ln>
        </p:spPr>
      </p:pic>
      <p:pic>
        <p:nvPicPr>
          <p:cNvPr id="19461" name="Picture 5"/>
          <p:cNvPicPr>
            <a:picLocks noChangeAspect="1" noChangeArrowheads="1"/>
          </p:cNvPicPr>
          <p:nvPr/>
        </p:nvPicPr>
        <p:blipFill>
          <a:blip r:embed="rId5" cstate="print"/>
          <a:srcRect/>
          <a:stretch>
            <a:fillRect/>
          </a:stretch>
        </p:blipFill>
        <p:spPr bwMode="auto">
          <a:xfrm>
            <a:off x="3321050" y="1778668"/>
            <a:ext cx="985838" cy="1368425"/>
          </a:xfrm>
          <a:prstGeom prst="rect">
            <a:avLst/>
          </a:prstGeom>
          <a:noFill/>
          <a:ln w="9525">
            <a:noFill/>
            <a:miter lim="800000"/>
            <a:headEnd/>
            <a:tailEnd/>
          </a:ln>
        </p:spPr>
      </p:pic>
      <p:pic>
        <p:nvPicPr>
          <p:cNvPr id="19462" name="Picture 6"/>
          <p:cNvPicPr>
            <a:picLocks noChangeAspect="1" noChangeArrowheads="1"/>
          </p:cNvPicPr>
          <p:nvPr/>
        </p:nvPicPr>
        <p:blipFill>
          <a:blip r:embed="rId6" cstate="print"/>
          <a:srcRect/>
          <a:stretch>
            <a:fillRect/>
          </a:stretch>
        </p:blipFill>
        <p:spPr bwMode="auto">
          <a:xfrm>
            <a:off x="2325459" y="2410493"/>
            <a:ext cx="941388" cy="1311275"/>
          </a:xfrm>
          <a:prstGeom prst="rect">
            <a:avLst/>
          </a:prstGeom>
          <a:noFill/>
          <a:ln w="9525">
            <a:noFill/>
            <a:miter lim="800000"/>
            <a:headEnd/>
            <a:tailEnd/>
          </a:ln>
        </p:spPr>
      </p:pic>
      <p:pic>
        <p:nvPicPr>
          <p:cNvPr id="19463" name="Picture 7"/>
          <p:cNvPicPr>
            <a:picLocks noChangeAspect="1" noChangeArrowheads="1"/>
          </p:cNvPicPr>
          <p:nvPr/>
        </p:nvPicPr>
        <p:blipFill>
          <a:blip r:embed="rId7" cstate="print"/>
          <a:srcRect/>
          <a:stretch>
            <a:fillRect/>
          </a:stretch>
        </p:blipFill>
        <p:spPr bwMode="auto">
          <a:xfrm>
            <a:off x="540430" y="2435893"/>
            <a:ext cx="979487" cy="1358900"/>
          </a:xfrm>
          <a:prstGeom prst="rect">
            <a:avLst/>
          </a:prstGeom>
          <a:noFill/>
          <a:ln w="9525">
            <a:noFill/>
            <a:miter lim="800000"/>
            <a:headEnd/>
            <a:tailEnd/>
          </a:ln>
        </p:spPr>
      </p:pic>
      <p:sp>
        <p:nvSpPr>
          <p:cNvPr id="19464" name="TextBox 9"/>
          <p:cNvSpPr txBox="1">
            <a:spLocks noChangeArrowheads="1"/>
          </p:cNvSpPr>
          <p:nvPr/>
        </p:nvSpPr>
        <p:spPr bwMode="auto">
          <a:xfrm>
            <a:off x="250825" y="1328059"/>
            <a:ext cx="808038" cy="461962"/>
          </a:xfrm>
          <a:prstGeom prst="rect">
            <a:avLst/>
          </a:prstGeom>
          <a:noFill/>
          <a:ln w="9525">
            <a:noFill/>
            <a:miter lim="800000"/>
            <a:headEnd/>
            <a:tailEnd/>
          </a:ln>
        </p:spPr>
        <p:txBody>
          <a:bodyPr wrap="none">
            <a:spAutoFit/>
          </a:bodyPr>
          <a:lstStyle/>
          <a:p>
            <a:r>
              <a:rPr lang="en-GB" sz="1800" b="1" dirty="0">
                <a:solidFill>
                  <a:srgbClr val="000000"/>
                </a:solidFill>
                <a:latin typeface="Calibri" pitchFamily="34" charset="0"/>
              </a:rPr>
              <a:t>2009</a:t>
            </a:r>
            <a:endParaRPr lang="fr-FR" sz="1800" b="1" dirty="0">
              <a:solidFill>
                <a:srgbClr val="000000"/>
              </a:solidFill>
              <a:latin typeface="Calibri" pitchFamily="34" charset="0"/>
            </a:endParaRPr>
          </a:p>
        </p:txBody>
      </p:sp>
      <p:sp>
        <p:nvSpPr>
          <p:cNvPr id="19465" name="TextBox 10"/>
          <p:cNvSpPr txBox="1">
            <a:spLocks noChangeArrowheads="1"/>
          </p:cNvSpPr>
          <p:nvPr/>
        </p:nvSpPr>
        <p:spPr bwMode="auto">
          <a:xfrm>
            <a:off x="3995738" y="1318534"/>
            <a:ext cx="806450" cy="461962"/>
          </a:xfrm>
          <a:prstGeom prst="rect">
            <a:avLst/>
          </a:prstGeom>
          <a:noFill/>
          <a:ln w="9525">
            <a:noFill/>
            <a:miter lim="800000"/>
            <a:headEnd/>
            <a:tailEnd/>
          </a:ln>
        </p:spPr>
        <p:txBody>
          <a:bodyPr wrap="none">
            <a:spAutoFit/>
          </a:bodyPr>
          <a:lstStyle/>
          <a:p>
            <a:r>
              <a:rPr lang="en-GB" sz="1800" b="1" dirty="0">
                <a:solidFill>
                  <a:srgbClr val="000000"/>
                </a:solidFill>
                <a:latin typeface="Calibri" pitchFamily="34" charset="0"/>
              </a:rPr>
              <a:t>2011</a:t>
            </a:r>
            <a:endParaRPr lang="fr-FR" sz="1800" b="1" dirty="0">
              <a:solidFill>
                <a:srgbClr val="000000"/>
              </a:solidFill>
              <a:latin typeface="Calibri" pitchFamily="34" charset="0"/>
            </a:endParaRPr>
          </a:p>
        </p:txBody>
      </p:sp>
      <p:sp>
        <p:nvSpPr>
          <p:cNvPr id="19466" name="TextBox 11"/>
          <p:cNvSpPr txBox="1">
            <a:spLocks noChangeArrowheads="1"/>
          </p:cNvSpPr>
          <p:nvPr/>
        </p:nvSpPr>
        <p:spPr bwMode="auto">
          <a:xfrm>
            <a:off x="1908175" y="1328059"/>
            <a:ext cx="806450" cy="461962"/>
          </a:xfrm>
          <a:prstGeom prst="rect">
            <a:avLst/>
          </a:prstGeom>
          <a:noFill/>
          <a:ln w="9525">
            <a:noFill/>
            <a:miter lim="800000"/>
            <a:headEnd/>
            <a:tailEnd/>
          </a:ln>
        </p:spPr>
        <p:txBody>
          <a:bodyPr wrap="none">
            <a:spAutoFit/>
          </a:bodyPr>
          <a:lstStyle/>
          <a:p>
            <a:r>
              <a:rPr lang="en-GB" sz="1800" b="1" dirty="0">
                <a:solidFill>
                  <a:srgbClr val="000000"/>
                </a:solidFill>
                <a:latin typeface="Calibri" pitchFamily="34" charset="0"/>
              </a:rPr>
              <a:t>2010</a:t>
            </a:r>
            <a:endParaRPr lang="fr-FR" sz="1800" b="1" dirty="0">
              <a:solidFill>
                <a:srgbClr val="000000"/>
              </a:solidFill>
              <a:latin typeface="Calibri" pitchFamily="34" charset="0"/>
            </a:endParaRPr>
          </a:p>
        </p:txBody>
      </p:sp>
      <p:sp>
        <p:nvSpPr>
          <p:cNvPr id="19467" name="TextBox 13"/>
          <p:cNvSpPr txBox="1">
            <a:spLocks noChangeArrowheads="1"/>
          </p:cNvSpPr>
          <p:nvPr/>
        </p:nvSpPr>
        <p:spPr bwMode="auto">
          <a:xfrm>
            <a:off x="7429520" y="4071942"/>
            <a:ext cx="652743" cy="369332"/>
          </a:xfrm>
          <a:prstGeom prst="rect">
            <a:avLst/>
          </a:prstGeom>
          <a:noFill/>
          <a:ln w="9525">
            <a:noFill/>
            <a:miter lim="800000"/>
            <a:headEnd/>
            <a:tailEnd/>
          </a:ln>
        </p:spPr>
        <p:txBody>
          <a:bodyPr wrap="none">
            <a:spAutoFit/>
          </a:bodyPr>
          <a:lstStyle/>
          <a:p>
            <a:r>
              <a:rPr lang="en-GB" sz="1800" b="1" dirty="0" smtClean="0">
                <a:solidFill>
                  <a:srgbClr val="000000"/>
                </a:solidFill>
                <a:latin typeface="Calibri" pitchFamily="34" charset="0"/>
              </a:rPr>
              <a:t>2013</a:t>
            </a:r>
            <a:endParaRPr lang="fr-FR" sz="1800" b="1" dirty="0">
              <a:solidFill>
                <a:srgbClr val="000000"/>
              </a:solidFill>
              <a:latin typeface="Calibri" pitchFamily="34" charset="0"/>
            </a:endParaRPr>
          </a:p>
        </p:txBody>
      </p:sp>
      <p:sp>
        <p:nvSpPr>
          <p:cNvPr id="19468" name="Rectangle 15"/>
          <p:cNvSpPr>
            <a:spLocks noChangeArrowheads="1"/>
          </p:cNvSpPr>
          <p:nvPr/>
        </p:nvSpPr>
        <p:spPr bwMode="auto">
          <a:xfrm>
            <a:off x="6300192" y="4366619"/>
            <a:ext cx="2843808" cy="1443472"/>
          </a:xfrm>
          <a:prstGeom prst="rect">
            <a:avLst/>
          </a:prstGeom>
          <a:noFill/>
          <a:ln w="9525">
            <a:noFill/>
            <a:miter lim="800000"/>
            <a:headEnd/>
            <a:tailEnd/>
          </a:ln>
        </p:spPr>
        <p:txBody>
          <a:bodyPr wrap="square">
            <a:spAutoFit/>
          </a:bodyPr>
          <a:lstStyle/>
          <a:p>
            <a:pPr>
              <a:lnSpc>
                <a:spcPct val="115000"/>
              </a:lnSpc>
              <a:spcAft>
                <a:spcPts val="300"/>
              </a:spcAft>
              <a:buFont typeface="Arial" pitchFamily="34" charset="0"/>
              <a:buChar char="•"/>
            </a:pPr>
            <a:r>
              <a:rPr lang="en-GB" sz="1800" b="1" dirty="0" smtClean="0">
                <a:solidFill>
                  <a:srgbClr val="000000"/>
                </a:solidFill>
                <a:latin typeface="Calibri" pitchFamily="34" charset="0"/>
                <a:ea typeface="Calibri" pitchFamily="34" charset="0"/>
                <a:cs typeface="Times New Roman" pitchFamily="18" charset="0"/>
              </a:rPr>
              <a:t>High efficiency coal power</a:t>
            </a:r>
            <a:endParaRPr lang="en-GB" sz="1800" b="1" dirty="0">
              <a:solidFill>
                <a:srgbClr val="000000"/>
              </a:solidFill>
              <a:latin typeface="Calibri" pitchFamily="34" charset="0"/>
              <a:ea typeface="Calibri" pitchFamily="34" charset="0"/>
              <a:cs typeface="Times New Roman" pitchFamily="18" charset="0"/>
            </a:endParaRPr>
          </a:p>
          <a:p>
            <a:pPr>
              <a:lnSpc>
                <a:spcPct val="115000"/>
              </a:lnSpc>
              <a:spcAft>
                <a:spcPts val="300"/>
              </a:spcAft>
              <a:buFont typeface="Arial" pitchFamily="34" charset="0"/>
              <a:buChar char="•"/>
            </a:pPr>
            <a:r>
              <a:rPr lang="en-GB" sz="1800" b="1" dirty="0">
                <a:solidFill>
                  <a:srgbClr val="000000"/>
                </a:solidFill>
                <a:latin typeface="Calibri" pitchFamily="34" charset="0"/>
                <a:ea typeface="Calibri" pitchFamily="34" charset="0"/>
                <a:cs typeface="Times New Roman" pitchFamily="18" charset="0"/>
              </a:rPr>
              <a:t>Chemical catalysis</a:t>
            </a:r>
          </a:p>
          <a:p>
            <a:pPr>
              <a:lnSpc>
                <a:spcPct val="115000"/>
              </a:lnSpc>
              <a:spcAft>
                <a:spcPts val="300"/>
              </a:spcAft>
              <a:buFont typeface="Arial" pitchFamily="34" charset="0"/>
              <a:buChar char="•"/>
            </a:pPr>
            <a:r>
              <a:rPr lang="en-GB" sz="1800" b="1" dirty="0" smtClean="0">
                <a:solidFill>
                  <a:srgbClr val="000000"/>
                </a:solidFill>
                <a:latin typeface="Calibri" pitchFamily="34" charset="0"/>
                <a:ea typeface="Calibri" pitchFamily="34" charset="0"/>
                <a:cs typeface="Times New Roman" pitchFamily="18" charset="0"/>
              </a:rPr>
              <a:t>Energy efficient  </a:t>
            </a:r>
            <a:br>
              <a:rPr lang="en-GB" sz="1800" b="1" dirty="0" smtClean="0">
                <a:solidFill>
                  <a:srgbClr val="000000"/>
                </a:solidFill>
                <a:latin typeface="Calibri" pitchFamily="34" charset="0"/>
                <a:ea typeface="Calibri" pitchFamily="34" charset="0"/>
                <a:cs typeface="Times New Roman" pitchFamily="18" charset="0"/>
              </a:rPr>
            </a:br>
            <a:r>
              <a:rPr lang="en-GB" sz="1800" b="1" dirty="0" smtClean="0">
                <a:solidFill>
                  <a:srgbClr val="000000"/>
                </a:solidFill>
                <a:latin typeface="Calibri" pitchFamily="34" charset="0"/>
                <a:ea typeface="Calibri" pitchFamily="34" charset="0"/>
                <a:cs typeface="Times New Roman" pitchFamily="18" charset="0"/>
              </a:rPr>
              <a:t>building envelopes</a:t>
            </a:r>
          </a:p>
        </p:txBody>
      </p:sp>
      <p:pic>
        <p:nvPicPr>
          <p:cNvPr id="18" name="Picture 2" descr="C:\Users\rbrindle\Desktop\Nexight Group\Project Files\IEA\IEA Roadmap How-To Guide\Roadmap_Guide_Final_WEB_Page_01.jpg"/>
          <p:cNvPicPr>
            <a:picLocks noChangeAspect="1" noChangeArrowheads="1"/>
          </p:cNvPicPr>
          <p:nvPr/>
        </p:nvPicPr>
        <p:blipFill>
          <a:blip r:embed="rId8" cstate="print"/>
          <a:srcRect/>
          <a:stretch>
            <a:fillRect/>
          </a:stretch>
        </p:blipFill>
        <p:spPr bwMode="auto">
          <a:xfrm>
            <a:off x="1657122" y="3361406"/>
            <a:ext cx="936625" cy="1323975"/>
          </a:xfrm>
          <a:prstGeom prst="rect">
            <a:avLst/>
          </a:prstGeom>
          <a:noFill/>
          <a:effectLst>
            <a:outerShdw blurRad="50800" dist="38100" dir="2700000" algn="tl" rotWithShape="0">
              <a:prstClr val="black">
                <a:alpha val="40000"/>
              </a:prstClr>
            </a:outerShdw>
          </a:effectLst>
        </p:spPr>
      </p:pic>
      <p:pic>
        <p:nvPicPr>
          <p:cNvPr id="19470" name="Picture 2"/>
          <p:cNvPicPr>
            <a:picLocks noChangeAspect="1" noChangeArrowheads="1"/>
          </p:cNvPicPr>
          <p:nvPr/>
        </p:nvPicPr>
        <p:blipFill>
          <a:blip r:embed="rId9" cstate="print"/>
          <a:srcRect/>
          <a:stretch>
            <a:fillRect/>
          </a:stretch>
        </p:blipFill>
        <p:spPr bwMode="auto">
          <a:xfrm>
            <a:off x="2319109" y="4153568"/>
            <a:ext cx="971550" cy="1387475"/>
          </a:xfrm>
          <a:prstGeom prst="rect">
            <a:avLst/>
          </a:prstGeom>
          <a:noFill/>
          <a:ln w="9525">
            <a:noFill/>
            <a:miter lim="800000"/>
            <a:headEnd/>
            <a:tailEnd/>
          </a:ln>
        </p:spPr>
      </p:pic>
      <p:pic>
        <p:nvPicPr>
          <p:cNvPr id="19471" name="Picture 3"/>
          <p:cNvPicPr>
            <a:picLocks noChangeAspect="1" noChangeArrowheads="1"/>
          </p:cNvPicPr>
          <p:nvPr/>
        </p:nvPicPr>
        <p:blipFill>
          <a:blip r:embed="rId10" cstate="print"/>
          <a:srcRect/>
          <a:stretch>
            <a:fillRect/>
          </a:stretch>
        </p:blipFill>
        <p:spPr bwMode="auto">
          <a:xfrm>
            <a:off x="107950" y="3289968"/>
            <a:ext cx="1008063" cy="1439863"/>
          </a:xfrm>
          <a:prstGeom prst="rect">
            <a:avLst/>
          </a:prstGeom>
          <a:noFill/>
          <a:ln w="9525">
            <a:noFill/>
            <a:miter lim="800000"/>
            <a:headEnd/>
            <a:tailEnd/>
          </a:ln>
        </p:spPr>
      </p:pic>
      <p:pic>
        <p:nvPicPr>
          <p:cNvPr id="19472" name="Picture 4"/>
          <p:cNvPicPr>
            <a:picLocks noChangeAspect="1" noChangeArrowheads="1"/>
          </p:cNvPicPr>
          <p:nvPr/>
        </p:nvPicPr>
        <p:blipFill>
          <a:blip r:embed="rId11" cstate="print"/>
          <a:srcRect/>
          <a:stretch>
            <a:fillRect/>
          </a:stretch>
        </p:blipFill>
        <p:spPr bwMode="auto">
          <a:xfrm>
            <a:off x="583292" y="4153568"/>
            <a:ext cx="936625" cy="1336675"/>
          </a:xfrm>
          <a:prstGeom prst="rect">
            <a:avLst/>
          </a:prstGeom>
          <a:noFill/>
          <a:ln w="9525">
            <a:noFill/>
            <a:miter lim="800000"/>
            <a:headEnd/>
            <a:tailEnd/>
          </a:ln>
        </p:spPr>
      </p:pic>
      <p:pic>
        <p:nvPicPr>
          <p:cNvPr id="19473" name="Picture 6"/>
          <p:cNvPicPr>
            <a:picLocks noChangeAspect="1" noChangeArrowheads="1"/>
          </p:cNvPicPr>
          <p:nvPr/>
        </p:nvPicPr>
        <p:blipFill>
          <a:blip r:embed="rId12" cstate="print"/>
          <a:srcRect/>
          <a:stretch>
            <a:fillRect/>
          </a:stretch>
        </p:blipFill>
        <p:spPr bwMode="auto">
          <a:xfrm>
            <a:off x="4632097" y="1778668"/>
            <a:ext cx="1093787" cy="1582738"/>
          </a:xfrm>
          <a:prstGeom prst="rect">
            <a:avLst/>
          </a:prstGeom>
          <a:noFill/>
          <a:ln w="9525">
            <a:noFill/>
            <a:miter lim="800000"/>
            <a:headEnd/>
            <a:tailEnd/>
          </a:ln>
        </p:spPr>
      </p:pic>
      <p:pic>
        <p:nvPicPr>
          <p:cNvPr id="19474" name="Picture 5"/>
          <p:cNvPicPr>
            <a:picLocks noChangeAspect="1" noChangeArrowheads="1"/>
          </p:cNvPicPr>
          <p:nvPr/>
        </p:nvPicPr>
        <p:blipFill>
          <a:blip r:embed="rId13" cstate="print"/>
          <a:srcRect/>
          <a:stretch>
            <a:fillRect/>
          </a:stretch>
        </p:blipFill>
        <p:spPr bwMode="auto">
          <a:xfrm>
            <a:off x="3567113" y="2642268"/>
            <a:ext cx="1004887" cy="1439863"/>
          </a:xfrm>
          <a:prstGeom prst="rect">
            <a:avLst/>
          </a:prstGeom>
          <a:noFill/>
          <a:ln w="9525">
            <a:noFill/>
            <a:miter lim="800000"/>
            <a:headEnd/>
            <a:tailEnd/>
          </a:ln>
        </p:spPr>
      </p:pic>
      <p:pic>
        <p:nvPicPr>
          <p:cNvPr id="19475" name="Picture 3"/>
          <p:cNvPicPr>
            <a:picLocks noChangeAspect="1" noChangeArrowheads="1"/>
          </p:cNvPicPr>
          <p:nvPr/>
        </p:nvPicPr>
        <p:blipFill>
          <a:blip r:embed="rId14" cstate="print"/>
          <a:srcRect/>
          <a:stretch>
            <a:fillRect/>
          </a:stretch>
        </p:blipFill>
        <p:spPr bwMode="auto">
          <a:xfrm>
            <a:off x="4992459" y="2642268"/>
            <a:ext cx="1152525" cy="1622425"/>
          </a:xfrm>
          <a:prstGeom prst="rect">
            <a:avLst/>
          </a:prstGeom>
          <a:noFill/>
          <a:ln w="9525">
            <a:noFill/>
            <a:miter lim="800000"/>
            <a:headEnd/>
            <a:tailEnd/>
          </a:ln>
        </p:spPr>
      </p:pic>
      <p:pic>
        <p:nvPicPr>
          <p:cNvPr id="19476" name="Picture 7"/>
          <p:cNvPicPr>
            <a:picLocks noChangeAspect="1" noChangeArrowheads="1"/>
          </p:cNvPicPr>
          <p:nvPr/>
        </p:nvPicPr>
        <p:blipFill>
          <a:blip r:embed="rId15" cstate="print"/>
          <a:srcRect/>
          <a:stretch>
            <a:fillRect/>
          </a:stretch>
        </p:blipFill>
        <p:spPr bwMode="auto">
          <a:xfrm>
            <a:off x="3851275" y="3505868"/>
            <a:ext cx="1079500" cy="1563688"/>
          </a:xfrm>
          <a:prstGeom prst="rect">
            <a:avLst/>
          </a:prstGeom>
          <a:noFill/>
          <a:ln w="9525">
            <a:noFill/>
            <a:miter lim="800000"/>
            <a:headEnd/>
            <a:tailEnd/>
          </a:ln>
        </p:spPr>
      </p:pic>
      <p:pic>
        <p:nvPicPr>
          <p:cNvPr id="19477" name="Picture 5"/>
          <p:cNvPicPr>
            <a:picLocks noChangeAspect="1" noChangeArrowheads="1"/>
          </p:cNvPicPr>
          <p:nvPr/>
        </p:nvPicPr>
        <p:blipFill>
          <a:blip r:embed="rId16" cstate="print"/>
          <a:srcRect/>
          <a:stretch>
            <a:fillRect/>
          </a:stretch>
        </p:blipFill>
        <p:spPr bwMode="auto">
          <a:xfrm>
            <a:off x="5019447" y="4010693"/>
            <a:ext cx="1079500" cy="1527175"/>
          </a:xfrm>
          <a:prstGeom prst="rect">
            <a:avLst/>
          </a:prstGeom>
          <a:noFill/>
          <a:ln w="12700" cap="sq">
            <a:noFill/>
            <a:miter lim="800000"/>
            <a:headEnd type="none" w="sm" len="sm"/>
            <a:tailEnd type="none" w="sm" len="sm"/>
          </a:ln>
        </p:spPr>
      </p:pic>
      <p:pic>
        <p:nvPicPr>
          <p:cNvPr id="19478" name="Picture 2"/>
          <p:cNvPicPr>
            <a:picLocks noChangeAspect="1" noChangeArrowheads="1"/>
          </p:cNvPicPr>
          <p:nvPr/>
        </p:nvPicPr>
        <p:blipFill>
          <a:blip r:embed="rId17" cstate="print"/>
          <a:srcRect/>
          <a:stretch>
            <a:fillRect/>
          </a:stretch>
        </p:blipFill>
        <p:spPr bwMode="auto">
          <a:xfrm>
            <a:off x="6214794" y="1706479"/>
            <a:ext cx="1057903" cy="1484263"/>
          </a:xfrm>
          <a:prstGeom prst="rect">
            <a:avLst/>
          </a:prstGeom>
          <a:noFill/>
          <a:ln w="9525">
            <a:noFill/>
            <a:miter lim="800000"/>
            <a:headEnd/>
            <a:tailEnd/>
          </a:ln>
        </p:spPr>
      </p:pic>
      <p:sp>
        <p:nvSpPr>
          <p:cNvPr id="23" name="TextBox 10"/>
          <p:cNvSpPr txBox="1">
            <a:spLocks noChangeArrowheads="1"/>
          </p:cNvSpPr>
          <p:nvPr/>
        </p:nvSpPr>
        <p:spPr bwMode="auto">
          <a:xfrm>
            <a:off x="7107356" y="1318534"/>
            <a:ext cx="652743" cy="369332"/>
          </a:xfrm>
          <a:prstGeom prst="rect">
            <a:avLst/>
          </a:prstGeom>
          <a:noFill/>
          <a:ln w="9525">
            <a:noFill/>
            <a:miter lim="800000"/>
            <a:headEnd/>
            <a:tailEnd/>
          </a:ln>
        </p:spPr>
        <p:txBody>
          <a:bodyPr wrap="none">
            <a:spAutoFit/>
          </a:bodyPr>
          <a:lstStyle/>
          <a:p>
            <a:r>
              <a:rPr lang="en-GB" sz="1800" b="1" dirty="0" smtClean="0">
                <a:solidFill>
                  <a:srgbClr val="000000"/>
                </a:solidFill>
                <a:latin typeface="Calibri" pitchFamily="34" charset="0"/>
              </a:rPr>
              <a:t>2012</a:t>
            </a:r>
            <a:endParaRPr lang="fr-FR" sz="1800" b="1" dirty="0">
              <a:solidFill>
                <a:srgbClr val="000000"/>
              </a:solidFill>
              <a:latin typeface="Calibri" pitchFamily="34" charset="0"/>
            </a:endParaRPr>
          </a:p>
        </p:txBody>
      </p:sp>
      <p:pic>
        <p:nvPicPr>
          <p:cNvPr id="24" name="Picture 4"/>
          <p:cNvPicPr>
            <a:picLocks noChangeAspect="1" noChangeArrowheads="1"/>
          </p:cNvPicPr>
          <p:nvPr/>
        </p:nvPicPr>
        <p:blipFill>
          <a:blip r:embed="rId18" cstate="print"/>
          <a:srcRect/>
          <a:stretch>
            <a:fillRect/>
          </a:stretch>
        </p:blipFill>
        <p:spPr bwMode="auto">
          <a:xfrm>
            <a:off x="7654953" y="1706478"/>
            <a:ext cx="1033769" cy="1484264"/>
          </a:xfrm>
          <a:prstGeom prst="rect">
            <a:avLst/>
          </a:prstGeom>
          <a:noFill/>
          <a:ln w="12700" cap="sq">
            <a:noFill/>
            <a:miter lim="800000"/>
            <a:headEnd type="none" w="sm" len="sm"/>
            <a:tailEnd type="none" w="sm" len="sm"/>
          </a:ln>
        </p:spPr>
      </p:pic>
      <p:pic>
        <p:nvPicPr>
          <p:cNvPr id="54274" name="Picture 2"/>
          <p:cNvPicPr>
            <a:picLocks noChangeAspect="1" noChangeArrowheads="1"/>
          </p:cNvPicPr>
          <p:nvPr/>
        </p:nvPicPr>
        <p:blipFill>
          <a:blip r:embed="rId19" cstate="print"/>
          <a:srcRect/>
          <a:stretch>
            <a:fillRect/>
          </a:stretch>
        </p:blipFill>
        <p:spPr bwMode="auto">
          <a:xfrm>
            <a:off x="6444208" y="2470661"/>
            <a:ext cx="1008112" cy="1424651"/>
          </a:xfrm>
          <a:prstGeom prst="rect">
            <a:avLst/>
          </a:prstGeom>
          <a:noFill/>
          <a:ln w="9525">
            <a:noFill/>
            <a:miter lim="800000"/>
            <a:headEnd/>
            <a:tailEnd/>
          </a:ln>
        </p:spPr>
      </p:pic>
      <p:pic>
        <p:nvPicPr>
          <p:cNvPr id="54275" name="Picture 3"/>
          <p:cNvPicPr>
            <a:picLocks noChangeAspect="1" noChangeArrowheads="1"/>
          </p:cNvPicPr>
          <p:nvPr/>
        </p:nvPicPr>
        <p:blipFill>
          <a:blip r:embed="rId20" cstate="print"/>
          <a:srcRect/>
          <a:stretch>
            <a:fillRect/>
          </a:stretch>
        </p:blipFill>
        <p:spPr bwMode="auto">
          <a:xfrm>
            <a:off x="7884368" y="2470662"/>
            <a:ext cx="1080120" cy="1530790"/>
          </a:xfrm>
          <a:prstGeom prst="rect">
            <a:avLst/>
          </a:prstGeom>
          <a:noFill/>
          <a:ln w="9525">
            <a:noFill/>
            <a:miter lim="800000"/>
            <a:headEnd/>
            <a:tailEnd/>
          </a:ln>
        </p:spPr>
      </p:pic>
      <p:sp>
        <p:nvSpPr>
          <p:cNvPr id="27" name="Rectangle 15"/>
          <p:cNvSpPr>
            <a:spLocks noChangeArrowheads="1"/>
          </p:cNvSpPr>
          <p:nvPr/>
        </p:nvSpPr>
        <p:spPr bwMode="auto">
          <a:xfrm>
            <a:off x="0" y="5643578"/>
            <a:ext cx="5643570" cy="392159"/>
          </a:xfrm>
          <a:prstGeom prst="rect">
            <a:avLst/>
          </a:prstGeom>
          <a:noFill/>
          <a:ln w="9525">
            <a:noFill/>
            <a:miter lim="800000"/>
            <a:headEnd/>
            <a:tailEnd/>
          </a:ln>
        </p:spPr>
        <p:txBody>
          <a:bodyPr wrap="square">
            <a:spAutoFit/>
          </a:bodyPr>
          <a:lstStyle/>
          <a:p>
            <a:pPr>
              <a:lnSpc>
                <a:spcPct val="115000"/>
              </a:lnSpc>
              <a:spcAft>
                <a:spcPts val="300"/>
              </a:spcAft>
            </a:pPr>
            <a:r>
              <a:rPr lang="en-GB" sz="1800" b="1" dirty="0" smtClean="0">
                <a:solidFill>
                  <a:srgbClr val="000000"/>
                </a:solidFill>
                <a:latin typeface="Calibri" pitchFamily="34" charset="0"/>
                <a:ea typeface="Calibri" pitchFamily="34" charset="0"/>
                <a:cs typeface="Times New Roman" pitchFamily="18" charset="0"/>
              </a:rPr>
              <a:t>All roadmaps available under: </a:t>
            </a:r>
            <a:r>
              <a:rPr lang="en-GB" sz="1800" b="1" u="sng" dirty="0" smtClean="0">
                <a:solidFill>
                  <a:schemeClr val="tx2"/>
                </a:solidFill>
                <a:latin typeface="Calibri" pitchFamily="34" charset="0"/>
                <a:ea typeface="Calibri" pitchFamily="34" charset="0"/>
                <a:cs typeface="Times New Roman" pitchFamily="18" charset="0"/>
              </a:rPr>
              <a:t>www.iea.org/roadmaps</a:t>
            </a:r>
            <a:r>
              <a:rPr lang="en-GB" sz="1800" b="1" dirty="0" smtClean="0">
                <a:solidFill>
                  <a:srgbClr val="000000"/>
                </a:solidFill>
                <a:latin typeface="Calibri" pitchFamily="34" charset="0"/>
                <a:ea typeface="Calibri" pitchFamily="34" charset="0"/>
                <a:cs typeface="Times New Roman" pitchFamily="18" charset="0"/>
              </a:rPr>
              <a:t> </a:t>
            </a:r>
            <a:endParaRPr lang="en-GB" sz="1800" b="1" dirty="0">
              <a:solidFill>
                <a:srgbClr val="000000"/>
              </a:solidFill>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6597932"/>
            <a:ext cx="1043608" cy="215444"/>
          </a:xfrm>
          <a:prstGeom prst="rect">
            <a:avLst/>
          </a:prstGeom>
          <a:noFill/>
        </p:spPr>
        <p:txBody>
          <a:bodyPr wrap="square" rtlCol="0">
            <a:spAutoFit/>
          </a:bodyPr>
          <a:lstStyle/>
          <a:p>
            <a:r>
              <a:rPr lang="en-US" sz="800" dirty="0" smtClean="0">
                <a:solidFill>
                  <a:schemeClr val="bg1"/>
                </a:solidFill>
              </a:rPr>
              <a:t>© OECD/IEA 2014</a:t>
            </a:r>
            <a:endParaRPr lang="en-GB" sz="800" dirty="0">
              <a:solidFill>
                <a:schemeClr val="bg1"/>
              </a:solidFill>
            </a:endParaRPr>
          </a:p>
        </p:txBody>
      </p:sp>
      <p:sp>
        <p:nvSpPr>
          <p:cNvPr id="8" name="Titre 1"/>
          <p:cNvSpPr>
            <a:spLocks noGrp="1"/>
          </p:cNvSpPr>
          <p:nvPr>
            <p:ph type="title"/>
          </p:nvPr>
        </p:nvSpPr>
        <p:spPr>
          <a:xfrm>
            <a:off x="1187624" y="0"/>
            <a:ext cx="6840760" cy="908050"/>
          </a:xfrm>
        </p:spPr>
        <p:txBody>
          <a:bodyPr>
            <a:noAutofit/>
          </a:bodyPr>
          <a:lstStyle/>
          <a:p>
            <a:pPr algn="l"/>
            <a:r>
              <a:rPr lang="fr-FR" sz="3200" b="1" i="1" dirty="0" smtClean="0">
                <a:solidFill>
                  <a:srgbClr val="003366"/>
                </a:solidFill>
              </a:rPr>
              <a:t>How2Guides</a:t>
            </a:r>
            <a:r>
              <a:rPr lang="fr-FR" sz="3200" b="1" dirty="0" smtClean="0">
                <a:solidFill>
                  <a:srgbClr val="003366"/>
                </a:solidFill>
              </a:rPr>
              <a:t>: concept </a:t>
            </a:r>
            <a:endParaRPr lang="fr-FR" sz="3200" b="1" dirty="0">
              <a:solidFill>
                <a:srgbClr val="003366"/>
              </a:solidFill>
            </a:endParaRPr>
          </a:p>
        </p:txBody>
      </p:sp>
      <p:sp>
        <p:nvSpPr>
          <p:cNvPr id="9" name="Espace réservé du contenu 2"/>
          <p:cNvSpPr>
            <a:spLocks noGrp="1"/>
          </p:cNvSpPr>
          <p:nvPr>
            <p:ph idx="1"/>
          </p:nvPr>
        </p:nvSpPr>
        <p:spPr>
          <a:xfrm>
            <a:off x="214282" y="857232"/>
            <a:ext cx="7429552" cy="5524096"/>
          </a:xfrm>
        </p:spPr>
        <p:txBody>
          <a:bodyPr>
            <a:noAutofit/>
          </a:bodyPr>
          <a:lstStyle/>
          <a:p>
            <a:pPr eaLnBrk="1" hangingPunct="1">
              <a:spcAft>
                <a:spcPts val="600"/>
              </a:spcAft>
              <a:buClr>
                <a:srgbClr val="00CC00"/>
              </a:buClr>
              <a:buSzPct val="90000"/>
              <a:buNone/>
              <a:defRPr/>
            </a:pPr>
            <a:r>
              <a:rPr kumimoji="1" lang="en-GB" sz="2200" b="1" dirty="0" smtClean="0">
                <a:solidFill>
                  <a:schemeClr val="tx2"/>
                </a:solidFill>
                <a:latin typeface="Calibri" pitchFamily="34" charset="0"/>
              </a:rPr>
              <a:t>What are we doing?</a:t>
            </a:r>
          </a:p>
          <a:p>
            <a:pPr eaLnBrk="1" hangingPunct="1">
              <a:spcBef>
                <a:spcPts val="0"/>
              </a:spcBef>
              <a:spcAft>
                <a:spcPts val="0"/>
              </a:spcAft>
              <a:buClr>
                <a:srgbClr val="00CC00"/>
              </a:buClr>
              <a:buSzPct val="90000"/>
              <a:buFont typeface="Wingdings" pitchFamily="2" charset="2"/>
              <a:buChar char="n"/>
              <a:defRPr/>
            </a:pPr>
            <a:r>
              <a:rPr kumimoji="1" lang="en-GB" sz="1800" dirty="0" smtClean="0">
                <a:solidFill>
                  <a:schemeClr val="tx2"/>
                </a:solidFill>
                <a:latin typeface="Calibri" pitchFamily="34" charset="0"/>
              </a:rPr>
              <a:t>How2Guides are manuals for policy and decision makers to develop technology roadmaps tailored to national / regional circumstances</a:t>
            </a:r>
          </a:p>
          <a:p>
            <a:pPr eaLnBrk="1" hangingPunct="1">
              <a:spcAft>
                <a:spcPts val="600"/>
              </a:spcAft>
              <a:buClr>
                <a:srgbClr val="00CC00"/>
              </a:buClr>
              <a:buSzPct val="90000"/>
              <a:buNone/>
              <a:defRPr/>
            </a:pPr>
            <a:endParaRPr kumimoji="1" lang="en-US" sz="800" b="1" dirty="0" smtClean="0">
              <a:solidFill>
                <a:schemeClr val="tx2"/>
              </a:solidFill>
              <a:latin typeface="Calibri" pitchFamily="34" charset="0"/>
            </a:endParaRPr>
          </a:p>
          <a:p>
            <a:pPr eaLnBrk="1" hangingPunct="1">
              <a:spcAft>
                <a:spcPts val="600"/>
              </a:spcAft>
              <a:buClr>
                <a:srgbClr val="00CC00"/>
              </a:buClr>
              <a:buSzPct val="90000"/>
              <a:buNone/>
              <a:defRPr/>
            </a:pPr>
            <a:r>
              <a:rPr kumimoji="1" lang="en-US" sz="2200" b="1" dirty="0" smtClean="0">
                <a:solidFill>
                  <a:schemeClr val="tx2"/>
                </a:solidFill>
                <a:latin typeface="Calibri" pitchFamily="34" charset="0"/>
              </a:rPr>
              <a:t>Why are we doing this?</a:t>
            </a:r>
          </a:p>
          <a:p>
            <a:pPr eaLnBrk="1" hangingPunct="1">
              <a:spcBef>
                <a:spcPts val="0"/>
              </a:spcBef>
              <a:spcAft>
                <a:spcPts val="0"/>
              </a:spcAft>
              <a:buClr>
                <a:srgbClr val="00CC00"/>
              </a:buClr>
              <a:buSzPct val="90000"/>
              <a:buFont typeface="Wingdings" pitchFamily="2" charset="2"/>
              <a:buChar char="n"/>
              <a:defRPr/>
            </a:pPr>
            <a:r>
              <a:rPr kumimoji="1" lang="en-US" sz="1800" dirty="0" smtClean="0">
                <a:solidFill>
                  <a:schemeClr val="tx2"/>
                </a:solidFill>
                <a:latin typeface="Calibri" pitchFamily="34" charset="0"/>
              </a:rPr>
              <a:t>To scale-up IEA capabilities to provide support to countries for national roadmap development </a:t>
            </a:r>
          </a:p>
          <a:p>
            <a:pPr eaLnBrk="1" hangingPunct="1">
              <a:spcBef>
                <a:spcPts val="0"/>
              </a:spcBef>
              <a:spcAft>
                <a:spcPts val="0"/>
              </a:spcAft>
              <a:buClr>
                <a:srgbClr val="00CC00"/>
              </a:buClr>
              <a:buSzPct val="90000"/>
              <a:buFont typeface="Wingdings" pitchFamily="2" charset="2"/>
              <a:buChar char="n"/>
              <a:defRPr/>
            </a:pPr>
            <a:r>
              <a:rPr kumimoji="1" lang="en-US" sz="1800" dirty="0" smtClean="0">
                <a:solidFill>
                  <a:schemeClr val="tx2"/>
                </a:solidFill>
                <a:latin typeface="Calibri" pitchFamily="34" charset="0"/>
              </a:rPr>
              <a:t>To enhance the impact of the IEA’s technology roadmap </a:t>
            </a:r>
            <a:r>
              <a:rPr kumimoji="1" lang="en-US" sz="1800" dirty="0" err="1" smtClean="0">
                <a:solidFill>
                  <a:schemeClr val="tx2"/>
                </a:solidFill>
                <a:latin typeface="Calibri" pitchFamily="34" charset="0"/>
              </a:rPr>
              <a:t>programme</a:t>
            </a:r>
            <a:endParaRPr kumimoji="1" lang="en-US" sz="1800" dirty="0" smtClean="0">
              <a:solidFill>
                <a:schemeClr val="tx2"/>
              </a:solidFill>
              <a:latin typeface="Calibri" pitchFamily="34" charset="0"/>
            </a:endParaRPr>
          </a:p>
          <a:p>
            <a:pPr eaLnBrk="1" hangingPunct="1">
              <a:spcBef>
                <a:spcPts val="0"/>
              </a:spcBef>
              <a:spcAft>
                <a:spcPts val="0"/>
              </a:spcAft>
              <a:buClr>
                <a:srgbClr val="00CC00"/>
              </a:buClr>
              <a:buSzPct val="90000"/>
              <a:buFont typeface="Wingdings" pitchFamily="2" charset="2"/>
              <a:buChar char="n"/>
              <a:defRPr/>
            </a:pPr>
            <a:endParaRPr kumimoji="1" lang="en-US" sz="800" dirty="0" smtClean="0">
              <a:solidFill>
                <a:schemeClr val="tx2"/>
              </a:solidFill>
              <a:latin typeface="Calibri" pitchFamily="34" charset="0"/>
            </a:endParaRPr>
          </a:p>
          <a:p>
            <a:pPr marL="400050" lvl="1" indent="-342900" eaLnBrk="1" hangingPunct="1">
              <a:spcBef>
                <a:spcPts val="0"/>
              </a:spcBef>
              <a:spcAft>
                <a:spcPts val="0"/>
              </a:spcAft>
              <a:buClr>
                <a:srgbClr val="00CC00"/>
              </a:buClr>
              <a:buSzPct val="90000"/>
              <a:buNone/>
              <a:defRPr/>
            </a:pPr>
            <a:r>
              <a:rPr kumimoji="1" lang="en-US" sz="2100" b="1" dirty="0" smtClean="0">
                <a:solidFill>
                  <a:schemeClr val="tx2"/>
                </a:solidFill>
                <a:latin typeface="Calibri" pitchFamily="34" charset="0"/>
              </a:rPr>
              <a:t>Is this only for IEA Members?</a:t>
            </a:r>
          </a:p>
          <a:p>
            <a:pPr marL="400050" lvl="2" indent="-342900" eaLnBrk="1" hangingPunct="1">
              <a:spcBef>
                <a:spcPts val="0"/>
              </a:spcBef>
              <a:spcAft>
                <a:spcPts val="0"/>
              </a:spcAft>
              <a:buClr>
                <a:srgbClr val="00CC00"/>
              </a:buClr>
              <a:buSzPct val="90000"/>
              <a:buFont typeface="Wingdings" pitchFamily="2" charset="2"/>
              <a:buChar char="n"/>
              <a:defRPr/>
            </a:pPr>
            <a:r>
              <a:rPr kumimoji="1" lang="en-US" sz="1800" dirty="0" smtClean="0">
                <a:solidFill>
                  <a:schemeClr val="tx2"/>
                </a:solidFill>
                <a:latin typeface="Calibri" pitchFamily="34" charset="0"/>
              </a:rPr>
              <a:t>Not at all – developing countries and emerging economies are a key audience for this initiative</a:t>
            </a:r>
          </a:p>
          <a:p>
            <a:pPr eaLnBrk="1" hangingPunct="1">
              <a:spcBef>
                <a:spcPts val="0"/>
              </a:spcBef>
              <a:spcAft>
                <a:spcPts val="0"/>
              </a:spcAft>
              <a:buClr>
                <a:srgbClr val="00CC00"/>
              </a:buClr>
              <a:buSzPct val="90000"/>
              <a:buNone/>
              <a:defRPr/>
            </a:pPr>
            <a:endParaRPr kumimoji="1" lang="en-US" sz="800" b="1" dirty="0" smtClean="0">
              <a:solidFill>
                <a:schemeClr val="tx2"/>
              </a:solidFill>
              <a:latin typeface="Calibri" pitchFamily="34" charset="0"/>
            </a:endParaRPr>
          </a:p>
          <a:p>
            <a:pPr eaLnBrk="1" hangingPunct="1">
              <a:spcBef>
                <a:spcPts val="0"/>
              </a:spcBef>
              <a:spcAft>
                <a:spcPts val="0"/>
              </a:spcAft>
              <a:buClr>
                <a:srgbClr val="00CC00"/>
              </a:buClr>
              <a:buSzPct val="90000"/>
              <a:buNone/>
              <a:defRPr/>
            </a:pPr>
            <a:r>
              <a:rPr kumimoji="1" lang="en-US" sz="2100" b="1" dirty="0" smtClean="0">
                <a:solidFill>
                  <a:schemeClr val="tx2"/>
                </a:solidFill>
                <a:latin typeface="Calibri" pitchFamily="34" charset="0"/>
              </a:rPr>
              <a:t>Work streams</a:t>
            </a:r>
          </a:p>
          <a:p>
            <a:pPr eaLnBrk="1" hangingPunct="1">
              <a:spcBef>
                <a:spcPts val="0"/>
              </a:spcBef>
              <a:spcAft>
                <a:spcPts val="0"/>
              </a:spcAft>
              <a:buClr>
                <a:srgbClr val="00CC00"/>
              </a:buClr>
              <a:buSzPct val="90000"/>
              <a:buFont typeface="Wingdings" pitchFamily="2" charset="2"/>
              <a:buChar char="n"/>
              <a:defRPr/>
            </a:pPr>
            <a:r>
              <a:rPr kumimoji="1" lang="en-US" sz="1800" i="1" dirty="0" smtClean="0">
                <a:solidFill>
                  <a:schemeClr val="tx2"/>
                </a:solidFill>
                <a:latin typeface="Calibri" pitchFamily="34" charset="0"/>
              </a:rPr>
              <a:t>How2Guide for Wind Energy</a:t>
            </a:r>
            <a:r>
              <a:rPr kumimoji="1" lang="en-US" sz="1800" dirty="0" smtClean="0">
                <a:solidFill>
                  <a:schemeClr val="tx2"/>
                </a:solidFill>
                <a:latin typeface="Calibri" pitchFamily="34" charset="0"/>
              </a:rPr>
              <a:t> (released on 10 March 2014)</a:t>
            </a:r>
          </a:p>
          <a:p>
            <a:pPr eaLnBrk="1" hangingPunct="1">
              <a:spcBef>
                <a:spcPts val="0"/>
              </a:spcBef>
              <a:spcAft>
                <a:spcPts val="0"/>
              </a:spcAft>
              <a:buClr>
                <a:srgbClr val="00CC00"/>
              </a:buClr>
              <a:buSzPct val="90000"/>
              <a:buFont typeface="Wingdings" pitchFamily="2" charset="2"/>
              <a:buChar char="n"/>
              <a:defRPr/>
            </a:pPr>
            <a:r>
              <a:rPr kumimoji="1" lang="en-US" sz="1800" b="1" i="1" dirty="0" smtClean="0">
                <a:solidFill>
                  <a:schemeClr val="tx2"/>
                </a:solidFill>
                <a:latin typeface="Calibri" pitchFamily="34" charset="0"/>
              </a:rPr>
              <a:t>How2Guide for </a:t>
            </a:r>
            <a:r>
              <a:rPr kumimoji="1" lang="en-US" sz="1800" b="1" i="1" dirty="0" err="1" smtClean="0">
                <a:solidFill>
                  <a:schemeClr val="tx2"/>
                </a:solidFill>
                <a:latin typeface="Calibri" pitchFamily="34" charset="0"/>
              </a:rPr>
              <a:t>Bioenergy</a:t>
            </a:r>
            <a:r>
              <a:rPr kumimoji="1" lang="en-US" sz="1800" b="1" i="1" dirty="0" smtClean="0">
                <a:solidFill>
                  <a:schemeClr val="tx2"/>
                </a:solidFill>
                <a:latin typeface="Calibri" pitchFamily="34" charset="0"/>
              </a:rPr>
              <a:t> </a:t>
            </a:r>
            <a:r>
              <a:rPr kumimoji="1" lang="en-US" sz="1800" b="1" dirty="0" smtClean="0">
                <a:solidFill>
                  <a:schemeClr val="tx2"/>
                </a:solidFill>
                <a:latin typeface="Calibri" pitchFamily="34" charset="0"/>
              </a:rPr>
              <a:t>(expected Q1 2015)</a:t>
            </a:r>
          </a:p>
          <a:p>
            <a:pPr eaLnBrk="1" hangingPunct="1">
              <a:spcBef>
                <a:spcPts val="0"/>
              </a:spcBef>
              <a:spcAft>
                <a:spcPts val="0"/>
              </a:spcAft>
              <a:buClr>
                <a:srgbClr val="00CC00"/>
              </a:buClr>
              <a:buSzPct val="90000"/>
              <a:buFont typeface="Wingdings" pitchFamily="2" charset="2"/>
              <a:buChar char="n"/>
              <a:defRPr/>
            </a:pPr>
            <a:r>
              <a:rPr kumimoji="1" lang="en-US" sz="1800" i="1" dirty="0" smtClean="0">
                <a:solidFill>
                  <a:schemeClr val="tx2"/>
                </a:solidFill>
                <a:latin typeface="Calibri" pitchFamily="34" charset="0"/>
              </a:rPr>
              <a:t>How2Guide for Smart Grids </a:t>
            </a:r>
            <a:r>
              <a:rPr kumimoji="1" lang="en-US" sz="1800" dirty="0" smtClean="0">
                <a:solidFill>
                  <a:schemeClr val="tx2"/>
                </a:solidFill>
                <a:latin typeface="Calibri" pitchFamily="34" charset="0"/>
              </a:rPr>
              <a:t>(expected in 2015)</a:t>
            </a:r>
          </a:p>
          <a:p>
            <a:pPr>
              <a:buNone/>
            </a:pPr>
            <a:endParaRPr lang="fr-FR" sz="1800" dirty="0" smtClean="0">
              <a:solidFill>
                <a:srgbClr val="003366"/>
              </a:solidFill>
            </a:endParaRPr>
          </a:p>
        </p:txBody>
      </p:sp>
      <p:pic>
        <p:nvPicPr>
          <p:cNvPr id="12" name="Picture 7"/>
          <p:cNvPicPr>
            <a:picLocks noChangeAspect="1" noChangeArrowheads="1"/>
          </p:cNvPicPr>
          <p:nvPr/>
        </p:nvPicPr>
        <p:blipFill>
          <a:blip r:embed="rId3" cstate="print"/>
          <a:srcRect/>
          <a:stretch>
            <a:fillRect/>
          </a:stretch>
        </p:blipFill>
        <p:spPr bwMode="auto">
          <a:xfrm>
            <a:off x="7690961" y="4509120"/>
            <a:ext cx="1453039" cy="2067687"/>
          </a:xfrm>
          <a:prstGeom prst="rect">
            <a:avLst/>
          </a:prstGeom>
          <a:noFill/>
          <a:ln w="9525">
            <a:noFill/>
            <a:miter lim="800000"/>
            <a:headEnd/>
            <a:tailEnd/>
          </a:ln>
        </p:spPr>
      </p:pic>
      <p:sp>
        <p:nvSpPr>
          <p:cNvPr id="13" name="TextBox 12"/>
          <p:cNvSpPr txBox="1"/>
          <p:nvPr/>
        </p:nvSpPr>
        <p:spPr>
          <a:xfrm>
            <a:off x="8783960" y="6581001"/>
            <a:ext cx="360040" cy="276999"/>
          </a:xfrm>
          <a:prstGeom prst="rect">
            <a:avLst/>
          </a:prstGeom>
          <a:noFill/>
        </p:spPr>
        <p:txBody>
          <a:bodyPr wrap="square" rtlCol="0">
            <a:spAutoFit/>
          </a:bodyPr>
          <a:lstStyle/>
          <a:p>
            <a:fld id="{0E62369C-C255-490E-AA0D-89477BD37DCC}" type="slidenum">
              <a:rPr lang="en-GB" sz="1200" smtClean="0">
                <a:solidFill>
                  <a:schemeClr val="tx2"/>
                </a:solidFill>
                <a:latin typeface="+mn-lt"/>
              </a:rPr>
              <a:pPr/>
              <a:t>5</a:t>
            </a:fld>
            <a:endParaRPr lang="en-GB" sz="1200" dirty="0">
              <a:solidFill>
                <a:schemeClr val="tx2"/>
              </a:solidFill>
              <a:latin typeface="+mn-lt"/>
            </a:endParaRPr>
          </a:p>
        </p:txBody>
      </p:sp>
      <p:pic>
        <p:nvPicPr>
          <p:cNvPr id="1026" name="Picture 2"/>
          <p:cNvPicPr>
            <a:picLocks noChangeAspect="1" noChangeArrowheads="1"/>
          </p:cNvPicPr>
          <p:nvPr/>
        </p:nvPicPr>
        <p:blipFill>
          <a:blip r:embed="rId4" cstate="print"/>
          <a:srcRect/>
          <a:stretch>
            <a:fillRect/>
          </a:stretch>
        </p:blipFill>
        <p:spPr bwMode="auto">
          <a:xfrm>
            <a:off x="7668411" y="116632"/>
            <a:ext cx="1475589" cy="2088232"/>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a:off x="7644536" y="2204864"/>
            <a:ext cx="1499464" cy="2122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8604448" cy="5472608"/>
          </a:xfrm>
        </p:spPr>
        <p:txBody>
          <a:bodyPr>
            <a:normAutofit/>
          </a:bodyPr>
          <a:lstStyle/>
          <a:p>
            <a:pPr>
              <a:buNone/>
            </a:pPr>
            <a:r>
              <a:rPr lang="en-US" sz="2800" b="1" dirty="0" smtClean="0">
                <a:solidFill>
                  <a:srgbClr val="003366"/>
                </a:solidFill>
              </a:rPr>
              <a:t>Key elements :</a:t>
            </a:r>
          </a:p>
          <a:p>
            <a:pPr lvl="0">
              <a:buClr>
                <a:srgbClr val="00B050"/>
              </a:buClr>
              <a:buSzPct val="150000"/>
              <a:buNone/>
              <a:defRPr/>
            </a:pPr>
            <a:endParaRPr lang="en-US" sz="2400" dirty="0" smtClean="0">
              <a:solidFill>
                <a:srgbClr val="003366"/>
              </a:solidFill>
            </a:endParaRPr>
          </a:p>
          <a:p>
            <a:pPr marL="0" indent="0" eaLnBrk="1" hangingPunct="1">
              <a:spcBef>
                <a:spcPts val="0"/>
              </a:spcBef>
              <a:spcAft>
                <a:spcPts val="2400"/>
              </a:spcAft>
              <a:buClr>
                <a:srgbClr val="00CC00"/>
              </a:buClr>
              <a:buSzPct val="90000"/>
              <a:buFont typeface="Wingdings" pitchFamily="2" charset="2"/>
              <a:buChar char="n"/>
              <a:defRPr/>
            </a:pPr>
            <a:r>
              <a:rPr lang="en-US" sz="2600" dirty="0" smtClean="0">
                <a:solidFill>
                  <a:srgbClr val="003366"/>
                </a:solidFill>
              </a:rPr>
              <a:t> </a:t>
            </a:r>
            <a:r>
              <a:rPr lang="en-US" sz="2400" b="1" dirty="0" smtClean="0">
                <a:solidFill>
                  <a:srgbClr val="003366"/>
                </a:solidFill>
              </a:rPr>
              <a:t>Define the process of developing and implementing a bioenergy technology roadmap</a:t>
            </a:r>
            <a:endParaRPr lang="en-US" sz="2600" b="1" dirty="0" smtClean="0">
              <a:solidFill>
                <a:srgbClr val="003366"/>
              </a:solidFill>
            </a:endParaRPr>
          </a:p>
          <a:p>
            <a:pPr marL="0" indent="0" eaLnBrk="1" hangingPunct="1">
              <a:spcBef>
                <a:spcPts val="0"/>
              </a:spcBef>
              <a:spcAft>
                <a:spcPts val="2400"/>
              </a:spcAft>
              <a:buClr>
                <a:srgbClr val="00CC00"/>
              </a:buClr>
              <a:buSzPct val="90000"/>
              <a:buFont typeface="Wingdings" pitchFamily="2" charset="2"/>
              <a:buChar char="n"/>
              <a:defRPr/>
            </a:pPr>
            <a:r>
              <a:rPr lang="en-US" sz="2400" dirty="0" smtClean="0">
                <a:solidFill>
                  <a:srgbClr val="003366"/>
                </a:solidFill>
              </a:rPr>
              <a:t>Roadmap methodology guidance through </a:t>
            </a:r>
            <a:r>
              <a:rPr lang="en-US" sz="2400" b="1" dirty="0" smtClean="0">
                <a:solidFill>
                  <a:srgbClr val="003366"/>
                </a:solidFill>
              </a:rPr>
              <a:t>four steps</a:t>
            </a:r>
            <a:r>
              <a:rPr lang="en-US" sz="2400" dirty="0" smtClean="0">
                <a:solidFill>
                  <a:srgbClr val="003366"/>
                </a:solidFill>
              </a:rPr>
              <a:t>, illustrated by case studies</a:t>
            </a:r>
            <a:endParaRPr lang="en-US" sz="2600" dirty="0" smtClean="0">
              <a:solidFill>
                <a:srgbClr val="003366"/>
              </a:solidFill>
            </a:endParaRPr>
          </a:p>
          <a:p>
            <a:pPr marL="0" indent="0" eaLnBrk="1" hangingPunct="1">
              <a:spcBef>
                <a:spcPts val="0"/>
              </a:spcBef>
              <a:spcAft>
                <a:spcPts val="2400"/>
              </a:spcAft>
              <a:buClr>
                <a:srgbClr val="00CC00"/>
              </a:buClr>
              <a:buSzPct val="90000"/>
              <a:buFont typeface="Wingdings" pitchFamily="2" charset="2"/>
              <a:buChar char="n"/>
              <a:defRPr/>
            </a:pPr>
            <a:r>
              <a:rPr lang="en-US" sz="2600" dirty="0" smtClean="0">
                <a:solidFill>
                  <a:srgbClr val="003366"/>
                </a:solidFill>
              </a:rPr>
              <a:t> </a:t>
            </a:r>
            <a:r>
              <a:rPr lang="en-US" sz="2400" b="1" dirty="0" smtClean="0">
                <a:solidFill>
                  <a:srgbClr val="003366"/>
                </a:solidFill>
              </a:rPr>
              <a:t>Case studies </a:t>
            </a:r>
            <a:r>
              <a:rPr lang="en-US" sz="2400" dirty="0" smtClean="0">
                <a:solidFill>
                  <a:srgbClr val="003366"/>
                </a:solidFill>
              </a:rPr>
              <a:t>from IEA Member and Partner countries (Southern Africa, South East Asia, South America)</a:t>
            </a:r>
            <a:endParaRPr lang="en-US" sz="2600" dirty="0" smtClean="0">
              <a:solidFill>
                <a:srgbClr val="003366"/>
              </a:solidFill>
            </a:endParaRPr>
          </a:p>
          <a:p>
            <a:pPr marL="0" indent="0" eaLnBrk="1" hangingPunct="1">
              <a:spcBef>
                <a:spcPts val="0"/>
              </a:spcBef>
              <a:spcAft>
                <a:spcPts val="2400"/>
              </a:spcAft>
              <a:buClr>
                <a:srgbClr val="00CC00"/>
              </a:buClr>
              <a:buSzPct val="90000"/>
              <a:buFont typeface="Wingdings" pitchFamily="2" charset="2"/>
              <a:buChar char="n"/>
              <a:defRPr/>
            </a:pPr>
            <a:r>
              <a:rPr lang="en-US" sz="2600" dirty="0" smtClean="0">
                <a:solidFill>
                  <a:srgbClr val="003366"/>
                </a:solidFill>
              </a:rPr>
              <a:t> </a:t>
            </a:r>
            <a:r>
              <a:rPr lang="en-US" sz="2200" b="1" dirty="0" smtClean="0">
                <a:solidFill>
                  <a:srgbClr val="003366"/>
                </a:solidFill>
              </a:rPr>
              <a:t>Comprehensive d</a:t>
            </a:r>
            <a:r>
              <a:rPr lang="en-US" sz="2400" b="1" dirty="0" smtClean="0">
                <a:solidFill>
                  <a:srgbClr val="003366"/>
                </a:solidFill>
              </a:rPr>
              <a:t>ecision support toolbox</a:t>
            </a:r>
            <a:r>
              <a:rPr lang="en-US" sz="2400" dirty="0" smtClean="0">
                <a:solidFill>
                  <a:srgbClr val="003366"/>
                </a:solidFill>
              </a:rPr>
              <a:t>, including and referencing work of other international/regional </a:t>
            </a:r>
            <a:r>
              <a:rPr lang="en-US" sz="2400" dirty="0" err="1" smtClean="0">
                <a:solidFill>
                  <a:srgbClr val="003366"/>
                </a:solidFill>
              </a:rPr>
              <a:t>organisations</a:t>
            </a:r>
            <a:endParaRPr lang="en-US" sz="2600" dirty="0" smtClean="0">
              <a:solidFill>
                <a:srgbClr val="003366"/>
              </a:solidFill>
            </a:endParaRPr>
          </a:p>
          <a:p>
            <a:pPr marL="0" indent="0" eaLnBrk="1" hangingPunct="1">
              <a:spcAft>
                <a:spcPts val="600"/>
              </a:spcAft>
              <a:buClr>
                <a:srgbClr val="00CC00"/>
              </a:buClr>
              <a:buSzPct val="90000"/>
              <a:buFont typeface="Wingdings" pitchFamily="2" charset="2"/>
              <a:buChar char="n"/>
              <a:defRPr/>
            </a:pPr>
            <a:endParaRPr lang="en-US" sz="2600" dirty="0" smtClean="0">
              <a:solidFill>
                <a:srgbClr val="003366"/>
              </a:solidFill>
            </a:endParaRPr>
          </a:p>
          <a:p>
            <a:pPr lvl="0">
              <a:buClr>
                <a:srgbClr val="00B050"/>
              </a:buClr>
              <a:buSzPct val="150000"/>
              <a:buNone/>
              <a:defRPr/>
            </a:pPr>
            <a:endParaRPr lang="en-US" sz="2400" dirty="0" smtClean="0">
              <a:solidFill>
                <a:srgbClr val="003366"/>
              </a:solidFill>
            </a:endParaRPr>
          </a:p>
          <a:p>
            <a:pPr lvl="0">
              <a:buClr>
                <a:srgbClr val="00B050"/>
              </a:buClr>
              <a:buSzPct val="150000"/>
              <a:buNone/>
              <a:defRPr/>
            </a:pPr>
            <a:endParaRPr lang="en-US" sz="2400" dirty="0" smtClean="0">
              <a:solidFill>
                <a:srgbClr val="003366"/>
              </a:solidFill>
            </a:endParaRPr>
          </a:p>
        </p:txBody>
      </p:sp>
      <p:sp>
        <p:nvSpPr>
          <p:cNvPr id="5" name="TextBox 4"/>
          <p:cNvSpPr txBox="1"/>
          <p:nvPr/>
        </p:nvSpPr>
        <p:spPr>
          <a:xfrm>
            <a:off x="35496" y="6597932"/>
            <a:ext cx="1043608" cy="215444"/>
          </a:xfrm>
          <a:prstGeom prst="rect">
            <a:avLst/>
          </a:prstGeom>
          <a:noFill/>
        </p:spPr>
        <p:txBody>
          <a:bodyPr wrap="square" rtlCol="0">
            <a:spAutoFit/>
          </a:bodyPr>
          <a:lstStyle/>
          <a:p>
            <a:r>
              <a:rPr lang="en-US" sz="800" dirty="0" smtClean="0">
                <a:solidFill>
                  <a:schemeClr val="bg1"/>
                </a:solidFill>
              </a:rPr>
              <a:t>© OECD/IEA 2014</a:t>
            </a:r>
            <a:endParaRPr lang="en-GB" sz="800" dirty="0">
              <a:solidFill>
                <a:schemeClr val="bg1"/>
              </a:solidFill>
            </a:endParaRPr>
          </a:p>
        </p:txBody>
      </p:sp>
      <p:sp>
        <p:nvSpPr>
          <p:cNvPr id="6" name="TextBox 5"/>
          <p:cNvSpPr txBox="1"/>
          <p:nvPr/>
        </p:nvSpPr>
        <p:spPr>
          <a:xfrm>
            <a:off x="8783960" y="6581001"/>
            <a:ext cx="360040" cy="276999"/>
          </a:xfrm>
          <a:prstGeom prst="rect">
            <a:avLst/>
          </a:prstGeom>
          <a:noFill/>
        </p:spPr>
        <p:txBody>
          <a:bodyPr wrap="square" rtlCol="0">
            <a:spAutoFit/>
          </a:bodyPr>
          <a:lstStyle/>
          <a:p>
            <a:fld id="{0E62369C-C255-490E-AA0D-89477BD37DCC}" type="slidenum">
              <a:rPr lang="en-GB" sz="1200" smtClean="0">
                <a:solidFill>
                  <a:schemeClr val="tx2"/>
                </a:solidFill>
                <a:latin typeface="+mn-lt"/>
              </a:rPr>
              <a:pPr/>
              <a:t>6</a:t>
            </a:fld>
            <a:endParaRPr lang="en-GB" sz="1200" dirty="0">
              <a:solidFill>
                <a:schemeClr val="tx2"/>
              </a:solidFill>
              <a:latin typeface="+mn-lt"/>
            </a:endParaRPr>
          </a:p>
        </p:txBody>
      </p:sp>
      <p:sp>
        <p:nvSpPr>
          <p:cNvPr id="7" name="Titre 1"/>
          <p:cNvSpPr txBox="1">
            <a:spLocks/>
          </p:cNvSpPr>
          <p:nvPr/>
        </p:nvSpPr>
        <p:spPr bwMode="auto">
          <a:xfrm>
            <a:off x="-357222" y="357166"/>
            <a:ext cx="8793163"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200" b="1" i="1" u="none" strike="noStrike" kern="1200" cap="none" spc="0" normalizeH="0" baseline="0" noProof="0" dirty="0" smtClean="0">
                <a:ln>
                  <a:noFill/>
                </a:ln>
                <a:solidFill>
                  <a:srgbClr val="003366"/>
                </a:solidFill>
                <a:effectLst/>
                <a:uLnTx/>
                <a:uFillTx/>
                <a:latin typeface="+mj-lt"/>
                <a:ea typeface="MS PGothic" pitchFamily="34" charset="-128"/>
                <a:cs typeface="+mj-cs"/>
              </a:rPr>
              <a:t>How2Guide</a:t>
            </a:r>
            <a:r>
              <a:rPr kumimoji="0" lang="fr-FR" sz="3200" b="1" i="1" u="none" strike="noStrike" kern="1200" cap="none" spc="0" normalizeH="0" noProof="0" dirty="0" smtClean="0">
                <a:ln>
                  <a:noFill/>
                </a:ln>
                <a:solidFill>
                  <a:srgbClr val="003366"/>
                </a:solidFill>
                <a:effectLst/>
                <a:uLnTx/>
                <a:uFillTx/>
                <a:latin typeface="+mj-lt"/>
                <a:ea typeface="MS PGothic" pitchFamily="34" charset="-128"/>
                <a:cs typeface="+mj-cs"/>
              </a:rPr>
              <a:t> for </a:t>
            </a:r>
            <a:r>
              <a:rPr kumimoji="0" lang="fr-FR" sz="3200" b="1" i="1" u="none" strike="noStrike" kern="1200" cap="none" spc="0" normalizeH="0" noProof="0" dirty="0" err="1" smtClean="0">
                <a:ln>
                  <a:noFill/>
                </a:ln>
                <a:solidFill>
                  <a:srgbClr val="003366"/>
                </a:solidFill>
                <a:effectLst/>
                <a:uLnTx/>
                <a:uFillTx/>
                <a:latin typeface="+mj-lt"/>
                <a:ea typeface="MS PGothic" pitchFamily="34" charset="-128"/>
                <a:cs typeface="+mj-cs"/>
              </a:rPr>
              <a:t>Bioenergy</a:t>
            </a:r>
            <a:endParaRPr kumimoji="0" lang="fr-FR" sz="3200" b="1" i="1" u="none" strike="noStrike" kern="1200" cap="none" spc="0" normalizeH="0" baseline="0" noProof="0" dirty="0">
              <a:ln>
                <a:noFill/>
              </a:ln>
              <a:solidFill>
                <a:srgbClr val="003366"/>
              </a:solidFill>
              <a:effectLst/>
              <a:uLnTx/>
              <a:uFillTx/>
              <a:latin typeface="+mj-lt"/>
              <a:ea typeface="MS PGothic" pitchFamily="34" charset="-128"/>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714356"/>
            <a:ext cx="7596336" cy="908050"/>
          </a:xfrm>
        </p:spPr>
        <p:txBody>
          <a:bodyPr>
            <a:normAutofit fontScale="90000"/>
          </a:bodyPr>
          <a:lstStyle/>
          <a:p>
            <a:r>
              <a:rPr lang="fr-FR" sz="3200" b="1" dirty="0" smtClean="0">
                <a:ln w="12700">
                  <a:noFill/>
                  <a:prstDash val="solid"/>
                </a:ln>
                <a:solidFill>
                  <a:schemeClr val="accent6"/>
                </a:solidFill>
              </a:rPr>
              <a:t>How2Guide for </a:t>
            </a:r>
            <a:r>
              <a:rPr lang="fr-FR" sz="3200" b="1" dirty="0" err="1" smtClean="0">
                <a:ln w="12700">
                  <a:noFill/>
                  <a:prstDash val="solid"/>
                </a:ln>
                <a:solidFill>
                  <a:schemeClr val="accent6"/>
                </a:solidFill>
              </a:rPr>
              <a:t>Bioenergy</a:t>
            </a:r>
            <a:r>
              <a:rPr lang="fr-FR" sz="3200" b="1" dirty="0" smtClean="0">
                <a:ln w="12700">
                  <a:noFill/>
                  <a:prstDash val="solid"/>
                </a:ln>
                <a:solidFill>
                  <a:schemeClr val="accent6"/>
                </a:solidFill>
              </a:rPr>
              <a:t> – </a:t>
            </a:r>
            <a:br>
              <a:rPr lang="fr-FR" sz="3200" b="1" dirty="0" smtClean="0">
                <a:ln w="12700">
                  <a:noFill/>
                  <a:prstDash val="solid"/>
                </a:ln>
                <a:solidFill>
                  <a:schemeClr val="accent6"/>
                </a:solidFill>
              </a:rPr>
            </a:br>
            <a:r>
              <a:rPr lang="fr-FR" sz="3200" b="1" dirty="0" err="1" smtClean="0">
                <a:ln w="12700">
                  <a:noFill/>
                  <a:prstDash val="solid"/>
                </a:ln>
                <a:solidFill>
                  <a:schemeClr val="accent6"/>
                </a:solidFill>
              </a:rPr>
              <a:t>Regional</a:t>
            </a:r>
            <a:r>
              <a:rPr lang="fr-FR" sz="3200" b="1" dirty="0" smtClean="0">
                <a:ln w="12700">
                  <a:noFill/>
                  <a:prstDash val="solid"/>
                </a:ln>
                <a:solidFill>
                  <a:schemeClr val="accent6"/>
                </a:solidFill>
              </a:rPr>
              <a:t> expert workshops</a:t>
            </a:r>
            <a:endParaRPr lang="fr-FR" sz="3200" b="1" dirty="0">
              <a:ln w="12700">
                <a:noFill/>
                <a:prstDash val="solid"/>
              </a:ln>
              <a:solidFill>
                <a:schemeClr val="accent6"/>
              </a:solidFill>
            </a:endParaRPr>
          </a:p>
        </p:txBody>
      </p:sp>
      <p:sp>
        <p:nvSpPr>
          <p:cNvPr id="3" name="Espace réservé du contenu 2"/>
          <p:cNvSpPr>
            <a:spLocks noGrp="1"/>
          </p:cNvSpPr>
          <p:nvPr>
            <p:ph idx="1"/>
          </p:nvPr>
        </p:nvSpPr>
        <p:spPr>
          <a:xfrm>
            <a:off x="214283" y="1571612"/>
            <a:ext cx="8785466" cy="4437994"/>
          </a:xfrm>
        </p:spPr>
        <p:txBody>
          <a:bodyPr>
            <a:normAutofit/>
          </a:bodyPr>
          <a:lstStyle/>
          <a:p>
            <a:pPr marL="0" lvl="1" indent="0" eaLnBrk="1" hangingPunct="1">
              <a:lnSpc>
                <a:spcPct val="110000"/>
              </a:lnSpc>
              <a:buClr>
                <a:srgbClr val="279D27"/>
              </a:buClr>
              <a:buFont typeface="Wingdings" pitchFamily="2" charset="2"/>
              <a:buChar char="§"/>
            </a:pPr>
            <a:r>
              <a:rPr kumimoji="1" lang="fr-FR" dirty="0" smtClean="0">
                <a:solidFill>
                  <a:schemeClr val="tx2"/>
                </a:solidFill>
                <a:latin typeface="Calibri" pitchFamily="34" charset="0"/>
              </a:rPr>
              <a:t> Objectives:</a:t>
            </a:r>
          </a:p>
          <a:p>
            <a:pPr marL="400050" lvl="2" indent="-314325" eaLnBrk="1" hangingPunct="1">
              <a:lnSpc>
                <a:spcPct val="110000"/>
              </a:lnSpc>
              <a:buClr>
                <a:srgbClr val="279D27"/>
              </a:buClr>
              <a:buFont typeface="Wingdings" pitchFamily="2" charset="2"/>
              <a:buChar char="ü"/>
            </a:pP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indentify</a:t>
            </a:r>
            <a:r>
              <a:rPr kumimoji="1" lang="fr-FR" sz="2000" dirty="0" smtClean="0">
                <a:solidFill>
                  <a:schemeClr val="tx2"/>
                </a:solidFill>
                <a:latin typeface="Calibri" pitchFamily="34" charset="0"/>
              </a:rPr>
              <a:t> and </a:t>
            </a:r>
            <a:r>
              <a:rPr kumimoji="1" lang="fr-FR" sz="2000" dirty="0" err="1" smtClean="0">
                <a:solidFill>
                  <a:schemeClr val="tx2"/>
                </a:solidFill>
                <a:latin typeface="Calibri" pitchFamily="34" charset="0"/>
              </a:rPr>
              <a:t>share</a:t>
            </a: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regional</a:t>
            </a:r>
            <a:r>
              <a:rPr kumimoji="1" lang="fr-FR" sz="2000" dirty="0" smtClean="0">
                <a:solidFill>
                  <a:schemeClr val="tx2"/>
                </a:solidFill>
                <a:latin typeface="Calibri" pitchFamily="34" charset="0"/>
              </a:rPr>
              <a:t> best practices as </a:t>
            </a:r>
            <a:r>
              <a:rPr kumimoji="1" lang="fr-FR" sz="2000" dirty="0" err="1" smtClean="0">
                <a:solidFill>
                  <a:schemeClr val="tx2"/>
                </a:solidFill>
                <a:latin typeface="Calibri" pitchFamily="34" charset="0"/>
              </a:rPr>
              <a:t>well</a:t>
            </a:r>
            <a:r>
              <a:rPr kumimoji="1" lang="fr-FR" sz="2000" dirty="0" smtClean="0">
                <a:solidFill>
                  <a:schemeClr val="tx2"/>
                </a:solidFill>
                <a:latin typeface="Calibri" pitchFamily="34" charset="0"/>
              </a:rPr>
              <a:t> as </a:t>
            </a:r>
            <a:r>
              <a:rPr kumimoji="1" lang="fr-FR" sz="2000" dirty="0" err="1" smtClean="0">
                <a:solidFill>
                  <a:schemeClr val="tx2"/>
                </a:solidFill>
                <a:latin typeface="Calibri" pitchFamily="34" charset="0"/>
              </a:rPr>
              <a:t>less</a:t>
            </a: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successful</a:t>
            </a: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experiences</a:t>
            </a:r>
            <a:endParaRPr kumimoji="1" lang="fr-FR" sz="2000" dirty="0" smtClean="0">
              <a:solidFill>
                <a:schemeClr val="tx2"/>
              </a:solidFill>
              <a:latin typeface="Calibri" pitchFamily="34" charset="0"/>
            </a:endParaRPr>
          </a:p>
          <a:p>
            <a:pPr marL="400050" lvl="2" indent="-314325" eaLnBrk="1" hangingPunct="1">
              <a:lnSpc>
                <a:spcPct val="110000"/>
              </a:lnSpc>
              <a:buClr>
                <a:srgbClr val="279D27"/>
              </a:buClr>
              <a:buFont typeface="Wingdings" pitchFamily="2" charset="2"/>
              <a:buChar char="ü"/>
            </a:pPr>
            <a:r>
              <a:rPr kumimoji="1" lang="fr-FR" sz="2000" dirty="0" err="1" smtClean="0">
                <a:solidFill>
                  <a:schemeClr val="tx2"/>
                </a:solidFill>
                <a:latin typeface="Calibri" pitchFamily="34" charset="0"/>
              </a:rPr>
              <a:t>understand</a:t>
            </a: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regional</a:t>
            </a:r>
            <a:r>
              <a:rPr kumimoji="1" lang="fr-FR" sz="2000" dirty="0" smtClean="0">
                <a:solidFill>
                  <a:schemeClr val="tx2"/>
                </a:solidFill>
                <a:latin typeface="Calibri" pitchFamily="34" charset="0"/>
              </a:rPr>
              <a:t> drivers to </a:t>
            </a:r>
            <a:r>
              <a:rPr kumimoji="1" lang="fr-FR" sz="2000" dirty="0" err="1" smtClean="0">
                <a:solidFill>
                  <a:schemeClr val="tx2"/>
                </a:solidFill>
                <a:latin typeface="Calibri" pitchFamily="34" charset="0"/>
              </a:rPr>
              <a:t>bioenergy</a:t>
            </a: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policy</a:t>
            </a:r>
            <a:r>
              <a:rPr kumimoji="1" lang="fr-FR" sz="2000" dirty="0" smtClean="0">
                <a:solidFill>
                  <a:schemeClr val="tx2"/>
                </a:solidFill>
                <a:latin typeface="Calibri" pitchFamily="34" charset="0"/>
              </a:rPr>
              <a:t> and </a:t>
            </a:r>
            <a:r>
              <a:rPr kumimoji="1" lang="fr-FR" sz="2000" dirty="0" err="1" smtClean="0">
                <a:solidFill>
                  <a:schemeClr val="tx2"/>
                </a:solidFill>
                <a:latin typeface="Calibri" pitchFamily="34" charset="0"/>
              </a:rPr>
              <a:t>technology</a:t>
            </a: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deployment</a:t>
            </a:r>
            <a:endParaRPr kumimoji="1" lang="fr-FR" sz="2000" dirty="0" smtClean="0">
              <a:solidFill>
                <a:schemeClr val="tx2"/>
              </a:solidFill>
              <a:latin typeface="Calibri" pitchFamily="34" charset="0"/>
            </a:endParaRPr>
          </a:p>
          <a:p>
            <a:pPr marL="400050" lvl="2" indent="-314325" eaLnBrk="1" hangingPunct="1">
              <a:lnSpc>
                <a:spcPct val="110000"/>
              </a:lnSpc>
              <a:buClr>
                <a:srgbClr val="279D27"/>
              </a:buClr>
              <a:buFont typeface="Wingdings" pitchFamily="2" charset="2"/>
              <a:buChar char="ü"/>
            </a:pPr>
            <a:r>
              <a:rPr kumimoji="1" lang="fr-FR" sz="2000" dirty="0" err="1" smtClean="0">
                <a:solidFill>
                  <a:schemeClr val="tx2"/>
                </a:solidFill>
                <a:latin typeface="Calibri" pitchFamily="34" charset="0"/>
              </a:rPr>
              <a:t>present</a:t>
            </a: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resources</a:t>
            </a:r>
            <a:r>
              <a:rPr kumimoji="1" lang="fr-FR" sz="2000" dirty="0" smtClean="0">
                <a:solidFill>
                  <a:schemeClr val="tx2"/>
                </a:solidFill>
                <a:latin typeface="Calibri" pitchFamily="34" charset="0"/>
              </a:rPr>
              <a:t> and </a:t>
            </a:r>
            <a:r>
              <a:rPr kumimoji="1" lang="fr-FR" sz="2000" dirty="0" err="1" smtClean="0">
                <a:solidFill>
                  <a:schemeClr val="tx2"/>
                </a:solidFill>
                <a:latin typeface="Calibri" pitchFamily="34" charset="0"/>
              </a:rPr>
              <a:t>tools</a:t>
            </a: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which</a:t>
            </a: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can</a:t>
            </a: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be</a:t>
            </a: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used</a:t>
            </a:r>
            <a:r>
              <a:rPr kumimoji="1" lang="fr-FR" sz="2000" dirty="0" smtClean="0">
                <a:solidFill>
                  <a:schemeClr val="tx2"/>
                </a:solidFill>
                <a:latin typeface="Calibri" pitchFamily="34" charset="0"/>
              </a:rPr>
              <a:t> in support of </a:t>
            </a:r>
            <a:r>
              <a:rPr kumimoji="1" lang="fr-FR" sz="2000" dirty="0" err="1" smtClean="0">
                <a:solidFill>
                  <a:schemeClr val="tx2"/>
                </a:solidFill>
                <a:latin typeface="Calibri" pitchFamily="34" charset="0"/>
              </a:rPr>
              <a:t>bioenergy</a:t>
            </a: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roadmap</a:t>
            </a:r>
            <a:r>
              <a:rPr kumimoji="1" lang="fr-FR" sz="2000" dirty="0" smtClean="0">
                <a:solidFill>
                  <a:schemeClr val="tx2"/>
                </a:solidFill>
                <a:latin typeface="Calibri" pitchFamily="34" charset="0"/>
              </a:rPr>
              <a:t> planning and </a:t>
            </a:r>
            <a:r>
              <a:rPr kumimoji="1" lang="fr-FR" sz="2000" dirty="0" err="1" smtClean="0">
                <a:solidFill>
                  <a:schemeClr val="tx2"/>
                </a:solidFill>
                <a:latin typeface="Calibri" pitchFamily="34" charset="0"/>
              </a:rPr>
              <a:t>implementation</a:t>
            </a:r>
            <a:endParaRPr kumimoji="1" lang="fr-FR" sz="2000" dirty="0" smtClean="0">
              <a:solidFill>
                <a:schemeClr val="tx2"/>
              </a:solidFill>
              <a:latin typeface="Calibri" pitchFamily="34" charset="0"/>
            </a:endParaRPr>
          </a:p>
          <a:p>
            <a:pPr marL="400050" lvl="2" indent="-314325" eaLnBrk="1" hangingPunct="1">
              <a:lnSpc>
                <a:spcPct val="110000"/>
              </a:lnSpc>
              <a:buClr>
                <a:srgbClr val="279D27"/>
              </a:buClr>
              <a:buFont typeface="Wingdings" pitchFamily="2" charset="2"/>
              <a:buChar char="ü"/>
            </a:pPr>
            <a:endParaRPr kumimoji="1" lang="fr-FR" sz="800" dirty="0" smtClean="0">
              <a:solidFill>
                <a:schemeClr val="tx2"/>
              </a:solidFill>
              <a:latin typeface="Calibri" pitchFamily="34" charset="0"/>
            </a:endParaRPr>
          </a:p>
          <a:p>
            <a:pPr marL="0" lvl="1" indent="0" eaLnBrk="1" hangingPunct="1">
              <a:lnSpc>
                <a:spcPct val="110000"/>
              </a:lnSpc>
              <a:buClr>
                <a:srgbClr val="279D27"/>
              </a:buClr>
              <a:buFont typeface="Wingdings" pitchFamily="2" charset="2"/>
              <a:buChar char="§"/>
            </a:pPr>
            <a:r>
              <a:rPr kumimoji="1" lang="fr-FR" sz="2400" dirty="0" smtClean="0">
                <a:solidFill>
                  <a:schemeClr val="tx2"/>
                </a:solidFill>
                <a:latin typeface="Calibri" pitchFamily="34" charset="0"/>
              </a:rPr>
              <a:t> </a:t>
            </a:r>
            <a:r>
              <a:rPr kumimoji="1" lang="fr-FR" dirty="0" err="1" smtClean="0">
                <a:solidFill>
                  <a:schemeClr val="tx2"/>
                </a:solidFill>
                <a:latin typeface="Calibri" pitchFamily="34" charset="0"/>
              </a:rPr>
              <a:t>Thematic</a:t>
            </a:r>
            <a:r>
              <a:rPr kumimoji="1" lang="fr-FR" dirty="0" smtClean="0">
                <a:solidFill>
                  <a:schemeClr val="tx2"/>
                </a:solidFill>
                <a:latin typeface="Calibri" pitchFamily="34" charset="0"/>
              </a:rPr>
              <a:t> focus:</a:t>
            </a:r>
          </a:p>
          <a:p>
            <a:pPr marL="400050" lvl="2" indent="-314325" eaLnBrk="1" hangingPunct="1">
              <a:lnSpc>
                <a:spcPct val="110000"/>
              </a:lnSpc>
              <a:buClr>
                <a:srgbClr val="279D27"/>
              </a:buClr>
              <a:buFont typeface="Wingdings" pitchFamily="2" charset="2"/>
              <a:buChar char="ü"/>
            </a:pPr>
            <a:r>
              <a:rPr kumimoji="1" lang="fr-FR" sz="2000" dirty="0" err="1" smtClean="0">
                <a:solidFill>
                  <a:schemeClr val="tx2"/>
                </a:solidFill>
                <a:latin typeface="Calibri" pitchFamily="34" charset="0"/>
              </a:rPr>
              <a:t>Southern</a:t>
            </a: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Africa</a:t>
            </a: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waste</a:t>
            </a:r>
            <a:r>
              <a:rPr kumimoji="1" lang="fr-FR" sz="2000" dirty="0" smtClean="0">
                <a:solidFill>
                  <a:schemeClr val="tx2"/>
                </a:solidFill>
                <a:latin typeface="Calibri" pitchFamily="34" charset="0"/>
              </a:rPr>
              <a:t>-to-</a:t>
            </a:r>
            <a:r>
              <a:rPr kumimoji="1" lang="fr-FR" sz="2000" dirty="0" err="1" smtClean="0">
                <a:solidFill>
                  <a:schemeClr val="tx2"/>
                </a:solidFill>
                <a:latin typeface="Calibri" pitchFamily="34" charset="0"/>
              </a:rPr>
              <a:t>energy</a:t>
            </a:r>
            <a:r>
              <a:rPr kumimoji="1" lang="fr-FR" sz="2000" dirty="0" smtClean="0">
                <a:solidFill>
                  <a:schemeClr val="tx2"/>
                </a:solidFill>
                <a:latin typeface="Calibri" pitchFamily="34" charset="0"/>
              </a:rPr>
              <a:t> and </a:t>
            </a:r>
            <a:r>
              <a:rPr kumimoji="1" lang="fr-FR" sz="2000" dirty="0" err="1" smtClean="0">
                <a:solidFill>
                  <a:schemeClr val="tx2"/>
                </a:solidFill>
                <a:latin typeface="Calibri" pitchFamily="34" charset="0"/>
              </a:rPr>
              <a:t>biogas</a:t>
            </a:r>
            <a:endParaRPr kumimoji="1" lang="fr-FR" sz="2000" dirty="0" smtClean="0">
              <a:solidFill>
                <a:schemeClr val="tx2"/>
              </a:solidFill>
              <a:latin typeface="Calibri" pitchFamily="34" charset="0"/>
            </a:endParaRPr>
          </a:p>
          <a:p>
            <a:pPr marL="400050" lvl="2" indent="-314325" eaLnBrk="1" hangingPunct="1">
              <a:lnSpc>
                <a:spcPct val="110000"/>
              </a:lnSpc>
              <a:buClr>
                <a:srgbClr val="279D27"/>
              </a:buClr>
              <a:buFont typeface="Wingdings" pitchFamily="2" charset="2"/>
              <a:buChar char="ü"/>
            </a:pPr>
            <a:r>
              <a:rPr kumimoji="1" lang="fr-FR" sz="2000" dirty="0" smtClean="0">
                <a:solidFill>
                  <a:schemeClr val="tx2"/>
                </a:solidFill>
                <a:latin typeface="Calibri" pitchFamily="34" charset="0"/>
              </a:rPr>
              <a:t>South East </a:t>
            </a:r>
            <a:r>
              <a:rPr kumimoji="1" lang="fr-FR" sz="2000" dirty="0" err="1" smtClean="0">
                <a:solidFill>
                  <a:schemeClr val="tx2"/>
                </a:solidFill>
                <a:latin typeface="Calibri" pitchFamily="34" charset="0"/>
              </a:rPr>
              <a:t>Asia</a:t>
            </a: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Biomass</a:t>
            </a: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resources</a:t>
            </a:r>
            <a:r>
              <a:rPr kumimoji="1" lang="fr-FR" sz="2000" dirty="0" smtClean="0">
                <a:solidFill>
                  <a:schemeClr val="tx2"/>
                </a:solidFill>
                <a:latin typeface="Calibri" pitchFamily="34" charset="0"/>
              </a:rPr>
              <a:t> and </a:t>
            </a:r>
            <a:r>
              <a:rPr kumimoji="1" lang="fr-FR" sz="2000" dirty="0" err="1" smtClean="0">
                <a:solidFill>
                  <a:schemeClr val="tx2"/>
                </a:solidFill>
                <a:latin typeface="Calibri" pitchFamily="34" charset="0"/>
              </a:rPr>
              <a:t>sustainability</a:t>
            </a:r>
            <a:r>
              <a:rPr kumimoji="1" lang="fr-FR" sz="2000" dirty="0" smtClean="0">
                <a:solidFill>
                  <a:schemeClr val="tx2"/>
                </a:solidFill>
                <a:latin typeface="Calibri" pitchFamily="34" charset="0"/>
              </a:rPr>
              <a:t> of </a:t>
            </a:r>
            <a:r>
              <a:rPr kumimoji="1" lang="fr-FR" sz="2000" dirty="0" err="1" smtClean="0">
                <a:solidFill>
                  <a:schemeClr val="tx2"/>
                </a:solidFill>
                <a:latin typeface="Calibri" pitchFamily="34" charset="0"/>
              </a:rPr>
              <a:t>biomass</a:t>
            </a:r>
            <a:endParaRPr kumimoji="1" lang="fr-FR" sz="2000" dirty="0" smtClean="0">
              <a:solidFill>
                <a:schemeClr val="tx2"/>
              </a:solidFill>
              <a:latin typeface="Calibri" pitchFamily="34" charset="0"/>
            </a:endParaRPr>
          </a:p>
          <a:p>
            <a:pPr marL="400050" lvl="2" indent="-314325" eaLnBrk="1" hangingPunct="1">
              <a:lnSpc>
                <a:spcPct val="110000"/>
              </a:lnSpc>
              <a:buClr>
                <a:srgbClr val="279D27"/>
              </a:buClr>
              <a:buFont typeface="Wingdings" pitchFamily="2" charset="2"/>
              <a:buChar char="ü"/>
            </a:pPr>
            <a:r>
              <a:rPr kumimoji="1" lang="fr-FR" sz="2000" dirty="0" smtClean="0">
                <a:solidFill>
                  <a:schemeClr val="tx2"/>
                </a:solidFill>
                <a:latin typeface="Calibri" pitchFamily="34" charset="0"/>
              </a:rPr>
              <a:t>South </a:t>
            </a:r>
            <a:r>
              <a:rPr kumimoji="1" lang="fr-FR" sz="2000" dirty="0" err="1" smtClean="0">
                <a:solidFill>
                  <a:schemeClr val="tx2"/>
                </a:solidFill>
                <a:latin typeface="Calibri" pitchFamily="34" charset="0"/>
              </a:rPr>
              <a:t>America</a:t>
            </a: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conventional</a:t>
            </a:r>
            <a:r>
              <a:rPr kumimoji="1" lang="fr-FR" sz="2000" dirty="0" smtClean="0">
                <a:solidFill>
                  <a:schemeClr val="tx2"/>
                </a:solidFill>
                <a:latin typeface="Calibri" pitchFamily="34" charset="0"/>
              </a:rPr>
              <a:t> and </a:t>
            </a:r>
            <a:r>
              <a:rPr kumimoji="1" lang="fr-FR" sz="2000" dirty="0" err="1" smtClean="0">
                <a:solidFill>
                  <a:schemeClr val="tx2"/>
                </a:solidFill>
                <a:latin typeface="Calibri" pitchFamily="34" charset="0"/>
              </a:rPr>
              <a:t>advanced</a:t>
            </a:r>
            <a:r>
              <a:rPr kumimoji="1" lang="fr-FR" sz="2000" dirty="0" smtClean="0">
                <a:solidFill>
                  <a:schemeClr val="tx2"/>
                </a:solidFill>
                <a:latin typeface="Calibri" pitchFamily="34" charset="0"/>
              </a:rPr>
              <a:t> </a:t>
            </a:r>
            <a:r>
              <a:rPr kumimoji="1" lang="fr-FR" sz="2000" dirty="0" err="1" smtClean="0">
                <a:solidFill>
                  <a:schemeClr val="tx2"/>
                </a:solidFill>
                <a:latin typeface="Calibri" pitchFamily="34" charset="0"/>
              </a:rPr>
              <a:t>biofuels</a:t>
            </a:r>
            <a:endParaRPr kumimoji="1" lang="fr-FR" sz="2000" dirty="0" smtClean="0">
              <a:solidFill>
                <a:schemeClr val="tx2"/>
              </a:solidFill>
              <a:latin typeface="Calibri" pitchFamily="34" charset="0"/>
            </a:endParaRPr>
          </a:p>
          <a:p>
            <a:endParaRPr lang="fr-FR" dirty="0"/>
          </a:p>
        </p:txBody>
      </p:sp>
      <p:sp>
        <p:nvSpPr>
          <p:cNvPr id="6" name="TextBox 5"/>
          <p:cNvSpPr txBox="1"/>
          <p:nvPr/>
        </p:nvSpPr>
        <p:spPr>
          <a:xfrm>
            <a:off x="35496" y="6597932"/>
            <a:ext cx="1043608" cy="215444"/>
          </a:xfrm>
          <a:prstGeom prst="rect">
            <a:avLst/>
          </a:prstGeom>
          <a:noFill/>
        </p:spPr>
        <p:txBody>
          <a:bodyPr wrap="square" rtlCol="0">
            <a:spAutoFit/>
          </a:bodyPr>
          <a:lstStyle/>
          <a:p>
            <a:r>
              <a:rPr lang="en-US" sz="800" dirty="0" smtClean="0">
                <a:solidFill>
                  <a:schemeClr val="bg1"/>
                </a:solidFill>
              </a:rPr>
              <a:t>© OECD/IEA 2014</a:t>
            </a:r>
            <a:endParaRPr lang="en-GB" sz="800" dirty="0">
              <a:solidFill>
                <a:schemeClr val="bg1"/>
              </a:solidFill>
            </a:endParaRPr>
          </a:p>
        </p:txBody>
      </p:sp>
      <p:sp>
        <p:nvSpPr>
          <p:cNvPr id="7" name="TextBox 6"/>
          <p:cNvSpPr txBox="1"/>
          <p:nvPr/>
        </p:nvSpPr>
        <p:spPr>
          <a:xfrm>
            <a:off x="8783960" y="6581001"/>
            <a:ext cx="360040" cy="276999"/>
          </a:xfrm>
          <a:prstGeom prst="rect">
            <a:avLst/>
          </a:prstGeom>
          <a:noFill/>
        </p:spPr>
        <p:txBody>
          <a:bodyPr wrap="square" rtlCol="0">
            <a:spAutoFit/>
          </a:bodyPr>
          <a:lstStyle/>
          <a:p>
            <a:fld id="{0E62369C-C255-490E-AA0D-89477BD37DCC}" type="slidenum">
              <a:rPr lang="en-GB" sz="1200" smtClean="0">
                <a:solidFill>
                  <a:schemeClr val="tx2"/>
                </a:solidFill>
                <a:latin typeface="+mn-lt"/>
              </a:rPr>
              <a:pPr/>
              <a:t>7</a:t>
            </a:fld>
            <a:endParaRPr lang="en-GB" sz="1200" dirty="0">
              <a:solidFill>
                <a:schemeClr val="tx2"/>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6597932"/>
            <a:ext cx="1043608" cy="215444"/>
          </a:xfrm>
          <a:prstGeom prst="rect">
            <a:avLst/>
          </a:prstGeom>
          <a:noFill/>
        </p:spPr>
        <p:txBody>
          <a:bodyPr wrap="square" rtlCol="0">
            <a:spAutoFit/>
          </a:bodyPr>
          <a:lstStyle/>
          <a:p>
            <a:r>
              <a:rPr lang="en-US" sz="800" dirty="0" smtClean="0">
                <a:solidFill>
                  <a:schemeClr val="bg1"/>
                </a:solidFill>
              </a:rPr>
              <a:t>© OECD/IEA 2014</a:t>
            </a:r>
            <a:endParaRPr lang="en-GB" sz="800" dirty="0">
              <a:solidFill>
                <a:schemeClr val="bg1"/>
              </a:solidFill>
            </a:endParaRPr>
          </a:p>
        </p:txBody>
      </p:sp>
      <p:sp>
        <p:nvSpPr>
          <p:cNvPr id="9" name="Espace réservé du contenu 2"/>
          <p:cNvSpPr>
            <a:spLocks noGrp="1"/>
          </p:cNvSpPr>
          <p:nvPr>
            <p:ph idx="1"/>
          </p:nvPr>
        </p:nvSpPr>
        <p:spPr>
          <a:xfrm>
            <a:off x="539552" y="1412776"/>
            <a:ext cx="8244408" cy="4608512"/>
          </a:xfrm>
        </p:spPr>
        <p:txBody>
          <a:bodyPr>
            <a:noAutofit/>
          </a:bodyPr>
          <a:lstStyle/>
          <a:p>
            <a:pPr marL="0" indent="0">
              <a:buNone/>
            </a:pPr>
            <a:r>
              <a:rPr lang="en-US" sz="2000" dirty="0" smtClean="0">
                <a:solidFill>
                  <a:srgbClr val="003366"/>
                </a:solidFill>
              </a:rPr>
              <a:t>INTRODUCTION TO TECHNOLOGY ROADMAPS:</a:t>
            </a:r>
            <a:endParaRPr lang="en-US" sz="2000" dirty="0">
              <a:solidFill>
                <a:srgbClr val="003366"/>
              </a:solidFill>
            </a:endParaRPr>
          </a:p>
          <a:p>
            <a:pPr lvl="0">
              <a:buClr>
                <a:srgbClr val="0BD0D9"/>
              </a:buClr>
              <a:buFont typeface="Wingdings" pitchFamily="2" charset="2"/>
              <a:buChar char="§"/>
            </a:pPr>
            <a:r>
              <a:rPr lang="en-US" sz="2000" dirty="0" smtClean="0">
                <a:solidFill>
                  <a:srgbClr val="003366"/>
                </a:solidFill>
              </a:rPr>
              <a:t>What they are and why they are they important </a:t>
            </a:r>
          </a:p>
          <a:p>
            <a:pPr marL="0" indent="0">
              <a:buNone/>
            </a:pPr>
            <a:endParaRPr lang="en-US" sz="2000" dirty="0">
              <a:solidFill>
                <a:srgbClr val="003366"/>
              </a:solidFill>
            </a:endParaRPr>
          </a:p>
          <a:p>
            <a:pPr marL="0" indent="0">
              <a:buNone/>
            </a:pPr>
            <a:r>
              <a:rPr lang="en-US" sz="2000" dirty="0" smtClean="0">
                <a:solidFill>
                  <a:srgbClr val="003366"/>
                </a:solidFill>
              </a:rPr>
              <a:t>KEYNOTE PRESENTATIONS:</a:t>
            </a:r>
          </a:p>
          <a:p>
            <a:pPr>
              <a:buFont typeface="Wingdings" pitchFamily="2" charset="2"/>
              <a:buChar char="§"/>
            </a:pPr>
            <a:r>
              <a:rPr lang="en-US" sz="2000" i="1" dirty="0" smtClean="0">
                <a:solidFill>
                  <a:srgbClr val="003366"/>
                </a:solidFill>
              </a:rPr>
              <a:t>Arne Schweinfurt, GIZ ASEAN-RESP</a:t>
            </a:r>
            <a:r>
              <a:rPr lang="en-US" sz="2000" dirty="0" smtClean="0">
                <a:solidFill>
                  <a:srgbClr val="003366"/>
                </a:solidFill>
              </a:rPr>
              <a:t>: Renewable Energy Guidelines on Biomass and Biogas Power Project Development in Indonesia</a:t>
            </a:r>
          </a:p>
          <a:p>
            <a:pPr>
              <a:buFont typeface="Wingdings" pitchFamily="2" charset="2"/>
              <a:buChar char="§"/>
            </a:pPr>
            <a:endParaRPr lang="en-US" sz="2000" dirty="0" smtClean="0">
              <a:solidFill>
                <a:srgbClr val="003366"/>
              </a:solidFill>
            </a:endParaRPr>
          </a:p>
          <a:p>
            <a:pPr>
              <a:buFont typeface="Wingdings" pitchFamily="2" charset="2"/>
              <a:buChar char="§"/>
            </a:pPr>
            <a:r>
              <a:rPr lang="en-US" sz="2000" i="1" dirty="0" smtClean="0">
                <a:solidFill>
                  <a:srgbClr val="003366"/>
                </a:solidFill>
              </a:rPr>
              <a:t>Jean-Francois </a:t>
            </a:r>
            <a:r>
              <a:rPr lang="en-US" sz="2000" i="1" dirty="0" err="1" smtClean="0">
                <a:solidFill>
                  <a:srgbClr val="003366"/>
                </a:solidFill>
              </a:rPr>
              <a:t>Dallemand</a:t>
            </a:r>
            <a:r>
              <a:rPr lang="en-US" sz="2000" i="1" dirty="0" smtClean="0">
                <a:solidFill>
                  <a:srgbClr val="003366"/>
                </a:solidFill>
              </a:rPr>
              <a:t>, European Commission</a:t>
            </a:r>
            <a:r>
              <a:rPr lang="en-US" sz="2000" dirty="0" smtClean="0">
                <a:solidFill>
                  <a:srgbClr val="003366"/>
                </a:solidFill>
              </a:rPr>
              <a:t>: EU Bioenergy policy and lessons learned through the implementation of the NREAP</a:t>
            </a:r>
          </a:p>
          <a:p>
            <a:pPr>
              <a:buFont typeface="Wingdings" pitchFamily="2" charset="2"/>
              <a:buChar char="§"/>
            </a:pPr>
            <a:endParaRPr lang="en-US" sz="2000" dirty="0" smtClean="0">
              <a:solidFill>
                <a:srgbClr val="003366"/>
              </a:solidFill>
            </a:endParaRPr>
          </a:p>
          <a:p>
            <a:pPr marL="0" indent="0">
              <a:buNone/>
            </a:pPr>
            <a:r>
              <a:rPr lang="en-US" sz="2000" dirty="0" smtClean="0">
                <a:solidFill>
                  <a:srgbClr val="003366"/>
                </a:solidFill>
              </a:rPr>
              <a:t>DISCUSSION:</a:t>
            </a:r>
            <a:endParaRPr lang="en-US" sz="2000" dirty="0">
              <a:solidFill>
                <a:srgbClr val="003366"/>
              </a:solidFill>
            </a:endParaRPr>
          </a:p>
          <a:p>
            <a:pPr>
              <a:buFont typeface="Wingdings" pitchFamily="2" charset="2"/>
              <a:buChar char="§"/>
            </a:pPr>
            <a:r>
              <a:rPr lang="en-US" sz="2000" dirty="0" smtClean="0">
                <a:solidFill>
                  <a:srgbClr val="003366"/>
                </a:solidFill>
              </a:rPr>
              <a:t>Key </a:t>
            </a:r>
            <a:r>
              <a:rPr lang="en-US" sz="2000" dirty="0">
                <a:solidFill>
                  <a:srgbClr val="003366"/>
                </a:solidFill>
              </a:rPr>
              <a:t>aspects to developing a bioenergy roadmap in </a:t>
            </a:r>
            <a:r>
              <a:rPr lang="en-US" sz="2000" dirty="0" smtClean="0">
                <a:solidFill>
                  <a:srgbClr val="003366"/>
                </a:solidFill>
              </a:rPr>
              <a:t>Southeast Asia</a:t>
            </a:r>
            <a:endParaRPr lang="en-US" sz="2000" dirty="0">
              <a:solidFill>
                <a:srgbClr val="003366"/>
              </a:solidFill>
            </a:endParaRPr>
          </a:p>
          <a:p>
            <a:pPr>
              <a:buFont typeface="Wingdings" pitchFamily="2" charset="2"/>
              <a:buChar char="§"/>
            </a:pPr>
            <a:endParaRPr lang="en-US" sz="2000" dirty="0" smtClean="0">
              <a:solidFill>
                <a:srgbClr val="003366"/>
              </a:solidFill>
            </a:endParaRPr>
          </a:p>
          <a:p>
            <a:pPr lvl="1">
              <a:buNone/>
            </a:pPr>
            <a:endParaRPr lang="fr-FR" sz="900" dirty="0" smtClean="0">
              <a:solidFill>
                <a:srgbClr val="003366"/>
              </a:solidFill>
            </a:endParaRPr>
          </a:p>
        </p:txBody>
      </p:sp>
      <p:sp>
        <p:nvSpPr>
          <p:cNvPr id="13" name="TextBox 12"/>
          <p:cNvSpPr txBox="1"/>
          <p:nvPr/>
        </p:nvSpPr>
        <p:spPr>
          <a:xfrm>
            <a:off x="8783960" y="6581001"/>
            <a:ext cx="360040" cy="276999"/>
          </a:xfrm>
          <a:prstGeom prst="rect">
            <a:avLst/>
          </a:prstGeom>
          <a:noFill/>
        </p:spPr>
        <p:txBody>
          <a:bodyPr wrap="square" rtlCol="0">
            <a:spAutoFit/>
          </a:bodyPr>
          <a:lstStyle/>
          <a:p>
            <a:fld id="{0E62369C-C255-490E-AA0D-89477BD37DCC}" type="slidenum">
              <a:rPr lang="en-GB" sz="1200" smtClean="0">
                <a:solidFill>
                  <a:schemeClr val="tx2"/>
                </a:solidFill>
                <a:latin typeface="+mn-lt"/>
              </a:rPr>
              <a:pPr/>
              <a:t>8</a:t>
            </a:fld>
            <a:endParaRPr lang="en-GB" sz="1200" dirty="0">
              <a:solidFill>
                <a:schemeClr val="tx2"/>
              </a:solidFill>
              <a:latin typeface="+mn-lt"/>
            </a:endParaRPr>
          </a:p>
        </p:txBody>
      </p:sp>
      <p:sp>
        <p:nvSpPr>
          <p:cNvPr id="10" name="Titre 1"/>
          <p:cNvSpPr>
            <a:spLocks noGrp="1"/>
          </p:cNvSpPr>
          <p:nvPr>
            <p:ph type="title"/>
          </p:nvPr>
        </p:nvSpPr>
        <p:spPr>
          <a:xfrm>
            <a:off x="683568" y="332656"/>
            <a:ext cx="7596336" cy="908050"/>
          </a:xfrm>
        </p:spPr>
        <p:txBody>
          <a:bodyPr>
            <a:normAutofit/>
          </a:bodyPr>
          <a:lstStyle/>
          <a:p>
            <a:pPr algn="l"/>
            <a:r>
              <a:rPr lang="fr-FR" sz="3200" b="1" dirty="0" err="1" smtClean="0">
                <a:ln w="12700">
                  <a:noFill/>
                  <a:prstDash val="solid"/>
                </a:ln>
                <a:solidFill>
                  <a:schemeClr val="accent6"/>
                </a:solidFill>
              </a:rPr>
              <a:t>Outline</a:t>
            </a:r>
            <a:r>
              <a:rPr lang="fr-FR" sz="3200" b="1" dirty="0" smtClean="0">
                <a:ln w="12700">
                  <a:noFill/>
                  <a:prstDash val="solid"/>
                </a:ln>
                <a:solidFill>
                  <a:schemeClr val="accent6"/>
                </a:solidFill>
              </a:rPr>
              <a:t> of </a:t>
            </a:r>
            <a:r>
              <a:rPr lang="fr-FR" sz="3200" b="1" dirty="0">
                <a:ln w="12700">
                  <a:noFill/>
                  <a:prstDash val="solid"/>
                </a:ln>
                <a:solidFill>
                  <a:schemeClr val="accent6"/>
                </a:solidFill>
              </a:rPr>
              <a:t>Session 6</a:t>
            </a:r>
          </a:p>
        </p:txBody>
      </p:sp>
      <p:sp>
        <p:nvSpPr>
          <p:cNvPr id="6" name="Rectangle 6"/>
          <p:cNvSpPr/>
          <p:nvPr/>
        </p:nvSpPr>
        <p:spPr>
          <a:xfrm>
            <a:off x="395536" y="2564904"/>
            <a:ext cx="8213199" cy="20882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93093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1916832"/>
            <a:ext cx="8568952" cy="4104456"/>
          </a:xfrm>
        </p:spPr>
        <p:txBody>
          <a:bodyPr rtlCol="0">
            <a:noAutofit/>
          </a:bodyPr>
          <a:lstStyle/>
          <a:p>
            <a:pPr marL="0" lvl="1" algn="just" fontAlgn="auto">
              <a:spcAft>
                <a:spcPts val="1200"/>
              </a:spcAft>
              <a:buClr>
                <a:srgbClr val="279D27"/>
              </a:buClr>
              <a:buFont typeface="Wingdings" pitchFamily="2" charset="2"/>
              <a:buChar char="§"/>
              <a:defRPr/>
            </a:pPr>
            <a:r>
              <a:rPr kumimoji="1" lang="en-GB" sz="2000" dirty="0" smtClean="0">
                <a:solidFill>
                  <a:schemeClr val="tx2"/>
                </a:solidFill>
              </a:rPr>
              <a:t>  To what extent have policy makers and regulators in </a:t>
            </a:r>
            <a:r>
              <a:rPr kumimoji="1" lang="en-GB" sz="2000" dirty="0">
                <a:solidFill>
                  <a:schemeClr val="tx2"/>
                </a:solidFill>
              </a:rPr>
              <a:t>the Southeast Asia </a:t>
            </a:r>
            <a:r>
              <a:rPr kumimoji="1" lang="en-GB" sz="2000" dirty="0" smtClean="0">
                <a:solidFill>
                  <a:schemeClr val="tx2"/>
                </a:solidFill>
              </a:rPr>
              <a:t>region undertaken/supported the </a:t>
            </a:r>
            <a:r>
              <a:rPr kumimoji="1" lang="en-GB" sz="2000" b="1" dirty="0" smtClean="0">
                <a:solidFill>
                  <a:schemeClr val="tx2"/>
                </a:solidFill>
              </a:rPr>
              <a:t>development</a:t>
            </a:r>
            <a:r>
              <a:rPr kumimoji="1" lang="en-GB" sz="2000" dirty="0" smtClean="0">
                <a:solidFill>
                  <a:schemeClr val="tx2"/>
                </a:solidFill>
              </a:rPr>
              <a:t> of bioenergy technology </a:t>
            </a:r>
            <a:r>
              <a:rPr kumimoji="1" lang="en-GB" sz="2000" b="1" dirty="0" smtClean="0">
                <a:solidFill>
                  <a:schemeClr val="tx2"/>
                </a:solidFill>
              </a:rPr>
              <a:t>roadmaps</a:t>
            </a:r>
            <a:r>
              <a:rPr kumimoji="1" lang="en-GB" sz="2000" dirty="0" smtClean="0">
                <a:solidFill>
                  <a:schemeClr val="tx2"/>
                </a:solidFill>
              </a:rPr>
              <a:t>?</a:t>
            </a:r>
            <a:endParaRPr kumimoji="1" lang="en-GB" sz="2000" dirty="0">
              <a:solidFill>
                <a:schemeClr val="tx2"/>
              </a:solidFill>
            </a:endParaRPr>
          </a:p>
          <a:p>
            <a:pPr marL="0" lvl="1" algn="just" fontAlgn="auto">
              <a:spcAft>
                <a:spcPts val="1200"/>
              </a:spcAft>
              <a:buClr>
                <a:srgbClr val="279D27"/>
              </a:buClr>
              <a:buFont typeface="Wingdings" pitchFamily="2" charset="2"/>
              <a:buChar char="§"/>
              <a:defRPr/>
            </a:pPr>
            <a:r>
              <a:rPr kumimoji="1" lang="en-GB" sz="2000" dirty="0" smtClean="0">
                <a:solidFill>
                  <a:schemeClr val="tx2"/>
                </a:solidFill>
              </a:rPr>
              <a:t>   Which </a:t>
            </a:r>
            <a:r>
              <a:rPr kumimoji="1" lang="en-GB" sz="2000" dirty="0">
                <a:solidFill>
                  <a:schemeClr val="tx2"/>
                </a:solidFill>
              </a:rPr>
              <a:t>are the </a:t>
            </a:r>
            <a:r>
              <a:rPr kumimoji="1" lang="en-GB" sz="2000" b="1" dirty="0" smtClean="0">
                <a:solidFill>
                  <a:schemeClr val="tx2"/>
                </a:solidFill>
              </a:rPr>
              <a:t>drivers</a:t>
            </a:r>
            <a:r>
              <a:rPr kumimoji="1" lang="en-GB" sz="2000" dirty="0" smtClean="0">
                <a:solidFill>
                  <a:schemeClr val="tx2"/>
                </a:solidFill>
              </a:rPr>
              <a:t> for bioenergy roadmaps in </a:t>
            </a:r>
            <a:r>
              <a:rPr kumimoji="1" lang="en-GB" sz="2000" dirty="0">
                <a:solidFill>
                  <a:schemeClr val="tx2"/>
                </a:solidFill>
              </a:rPr>
              <a:t>the different countries</a:t>
            </a:r>
            <a:r>
              <a:rPr kumimoji="1" lang="en-GB" sz="2000" dirty="0" smtClean="0">
                <a:solidFill>
                  <a:schemeClr val="tx2"/>
                </a:solidFill>
              </a:rPr>
              <a:t>? Are drivers in Southeast Asia different from those in other world regions?</a:t>
            </a:r>
            <a:endParaRPr kumimoji="1" lang="en-GB" sz="2000" dirty="0">
              <a:solidFill>
                <a:schemeClr val="tx2"/>
              </a:solidFill>
            </a:endParaRPr>
          </a:p>
          <a:p>
            <a:pPr marL="0" lvl="1" algn="just" fontAlgn="auto">
              <a:spcAft>
                <a:spcPts val="1200"/>
              </a:spcAft>
              <a:buClr>
                <a:srgbClr val="279D27"/>
              </a:buClr>
              <a:buFont typeface="Wingdings" pitchFamily="2" charset="2"/>
              <a:buChar char="§"/>
              <a:defRPr/>
            </a:pPr>
            <a:r>
              <a:rPr kumimoji="1" lang="en-GB" sz="2000" dirty="0" smtClean="0">
                <a:solidFill>
                  <a:schemeClr val="tx2"/>
                </a:solidFill>
              </a:rPr>
              <a:t> Have </a:t>
            </a:r>
            <a:r>
              <a:rPr kumimoji="1" lang="en-GB" sz="2000" b="1" dirty="0" smtClean="0">
                <a:solidFill>
                  <a:schemeClr val="tx2"/>
                </a:solidFill>
              </a:rPr>
              <a:t>project developers </a:t>
            </a:r>
            <a:r>
              <a:rPr kumimoji="1" lang="en-GB" sz="2000" dirty="0" smtClean="0">
                <a:solidFill>
                  <a:schemeClr val="tx2"/>
                </a:solidFill>
              </a:rPr>
              <a:t>participated (and how) in the development of bioenergy technology policies and roadmaps? Which </a:t>
            </a:r>
            <a:r>
              <a:rPr kumimoji="1" lang="en-GB" sz="2000" b="1" dirty="0" smtClean="0">
                <a:solidFill>
                  <a:schemeClr val="tx2"/>
                </a:solidFill>
              </a:rPr>
              <a:t>stakeholders</a:t>
            </a:r>
            <a:r>
              <a:rPr kumimoji="1" lang="en-GB" sz="2000" dirty="0" smtClean="0">
                <a:solidFill>
                  <a:schemeClr val="tx2"/>
                </a:solidFill>
              </a:rPr>
              <a:t> are key to technology deployment?</a:t>
            </a:r>
            <a:endParaRPr kumimoji="1" lang="en-GB" sz="2000" dirty="0">
              <a:solidFill>
                <a:schemeClr val="tx2"/>
              </a:solidFill>
            </a:endParaRPr>
          </a:p>
          <a:p>
            <a:pPr marL="0" lvl="1" algn="just" fontAlgn="auto">
              <a:spcAft>
                <a:spcPts val="1200"/>
              </a:spcAft>
              <a:buClr>
                <a:srgbClr val="279D27"/>
              </a:buClr>
              <a:buFont typeface="Wingdings" pitchFamily="2" charset="2"/>
              <a:buChar char="§"/>
              <a:defRPr/>
            </a:pPr>
            <a:r>
              <a:rPr kumimoji="1" lang="en-GB" sz="2000" dirty="0" smtClean="0">
                <a:solidFill>
                  <a:schemeClr val="tx2"/>
                </a:solidFill>
              </a:rPr>
              <a:t> Which indicators have been used to </a:t>
            </a:r>
            <a:r>
              <a:rPr kumimoji="1" lang="en-GB" sz="2000" b="1" dirty="0" smtClean="0">
                <a:solidFill>
                  <a:schemeClr val="tx2"/>
                </a:solidFill>
              </a:rPr>
              <a:t>track progress </a:t>
            </a:r>
            <a:r>
              <a:rPr kumimoji="1" lang="en-GB" sz="2000" dirty="0" smtClean="0">
                <a:solidFill>
                  <a:schemeClr val="tx2"/>
                </a:solidFill>
              </a:rPr>
              <a:t>with bioenergy technology roadmaps </a:t>
            </a:r>
            <a:r>
              <a:rPr kumimoji="1" lang="en-GB" sz="2000" dirty="0">
                <a:solidFill>
                  <a:schemeClr val="tx2"/>
                </a:solidFill>
              </a:rPr>
              <a:t>in the region</a:t>
            </a:r>
            <a:r>
              <a:rPr kumimoji="1" lang="en-GB" sz="2000" dirty="0" smtClean="0">
                <a:solidFill>
                  <a:schemeClr val="tx2"/>
                </a:solidFill>
              </a:rPr>
              <a:t>? Were roadmaps adjusted in light of experiences gained through implementation?</a:t>
            </a:r>
            <a:endParaRPr kumimoji="1" lang="en-GB" sz="2000" dirty="0">
              <a:solidFill>
                <a:schemeClr val="tx2"/>
              </a:solidFill>
            </a:endParaRPr>
          </a:p>
        </p:txBody>
      </p:sp>
      <p:sp>
        <p:nvSpPr>
          <p:cNvPr id="5" name="Title 1"/>
          <p:cNvSpPr txBox="1">
            <a:spLocks/>
          </p:cNvSpPr>
          <p:nvPr/>
        </p:nvSpPr>
        <p:spPr>
          <a:xfrm>
            <a:off x="683568" y="908720"/>
            <a:ext cx="7525500" cy="648072"/>
          </a:xfrm>
          <a:prstGeom prst="rect">
            <a:avLst/>
          </a:prstGeom>
          <a:ln>
            <a:noFill/>
          </a:ln>
        </p:spPr>
        <p:txBody>
          <a:bodyPr vert="horz" lIns="0" tIns="0" rIns="18288" bIns="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GB" sz="3200" b="1" dirty="0">
                <a:ln w="12700">
                  <a:noFill/>
                  <a:prstDash val="solid"/>
                </a:ln>
                <a:solidFill>
                  <a:schemeClr val="accent6"/>
                </a:solidFill>
                <a:latin typeface="+mj-lt"/>
                <a:ea typeface="+mj-ea"/>
                <a:cs typeface="+mj-cs"/>
              </a:rPr>
              <a:t>D</a:t>
            </a:r>
            <a:r>
              <a:rPr kumimoji="0" lang="en-GB" sz="3200" b="1" i="0" u="none" strike="noStrike" kern="1200" normalizeH="0" baseline="0" noProof="0" dirty="0" err="1" smtClean="0">
                <a:ln w="12700">
                  <a:noFill/>
                  <a:prstDash val="solid"/>
                </a:ln>
                <a:solidFill>
                  <a:schemeClr val="accent6"/>
                </a:solidFill>
                <a:uLnTx/>
                <a:uFillTx/>
                <a:latin typeface="+mj-lt"/>
                <a:ea typeface="+mj-ea"/>
                <a:cs typeface="+mj-cs"/>
              </a:rPr>
              <a:t>iscussion</a:t>
            </a:r>
            <a:r>
              <a:rPr kumimoji="0" lang="en-GB" sz="3200" b="1" i="0" u="none" strike="noStrike" kern="1200" normalizeH="0" noProof="0" dirty="0" smtClean="0">
                <a:ln w="12700">
                  <a:noFill/>
                  <a:prstDash val="solid"/>
                </a:ln>
                <a:solidFill>
                  <a:schemeClr val="accent6"/>
                </a:solidFill>
                <a:uLnTx/>
                <a:uFillTx/>
                <a:latin typeface="+mj-lt"/>
                <a:ea typeface="+mj-ea"/>
                <a:cs typeface="+mj-cs"/>
              </a:rPr>
              <a:t> questions for Session 6</a:t>
            </a:r>
            <a:endParaRPr kumimoji="0" lang="fr-FR" sz="3200" b="1" i="0" u="none" strike="noStrike" kern="1200" normalizeH="0" baseline="0" noProof="0" dirty="0">
              <a:ln w="12700">
                <a:noFill/>
                <a:prstDash val="solid"/>
              </a:ln>
              <a:solidFill>
                <a:schemeClr val="accent6"/>
              </a:solidFill>
              <a:uLnTx/>
              <a:uFillTx/>
              <a:latin typeface="+mj-lt"/>
              <a:ea typeface="+mj-ea"/>
              <a:cs typeface="+mj-cs"/>
            </a:endParaRPr>
          </a:p>
        </p:txBody>
      </p:sp>
      <p:pic>
        <p:nvPicPr>
          <p:cNvPr id="1028" name="Picture 4" descr="C:\Users\Leete\Documents\FAO Logo\FAO Logo\fao_logo - Copy (2).gif"/>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4176542" y="6066106"/>
            <a:ext cx="648072" cy="649041"/>
          </a:xfrm>
          <a:prstGeom prst="rect">
            <a:avLst/>
          </a:prstGeom>
          <a:noFill/>
        </p:spPr>
      </p:pic>
      <p:pic>
        <p:nvPicPr>
          <p:cNvPr id="1026" name="Picture 2" descr="iea_rgb_15mm_300dpi"/>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6023286"/>
            <a:ext cx="1435100" cy="63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76256" y="6154549"/>
            <a:ext cx="1728192" cy="43770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474</TotalTime>
  <Words>820</Words>
  <Application>Microsoft Office PowerPoint</Application>
  <PresentationFormat>On-screen Show (4:3)</PresentationFormat>
  <Paragraphs>120</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Outline of Session 6</vt:lpstr>
      <vt:lpstr>Slide 2</vt:lpstr>
      <vt:lpstr>IEA Technology Roadmaps</vt:lpstr>
      <vt:lpstr>Technology roadmaps status</vt:lpstr>
      <vt:lpstr>How2Guides: concept </vt:lpstr>
      <vt:lpstr>Slide 6</vt:lpstr>
      <vt:lpstr>How2Guide for Bioenergy –  Regional expert workshops</vt:lpstr>
      <vt:lpstr>Outline of Session 6</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GASHAROV_A</dc:creator>
  <cp:lastModifiedBy>Tienpati</cp:lastModifiedBy>
  <cp:revision>56</cp:revision>
  <dcterms:created xsi:type="dcterms:W3CDTF">2011-11-01T09:39:22Z</dcterms:created>
  <dcterms:modified xsi:type="dcterms:W3CDTF">2014-07-29T09:16:06Z</dcterms:modified>
</cp:coreProperties>
</file>