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8" r:id="rId4"/>
    <p:sldId id="259" r:id="rId5"/>
    <p:sldId id="260" r:id="rId6"/>
    <p:sldId id="261" r:id="rId7"/>
    <p:sldId id="263" r:id="rId8"/>
  </p:sldIdLst>
  <p:sldSz cx="9144000" cy="6858000" type="screen4x3"/>
  <p:notesSz cx="6794500" cy="9906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3B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13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FD8E0945-F745-4875-A7ED-5FF1BB1ABD87}" type="datetimeFigureOut">
              <a:rPr lang="en-US"/>
              <a:pPr>
                <a:defRPr/>
              </a:pPr>
              <a:t>10/3/2011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8182D31-DA13-4FE6-8A6D-DB8C49B4CF46}" type="slidenum">
              <a:rPr lang="en-US"/>
              <a:pPr>
                <a:defRPr/>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D9F2209-73E4-42BE-9447-6A9F3CA425C0}" type="datetimeFigureOut">
              <a:rPr lang="en-US"/>
              <a:pPr>
                <a:defRPr/>
              </a:pPr>
              <a:t>10/3/2011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99F7149-05C1-4F5E-8EEA-9CAC953B2532}" type="slidenum">
              <a:rPr lang="en-US"/>
              <a:pPr>
                <a:defRPr/>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8F6DB90-3FB1-4C4D-A717-F517C38E5C87}" type="datetimeFigureOut">
              <a:rPr lang="en-US"/>
              <a:pPr>
                <a:defRPr/>
              </a:pPr>
              <a:t>10/3/2011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2C0C38C-9523-41EA-9A26-90C695A5F3CB}" type="slidenum">
              <a:rPr lang="en-US"/>
              <a:pPr>
                <a:defRPr/>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033F785-F53D-4861-AB8A-CD34F1889B4D}" type="datetimeFigureOut">
              <a:rPr lang="en-US"/>
              <a:pPr>
                <a:defRPr/>
              </a:pPr>
              <a:t>10/3/2011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DF6BCF8-235C-4B57-9F27-E1FF976922AC}" type="slidenum">
              <a:rPr lang="en-US"/>
              <a:pPr>
                <a:defRPr/>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E0C56B8-2290-4D42-AD41-6A8B71F5E9C9}" type="datetimeFigureOut">
              <a:rPr lang="en-US"/>
              <a:pPr>
                <a:defRPr/>
              </a:pPr>
              <a:t>10/3/2011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5918A3D-D205-45CA-95E1-0F8CCE3C1027}" type="slidenum">
              <a:rPr lang="en-US"/>
              <a:pPr>
                <a:defRPr/>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F74B8280-EF90-41F1-9089-3FDEFBC1FFBA}" type="datetimeFigureOut">
              <a:rPr lang="en-US"/>
              <a:pPr>
                <a:defRPr/>
              </a:pPr>
              <a:t>10/3/2011</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01C887EB-F43E-4D86-BFFD-D4B7BCFD0BBC}" type="slidenum">
              <a:rPr lang="en-US"/>
              <a:pPr>
                <a:defRPr/>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FA3A203F-AC63-4450-B0F5-BC4B2CD40602}" type="datetimeFigureOut">
              <a:rPr lang="en-US"/>
              <a:pPr>
                <a:defRPr/>
              </a:pPr>
              <a:t>10/3/2011</a:t>
            </a:fld>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ED1CAAF6-071A-4F31-A7BB-1A8F9920B741}" type="slidenum">
              <a:rPr lang="en-US"/>
              <a:pPr>
                <a:defRPr/>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B970237E-E051-42E9-B9F3-4F4CBF3E7592}" type="datetimeFigureOut">
              <a:rPr lang="en-US"/>
              <a:pPr>
                <a:defRPr/>
              </a:pPr>
              <a:t>10/3/2011</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BA7D5F9F-B3A2-43B7-877B-CE51383DE842}" type="slidenum">
              <a:rPr lang="en-US"/>
              <a:pPr>
                <a:defRPr/>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D01C5519-D9FE-4BF0-BED5-D307809B19DB}" type="datetimeFigureOut">
              <a:rPr lang="en-US"/>
              <a:pPr>
                <a:defRPr/>
              </a:pPr>
              <a:t>10/3/2011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E20E2D4A-1692-4644-AA39-14AEC8882D81}" type="slidenum">
              <a:rPr lang="en-US"/>
              <a:pPr>
                <a:defRPr/>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0C7D5354-BB20-430B-8F27-7023E5954BB7}" type="datetimeFigureOut">
              <a:rPr lang="en-US"/>
              <a:pPr>
                <a:defRPr/>
              </a:pPr>
              <a:t>10/3/2011</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E5843D9E-8B64-4E5E-840B-7DDA4403133B}" type="slidenum">
              <a:rPr lang="en-US"/>
              <a:pPr>
                <a:defRPr/>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E5A37C4-DACF-4137-AFB9-4CCC5340BE38}" type="datetimeFigureOut">
              <a:rPr lang="en-US"/>
              <a:pPr>
                <a:defRPr/>
              </a:pPr>
              <a:t>10/3/2011</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A13AFC85-FB4C-448A-915C-D1146AFCC7BE}" type="slidenum">
              <a:rPr lang="en-US"/>
              <a:pPr>
                <a:defRPr/>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1F8D2170-9769-4A3D-B5EB-2BC0CCB2342D}" type="slidenum">
              <a:rPr lang="en-US"/>
              <a:pPr>
                <a:defRPr/>
              </a:pPr>
              <a:t>‹nº›</a:t>
            </a:fld>
            <a:endParaRPr lang="en-US"/>
          </a:p>
        </p:txBody>
      </p:sp>
      <p:pic>
        <p:nvPicPr>
          <p:cNvPr id="1031" name="Picture 10" descr="CFS37_Graphic_Med_En.gif"/>
          <p:cNvPicPr>
            <a:picLocks noChangeAspect="1"/>
          </p:cNvPicPr>
          <p:nvPr userDrawn="1"/>
        </p:nvPicPr>
        <p:blipFill>
          <a:blip r:embed="rId13" cstate="print"/>
          <a:srcRect/>
          <a:stretch>
            <a:fillRect/>
          </a:stretch>
        </p:blipFill>
        <p:spPr bwMode="auto">
          <a:xfrm>
            <a:off x="468313" y="260350"/>
            <a:ext cx="2232025" cy="9572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24075" y="2997200"/>
            <a:ext cx="4895850" cy="622300"/>
          </a:xfrm>
        </p:spPr>
        <p:txBody>
          <a:bodyPr rtlCol="0" anchor="ctr">
            <a:noAutofit/>
          </a:bodyPr>
          <a:lstStyle/>
          <a:p>
            <a:pPr eaLnBrk="1" fontAlgn="auto" hangingPunct="1">
              <a:spcBef>
                <a:spcPct val="0"/>
              </a:spcBef>
              <a:spcAft>
                <a:spcPts val="0"/>
              </a:spcAft>
              <a:buFont typeface="Arial" pitchFamily="34" charset="0"/>
              <a:buNone/>
              <a:defRPr/>
            </a:pPr>
            <a:r>
              <a:rPr lang="en-US" sz="4000" dirty="0" smtClean="0">
                <a:solidFill>
                  <a:srgbClr val="0083BA"/>
                </a:solidFill>
                <a:latin typeface="Arial" pitchFamily="34" charset="0"/>
                <a:ea typeface="+mj-ea"/>
                <a:cs typeface="Arial" pitchFamily="34" charset="0"/>
              </a:rPr>
              <a:t>Title of presentation</a:t>
            </a:r>
          </a:p>
        </p:txBody>
      </p:sp>
      <p:pic>
        <p:nvPicPr>
          <p:cNvPr id="13315" name="Picture 3" descr="cabecalhoCPLP"/>
          <p:cNvPicPr>
            <a:picLocks noChangeAspect="1" noChangeArrowheads="1"/>
          </p:cNvPicPr>
          <p:nvPr/>
        </p:nvPicPr>
        <p:blipFill>
          <a:blip r:embed="rId2" cstate="print"/>
          <a:srcRect/>
          <a:stretch>
            <a:fillRect/>
          </a:stretch>
        </p:blipFill>
        <p:spPr bwMode="auto">
          <a:xfrm>
            <a:off x="0" y="2780928"/>
            <a:ext cx="9144000" cy="1008112"/>
          </a:xfrm>
          <a:prstGeom prst="rect">
            <a:avLst/>
          </a:prstGeom>
          <a:noFill/>
          <a:ln w="9525">
            <a:noFill/>
            <a:miter lim="800000"/>
            <a:headEnd/>
            <a:tailEnd/>
          </a:ln>
        </p:spPr>
      </p:pic>
      <p:sp>
        <p:nvSpPr>
          <p:cNvPr id="7" name="CaixaDeTexto 6"/>
          <p:cNvSpPr txBox="1"/>
          <p:nvPr/>
        </p:nvSpPr>
        <p:spPr>
          <a:xfrm>
            <a:off x="1658938" y="5478463"/>
            <a:ext cx="5505450" cy="1076325"/>
          </a:xfrm>
          <a:prstGeom prst="rect">
            <a:avLst/>
          </a:prstGeom>
          <a:noFill/>
        </p:spPr>
        <p:txBody>
          <a:bodyPr wrap="none">
            <a:spAutoFit/>
          </a:bodyPr>
          <a:lstStyle/>
          <a:p>
            <a:pPr>
              <a:defRPr/>
            </a:pPr>
            <a:r>
              <a:rPr lang="en-GB" sz="1600" b="1" dirty="0">
                <a:latin typeface="+mn-lt"/>
              </a:rPr>
              <a:t>Mr. Pedro </a:t>
            </a:r>
            <a:r>
              <a:rPr lang="en-GB" sz="1600" b="1" dirty="0" err="1">
                <a:latin typeface="+mn-lt"/>
              </a:rPr>
              <a:t>Canga</a:t>
            </a:r>
            <a:r>
              <a:rPr lang="en-GB" sz="1600" b="1" dirty="0">
                <a:latin typeface="+mn-lt"/>
              </a:rPr>
              <a:t>, Minister of Agriculture of Angola </a:t>
            </a:r>
          </a:p>
          <a:p>
            <a:pPr>
              <a:defRPr/>
            </a:pPr>
            <a:r>
              <a:rPr lang="en-GB" sz="1600" b="1" dirty="0">
                <a:latin typeface="+mn-lt"/>
              </a:rPr>
              <a:t>and Chair of the CPLP Agriculture Council of Ministries;</a:t>
            </a:r>
            <a:endParaRPr lang="pt-PT" sz="1600" b="1" dirty="0">
              <a:latin typeface="+mn-lt"/>
            </a:endParaRPr>
          </a:p>
          <a:p>
            <a:pPr>
              <a:defRPr/>
            </a:pPr>
            <a:r>
              <a:rPr lang="en-GB" sz="1600" b="1" dirty="0">
                <a:latin typeface="+mn-lt"/>
              </a:rPr>
              <a:t>Mr. Domingos Simões Pereira, Executive Secretary of the CPLP;</a:t>
            </a:r>
            <a:endParaRPr lang="pt-PT" sz="1600" b="1" dirty="0">
              <a:latin typeface="+mn-lt"/>
            </a:endParaRPr>
          </a:p>
          <a:p>
            <a:pPr>
              <a:defRPr/>
            </a:pPr>
            <a:endParaRPr lang="pt-PT" sz="1600" b="1" dirty="0">
              <a:latin typeface="+mn-lt"/>
            </a:endParaRPr>
          </a:p>
        </p:txBody>
      </p:sp>
      <p:sp>
        <p:nvSpPr>
          <p:cNvPr id="8" name="CaixaDeTexto 7"/>
          <p:cNvSpPr txBox="1"/>
          <p:nvPr/>
        </p:nvSpPr>
        <p:spPr>
          <a:xfrm>
            <a:off x="3205163" y="5084763"/>
            <a:ext cx="1423987" cy="400050"/>
          </a:xfrm>
          <a:prstGeom prst="rect">
            <a:avLst/>
          </a:prstGeom>
          <a:noFill/>
        </p:spPr>
        <p:txBody>
          <a:bodyPr wrap="none">
            <a:spAutoFit/>
          </a:bodyPr>
          <a:lstStyle/>
          <a:p>
            <a:pPr>
              <a:defRPr/>
            </a:pPr>
            <a:r>
              <a:rPr lang="pt-PT" sz="2000" dirty="0">
                <a:solidFill>
                  <a:schemeClr val="tx2">
                    <a:lumMod val="60000"/>
                    <a:lumOff val="40000"/>
                  </a:schemeClr>
                </a:solidFill>
                <a:ea typeface="+mj-ea"/>
                <a:cs typeface="Arial" charset="0"/>
              </a:rPr>
              <a:t>Presenters</a:t>
            </a:r>
          </a:p>
        </p:txBody>
      </p:sp>
      <p:sp>
        <p:nvSpPr>
          <p:cNvPr id="9" name="CaixaDeTexto 8"/>
          <p:cNvSpPr txBox="1"/>
          <p:nvPr/>
        </p:nvSpPr>
        <p:spPr>
          <a:xfrm>
            <a:off x="323850" y="1341438"/>
            <a:ext cx="8820150" cy="1076325"/>
          </a:xfrm>
          <a:prstGeom prst="rect">
            <a:avLst/>
          </a:prstGeom>
          <a:noFill/>
        </p:spPr>
        <p:txBody>
          <a:bodyPr>
            <a:spAutoFit/>
          </a:bodyPr>
          <a:lstStyle/>
          <a:p>
            <a:pPr algn="ctr">
              <a:defRPr/>
            </a:pPr>
            <a:r>
              <a:rPr lang="en-US" sz="3200" dirty="0">
                <a:solidFill>
                  <a:schemeClr val="tx2">
                    <a:lumMod val="60000"/>
                    <a:lumOff val="40000"/>
                  </a:schemeClr>
                </a:solidFill>
                <a:latin typeface="Arial" pitchFamily="34" charset="0"/>
                <a:cs typeface="Arial" pitchFamily="34" charset="0"/>
              </a:rPr>
              <a:t>Updates on Global and Regional Initiatives </a:t>
            </a:r>
          </a:p>
          <a:p>
            <a:pPr algn="ctr">
              <a:defRPr/>
            </a:pPr>
            <a:r>
              <a:rPr lang="en-US" sz="3200" dirty="0">
                <a:solidFill>
                  <a:schemeClr val="tx2">
                    <a:lumMod val="60000"/>
                    <a:lumOff val="40000"/>
                  </a:schemeClr>
                </a:solidFill>
                <a:latin typeface="Arial" pitchFamily="34" charset="0"/>
                <a:cs typeface="Arial" pitchFamily="34" charset="0"/>
              </a:rPr>
              <a:t>and linkages with CFS</a:t>
            </a:r>
            <a:endParaRPr lang="pt-PT" sz="3200" dirty="0">
              <a:solidFill>
                <a:schemeClr val="tx2">
                  <a:lumMod val="60000"/>
                  <a:lumOff val="40000"/>
                </a:schemeClr>
              </a:solidFill>
              <a:latin typeface="Arial" pitchFamily="34" charset="0"/>
              <a:cs typeface="Arial" pitchFamily="34" charset="0"/>
            </a:endParaRPr>
          </a:p>
        </p:txBody>
      </p:sp>
      <p:sp>
        <p:nvSpPr>
          <p:cNvPr id="10" name="CaixaDeTexto 9"/>
          <p:cNvSpPr txBox="1"/>
          <p:nvPr/>
        </p:nvSpPr>
        <p:spPr>
          <a:xfrm>
            <a:off x="2195512" y="3212976"/>
            <a:ext cx="6948488" cy="461963"/>
          </a:xfrm>
          <a:prstGeom prst="rect">
            <a:avLst/>
          </a:prstGeom>
          <a:noFill/>
        </p:spPr>
        <p:txBody>
          <a:bodyPr wrap="none">
            <a:spAutoFit/>
          </a:bodyPr>
          <a:lstStyle/>
          <a:p>
            <a:pPr>
              <a:defRPr/>
            </a:pPr>
            <a:r>
              <a:rPr lang="en-US" sz="2400" b="1" dirty="0">
                <a:solidFill>
                  <a:schemeClr val="bg2">
                    <a:lumMod val="50000"/>
                  </a:schemeClr>
                </a:solidFill>
              </a:rPr>
              <a:t>FOOD </a:t>
            </a:r>
            <a:r>
              <a:rPr lang="en-US" sz="2400" b="1" dirty="0">
                <a:solidFill>
                  <a:schemeClr val="bg2">
                    <a:lumMod val="50000"/>
                  </a:schemeClr>
                </a:solidFill>
              </a:rPr>
              <a:t>AND NUTRITION SECURITY STRATEGY</a:t>
            </a:r>
            <a:endParaRPr lang="pt-PT" sz="2400" b="1" dirty="0">
              <a:solidFill>
                <a:schemeClr val="bg2">
                  <a:lumMod val="5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323850" y="1135063"/>
            <a:ext cx="8496300" cy="4886325"/>
          </a:xfrm>
        </p:spPr>
        <p:txBody>
          <a:bodyPr/>
          <a:lstStyle/>
          <a:p>
            <a:pPr marL="0" indent="0" eaLnBrk="1" hangingPunct="1">
              <a:buFontTx/>
              <a:buNone/>
              <a:defRPr/>
            </a:pPr>
            <a:r>
              <a:rPr lang="en-GB" sz="1900" dirty="0" smtClean="0"/>
              <a:t>                               is composed by 8 Members states, namely:</a:t>
            </a:r>
          </a:p>
          <a:p>
            <a:pPr marL="0" indent="0" eaLnBrk="1" hangingPunct="1">
              <a:buFontTx/>
              <a:buNone/>
              <a:defRPr/>
            </a:pPr>
            <a:endParaRPr lang="en-GB" sz="800" dirty="0" smtClean="0"/>
          </a:p>
          <a:p>
            <a:pPr marL="0" indent="0" algn="r" eaLnBrk="1" hangingPunct="1">
              <a:buFontTx/>
              <a:buNone/>
              <a:defRPr/>
            </a:pPr>
            <a:r>
              <a:rPr lang="en-GB" sz="2000" cap="all" dirty="0" smtClean="0">
                <a:solidFill>
                  <a:schemeClr val="tx2">
                    <a:lumMod val="75000"/>
                  </a:schemeClr>
                </a:solidFill>
              </a:rPr>
              <a:t>Angola, Brasil, Cabo Verde, Guiné Bissau, Moçambique, Portugal, </a:t>
            </a:r>
          </a:p>
          <a:p>
            <a:pPr marL="0" indent="0" algn="r" eaLnBrk="1" hangingPunct="1">
              <a:buFontTx/>
              <a:buNone/>
              <a:defRPr/>
            </a:pPr>
            <a:r>
              <a:rPr lang="en-GB" sz="2000" cap="all" dirty="0" smtClean="0">
                <a:solidFill>
                  <a:schemeClr val="tx2">
                    <a:lumMod val="75000"/>
                  </a:schemeClr>
                </a:solidFill>
              </a:rPr>
              <a:t>São Tomé e Principe and Timor Leste </a:t>
            </a:r>
          </a:p>
          <a:p>
            <a:pPr marL="0" indent="0" algn="ctr" eaLnBrk="1" hangingPunct="1">
              <a:buFontTx/>
              <a:buNone/>
              <a:defRPr/>
            </a:pPr>
            <a:endParaRPr lang="en-GB" sz="800" dirty="0" smtClean="0"/>
          </a:p>
          <a:p>
            <a:pPr marL="0" indent="0" eaLnBrk="1" hangingPunct="1">
              <a:buFontTx/>
              <a:buNone/>
              <a:defRPr/>
            </a:pPr>
            <a:r>
              <a:rPr lang="en-GB" sz="2000" dirty="0" smtClean="0"/>
              <a:t>  </a:t>
            </a:r>
            <a:r>
              <a:rPr lang="en-GB" sz="1900" dirty="0" smtClean="0"/>
              <a:t>and is governed by the following principles: </a:t>
            </a:r>
          </a:p>
          <a:p>
            <a:pPr marL="609600" indent="-609600" eaLnBrk="1" hangingPunct="1">
              <a:defRPr/>
            </a:pPr>
            <a:r>
              <a:rPr lang="en-GB" sz="1900" dirty="0" smtClean="0"/>
              <a:t>Sovereign equality of Member States;</a:t>
            </a:r>
          </a:p>
          <a:p>
            <a:pPr marL="609600" indent="-609600" eaLnBrk="1" hangingPunct="1">
              <a:defRPr/>
            </a:pPr>
            <a:r>
              <a:rPr lang="en-GB" sz="1900" dirty="0" smtClean="0"/>
              <a:t>Non interference in each State’s internal affairs;</a:t>
            </a:r>
          </a:p>
          <a:p>
            <a:pPr marL="609600" indent="-609600" eaLnBrk="1" hangingPunct="1">
              <a:defRPr/>
            </a:pPr>
            <a:r>
              <a:rPr lang="en-GB" sz="1900" dirty="0" smtClean="0"/>
              <a:t>Respect for national identity;</a:t>
            </a:r>
          </a:p>
          <a:p>
            <a:pPr marL="609600" indent="-609600" eaLnBrk="1" hangingPunct="1">
              <a:defRPr/>
            </a:pPr>
            <a:r>
              <a:rPr lang="en-GB" sz="1900" dirty="0" smtClean="0"/>
              <a:t>Reciprocity;</a:t>
            </a:r>
          </a:p>
          <a:p>
            <a:pPr marL="609600" indent="-609600" eaLnBrk="1" hangingPunct="1">
              <a:defRPr/>
            </a:pPr>
            <a:r>
              <a:rPr lang="en-GB" sz="1900" dirty="0" smtClean="0"/>
              <a:t>The prevalence of peace, democracy, the rule of law, human rights and social justice;</a:t>
            </a:r>
          </a:p>
          <a:p>
            <a:pPr marL="609600" indent="-609600" eaLnBrk="1" hangingPunct="1">
              <a:defRPr/>
            </a:pPr>
            <a:r>
              <a:rPr lang="en-GB" sz="1900" dirty="0" smtClean="0"/>
              <a:t>Respect for territorial integrity;</a:t>
            </a:r>
          </a:p>
          <a:p>
            <a:pPr marL="609600" indent="-609600" eaLnBrk="1" hangingPunct="1">
              <a:defRPr/>
            </a:pPr>
            <a:r>
              <a:rPr lang="en-GB" sz="1900" dirty="0" smtClean="0"/>
              <a:t>Promotion of development;</a:t>
            </a:r>
          </a:p>
          <a:p>
            <a:pPr marL="609600" indent="-609600" eaLnBrk="1" hangingPunct="1">
              <a:defRPr/>
            </a:pPr>
            <a:r>
              <a:rPr lang="en-GB" sz="1900" dirty="0" smtClean="0"/>
              <a:t>Promotion of mutually advantageous cooperation</a:t>
            </a:r>
            <a:r>
              <a:rPr lang="en-GB" sz="2000" dirty="0" smtClean="0"/>
              <a:t>.</a:t>
            </a:r>
          </a:p>
          <a:p>
            <a:pPr>
              <a:defRPr/>
            </a:pPr>
            <a:endParaRPr lang="pt-PT" dirty="0"/>
          </a:p>
        </p:txBody>
      </p:sp>
      <p:pic>
        <p:nvPicPr>
          <p:cNvPr id="14339" name="Picture 2" descr="cabecalhobandCPLP"/>
          <p:cNvPicPr>
            <a:picLocks noChangeAspect="1" noChangeArrowheads="1"/>
          </p:cNvPicPr>
          <p:nvPr/>
        </p:nvPicPr>
        <p:blipFill>
          <a:blip r:embed="rId2" cstate="print"/>
          <a:srcRect/>
          <a:stretch>
            <a:fillRect/>
          </a:stretch>
        </p:blipFill>
        <p:spPr bwMode="auto">
          <a:xfrm>
            <a:off x="0" y="6021388"/>
            <a:ext cx="9144000" cy="836612"/>
          </a:xfrm>
          <a:prstGeom prst="rect">
            <a:avLst/>
          </a:prstGeom>
          <a:noFill/>
          <a:ln w="9525">
            <a:noFill/>
            <a:miter lim="800000"/>
            <a:headEnd/>
            <a:tailEnd/>
          </a:ln>
        </p:spPr>
      </p:pic>
      <p:sp>
        <p:nvSpPr>
          <p:cNvPr id="5" name="CaixaDeTexto 4"/>
          <p:cNvSpPr txBox="1"/>
          <p:nvPr/>
        </p:nvSpPr>
        <p:spPr>
          <a:xfrm>
            <a:off x="1908175" y="620713"/>
            <a:ext cx="8351838" cy="430212"/>
          </a:xfrm>
          <a:prstGeom prst="rect">
            <a:avLst/>
          </a:prstGeom>
          <a:noFill/>
        </p:spPr>
        <p:txBody>
          <a:bodyPr>
            <a:spAutoFit/>
          </a:bodyPr>
          <a:lstStyle/>
          <a:p>
            <a:pPr>
              <a:defRPr/>
            </a:pPr>
            <a:r>
              <a:rPr lang="en-GB" sz="2200" b="1" cap="all" dirty="0">
                <a:solidFill>
                  <a:schemeClr val="accent1">
                    <a:lumMod val="75000"/>
                  </a:schemeClr>
                </a:solidFill>
                <a:latin typeface="Arial Narrow" pitchFamily="34" charset="0"/>
              </a:rPr>
              <a:t>The Community of the Portuguese Speaking Countries</a:t>
            </a:r>
            <a:endParaRPr lang="pt-PT" sz="2200" b="1" cap="all" dirty="0">
              <a:solidFill>
                <a:schemeClr val="accent1">
                  <a:lumMod val="75000"/>
                </a:schemeClr>
              </a:solidFill>
              <a:latin typeface="Arial Narrow"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Marcador de Posição de Conteúdo 1"/>
          <p:cNvSpPr>
            <a:spLocks noGrp="1"/>
          </p:cNvSpPr>
          <p:nvPr>
            <p:ph idx="1"/>
          </p:nvPr>
        </p:nvSpPr>
        <p:spPr/>
        <p:txBody>
          <a:bodyPr/>
          <a:lstStyle/>
          <a:p>
            <a:pPr>
              <a:buFont typeface="Arial" charset="0"/>
              <a:buNone/>
            </a:pPr>
            <a:r>
              <a:rPr lang="en-US" sz="2000" b="1" smtClean="0"/>
              <a:t>OUR VISION</a:t>
            </a:r>
            <a:endParaRPr lang="pt-PT" sz="2000" smtClean="0"/>
          </a:p>
          <a:p>
            <a:pPr>
              <a:buFont typeface="Arial" charset="0"/>
              <a:buNone/>
            </a:pPr>
            <a:r>
              <a:rPr lang="en-US" sz="2000" smtClean="0"/>
              <a:t> </a:t>
            </a:r>
            <a:endParaRPr lang="pt-PT" sz="2000" smtClean="0"/>
          </a:p>
          <a:p>
            <a:pPr>
              <a:buFont typeface="Arial" charset="0"/>
              <a:buNone/>
            </a:pPr>
            <a:r>
              <a:rPr lang="en-US" sz="2000" i="1" smtClean="0"/>
              <a:t>A Community of countries with a healthy and active human capital, free from hunger and poverty , based in the progressive realization of the human right to adequate food and respect for national sovereignty </a:t>
            </a:r>
            <a:endParaRPr lang="pt-PT" sz="2000" smtClean="0"/>
          </a:p>
          <a:p>
            <a:pPr>
              <a:buFont typeface="Arial" charset="0"/>
              <a:buNone/>
            </a:pPr>
            <a:r>
              <a:rPr lang="en-US" sz="2000" i="1" smtClean="0"/>
              <a:t> </a:t>
            </a:r>
            <a:endParaRPr lang="pt-PT" sz="2000" smtClean="0"/>
          </a:p>
          <a:p>
            <a:pPr>
              <a:buFont typeface="Arial" charset="0"/>
              <a:buNone/>
            </a:pPr>
            <a:r>
              <a:rPr lang="pt-PT" sz="2000" i="1" smtClean="0"/>
              <a:t> </a:t>
            </a:r>
            <a:r>
              <a:rPr lang="en-US" sz="2000" b="1" i="1" smtClean="0"/>
              <a:t>OUR GLOBAL OBJECTIVE</a:t>
            </a:r>
            <a:endParaRPr lang="pt-PT" sz="2000" smtClean="0"/>
          </a:p>
          <a:p>
            <a:pPr>
              <a:buFont typeface="Arial" charset="0"/>
              <a:buNone/>
            </a:pPr>
            <a:r>
              <a:rPr lang="en-US" sz="2000" b="1" i="1" smtClean="0"/>
              <a:t> </a:t>
            </a:r>
            <a:endParaRPr lang="pt-PT" sz="2000" smtClean="0"/>
          </a:p>
          <a:p>
            <a:pPr>
              <a:buFont typeface="Arial" charset="0"/>
              <a:buNone/>
            </a:pPr>
            <a:r>
              <a:rPr lang="en-US" sz="2000" i="1" smtClean="0"/>
              <a:t>In the framework of the Human Right to Adequate Food, contribute to the eradication of hunger and poverty in the Community, by means of increased coordination among member states and stronger food and nutritional security governance</a:t>
            </a:r>
            <a:endParaRPr lang="pt-PT" sz="2000" smtClean="0"/>
          </a:p>
          <a:p>
            <a:endParaRPr lang="pt-PT" sz="2000" smtClean="0"/>
          </a:p>
          <a:p>
            <a:endParaRPr lang="pt-PT" sz="2000" smtClean="0"/>
          </a:p>
        </p:txBody>
      </p:sp>
      <p:pic>
        <p:nvPicPr>
          <p:cNvPr id="15363" name="Picture 2" descr="cabecalhobandCPLP"/>
          <p:cNvPicPr>
            <a:picLocks noChangeAspect="1" noChangeArrowheads="1"/>
          </p:cNvPicPr>
          <p:nvPr/>
        </p:nvPicPr>
        <p:blipFill>
          <a:blip r:embed="rId2" cstate="print"/>
          <a:srcRect/>
          <a:stretch>
            <a:fillRect/>
          </a:stretch>
        </p:blipFill>
        <p:spPr bwMode="auto">
          <a:xfrm>
            <a:off x="0" y="6021388"/>
            <a:ext cx="9144000" cy="836612"/>
          </a:xfrm>
          <a:prstGeom prst="rect">
            <a:avLst/>
          </a:prstGeom>
          <a:noFill/>
          <a:ln w="9525">
            <a:noFill/>
            <a:miter lim="800000"/>
            <a:headEnd/>
            <a:tailEnd/>
          </a:ln>
        </p:spPr>
      </p:pic>
      <p:sp>
        <p:nvSpPr>
          <p:cNvPr id="4" name="CaixaDeTexto 3"/>
          <p:cNvSpPr txBox="1"/>
          <p:nvPr/>
        </p:nvSpPr>
        <p:spPr>
          <a:xfrm>
            <a:off x="2195513" y="908050"/>
            <a:ext cx="6507162" cy="523875"/>
          </a:xfrm>
          <a:prstGeom prst="rect">
            <a:avLst/>
          </a:prstGeom>
          <a:noFill/>
        </p:spPr>
        <p:txBody>
          <a:bodyPr wrap="none">
            <a:spAutoFit/>
          </a:bodyPr>
          <a:lstStyle/>
          <a:p>
            <a:pPr>
              <a:defRPr/>
            </a:pPr>
            <a:r>
              <a:rPr lang="pt-PT" sz="2800" b="1" dirty="0">
                <a:solidFill>
                  <a:schemeClr val="tx2">
                    <a:lumMod val="60000"/>
                    <a:lumOff val="40000"/>
                  </a:schemeClr>
                </a:solidFill>
                <a:latin typeface="+mn-lt"/>
              </a:rPr>
              <a:t>CPLP Food and Nutrition Security Strategy </a:t>
            </a:r>
          </a:p>
        </p:txBody>
      </p:sp>
      <p:sp>
        <p:nvSpPr>
          <p:cNvPr id="5" name="CaixaDeTexto 4"/>
          <p:cNvSpPr txBox="1"/>
          <p:nvPr/>
        </p:nvSpPr>
        <p:spPr>
          <a:xfrm>
            <a:off x="4946650" y="6227763"/>
            <a:ext cx="4162425" cy="369887"/>
          </a:xfrm>
          <a:prstGeom prst="rect">
            <a:avLst/>
          </a:prstGeom>
          <a:noFill/>
        </p:spPr>
        <p:txBody>
          <a:bodyPr wrap="none">
            <a:spAutoFit/>
          </a:bodyPr>
          <a:lstStyle/>
          <a:p>
            <a:pPr>
              <a:defRPr/>
            </a:pPr>
            <a:r>
              <a:rPr lang="pt-PT" dirty="0">
                <a:solidFill>
                  <a:schemeClr val="tx1">
                    <a:lumMod val="85000"/>
                    <a:lumOff val="15000"/>
                  </a:schemeClr>
                </a:solidFill>
                <a:latin typeface="+mn-lt"/>
              </a:rPr>
              <a:t>CPLP Food and Nutrition Security Strategy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Marcador de Posição de Conteúdo 1"/>
          <p:cNvSpPr>
            <a:spLocks noGrp="1"/>
          </p:cNvSpPr>
          <p:nvPr>
            <p:ph idx="1"/>
          </p:nvPr>
        </p:nvSpPr>
        <p:spPr/>
        <p:txBody>
          <a:bodyPr/>
          <a:lstStyle/>
          <a:p>
            <a:pPr>
              <a:buFont typeface="Arial" charset="0"/>
              <a:buNone/>
            </a:pPr>
            <a:r>
              <a:rPr lang="en-US" sz="2000" b="1" smtClean="0"/>
              <a:t>BASIS FOR THE CPLP FOOD AND NUTRITION SECURITY STRATEGY</a:t>
            </a:r>
          </a:p>
          <a:p>
            <a:pPr>
              <a:buFont typeface="Arial" charset="0"/>
              <a:buNone/>
            </a:pPr>
            <a:endParaRPr lang="pt-PT" sz="2000" smtClean="0"/>
          </a:p>
          <a:p>
            <a:r>
              <a:rPr lang="en-US" sz="2000" smtClean="0"/>
              <a:t>Highest political priority for the fight against hunger;</a:t>
            </a:r>
            <a:endParaRPr lang="pt-PT" sz="2000" smtClean="0"/>
          </a:p>
          <a:p>
            <a:r>
              <a:rPr lang="en-US" sz="2000" smtClean="0"/>
              <a:t>Previous  commitments from member states, including:  national food security and nutrition strategies; five Rome principles (2009); Voluntary Guidelines for the Progressive Realization of the Human Right to Adequate Food; the priorities emerging from regional agriculture and food security policies and programmes such as CAADP, ECOWAP, AIFS- ASEAN and MERCOSUR;</a:t>
            </a:r>
            <a:endParaRPr lang="pt-PT" sz="2000" smtClean="0"/>
          </a:p>
          <a:p>
            <a:r>
              <a:rPr lang="en-US" sz="2000" smtClean="0"/>
              <a:t>Lessons learnt from the CFS reform process, particularly regarding the importance of adequate food and nutrition governance frameworks with the participation of relevant stakeholders</a:t>
            </a:r>
            <a:endParaRPr lang="pt-PT" sz="2000" smtClean="0"/>
          </a:p>
          <a:p>
            <a:endParaRPr lang="pt-PT" sz="2000" smtClean="0"/>
          </a:p>
        </p:txBody>
      </p:sp>
      <p:pic>
        <p:nvPicPr>
          <p:cNvPr id="16387" name="Picture 2" descr="cabecalhobandCPLP"/>
          <p:cNvPicPr>
            <a:picLocks noChangeAspect="1" noChangeArrowheads="1"/>
          </p:cNvPicPr>
          <p:nvPr/>
        </p:nvPicPr>
        <p:blipFill>
          <a:blip r:embed="rId2" cstate="print"/>
          <a:srcRect/>
          <a:stretch>
            <a:fillRect/>
          </a:stretch>
        </p:blipFill>
        <p:spPr bwMode="auto">
          <a:xfrm>
            <a:off x="0" y="6021388"/>
            <a:ext cx="9144000" cy="836612"/>
          </a:xfrm>
          <a:prstGeom prst="rect">
            <a:avLst/>
          </a:prstGeom>
          <a:noFill/>
          <a:ln w="9525">
            <a:noFill/>
            <a:miter lim="800000"/>
            <a:headEnd/>
            <a:tailEnd/>
          </a:ln>
        </p:spPr>
      </p:pic>
      <p:sp>
        <p:nvSpPr>
          <p:cNvPr id="4" name="CaixaDeTexto 3"/>
          <p:cNvSpPr txBox="1"/>
          <p:nvPr/>
        </p:nvSpPr>
        <p:spPr>
          <a:xfrm>
            <a:off x="4946650" y="6227763"/>
            <a:ext cx="4162425" cy="369887"/>
          </a:xfrm>
          <a:prstGeom prst="rect">
            <a:avLst/>
          </a:prstGeom>
          <a:noFill/>
        </p:spPr>
        <p:txBody>
          <a:bodyPr wrap="none">
            <a:spAutoFit/>
          </a:bodyPr>
          <a:lstStyle/>
          <a:p>
            <a:pPr>
              <a:defRPr/>
            </a:pPr>
            <a:r>
              <a:rPr lang="pt-PT" dirty="0">
                <a:solidFill>
                  <a:schemeClr val="tx1">
                    <a:lumMod val="85000"/>
                    <a:lumOff val="15000"/>
                  </a:schemeClr>
                </a:solidFill>
                <a:latin typeface="+mn-lt"/>
              </a:rPr>
              <a:t>CPLP Food and Nutrition Security Strategy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Marcador de Posição de Conteúdo 1"/>
          <p:cNvSpPr>
            <a:spLocks noGrp="1"/>
          </p:cNvSpPr>
          <p:nvPr>
            <p:ph idx="1"/>
          </p:nvPr>
        </p:nvSpPr>
        <p:spPr>
          <a:xfrm>
            <a:off x="323850" y="1196975"/>
            <a:ext cx="8820150" cy="5111750"/>
          </a:xfrm>
        </p:spPr>
        <p:txBody>
          <a:bodyPr/>
          <a:lstStyle/>
          <a:p>
            <a:pPr>
              <a:buFont typeface="Arial" charset="0"/>
              <a:buNone/>
            </a:pPr>
            <a:r>
              <a:rPr lang="en-US" sz="2000" b="1" smtClean="0"/>
              <a:t>STRATEGIC AREAS  FOR JOINT COORDINATION AND INTERVENTION</a:t>
            </a:r>
            <a:endParaRPr lang="pt-PT" sz="2000" smtClean="0"/>
          </a:p>
          <a:p>
            <a:pPr>
              <a:buFont typeface="Arial" charset="0"/>
              <a:buNone/>
            </a:pPr>
            <a:r>
              <a:rPr lang="en-US" sz="2000" b="1" smtClean="0"/>
              <a:t> </a:t>
            </a:r>
          </a:p>
          <a:p>
            <a:pPr>
              <a:buFont typeface="Arial" charset="0"/>
              <a:buNone/>
            </a:pPr>
            <a:r>
              <a:rPr lang="en-US" sz="2000" b="1" smtClean="0"/>
              <a:t>    1 – Strengthen food security and nutrition governance</a:t>
            </a:r>
            <a:endParaRPr lang="pt-PT" sz="2000" smtClean="0"/>
          </a:p>
          <a:p>
            <a:pPr>
              <a:buFont typeface="Arial" charset="0"/>
              <a:buNone/>
            </a:pPr>
            <a:r>
              <a:rPr lang="en-US" sz="2000" smtClean="0"/>
              <a:t>	Coordinated governance structures at regional and national levels with participation of relevant stakeholders  will provide inputs for the  CPLP meeting of Heads of State and Government and link up with the CFS</a:t>
            </a:r>
            <a:endParaRPr lang="pt-PT" sz="2000" smtClean="0"/>
          </a:p>
          <a:p>
            <a:pPr>
              <a:buFont typeface="Arial" charset="0"/>
              <a:buNone/>
            </a:pPr>
            <a:r>
              <a:rPr lang="en-US" sz="2000" b="1" smtClean="0"/>
              <a:t>    2 – Promote access to food and improve livelihoods of more vulnerable groups </a:t>
            </a:r>
            <a:endParaRPr lang="pt-PT" sz="2000" smtClean="0"/>
          </a:p>
          <a:p>
            <a:pPr>
              <a:buFont typeface="Arial" charset="0"/>
              <a:buNone/>
            </a:pPr>
            <a:r>
              <a:rPr lang="en-US" sz="2000" smtClean="0"/>
              <a:t>	The idea is to provide immediate sustainable support for the most  vulnerable groups, Rural communities, particularly women, children and young people are the key groups considered.</a:t>
            </a:r>
            <a:endParaRPr lang="pt-PT" sz="2000" smtClean="0"/>
          </a:p>
          <a:p>
            <a:pPr>
              <a:buFont typeface="Arial" charset="0"/>
              <a:buNone/>
            </a:pPr>
            <a:r>
              <a:rPr lang="en-US" sz="2000" b="1" smtClean="0"/>
              <a:t>    3 - Increase food availability based on small scale farming </a:t>
            </a:r>
            <a:endParaRPr lang="pt-PT" sz="2000" smtClean="0"/>
          </a:p>
          <a:p>
            <a:pPr>
              <a:buFont typeface="Arial" charset="0"/>
              <a:buNone/>
            </a:pPr>
            <a:r>
              <a:rPr lang="en-US" sz="2000" smtClean="0"/>
              <a:t>	More investment in agriculture focusing on small scale farmers will contribute to broaden the local diets, reduce vulnerability and promote territorial development. </a:t>
            </a:r>
            <a:endParaRPr lang="pt-PT" sz="2000" smtClean="0"/>
          </a:p>
          <a:p>
            <a:pPr>
              <a:buFont typeface="Arial" charset="0"/>
              <a:buNone/>
            </a:pPr>
            <a:endParaRPr lang="pt-PT" smtClean="0"/>
          </a:p>
          <a:p>
            <a:endParaRPr lang="pt-PT" smtClean="0"/>
          </a:p>
        </p:txBody>
      </p:sp>
      <p:pic>
        <p:nvPicPr>
          <p:cNvPr id="17411" name="Picture 2" descr="cabecalhobandCPLP"/>
          <p:cNvPicPr>
            <a:picLocks noChangeAspect="1" noChangeArrowheads="1"/>
          </p:cNvPicPr>
          <p:nvPr/>
        </p:nvPicPr>
        <p:blipFill>
          <a:blip r:embed="rId2" cstate="print"/>
          <a:srcRect/>
          <a:stretch>
            <a:fillRect/>
          </a:stretch>
        </p:blipFill>
        <p:spPr bwMode="auto">
          <a:xfrm>
            <a:off x="0" y="6021388"/>
            <a:ext cx="9144000" cy="836612"/>
          </a:xfrm>
          <a:prstGeom prst="rect">
            <a:avLst/>
          </a:prstGeom>
          <a:noFill/>
          <a:ln w="9525">
            <a:noFill/>
            <a:miter lim="800000"/>
            <a:headEnd/>
            <a:tailEnd/>
          </a:ln>
        </p:spPr>
      </p:pic>
      <p:sp>
        <p:nvSpPr>
          <p:cNvPr id="4" name="CaixaDeTexto 3"/>
          <p:cNvSpPr txBox="1"/>
          <p:nvPr/>
        </p:nvSpPr>
        <p:spPr>
          <a:xfrm>
            <a:off x="4946650" y="6227763"/>
            <a:ext cx="4162425" cy="369887"/>
          </a:xfrm>
          <a:prstGeom prst="rect">
            <a:avLst/>
          </a:prstGeom>
          <a:noFill/>
        </p:spPr>
        <p:txBody>
          <a:bodyPr wrap="none">
            <a:spAutoFit/>
          </a:bodyPr>
          <a:lstStyle/>
          <a:p>
            <a:pPr>
              <a:defRPr/>
            </a:pPr>
            <a:r>
              <a:rPr lang="pt-PT" dirty="0">
                <a:solidFill>
                  <a:schemeClr val="tx1">
                    <a:lumMod val="85000"/>
                    <a:lumOff val="15000"/>
                  </a:schemeClr>
                </a:solidFill>
                <a:latin typeface="+mn-lt"/>
              </a:rPr>
              <a:t>CPLP Food and Nutrition Security Strategy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Marcador de Posição de Conteúdo 1"/>
          <p:cNvSpPr>
            <a:spLocks noGrp="1"/>
          </p:cNvSpPr>
          <p:nvPr>
            <p:ph idx="1"/>
          </p:nvPr>
        </p:nvSpPr>
        <p:spPr>
          <a:xfrm>
            <a:off x="457200" y="1855788"/>
            <a:ext cx="8229600" cy="4525962"/>
          </a:xfrm>
        </p:spPr>
        <p:txBody>
          <a:bodyPr/>
          <a:lstStyle/>
          <a:p>
            <a:r>
              <a:rPr lang="en-US" sz="2400" smtClean="0"/>
              <a:t>The strategy can provide inputs on how the CFS, as an international platform for increased governance on food and nutrition security,   can link itself , coherently,  with regions and countries.</a:t>
            </a:r>
          </a:p>
          <a:p>
            <a:endParaRPr lang="pt-PT" sz="2400" smtClean="0"/>
          </a:p>
          <a:p>
            <a:r>
              <a:rPr lang="en-US" sz="2400" smtClean="0"/>
              <a:t>The CFS can provide recommendations and guidance for concrete initiatives to be developed in the areas mentioned above. Acceptance of CPLP as an observer to CFS sessions will help to achieve this objective</a:t>
            </a:r>
            <a:r>
              <a:rPr lang="en-US" sz="2000" b="1" smtClean="0"/>
              <a:t>. </a:t>
            </a:r>
            <a:endParaRPr lang="pt-PT" sz="2000" smtClean="0"/>
          </a:p>
          <a:p>
            <a:endParaRPr lang="pt-PT" smtClean="0"/>
          </a:p>
        </p:txBody>
      </p:sp>
      <p:pic>
        <p:nvPicPr>
          <p:cNvPr id="18435" name="Picture 2" descr="cabecalhobandCPLP"/>
          <p:cNvPicPr>
            <a:picLocks noChangeAspect="1" noChangeArrowheads="1"/>
          </p:cNvPicPr>
          <p:nvPr/>
        </p:nvPicPr>
        <p:blipFill>
          <a:blip r:embed="rId2" cstate="print"/>
          <a:srcRect/>
          <a:stretch>
            <a:fillRect/>
          </a:stretch>
        </p:blipFill>
        <p:spPr bwMode="auto">
          <a:xfrm>
            <a:off x="0" y="6021388"/>
            <a:ext cx="9144000" cy="836612"/>
          </a:xfrm>
          <a:prstGeom prst="rect">
            <a:avLst/>
          </a:prstGeom>
          <a:noFill/>
          <a:ln w="9525">
            <a:noFill/>
            <a:miter lim="800000"/>
            <a:headEnd/>
            <a:tailEnd/>
          </a:ln>
        </p:spPr>
      </p:pic>
      <p:sp>
        <p:nvSpPr>
          <p:cNvPr id="4" name="CaixaDeTexto 3"/>
          <p:cNvSpPr txBox="1"/>
          <p:nvPr/>
        </p:nvSpPr>
        <p:spPr>
          <a:xfrm>
            <a:off x="4946650" y="6227763"/>
            <a:ext cx="4162425" cy="369887"/>
          </a:xfrm>
          <a:prstGeom prst="rect">
            <a:avLst/>
          </a:prstGeom>
          <a:noFill/>
        </p:spPr>
        <p:txBody>
          <a:bodyPr wrap="none">
            <a:spAutoFit/>
          </a:bodyPr>
          <a:lstStyle/>
          <a:p>
            <a:pPr>
              <a:defRPr/>
            </a:pPr>
            <a:r>
              <a:rPr lang="pt-PT" dirty="0">
                <a:solidFill>
                  <a:schemeClr val="tx1">
                    <a:lumMod val="85000"/>
                    <a:lumOff val="15000"/>
                  </a:schemeClr>
                </a:solidFill>
                <a:latin typeface="+mn-lt"/>
              </a:rPr>
              <a:t>CPLP Food and Nutrition Security Strategy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p:txBody>
          <a:bodyPr/>
          <a:lstStyle/>
          <a:p>
            <a:pPr algn="ctr">
              <a:buFont typeface="Arial" charset="0"/>
              <a:buNone/>
              <a:defRPr/>
            </a:pPr>
            <a:endParaRPr lang="pt-PT" sz="4800" dirty="0" smtClean="0"/>
          </a:p>
          <a:p>
            <a:pPr algn="ctr">
              <a:buFont typeface="Arial" charset="0"/>
              <a:buNone/>
              <a:defRPr/>
            </a:pPr>
            <a:r>
              <a:rPr lang="pt-PT" sz="5400" dirty="0" err="1" smtClean="0"/>
              <a:t>Thank</a:t>
            </a:r>
            <a:r>
              <a:rPr lang="pt-PT" sz="5400" dirty="0" smtClean="0"/>
              <a:t> </a:t>
            </a:r>
            <a:r>
              <a:rPr lang="pt-PT" sz="5400" dirty="0" err="1" smtClean="0"/>
              <a:t>you</a:t>
            </a:r>
            <a:r>
              <a:rPr lang="pt-PT" sz="5400" dirty="0" smtClean="0"/>
              <a:t>!</a:t>
            </a:r>
          </a:p>
          <a:p>
            <a:pPr algn="ctr">
              <a:buFont typeface="Arial" charset="0"/>
              <a:buNone/>
              <a:defRPr/>
            </a:pPr>
            <a:r>
              <a:rPr lang="pt-PT" sz="4800" dirty="0" smtClean="0"/>
              <a:t>Obrigado!</a:t>
            </a:r>
          </a:p>
          <a:p>
            <a:pPr algn="ctr">
              <a:buFont typeface="Arial" charset="0"/>
              <a:buNone/>
              <a:defRPr/>
            </a:pPr>
            <a:endParaRPr lang="pt-PT" dirty="0" smtClean="0">
              <a:solidFill>
                <a:schemeClr val="tx2">
                  <a:lumMod val="75000"/>
                </a:schemeClr>
              </a:solidFill>
            </a:endParaRPr>
          </a:p>
          <a:p>
            <a:pPr algn="ctr">
              <a:buFont typeface="Arial" charset="0"/>
              <a:buNone/>
              <a:defRPr/>
            </a:pPr>
            <a:r>
              <a:rPr lang="pt-PT" sz="3600" dirty="0" err="1" smtClean="0">
                <a:solidFill>
                  <a:schemeClr val="tx2">
                    <a:lumMod val="75000"/>
                  </a:schemeClr>
                </a:solidFill>
              </a:rPr>
              <a:t>www.cplp.org</a:t>
            </a:r>
            <a:endParaRPr lang="pt-PT" sz="3600" dirty="0">
              <a:solidFill>
                <a:schemeClr val="tx2">
                  <a:lumMod val="75000"/>
                </a:schemeClr>
              </a:solidFill>
            </a:endParaRPr>
          </a:p>
        </p:txBody>
      </p:sp>
      <p:pic>
        <p:nvPicPr>
          <p:cNvPr id="19459" name="Picture 2" descr="cabecalhobandCPLP"/>
          <p:cNvPicPr>
            <a:picLocks noChangeAspect="1" noChangeArrowheads="1"/>
          </p:cNvPicPr>
          <p:nvPr/>
        </p:nvPicPr>
        <p:blipFill>
          <a:blip r:embed="rId2" cstate="print"/>
          <a:srcRect/>
          <a:stretch>
            <a:fillRect/>
          </a:stretch>
        </p:blipFill>
        <p:spPr bwMode="auto">
          <a:xfrm>
            <a:off x="0" y="6021388"/>
            <a:ext cx="9144000" cy="8366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BF0"/>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1791</TotalTime>
  <Words>367</Words>
  <Application>Microsoft Office PowerPoint</Application>
  <PresentationFormat>Apresentação no Ecrã (4:3)</PresentationFormat>
  <Paragraphs>56</Paragraphs>
  <Slides>7</Slides>
  <Notes>0</Notes>
  <HiddenSlides>0</HiddenSlides>
  <MMClips>0</MMClips>
  <ScaleCrop>false</ScaleCrop>
  <HeadingPairs>
    <vt:vector size="6" baseType="variant">
      <vt:variant>
        <vt:lpstr>Tipos de letra usados</vt:lpstr>
      </vt:variant>
      <vt:variant>
        <vt:i4>3</vt:i4>
      </vt:variant>
      <vt:variant>
        <vt:lpstr>Tema</vt:lpstr>
      </vt:variant>
      <vt:variant>
        <vt:i4>1</vt:i4>
      </vt:variant>
      <vt:variant>
        <vt:lpstr>Títulos dos diapositivos</vt:lpstr>
      </vt:variant>
      <vt:variant>
        <vt:i4>7</vt:i4>
      </vt:variant>
    </vt:vector>
  </HeadingPairs>
  <TitlesOfParts>
    <vt:vector size="11" baseType="lpstr">
      <vt:lpstr>Arial</vt:lpstr>
      <vt:lpstr>Calibri</vt:lpstr>
      <vt:lpstr>Arial Narrow</vt:lpstr>
      <vt:lpstr>Office Theme</vt:lpstr>
      <vt:lpstr>Diapositivo 1</vt:lpstr>
      <vt:lpstr>Diapositivo 2</vt:lpstr>
      <vt:lpstr>Diapositivo 3</vt:lpstr>
      <vt:lpstr>Diapositivo 4</vt:lpstr>
      <vt:lpstr>Diapositivo 5</vt:lpstr>
      <vt:lpstr>Diapositivo 6</vt:lpstr>
      <vt:lpstr>Diapositivo 7</vt:lpstr>
    </vt:vector>
  </TitlesOfParts>
  <Company>FAO of the UN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Salter</dc:creator>
  <cp:lastModifiedBy>Manuel Clarote Lapão</cp:lastModifiedBy>
  <cp:revision>38</cp:revision>
  <dcterms:created xsi:type="dcterms:W3CDTF">2010-09-02T12:16:41Z</dcterms:created>
  <dcterms:modified xsi:type="dcterms:W3CDTF">2011-10-03T10:20:08Z</dcterms:modified>
</cp:coreProperties>
</file>