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handoutMasterIdLst>
    <p:handoutMasterId r:id="rId33"/>
  </p:handoutMasterIdLst>
  <p:sldIdLst>
    <p:sldId id="256" r:id="rId2"/>
    <p:sldId id="369" r:id="rId3"/>
    <p:sldId id="517" r:id="rId4"/>
    <p:sldId id="518" r:id="rId5"/>
    <p:sldId id="519" r:id="rId6"/>
    <p:sldId id="520" r:id="rId7"/>
    <p:sldId id="521" r:id="rId8"/>
    <p:sldId id="391" r:id="rId9"/>
    <p:sldId id="515" r:id="rId10"/>
    <p:sldId id="516" r:id="rId11"/>
    <p:sldId id="395" r:id="rId12"/>
    <p:sldId id="396" r:id="rId13"/>
    <p:sldId id="397" r:id="rId14"/>
    <p:sldId id="398" r:id="rId15"/>
    <p:sldId id="400" r:id="rId16"/>
    <p:sldId id="402" r:id="rId17"/>
    <p:sldId id="403" r:id="rId18"/>
    <p:sldId id="406" r:id="rId19"/>
    <p:sldId id="407" r:id="rId20"/>
    <p:sldId id="408" r:id="rId21"/>
    <p:sldId id="409" r:id="rId22"/>
    <p:sldId id="410" r:id="rId23"/>
    <p:sldId id="411" r:id="rId24"/>
    <p:sldId id="413" r:id="rId25"/>
    <p:sldId id="414" r:id="rId26"/>
    <p:sldId id="415" r:id="rId27"/>
    <p:sldId id="416" r:id="rId28"/>
    <p:sldId id="417" r:id="rId29"/>
    <p:sldId id="372" r:id="rId30"/>
    <p:sldId id="322" r:id="rId31"/>
  </p:sldIdLst>
  <p:sldSz cx="9144000" cy="6858000" type="screen4x3"/>
  <p:notesSz cx="6669088" cy="9753600"/>
  <p:defaultTextStyle>
    <a:defPPr>
      <a:defRPr lang="en-GB"/>
    </a:defPPr>
    <a:lvl1pPr algn="l" rtl="0" fontAlgn="base">
      <a:spcBef>
        <a:spcPct val="0"/>
      </a:spcBef>
      <a:spcAft>
        <a:spcPct val="0"/>
      </a:spcAft>
      <a:defRPr sz="1200" kern="1200">
        <a:solidFill>
          <a:srgbClr val="0F5494"/>
        </a:solidFill>
        <a:latin typeface="Verdana" pitchFamily="34" charset="0"/>
        <a:ea typeface="+mn-ea"/>
        <a:cs typeface="+mn-cs"/>
      </a:defRPr>
    </a:lvl1pPr>
    <a:lvl2pPr marL="457200" algn="l" rtl="0" fontAlgn="base">
      <a:spcBef>
        <a:spcPct val="0"/>
      </a:spcBef>
      <a:spcAft>
        <a:spcPct val="0"/>
      </a:spcAft>
      <a:defRPr sz="1200" kern="1200">
        <a:solidFill>
          <a:srgbClr val="0F5494"/>
        </a:solidFill>
        <a:latin typeface="Verdana" pitchFamily="34" charset="0"/>
        <a:ea typeface="+mn-ea"/>
        <a:cs typeface="+mn-cs"/>
      </a:defRPr>
    </a:lvl2pPr>
    <a:lvl3pPr marL="914400" algn="l" rtl="0" fontAlgn="base">
      <a:spcBef>
        <a:spcPct val="0"/>
      </a:spcBef>
      <a:spcAft>
        <a:spcPct val="0"/>
      </a:spcAft>
      <a:defRPr sz="1200" kern="1200">
        <a:solidFill>
          <a:srgbClr val="0F5494"/>
        </a:solidFill>
        <a:latin typeface="Verdana" pitchFamily="34" charset="0"/>
        <a:ea typeface="+mn-ea"/>
        <a:cs typeface="+mn-cs"/>
      </a:defRPr>
    </a:lvl3pPr>
    <a:lvl4pPr marL="1371600" algn="l" rtl="0" fontAlgn="base">
      <a:spcBef>
        <a:spcPct val="0"/>
      </a:spcBef>
      <a:spcAft>
        <a:spcPct val="0"/>
      </a:spcAft>
      <a:defRPr sz="1200" kern="1200">
        <a:solidFill>
          <a:srgbClr val="0F5494"/>
        </a:solidFill>
        <a:latin typeface="Verdana" pitchFamily="34" charset="0"/>
        <a:ea typeface="+mn-ea"/>
        <a:cs typeface="+mn-cs"/>
      </a:defRPr>
    </a:lvl4pPr>
    <a:lvl5pPr marL="1828800" algn="l" rtl="0" fontAlgn="base">
      <a:spcBef>
        <a:spcPct val="0"/>
      </a:spcBef>
      <a:spcAft>
        <a:spcPct val="0"/>
      </a:spcAft>
      <a:defRPr sz="1200" kern="1200">
        <a:solidFill>
          <a:srgbClr val="0F5494"/>
        </a:solidFill>
        <a:latin typeface="Verdana" pitchFamily="34" charset="0"/>
        <a:ea typeface="+mn-ea"/>
        <a:cs typeface="+mn-cs"/>
      </a:defRPr>
    </a:lvl5pPr>
    <a:lvl6pPr marL="2286000" algn="l" defTabSz="914400" rtl="0" eaLnBrk="1" latinLnBrk="0" hangingPunct="1">
      <a:defRPr sz="1200" kern="1200">
        <a:solidFill>
          <a:srgbClr val="0F5494"/>
        </a:solidFill>
        <a:latin typeface="Verdana" pitchFamily="34" charset="0"/>
        <a:ea typeface="+mn-ea"/>
        <a:cs typeface="+mn-cs"/>
      </a:defRPr>
    </a:lvl6pPr>
    <a:lvl7pPr marL="2743200" algn="l" defTabSz="914400" rtl="0" eaLnBrk="1" latinLnBrk="0" hangingPunct="1">
      <a:defRPr sz="1200" kern="1200">
        <a:solidFill>
          <a:srgbClr val="0F5494"/>
        </a:solidFill>
        <a:latin typeface="Verdana" pitchFamily="34" charset="0"/>
        <a:ea typeface="+mn-ea"/>
        <a:cs typeface="+mn-cs"/>
      </a:defRPr>
    </a:lvl7pPr>
    <a:lvl8pPr marL="3200400" algn="l" defTabSz="914400" rtl="0" eaLnBrk="1" latinLnBrk="0" hangingPunct="1">
      <a:defRPr sz="1200" kern="1200">
        <a:solidFill>
          <a:srgbClr val="0F5494"/>
        </a:solidFill>
        <a:latin typeface="Verdana" pitchFamily="34" charset="0"/>
        <a:ea typeface="+mn-ea"/>
        <a:cs typeface="+mn-cs"/>
      </a:defRPr>
    </a:lvl8pPr>
    <a:lvl9pPr marL="3657600" algn="l" defTabSz="914400" rtl="0" eaLnBrk="1" latinLnBrk="0" hangingPunct="1">
      <a:defRPr sz="1200" kern="1200">
        <a:solidFill>
          <a:srgbClr val="0F5494"/>
        </a:solidFill>
        <a:latin typeface="Verdan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71" userDrawn="1">
          <p15:clr>
            <a:srgbClr val="A4A3A4"/>
          </p15:clr>
        </p15:guide>
        <p15:guide id="2" pos="210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D5EC1"/>
    <a:srgbClr val="0F5494"/>
    <a:srgbClr val="3166CF"/>
    <a:srgbClr val="3E6FD2"/>
    <a:srgbClr val="BDDEFF"/>
    <a:srgbClr val="99CCFF"/>
    <a:srgbClr val="808080"/>
    <a:srgbClr val="FFD6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69" autoAdjust="0"/>
    <p:restoredTop sz="93857" autoAdjust="0"/>
  </p:normalViewPr>
  <p:slideViewPr>
    <p:cSldViewPr>
      <p:cViewPr>
        <p:scale>
          <a:sx n="70" d="100"/>
          <a:sy n="70" d="100"/>
        </p:scale>
        <p:origin x="1814" y="442"/>
      </p:cViewPr>
      <p:guideLst>
        <p:guide orient="horz" pos="2160"/>
        <p:guide pos="2880"/>
      </p:guideLst>
    </p:cSldViewPr>
  </p:slideViewPr>
  <p:outlineViewPr>
    <p:cViewPr>
      <p:scale>
        <a:sx n="33" d="100"/>
        <a:sy n="33" d="100"/>
      </p:scale>
      <p:origin x="48"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9" d="100"/>
          <a:sy n="79" d="100"/>
        </p:scale>
        <p:origin x="-3924" y="-84"/>
      </p:cViewPr>
      <p:guideLst>
        <p:guide orient="horz" pos="3071"/>
        <p:guide pos="210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1" y="0"/>
            <a:ext cx="2890665" cy="488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82" tIns="44892" rIns="89782" bIns="44892" numCol="1" anchor="t" anchorCtr="0" compatLnSpc="1">
            <a:prstTxWarp prst="textNoShape">
              <a:avLst/>
            </a:prstTxWarp>
          </a:bodyPr>
          <a:lstStyle>
            <a:lvl1pPr>
              <a:defRPr>
                <a:solidFill>
                  <a:schemeClr val="tx1"/>
                </a:solidFill>
                <a:latin typeface="Arial" charset="0"/>
              </a:defRPr>
            </a:lvl1pPr>
          </a:lstStyle>
          <a:p>
            <a:endParaRPr lang="en-GB" altLang="en-US"/>
          </a:p>
        </p:txBody>
      </p:sp>
      <p:sp>
        <p:nvSpPr>
          <p:cNvPr id="37891" name="Rectangle 3"/>
          <p:cNvSpPr>
            <a:spLocks noGrp="1" noChangeArrowheads="1"/>
          </p:cNvSpPr>
          <p:nvPr>
            <p:ph type="dt" sz="quarter" idx="1"/>
          </p:nvPr>
        </p:nvSpPr>
        <p:spPr bwMode="auto">
          <a:xfrm>
            <a:off x="3776866" y="0"/>
            <a:ext cx="2890665" cy="488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82" tIns="44892" rIns="89782" bIns="44892" numCol="1" anchor="t" anchorCtr="0" compatLnSpc="1">
            <a:prstTxWarp prst="textNoShape">
              <a:avLst/>
            </a:prstTxWarp>
          </a:bodyPr>
          <a:lstStyle>
            <a:lvl1pPr algn="r">
              <a:defRPr>
                <a:solidFill>
                  <a:schemeClr val="tx1"/>
                </a:solidFill>
                <a:latin typeface="Arial" charset="0"/>
              </a:defRPr>
            </a:lvl1pPr>
          </a:lstStyle>
          <a:p>
            <a:endParaRPr lang="en-GB" altLang="en-US"/>
          </a:p>
        </p:txBody>
      </p:sp>
      <p:sp>
        <p:nvSpPr>
          <p:cNvPr id="37892" name="Rectangle 4"/>
          <p:cNvSpPr>
            <a:spLocks noGrp="1" noChangeArrowheads="1"/>
          </p:cNvSpPr>
          <p:nvPr>
            <p:ph type="ftr" sz="quarter" idx="2"/>
          </p:nvPr>
        </p:nvSpPr>
        <p:spPr bwMode="auto">
          <a:xfrm>
            <a:off x="1" y="9263816"/>
            <a:ext cx="2890665" cy="48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82" tIns="44892" rIns="89782" bIns="44892" numCol="1" anchor="b" anchorCtr="0" compatLnSpc="1">
            <a:prstTxWarp prst="textNoShape">
              <a:avLst/>
            </a:prstTxWarp>
          </a:bodyPr>
          <a:lstStyle>
            <a:lvl1pPr>
              <a:defRPr>
                <a:solidFill>
                  <a:schemeClr val="tx1"/>
                </a:solidFill>
                <a:latin typeface="Arial" charset="0"/>
              </a:defRPr>
            </a:lvl1pPr>
          </a:lstStyle>
          <a:p>
            <a:endParaRPr lang="en-GB" altLang="en-US"/>
          </a:p>
        </p:txBody>
      </p:sp>
      <p:sp>
        <p:nvSpPr>
          <p:cNvPr id="37893" name="Rectangle 5"/>
          <p:cNvSpPr>
            <a:spLocks noGrp="1" noChangeArrowheads="1"/>
          </p:cNvSpPr>
          <p:nvPr>
            <p:ph type="sldNum" sz="quarter" idx="3"/>
          </p:nvPr>
        </p:nvSpPr>
        <p:spPr bwMode="auto">
          <a:xfrm>
            <a:off x="3776866" y="9263816"/>
            <a:ext cx="2890665" cy="48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82" tIns="44892" rIns="89782" bIns="44892" numCol="1" anchor="b" anchorCtr="0" compatLnSpc="1">
            <a:prstTxWarp prst="textNoShape">
              <a:avLst/>
            </a:prstTxWarp>
          </a:bodyPr>
          <a:lstStyle>
            <a:lvl1pPr algn="r">
              <a:defRPr>
                <a:solidFill>
                  <a:schemeClr val="tx1"/>
                </a:solidFill>
                <a:latin typeface="Arial" charset="0"/>
              </a:defRPr>
            </a:lvl1pPr>
          </a:lstStyle>
          <a:p>
            <a:fld id="{01BB2ED1-68E5-4466-9A6E-0C7916C2BC14}" type="slidenum">
              <a:rPr lang="en-GB" altLang="en-US"/>
              <a:pPr/>
              <a:t>‹#›</a:t>
            </a:fld>
            <a:endParaRPr lang="en-GB" altLang="en-US"/>
          </a:p>
        </p:txBody>
      </p:sp>
    </p:spTree>
    <p:extLst>
      <p:ext uri="{BB962C8B-B14F-4D97-AF65-F5344CB8AC3E}">
        <p14:creationId xmlns:p14="http://schemas.microsoft.com/office/powerpoint/2010/main" val="7356593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1" y="0"/>
            <a:ext cx="2890665" cy="488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82" tIns="44892" rIns="89782" bIns="44892" numCol="1" anchor="t" anchorCtr="0" compatLnSpc="1">
            <a:prstTxWarp prst="textNoShape">
              <a:avLst/>
            </a:prstTxWarp>
          </a:bodyPr>
          <a:lstStyle>
            <a:lvl1pPr>
              <a:defRPr>
                <a:solidFill>
                  <a:schemeClr val="tx1"/>
                </a:solidFill>
                <a:latin typeface="Arial" charset="0"/>
              </a:defRPr>
            </a:lvl1pPr>
          </a:lstStyle>
          <a:p>
            <a:endParaRPr lang="en-GB" altLang="en-US"/>
          </a:p>
        </p:txBody>
      </p:sp>
      <p:sp>
        <p:nvSpPr>
          <p:cNvPr id="36867" name="Rectangle 3"/>
          <p:cNvSpPr>
            <a:spLocks noGrp="1" noChangeArrowheads="1"/>
          </p:cNvSpPr>
          <p:nvPr>
            <p:ph type="dt" idx="1"/>
          </p:nvPr>
        </p:nvSpPr>
        <p:spPr bwMode="auto">
          <a:xfrm>
            <a:off x="3776866" y="0"/>
            <a:ext cx="2890665" cy="488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82" tIns="44892" rIns="89782" bIns="44892" numCol="1" anchor="t" anchorCtr="0" compatLnSpc="1">
            <a:prstTxWarp prst="textNoShape">
              <a:avLst/>
            </a:prstTxWarp>
          </a:bodyPr>
          <a:lstStyle>
            <a:lvl1pPr algn="r">
              <a:defRPr>
                <a:solidFill>
                  <a:schemeClr val="tx1"/>
                </a:solidFill>
                <a:latin typeface="Arial" charset="0"/>
              </a:defRPr>
            </a:lvl1pPr>
          </a:lstStyle>
          <a:p>
            <a:endParaRPr lang="en-GB" altLang="en-US"/>
          </a:p>
        </p:txBody>
      </p:sp>
      <p:sp>
        <p:nvSpPr>
          <p:cNvPr id="36868" name="Rectangle 4"/>
          <p:cNvSpPr>
            <a:spLocks noGrp="1" noRot="1" noChangeAspect="1" noChangeArrowheads="1" noTextEdit="1"/>
          </p:cNvSpPr>
          <p:nvPr>
            <p:ph type="sldImg" idx="2"/>
          </p:nvPr>
        </p:nvSpPr>
        <p:spPr bwMode="auto">
          <a:xfrm>
            <a:off x="896938" y="731838"/>
            <a:ext cx="4876800" cy="36576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6869" name="Rectangle 5"/>
          <p:cNvSpPr>
            <a:spLocks noGrp="1" noChangeArrowheads="1"/>
          </p:cNvSpPr>
          <p:nvPr>
            <p:ph type="body" sz="quarter" idx="3"/>
          </p:nvPr>
        </p:nvSpPr>
        <p:spPr bwMode="auto">
          <a:xfrm>
            <a:off x="666598" y="4632689"/>
            <a:ext cx="5335893" cy="4389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82" tIns="44892" rIns="89782" bIns="44892"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p>
        </p:txBody>
      </p:sp>
      <p:sp>
        <p:nvSpPr>
          <p:cNvPr id="36870" name="Rectangle 6"/>
          <p:cNvSpPr>
            <a:spLocks noGrp="1" noChangeArrowheads="1"/>
          </p:cNvSpPr>
          <p:nvPr>
            <p:ph type="ftr" sz="quarter" idx="4"/>
          </p:nvPr>
        </p:nvSpPr>
        <p:spPr bwMode="auto">
          <a:xfrm>
            <a:off x="1" y="9263816"/>
            <a:ext cx="2890665" cy="48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82" tIns="44892" rIns="89782" bIns="44892" numCol="1" anchor="b" anchorCtr="0" compatLnSpc="1">
            <a:prstTxWarp prst="textNoShape">
              <a:avLst/>
            </a:prstTxWarp>
          </a:bodyPr>
          <a:lstStyle>
            <a:lvl1pPr>
              <a:defRPr>
                <a:solidFill>
                  <a:schemeClr val="tx1"/>
                </a:solidFill>
                <a:latin typeface="Arial" charset="0"/>
              </a:defRPr>
            </a:lvl1pPr>
          </a:lstStyle>
          <a:p>
            <a:endParaRPr lang="en-GB" altLang="en-US"/>
          </a:p>
        </p:txBody>
      </p:sp>
      <p:sp>
        <p:nvSpPr>
          <p:cNvPr id="36871" name="Rectangle 7"/>
          <p:cNvSpPr>
            <a:spLocks noGrp="1" noChangeArrowheads="1"/>
          </p:cNvSpPr>
          <p:nvPr>
            <p:ph type="sldNum" sz="quarter" idx="5"/>
          </p:nvPr>
        </p:nvSpPr>
        <p:spPr bwMode="auto">
          <a:xfrm>
            <a:off x="3776866" y="9263816"/>
            <a:ext cx="2890665" cy="48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782" tIns="44892" rIns="89782" bIns="44892" numCol="1" anchor="b" anchorCtr="0" compatLnSpc="1">
            <a:prstTxWarp prst="textNoShape">
              <a:avLst/>
            </a:prstTxWarp>
          </a:bodyPr>
          <a:lstStyle>
            <a:lvl1pPr algn="r">
              <a:defRPr>
                <a:solidFill>
                  <a:schemeClr val="tx1"/>
                </a:solidFill>
                <a:latin typeface="Arial" charset="0"/>
              </a:defRPr>
            </a:lvl1pPr>
          </a:lstStyle>
          <a:p>
            <a:fld id="{58DEBDFF-6AAF-4788-8126-9537F6EA0FB5}" type="slidenum">
              <a:rPr lang="en-GB" altLang="en-US"/>
              <a:pPr/>
              <a:t>‹#›</a:t>
            </a:fld>
            <a:endParaRPr lang="en-GB" altLang="en-US"/>
          </a:p>
        </p:txBody>
      </p:sp>
    </p:spTree>
    <p:extLst>
      <p:ext uri="{BB962C8B-B14F-4D97-AF65-F5344CB8AC3E}">
        <p14:creationId xmlns:p14="http://schemas.microsoft.com/office/powerpoint/2010/main" val="1854901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8DEBDFF-6AAF-4788-8126-9537F6EA0FB5}" type="slidenum">
              <a:rPr lang="en-GB" altLang="en-US" smtClean="0"/>
              <a:pPr/>
              <a:t>1</a:t>
            </a:fld>
            <a:endParaRPr lang="en-GB" altLang="en-US"/>
          </a:p>
        </p:txBody>
      </p:sp>
    </p:spTree>
    <p:extLst>
      <p:ext uri="{BB962C8B-B14F-4D97-AF65-F5344CB8AC3E}">
        <p14:creationId xmlns:p14="http://schemas.microsoft.com/office/powerpoint/2010/main" val="7552033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package of the legislation dates back to 2008. The intention</a:t>
            </a:r>
            <a:r>
              <a:rPr lang="en-GB" baseline="0" dirty="0" smtClean="0"/>
              <a:t> was to have one procedure applicable to all FIAs. The procedure which would be transparent, time limited and efficient. Indeed now we have certain experience how the legislation works. We have the time limits….</a:t>
            </a:r>
          </a:p>
          <a:p>
            <a:r>
              <a:rPr lang="en-GB" baseline="0" dirty="0" smtClean="0"/>
              <a:t>In the future the legislation might be a subject of the Fitness check under the better regulation initiative, however, it shall not be done this year neither next year. In October 2015 there was a seminar on EXPO in Milan to consider whether the legislation is fit for purpose and does not hinder the innovation. The feedback received was quite </a:t>
            </a:r>
            <a:r>
              <a:rPr lang="en-GB" baseline="0" dirty="0" err="1" smtClean="0"/>
              <a:t>possitive</a:t>
            </a:r>
            <a:r>
              <a:rPr lang="en-GB" baseline="0" dirty="0" smtClean="0"/>
              <a:t>. </a:t>
            </a:r>
            <a:endParaRPr lang="en-GB" dirty="0"/>
          </a:p>
        </p:txBody>
      </p:sp>
      <p:sp>
        <p:nvSpPr>
          <p:cNvPr id="4" name="Slide Number Placeholder 3"/>
          <p:cNvSpPr>
            <a:spLocks noGrp="1"/>
          </p:cNvSpPr>
          <p:nvPr>
            <p:ph type="sldNum" sz="quarter" idx="10"/>
          </p:nvPr>
        </p:nvSpPr>
        <p:spPr/>
        <p:txBody>
          <a:bodyPr/>
          <a:lstStyle/>
          <a:p>
            <a:fld id="{58DEBDFF-6AAF-4788-8126-9537F6EA0FB5}" type="slidenum">
              <a:rPr lang="en-GB" altLang="en-US" smtClean="0"/>
              <a:pPr/>
              <a:t>3</a:t>
            </a:fld>
            <a:endParaRPr lang="en-GB" altLang="en-US"/>
          </a:p>
        </p:txBody>
      </p:sp>
    </p:spTree>
    <p:extLst>
      <p:ext uri="{BB962C8B-B14F-4D97-AF65-F5344CB8AC3E}">
        <p14:creationId xmlns:p14="http://schemas.microsoft.com/office/powerpoint/2010/main" val="18378805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36179" lvl="1" indent="-336179">
              <a:lnSpc>
                <a:spcPct val="90000"/>
              </a:lnSpc>
              <a:spcBef>
                <a:spcPts val="588"/>
              </a:spcBef>
              <a:spcAft>
                <a:spcPts val="1176"/>
              </a:spcAft>
              <a:buClr>
                <a:srgbClr val="0F5494"/>
              </a:buClr>
              <a:buFont typeface="Wingdings" pitchFamily="2" charset="2"/>
              <a:buChar char="q"/>
              <a:defRPr/>
            </a:pPr>
            <a:r>
              <a:rPr lang="en-GB" sz="2400" kern="0" dirty="0" err="1">
                <a:solidFill>
                  <a:srgbClr val="000000">
                    <a:lumMod val="95000"/>
                    <a:lumOff val="5000"/>
                  </a:srgbClr>
                </a:solidFill>
              </a:rPr>
              <a:t>Rism</a:t>
            </a:r>
            <a:r>
              <a:rPr lang="en-GB" sz="2400" kern="0" dirty="0">
                <a:solidFill>
                  <a:srgbClr val="000000">
                    <a:lumMod val="95000"/>
                    <a:lumOff val="5000"/>
                  </a:srgbClr>
                </a:solidFill>
              </a:rPr>
              <a:t> management measures based on the outcomes of the risk assessment</a:t>
            </a:r>
          </a:p>
          <a:p>
            <a:pPr marL="336179" lvl="1" indent="-336179">
              <a:lnSpc>
                <a:spcPct val="90000"/>
              </a:lnSpc>
              <a:spcBef>
                <a:spcPts val="588"/>
              </a:spcBef>
              <a:spcAft>
                <a:spcPts val="1176"/>
              </a:spcAft>
              <a:buClr>
                <a:srgbClr val="0F5494"/>
              </a:buClr>
              <a:buFont typeface="Wingdings" pitchFamily="2" charset="2"/>
              <a:buChar char="q"/>
              <a:defRPr/>
            </a:pPr>
            <a:r>
              <a:rPr lang="en-GB" sz="2400" kern="0" dirty="0">
                <a:solidFill>
                  <a:srgbClr val="000000">
                    <a:lumMod val="95000"/>
                    <a:lumOff val="5000"/>
                  </a:srgbClr>
                </a:solidFill>
              </a:rPr>
              <a:t>“Comitology procedure” - powers delegated to COM to amend the Annexes of the basic acts (e.g. to establish/ amend the Union lists, revise conditions/ restrictions for use, authorisations/ withdrawals of substances…)</a:t>
            </a:r>
          </a:p>
          <a:p>
            <a:pPr marL="336179" lvl="1" indent="-336179">
              <a:lnSpc>
                <a:spcPct val="90000"/>
              </a:lnSpc>
              <a:spcBef>
                <a:spcPts val="588"/>
              </a:spcBef>
              <a:spcAft>
                <a:spcPts val="1176"/>
              </a:spcAft>
              <a:buClr>
                <a:srgbClr val="0F5494"/>
              </a:buClr>
              <a:buFont typeface="Wingdings" pitchFamily="2" charset="2"/>
              <a:buChar char="q"/>
              <a:defRPr/>
            </a:pPr>
            <a:r>
              <a:rPr lang="en-GB" sz="2400" kern="0" dirty="0">
                <a:solidFill>
                  <a:srgbClr val="000000">
                    <a:lumMod val="95000"/>
                    <a:lumOff val="5000"/>
                  </a:srgbClr>
                </a:solidFill>
              </a:rPr>
              <a:t>COM is assisted by MS at the “Standing Committee on Plants, Animals, Food and Feed” section “</a:t>
            </a:r>
            <a:r>
              <a:rPr lang="en-US" sz="2200" kern="0" dirty="0">
                <a:solidFill>
                  <a:srgbClr val="000000">
                    <a:lumMod val="95000"/>
                    <a:lumOff val="5000"/>
                  </a:srgbClr>
                </a:solidFill>
              </a:rPr>
              <a:t>Novel Food and Toxicological Safety</a:t>
            </a:r>
            <a:r>
              <a:rPr lang="en-US" sz="2400" kern="0" dirty="0">
                <a:solidFill>
                  <a:srgbClr val="000000">
                    <a:lumMod val="95000"/>
                    <a:lumOff val="5000"/>
                  </a:srgbClr>
                </a:solidFill>
              </a:rPr>
              <a:t>”</a:t>
            </a:r>
            <a:endParaRPr lang="en-GB" sz="2400" kern="0" dirty="0">
              <a:solidFill>
                <a:srgbClr val="000000">
                  <a:lumMod val="95000"/>
                  <a:lumOff val="5000"/>
                </a:srgbClr>
              </a:solidFill>
            </a:endParaRPr>
          </a:p>
          <a:p>
            <a:pPr marL="336179" lvl="1" indent="-336179">
              <a:lnSpc>
                <a:spcPct val="90000"/>
              </a:lnSpc>
              <a:spcBef>
                <a:spcPts val="588"/>
              </a:spcBef>
              <a:spcAft>
                <a:spcPts val="1176"/>
              </a:spcAft>
              <a:buClr>
                <a:srgbClr val="0F5494"/>
              </a:buClr>
              <a:buFont typeface="Wingdings" pitchFamily="2" charset="2"/>
              <a:buChar char="q"/>
              <a:defRPr/>
            </a:pPr>
            <a:r>
              <a:rPr lang="en-GB" sz="2400" kern="0" dirty="0">
                <a:solidFill>
                  <a:srgbClr val="000000">
                    <a:lumMod val="95000"/>
                    <a:lumOff val="5000"/>
                  </a:srgbClr>
                </a:solidFill>
              </a:rPr>
              <a:t>The “preparatory work” is done at the Working Parties</a:t>
            </a:r>
          </a:p>
          <a:p>
            <a:pPr marL="0" lvl="1">
              <a:lnSpc>
                <a:spcPct val="90000"/>
              </a:lnSpc>
              <a:spcBef>
                <a:spcPts val="588"/>
              </a:spcBef>
              <a:spcAft>
                <a:spcPts val="1176"/>
              </a:spcAft>
              <a:buClr>
                <a:srgbClr val="0F5494"/>
              </a:buClr>
              <a:defRPr/>
            </a:pPr>
            <a:r>
              <a:rPr lang="en-GB" sz="2400" kern="0" dirty="0">
                <a:solidFill>
                  <a:srgbClr val="000000">
                    <a:lumMod val="95000"/>
                    <a:lumOff val="5000"/>
                  </a:srgbClr>
                </a:solidFill>
              </a:rPr>
              <a:t>Working Party of Governmental experts on:</a:t>
            </a:r>
          </a:p>
          <a:p>
            <a:pPr marL="0" lvl="1">
              <a:lnSpc>
                <a:spcPct val="90000"/>
              </a:lnSpc>
              <a:spcBef>
                <a:spcPts val="588"/>
              </a:spcBef>
              <a:spcAft>
                <a:spcPts val="1176"/>
              </a:spcAft>
              <a:buClr>
                <a:srgbClr val="0F5494"/>
              </a:buClr>
              <a:defRPr/>
            </a:pPr>
            <a:r>
              <a:rPr lang="en-GB" sz="2400" kern="0" dirty="0">
                <a:solidFill>
                  <a:srgbClr val="000000">
                    <a:lumMod val="95000"/>
                    <a:lumOff val="5000"/>
                  </a:srgbClr>
                </a:solidFill>
              </a:rPr>
              <a:t>Additives/ Enzymes/ Flavourings</a:t>
            </a:r>
          </a:p>
        </p:txBody>
      </p:sp>
      <p:sp>
        <p:nvSpPr>
          <p:cNvPr id="4" name="Slide Number Placeholder 3"/>
          <p:cNvSpPr>
            <a:spLocks noGrp="1"/>
          </p:cNvSpPr>
          <p:nvPr>
            <p:ph type="sldNum" sz="quarter" idx="10"/>
          </p:nvPr>
        </p:nvSpPr>
        <p:spPr/>
        <p:txBody>
          <a:bodyPr/>
          <a:lstStyle/>
          <a:p>
            <a:fld id="{58DEBDFF-6AAF-4788-8126-9537F6EA0FB5}" type="slidenum">
              <a:rPr lang="en-GB" altLang="en-US" smtClean="0"/>
              <a:pPr/>
              <a:t>5</a:t>
            </a:fld>
            <a:endParaRPr lang="en-GB" altLang="en-US"/>
          </a:p>
        </p:txBody>
      </p:sp>
    </p:spTree>
    <p:extLst>
      <p:ext uri="{BB962C8B-B14F-4D97-AF65-F5344CB8AC3E}">
        <p14:creationId xmlns:p14="http://schemas.microsoft.com/office/powerpoint/2010/main" val="20240245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package of the legislation dates back to 2008. The intention</a:t>
            </a:r>
            <a:r>
              <a:rPr lang="en-GB" baseline="0" dirty="0" smtClean="0"/>
              <a:t> was to have one procedure applicable to all FIAs. The procedure which would be transparent, time limited and efficient. Indeed now we have certain experience how the legislation works. We have the time limits….</a:t>
            </a:r>
          </a:p>
          <a:p>
            <a:r>
              <a:rPr lang="en-GB" baseline="0" dirty="0" smtClean="0"/>
              <a:t>In the future the legislation might be a subject of the Fitness check under the better regulation initiative, however, it shall not be done this year neither next year. In October 2015 there was a seminar on EXPO in Milan to consider whether the legislation is fit for purpose and does not hinder the innovation. The feedback received was quite </a:t>
            </a:r>
            <a:r>
              <a:rPr lang="en-GB" baseline="0" dirty="0" err="1" smtClean="0"/>
              <a:t>possitive</a:t>
            </a:r>
            <a:r>
              <a:rPr lang="en-GB" baseline="0" dirty="0" smtClean="0"/>
              <a:t>. </a:t>
            </a:r>
            <a:endParaRPr lang="en-GB" dirty="0"/>
          </a:p>
        </p:txBody>
      </p:sp>
      <p:sp>
        <p:nvSpPr>
          <p:cNvPr id="4" name="Slide Number Placeholder 3"/>
          <p:cNvSpPr>
            <a:spLocks noGrp="1"/>
          </p:cNvSpPr>
          <p:nvPr>
            <p:ph type="sldNum" sz="quarter" idx="10"/>
          </p:nvPr>
        </p:nvSpPr>
        <p:spPr/>
        <p:txBody>
          <a:bodyPr/>
          <a:lstStyle/>
          <a:p>
            <a:fld id="{58DEBDFF-6AAF-4788-8126-9537F6EA0FB5}" type="slidenum">
              <a:rPr lang="en-GB" altLang="en-US" smtClean="0"/>
              <a:pPr/>
              <a:t>6</a:t>
            </a:fld>
            <a:endParaRPr lang="en-GB" altLang="en-US"/>
          </a:p>
        </p:txBody>
      </p:sp>
    </p:spTree>
    <p:extLst>
      <p:ext uri="{BB962C8B-B14F-4D97-AF65-F5344CB8AC3E}">
        <p14:creationId xmlns:p14="http://schemas.microsoft.com/office/powerpoint/2010/main" val="12024078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90000"/>
              </a:lnSpc>
              <a:spcBef>
                <a:spcPts val="588"/>
              </a:spcBef>
              <a:spcAft>
                <a:spcPts val="588"/>
              </a:spcAft>
              <a:buClr>
                <a:srgbClr val="0F5494"/>
              </a:buClr>
              <a:defRPr/>
            </a:pPr>
            <a:r>
              <a:rPr lang="en-GB" kern="0" dirty="0" smtClean="0"/>
              <a:t>Article 26 Information obligation</a:t>
            </a:r>
          </a:p>
          <a:p>
            <a:pPr algn="just">
              <a:lnSpc>
                <a:spcPct val="90000"/>
              </a:lnSpc>
              <a:spcBef>
                <a:spcPts val="588"/>
              </a:spcBef>
              <a:spcAft>
                <a:spcPts val="588"/>
              </a:spcAft>
              <a:buClr>
                <a:srgbClr val="0F5494"/>
              </a:buClr>
              <a:defRPr/>
            </a:pPr>
            <a:r>
              <a:rPr lang="en-GB" kern="0" dirty="0" smtClean="0"/>
              <a:t>Article 27 Monitoring of FA intake</a:t>
            </a:r>
          </a:p>
          <a:p>
            <a:endParaRPr lang="en-GB" dirty="0"/>
          </a:p>
        </p:txBody>
      </p:sp>
      <p:sp>
        <p:nvSpPr>
          <p:cNvPr id="4" name="Slide Number Placeholder 3"/>
          <p:cNvSpPr>
            <a:spLocks noGrp="1"/>
          </p:cNvSpPr>
          <p:nvPr>
            <p:ph type="sldNum" sz="quarter" idx="10"/>
          </p:nvPr>
        </p:nvSpPr>
        <p:spPr/>
        <p:txBody>
          <a:bodyPr/>
          <a:lstStyle/>
          <a:p>
            <a:fld id="{58DEBDFF-6AAF-4788-8126-9537F6EA0FB5}" type="slidenum">
              <a:rPr lang="en-GB" altLang="en-US" smtClean="0"/>
              <a:pPr/>
              <a:t>22</a:t>
            </a:fld>
            <a:endParaRPr lang="en-GB" altLang="en-US"/>
          </a:p>
        </p:txBody>
      </p:sp>
    </p:spTree>
    <p:extLst>
      <p:ext uri="{BB962C8B-B14F-4D97-AF65-F5344CB8AC3E}">
        <p14:creationId xmlns:p14="http://schemas.microsoft.com/office/powerpoint/2010/main" val="22725124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58DEBDFF-6AAF-4788-8126-9537F6EA0FB5}" type="slidenum">
              <a:rPr lang="en-GB" altLang="en-US" smtClean="0"/>
              <a:pPr/>
              <a:t>30</a:t>
            </a:fld>
            <a:endParaRPr lang="en-GB" altLang="en-US"/>
          </a:p>
        </p:txBody>
      </p:sp>
    </p:spTree>
    <p:extLst>
      <p:ext uri="{BB962C8B-B14F-4D97-AF65-F5344CB8AC3E}">
        <p14:creationId xmlns:p14="http://schemas.microsoft.com/office/powerpoint/2010/main" val="570257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981075"/>
            <a:ext cx="9180513" cy="5876925"/>
          </a:xfrm>
          <a:prstGeom prst="rect">
            <a:avLst/>
          </a:prstGeom>
          <a:solidFill>
            <a:srgbClr val="0F5494"/>
          </a:solidFill>
          <a:ln w="25400" algn="ctr">
            <a:solidFill>
              <a:srgbClr val="0F5494"/>
            </a:solidFill>
            <a:miter lim="800000"/>
            <a:headEnd/>
            <a:tailEnd/>
          </a:ln>
          <a:effectLst>
            <a:outerShdw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a:solidFill>
                <a:schemeClr val="lt1"/>
              </a:solidFill>
              <a:latin typeface="+mn-lt"/>
            </a:endParaRPr>
          </a:p>
        </p:txBody>
      </p:sp>
      <p:pic>
        <p:nvPicPr>
          <p:cNvPr id="3086" name="Picture 6" descr="LOGO CE-EN-quadri.ep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7638" y="258763"/>
            <a:ext cx="1436687"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Rectangle 4"/>
          <p:cNvSpPr>
            <a:spLocks noGrp="1" noChangeArrowheads="1"/>
          </p:cNvSpPr>
          <p:nvPr>
            <p:ph type="ctrTitle"/>
          </p:nvPr>
        </p:nvSpPr>
        <p:spPr>
          <a:xfrm>
            <a:off x="3995738" y="2565400"/>
            <a:ext cx="5040312" cy="790575"/>
          </a:xfrm>
        </p:spPr>
        <p:txBody>
          <a:bodyPr/>
          <a:lstStyle>
            <a:lvl1pPr marL="3175">
              <a:defRPr sz="7600">
                <a:solidFill>
                  <a:srgbClr val="FFD624"/>
                </a:solidFill>
              </a:defRPr>
            </a:lvl1pPr>
          </a:lstStyle>
          <a:p>
            <a:pPr lvl="0"/>
            <a:r>
              <a:rPr lang="en-US" altLang="en-US" noProof="0" smtClean="0"/>
              <a:t>Click to edit Master title style</a:t>
            </a:r>
            <a:endParaRPr lang="en-GB" altLang="en-US" noProof="0" smtClean="0"/>
          </a:p>
        </p:txBody>
      </p:sp>
      <p:sp>
        <p:nvSpPr>
          <p:cNvPr id="3077" name="Rectangle 5"/>
          <p:cNvSpPr>
            <a:spLocks noGrp="1" noChangeArrowheads="1"/>
          </p:cNvSpPr>
          <p:nvPr>
            <p:ph type="subTitle" idx="1"/>
          </p:nvPr>
        </p:nvSpPr>
        <p:spPr>
          <a:xfrm>
            <a:off x="611188" y="3716338"/>
            <a:ext cx="8532812" cy="1728787"/>
          </a:xfrm>
        </p:spPr>
        <p:txBody>
          <a:bodyPr/>
          <a:lstStyle>
            <a:lvl1pPr marL="0" indent="0">
              <a:buFontTx/>
              <a:buNone/>
              <a:defRPr sz="3000" b="1" i="0">
                <a:solidFill>
                  <a:schemeClr val="bg1"/>
                </a:solidFill>
              </a:defRPr>
            </a:lvl1pPr>
          </a:lstStyle>
          <a:p>
            <a:pPr lvl="0"/>
            <a:r>
              <a:rPr lang="en-US" altLang="en-US" noProof="0" smtClean="0"/>
              <a:t>Click to edit Master subtitle style</a:t>
            </a:r>
            <a:endParaRPr lang="en-GB" altLang="en-US" noProof="0" smtClean="0"/>
          </a:p>
        </p:txBody>
      </p:sp>
      <p:sp>
        <p:nvSpPr>
          <p:cNvPr id="3078" name="Rectangle 6"/>
          <p:cNvSpPr>
            <a:spLocks noGrp="1" noChangeArrowheads="1"/>
          </p:cNvSpPr>
          <p:nvPr>
            <p:ph type="dt" sz="half" idx="2"/>
          </p:nvPr>
        </p:nvSpPr>
        <p:spPr/>
        <p:txBody>
          <a:bodyPr/>
          <a:lstStyle>
            <a:lvl1pPr>
              <a:defRPr sz="1200" b="1">
                <a:solidFill>
                  <a:schemeClr val="bg1"/>
                </a:solidFill>
                <a:latin typeface="+mn-lt"/>
              </a:defRPr>
            </a:lvl1pPr>
          </a:lstStyle>
          <a:p>
            <a:endParaRPr lang="en-GB" altLang="en-US"/>
          </a:p>
        </p:txBody>
      </p:sp>
      <p:sp>
        <p:nvSpPr>
          <p:cNvPr id="3079" name="Rectangle 7"/>
          <p:cNvSpPr>
            <a:spLocks noGrp="1" noChangeArrowheads="1"/>
          </p:cNvSpPr>
          <p:nvPr>
            <p:ph type="ftr" sz="quarter" idx="3"/>
          </p:nvPr>
        </p:nvSpPr>
        <p:spPr/>
        <p:txBody>
          <a:bodyPr/>
          <a:lstStyle>
            <a:lvl1pPr>
              <a:defRPr>
                <a:solidFill>
                  <a:schemeClr val="bg1"/>
                </a:solidFill>
                <a:latin typeface="+mn-lt"/>
              </a:defRPr>
            </a:lvl1pPr>
          </a:lstStyle>
          <a:p>
            <a:endParaRPr lang="en-GB" altLang="en-US"/>
          </a:p>
        </p:txBody>
      </p:sp>
      <p:sp>
        <p:nvSpPr>
          <p:cNvPr id="3080" name="Rectangle 8"/>
          <p:cNvSpPr>
            <a:spLocks noGrp="1" noChangeArrowheads="1"/>
          </p:cNvSpPr>
          <p:nvPr>
            <p:ph type="sldNum" sz="quarter" idx="4"/>
          </p:nvPr>
        </p:nvSpPr>
        <p:spPr/>
        <p:txBody>
          <a:bodyPr/>
          <a:lstStyle>
            <a:lvl1pPr>
              <a:defRPr>
                <a:solidFill>
                  <a:schemeClr val="bg1"/>
                </a:solidFill>
                <a:latin typeface="+mn-lt"/>
              </a:defRPr>
            </a:lvl1pPr>
          </a:lstStyle>
          <a:p>
            <a:fld id="{DEAAC2FE-7610-49DD-AD94-A9333936FF41}" type="slidenum">
              <a:rPr lang="en-GB" altLang="en-US"/>
              <a:pPr/>
              <a:t>‹#›</a:t>
            </a:fld>
            <a:endParaRPr lang="en-GB" altLang="en-US"/>
          </a:p>
        </p:txBody>
      </p:sp>
      <p:sp>
        <p:nvSpPr>
          <p:cNvPr id="7" name="Rectangle 6"/>
          <p:cNvSpPr/>
          <p:nvPr userDrawn="1"/>
        </p:nvSpPr>
        <p:spPr>
          <a:xfrm>
            <a:off x="4267200" y="6659563"/>
            <a:ext cx="611188"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4A168EEA-9C72-40B4-A95B-A4164EAB1329}" type="slidenum">
              <a:rPr lang="en-GB" altLang="en-US"/>
              <a:pPr/>
              <a:t>‹#›</a:t>
            </a:fld>
            <a:endParaRPr lang="en-GB" altLang="en-US"/>
          </a:p>
        </p:txBody>
      </p:sp>
    </p:spTree>
    <p:extLst>
      <p:ext uri="{BB962C8B-B14F-4D97-AF65-F5344CB8AC3E}">
        <p14:creationId xmlns:p14="http://schemas.microsoft.com/office/powerpoint/2010/main" val="38891860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5113" y="1339850"/>
            <a:ext cx="2071687" cy="46815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95288" y="1339850"/>
            <a:ext cx="6067425" cy="46815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E011B78E-1378-4122-9EFF-8C69AC7FD683}" type="slidenum">
              <a:rPr lang="en-GB" altLang="en-US"/>
              <a:pPr/>
              <a:t>‹#›</a:t>
            </a:fld>
            <a:endParaRPr lang="en-GB" altLang="en-US"/>
          </a:p>
        </p:txBody>
      </p:sp>
    </p:spTree>
    <p:extLst>
      <p:ext uri="{BB962C8B-B14F-4D97-AF65-F5344CB8AC3E}">
        <p14:creationId xmlns:p14="http://schemas.microsoft.com/office/powerpoint/2010/main" val="13415379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Content 0">
    <p:spTree>
      <p:nvGrpSpPr>
        <p:cNvPr id="1" name=""/>
        <p:cNvGrpSpPr/>
        <p:nvPr/>
      </p:nvGrpSpPr>
      <p:grpSpPr>
        <a:xfrm>
          <a:off x="0" y="0"/>
          <a:ext cx="0" cy="0"/>
          <a:chOff x="0" y="0"/>
          <a:chExt cx="0" cy="0"/>
        </a:xfrm>
      </p:grpSpPr>
      <p:sp>
        <p:nvSpPr>
          <p:cNvPr id="35" name="Title Text"/>
          <p:cNvSpPr txBox="1">
            <a:spLocks noGrp="1"/>
          </p:cNvSpPr>
          <p:nvPr>
            <p:ph type="title"/>
          </p:nvPr>
        </p:nvSpPr>
        <p:spPr>
          <a:prstGeom prst="rect">
            <a:avLst/>
          </a:prstGeom>
        </p:spPr>
        <p:txBody>
          <a:bodyPr/>
          <a:lstStyle/>
          <a:p>
            <a:r>
              <a:t>Title Text</a:t>
            </a:r>
          </a:p>
        </p:txBody>
      </p:sp>
      <p:sp>
        <p:nvSpPr>
          <p:cNvPr id="36" name="Body Level One…"/>
          <p:cNvSpPr txBox="1">
            <a:spLocks noGrp="1"/>
          </p:cNvSpPr>
          <p:nvPr>
            <p:ph type="body" idx="1"/>
          </p:nvPr>
        </p:nvSpPr>
        <p:spPr>
          <a:xfrm>
            <a:off x="457200" y="2492375"/>
            <a:ext cx="8229600" cy="3529013"/>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3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080882778"/>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24F28BB3-4207-48B3-BFB0-207B25755D4A}" type="slidenum">
              <a:rPr lang="en-GB" altLang="en-US"/>
              <a:pPr/>
              <a:t>‹#›</a:t>
            </a:fld>
            <a:endParaRPr lang="en-GB" altLang="en-US"/>
          </a:p>
        </p:txBody>
      </p:sp>
    </p:spTree>
    <p:extLst>
      <p:ext uri="{BB962C8B-B14F-4D97-AF65-F5344CB8AC3E}">
        <p14:creationId xmlns:p14="http://schemas.microsoft.com/office/powerpoint/2010/main" val="2205720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55C9BD12-3985-45F2-91A7-D2EB03A23E39}" type="slidenum">
              <a:rPr lang="en-GB" altLang="en-US"/>
              <a:pPr/>
              <a:t>‹#›</a:t>
            </a:fld>
            <a:endParaRPr lang="en-GB" altLang="en-US"/>
          </a:p>
        </p:txBody>
      </p:sp>
    </p:spTree>
    <p:extLst>
      <p:ext uri="{BB962C8B-B14F-4D97-AF65-F5344CB8AC3E}">
        <p14:creationId xmlns:p14="http://schemas.microsoft.com/office/powerpoint/2010/main" val="1570276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GB" altLang="en-US"/>
          </a:p>
        </p:txBody>
      </p:sp>
      <p:sp>
        <p:nvSpPr>
          <p:cNvPr id="6" name="Footer Placeholder 5"/>
          <p:cNvSpPr>
            <a:spLocks noGrp="1"/>
          </p:cNvSpPr>
          <p:nvPr>
            <p:ph type="ftr" sz="quarter" idx="11"/>
          </p:nvPr>
        </p:nvSpPr>
        <p:spPr/>
        <p:txBody>
          <a:bodyPr/>
          <a:lstStyle>
            <a:lvl1pPr>
              <a:defRPr/>
            </a:lvl1pPr>
          </a:lstStyle>
          <a:p>
            <a:endParaRPr lang="en-GB" altLang="en-US"/>
          </a:p>
        </p:txBody>
      </p:sp>
      <p:sp>
        <p:nvSpPr>
          <p:cNvPr id="7" name="Slide Number Placeholder 6"/>
          <p:cNvSpPr>
            <a:spLocks noGrp="1"/>
          </p:cNvSpPr>
          <p:nvPr>
            <p:ph type="sldNum" sz="quarter" idx="12"/>
          </p:nvPr>
        </p:nvSpPr>
        <p:spPr/>
        <p:txBody>
          <a:bodyPr/>
          <a:lstStyle>
            <a:lvl1pPr>
              <a:defRPr/>
            </a:lvl1pPr>
          </a:lstStyle>
          <a:p>
            <a:fld id="{2F146310-F465-4280-B26E-0D9553CD7C51}" type="slidenum">
              <a:rPr lang="en-GB" altLang="en-US"/>
              <a:pPr/>
              <a:t>‹#›</a:t>
            </a:fld>
            <a:endParaRPr lang="en-GB" altLang="en-US"/>
          </a:p>
        </p:txBody>
      </p:sp>
    </p:spTree>
    <p:extLst>
      <p:ext uri="{BB962C8B-B14F-4D97-AF65-F5344CB8AC3E}">
        <p14:creationId xmlns:p14="http://schemas.microsoft.com/office/powerpoint/2010/main" val="1729727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GB" altLang="en-US"/>
          </a:p>
        </p:txBody>
      </p:sp>
      <p:sp>
        <p:nvSpPr>
          <p:cNvPr id="8" name="Footer Placeholder 7"/>
          <p:cNvSpPr>
            <a:spLocks noGrp="1"/>
          </p:cNvSpPr>
          <p:nvPr>
            <p:ph type="ftr" sz="quarter" idx="11"/>
          </p:nvPr>
        </p:nvSpPr>
        <p:spPr/>
        <p:txBody>
          <a:bodyPr/>
          <a:lstStyle>
            <a:lvl1pPr>
              <a:defRPr/>
            </a:lvl1pPr>
          </a:lstStyle>
          <a:p>
            <a:endParaRPr lang="en-GB" altLang="en-US"/>
          </a:p>
        </p:txBody>
      </p:sp>
      <p:sp>
        <p:nvSpPr>
          <p:cNvPr id="9" name="Slide Number Placeholder 8"/>
          <p:cNvSpPr>
            <a:spLocks noGrp="1"/>
          </p:cNvSpPr>
          <p:nvPr>
            <p:ph type="sldNum" sz="quarter" idx="12"/>
          </p:nvPr>
        </p:nvSpPr>
        <p:spPr/>
        <p:txBody>
          <a:bodyPr/>
          <a:lstStyle>
            <a:lvl1pPr>
              <a:defRPr/>
            </a:lvl1pPr>
          </a:lstStyle>
          <a:p>
            <a:fld id="{F616C8C9-2F19-48B5-8C48-7483F66FF869}" type="slidenum">
              <a:rPr lang="en-GB" altLang="en-US"/>
              <a:pPr/>
              <a:t>‹#›</a:t>
            </a:fld>
            <a:endParaRPr lang="en-GB" altLang="en-US"/>
          </a:p>
        </p:txBody>
      </p:sp>
    </p:spTree>
    <p:extLst>
      <p:ext uri="{BB962C8B-B14F-4D97-AF65-F5344CB8AC3E}">
        <p14:creationId xmlns:p14="http://schemas.microsoft.com/office/powerpoint/2010/main" val="9153674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GB" altLang="en-US"/>
          </a:p>
        </p:txBody>
      </p:sp>
      <p:sp>
        <p:nvSpPr>
          <p:cNvPr id="4" name="Footer Placeholder 3"/>
          <p:cNvSpPr>
            <a:spLocks noGrp="1"/>
          </p:cNvSpPr>
          <p:nvPr>
            <p:ph type="ftr" sz="quarter" idx="11"/>
          </p:nvPr>
        </p:nvSpPr>
        <p:spPr/>
        <p:txBody>
          <a:bodyPr/>
          <a:lstStyle>
            <a:lvl1pPr>
              <a:defRPr/>
            </a:lvl1pPr>
          </a:lstStyle>
          <a:p>
            <a:endParaRPr lang="en-GB" altLang="en-US"/>
          </a:p>
        </p:txBody>
      </p:sp>
      <p:sp>
        <p:nvSpPr>
          <p:cNvPr id="5" name="Slide Number Placeholder 4"/>
          <p:cNvSpPr>
            <a:spLocks noGrp="1"/>
          </p:cNvSpPr>
          <p:nvPr>
            <p:ph type="sldNum" sz="quarter" idx="12"/>
          </p:nvPr>
        </p:nvSpPr>
        <p:spPr/>
        <p:txBody>
          <a:bodyPr/>
          <a:lstStyle>
            <a:lvl1pPr>
              <a:defRPr/>
            </a:lvl1pPr>
          </a:lstStyle>
          <a:p>
            <a:fld id="{7A1AC632-3B78-4442-9AEE-896DA8087605}" type="slidenum">
              <a:rPr lang="en-GB" altLang="en-US"/>
              <a:pPr/>
              <a:t>‹#›</a:t>
            </a:fld>
            <a:endParaRPr lang="en-GB" altLang="en-US"/>
          </a:p>
        </p:txBody>
      </p:sp>
    </p:spTree>
    <p:extLst>
      <p:ext uri="{BB962C8B-B14F-4D97-AF65-F5344CB8AC3E}">
        <p14:creationId xmlns:p14="http://schemas.microsoft.com/office/powerpoint/2010/main" val="6689728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lvl1pPr>
              <a:defRPr/>
            </a:lvl1pPr>
          </a:lstStyle>
          <a:p>
            <a:fld id="{45A87C9C-8F4D-4B7A-82CC-118104907FEA}" type="slidenum">
              <a:rPr lang="en-GB" altLang="en-US"/>
              <a:pPr/>
              <a:t>‹#›</a:t>
            </a:fld>
            <a:endParaRPr lang="en-GB" altLang="en-US"/>
          </a:p>
        </p:txBody>
      </p:sp>
    </p:spTree>
    <p:extLst>
      <p:ext uri="{BB962C8B-B14F-4D97-AF65-F5344CB8AC3E}">
        <p14:creationId xmlns:p14="http://schemas.microsoft.com/office/powerpoint/2010/main" val="413197006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GB" altLang="en-US"/>
          </a:p>
        </p:txBody>
      </p:sp>
      <p:sp>
        <p:nvSpPr>
          <p:cNvPr id="6" name="Footer Placeholder 5"/>
          <p:cNvSpPr>
            <a:spLocks noGrp="1"/>
          </p:cNvSpPr>
          <p:nvPr>
            <p:ph type="ftr" sz="quarter" idx="11"/>
          </p:nvPr>
        </p:nvSpPr>
        <p:spPr/>
        <p:txBody>
          <a:bodyPr/>
          <a:lstStyle>
            <a:lvl1pPr>
              <a:defRPr/>
            </a:lvl1pPr>
          </a:lstStyle>
          <a:p>
            <a:endParaRPr lang="en-GB" altLang="en-US"/>
          </a:p>
        </p:txBody>
      </p:sp>
      <p:sp>
        <p:nvSpPr>
          <p:cNvPr id="7" name="Slide Number Placeholder 6"/>
          <p:cNvSpPr>
            <a:spLocks noGrp="1"/>
          </p:cNvSpPr>
          <p:nvPr>
            <p:ph type="sldNum" sz="quarter" idx="12"/>
          </p:nvPr>
        </p:nvSpPr>
        <p:spPr/>
        <p:txBody>
          <a:bodyPr/>
          <a:lstStyle>
            <a:lvl1pPr>
              <a:defRPr/>
            </a:lvl1pPr>
          </a:lstStyle>
          <a:p>
            <a:fld id="{C0CE0CC2-45C9-43DB-BA5A-6847DD32F964}" type="slidenum">
              <a:rPr lang="en-GB" altLang="en-US"/>
              <a:pPr/>
              <a:t>‹#›</a:t>
            </a:fld>
            <a:endParaRPr lang="en-GB" altLang="en-US"/>
          </a:p>
        </p:txBody>
      </p:sp>
    </p:spTree>
    <p:extLst>
      <p:ext uri="{BB962C8B-B14F-4D97-AF65-F5344CB8AC3E}">
        <p14:creationId xmlns:p14="http://schemas.microsoft.com/office/powerpoint/2010/main" val="35849797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GB" altLang="en-US"/>
          </a:p>
        </p:txBody>
      </p:sp>
      <p:sp>
        <p:nvSpPr>
          <p:cNvPr id="6" name="Footer Placeholder 5"/>
          <p:cNvSpPr>
            <a:spLocks noGrp="1"/>
          </p:cNvSpPr>
          <p:nvPr>
            <p:ph type="ftr" sz="quarter" idx="11"/>
          </p:nvPr>
        </p:nvSpPr>
        <p:spPr/>
        <p:txBody>
          <a:bodyPr/>
          <a:lstStyle>
            <a:lvl1pPr>
              <a:defRPr/>
            </a:lvl1pPr>
          </a:lstStyle>
          <a:p>
            <a:endParaRPr lang="en-GB" altLang="en-US"/>
          </a:p>
        </p:txBody>
      </p:sp>
      <p:sp>
        <p:nvSpPr>
          <p:cNvPr id="7" name="Slide Number Placeholder 6"/>
          <p:cNvSpPr>
            <a:spLocks noGrp="1"/>
          </p:cNvSpPr>
          <p:nvPr>
            <p:ph type="sldNum" sz="quarter" idx="12"/>
          </p:nvPr>
        </p:nvSpPr>
        <p:spPr/>
        <p:txBody>
          <a:bodyPr/>
          <a:lstStyle>
            <a:lvl1pPr>
              <a:defRPr/>
            </a:lvl1pPr>
          </a:lstStyle>
          <a:p>
            <a:fld id="{F363C8A7-8F65-42BF-B5F5-CDF9B7664A31}" type="slidenum">
              <a:rPr lang="en-GB" altLang="en-US"/>
              <a:pPr/>
              <a:t>‹#›</a:t>
            </a:fld>
            <a:endParaRPr lang="en-GB" altLang="en-US"/>
          </a:p>
        </p:txBody>
      </p:sp>
    </p:spTree>
    <p:extLst>
      <p:ext uri="{BB962C8B-B14F-4D97-AF65-F5344CB8AC3E}">
        <p14:creationId xmlns:p14="http://schemas.microsoft.com/office/powerpoint/2010/main" val="24162977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95288" y="1339850"/>
            <a:ext cx="8229600"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altLang="en-US" smtClean="0"/>
              <a:t>Title</a:t>
            </a:r>
          </a:p>
        </p:txBody>
      </p:sp>
      <p:sp>
        <p:nvSpPr>
          <p:cNvPr id="1027" name="Rectangle 3"/>
          <p:cNvSpPr>
            <a:spLocks noGrp="1" noChangeArrowheads="1"/>
          </p:cNvSpPr>
          <p:nvPr>
            <p:ph type="body" idx="1"/>
          </p:nvPr>
        </p:nvSpPr>
        <p:spPr bwMode="auto">
          <a:xfrm>
            <a:off x="457200" y="2492375"/>
            <a:ext cx="8229600" cy="3529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BE" altLang="en-US" smtClean="0"/>
              <a:t>Second level</a:t>
            </a:r>
            <a:endParaRPr lang="en-GB" altLang="en-US" smtClean="0"/>
          </a:p>
          <a:p>
            <a:pPr lvl="1"/>
            <a:r>
              <a:rPr lang="en-GB" altLang="en-US" smtClean="0"/>
              <a:t>Third level</a:t>
            </a:r>
          </a:p>
          <a:p>
            <a:pPr lvl="2"/>
            <a:r>
              <a:rPr lang="en-GB" altLang="en-US" smtClean="0"/>
              <a:t>- 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solidFill>
                  <a:schemeClr val="tx1"/>
                </a:solidFill>
                <a:latin typeface="Arial" charset="0"/>
              </a:defRPr>
            </a:lvl1pPr>
          </a:lstStyle>
          <a:p>
            <a:endParaRPr lang="en-GB"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solidFill>
                  <a:schemeClr val="tx1"/>
                </a:solidFill>
                <a:latin typeface="Arial" charset="0"/>
              </a:defRPr>
            </a:lvl1pPr>
          </a:lstStyle>
          <a:p>
            <a:endParaRPr lang="en-GB"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solidFill>
                  <a:schemeClr val="tx1"/>
                </a:solidFill>
                <a:latin typeface="Arial" charset="0"/>
              </a:defRPr>
            </a:lvl1pPr>
          </a:lstStyle>
          <a:p>
            <a:fld id="{ABCDAE97-C9B7-4383-BE98-62A084231413}" type="slidenum">
              <a:rPr lang="en-GB" altLang="en-US"/>
              <a:pPr/>
              <a:t>‹#›</a:t>
            </a:fld>
            <a:endParaRPr lang="en-GB" altLang="en-US"/>
          </a:p>
        </p:txBody>
      </p:sp>
      <p:sp>
        <p:nvSpPr>
          <p:cNvPr id="15" name="Rectangle 14"/>
          <p:cNvSpPr/>
          <p:nvPr/>
        </p:nvSpPr>
        <p:spPr>
          <a:xfrm>
            <a:off x="0" y="0"/>
            <a:ext cx="9144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sp>
        <p:nvSpPr>
          <p:cNvPr id="7" name="Rectangle 6"/>
          <p:cNvSpPr/>
          <p:nvPr/>
        </p:nvSpPr>
        <p:spPr>
          <a:xfrm>
            <a:off x="4262438" y="6659563"/>
            <a:ext cx="611187"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pic>
        <p:nvPicPr>
          <p:cNvPr id="1041" name="Picture 17" descr="LOGO CE_Vertical_EN_NEG_quadri_H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957638" y="258763"/>
            <a:ext cx="1436687" cy="1004887"/>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marL="358775" algn="l" rtl="0" eaLnBrk="1" fontAlgn="base" hangingPunct="1">
        <a:spcBef>
          <a:spcPct val="0"/>
        </a:spcBef>
        <a:spcAft>
          <a:spcPct val="0"/>
        </a:spcAft>
        <a:defRPr sz="3000" b="1">
          <a:solidFill>
            <a:srgbClr val="0F5494"/>
          </a:solidFill>
          <a:latin typeface="+mj-lt"/>
          <a:ea typeface="+mj-ea"/>
          <a:cs typeface="+mj-cs"/>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p:titleStyle>
    <p:body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ec.europa.eu/food/safety/food_improvement_agents/additives/eu_rules_en"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hyperlink" Target="https://webgate.ec.europa.eu/foods_system/main/?sector=FAD&amp;auth=SANCAS" TargetMode="External"/><Relationship Id="rId7" Type="http://schemas.openxmlformats.org/officeDocument/2006/relationships/hyperlink" Target="https://eur-lex.europa.eu/" TargetMode="External"/><Relationship Id="rId2" Type="http://schemas.openxmlformats.org/officeDocument/2006/relationships/hyperlink" Target="https://ec.europa.eu/food/safety/food_improvement_agents_en" TargetMode="External"/><Relationship Id="rId1" Type="http://schemas.openxmlformats.org/officeDocument/2006/relationships/slideLayout" Target="../slideLayouts/slideLayout4.xml"/><Relationship Id="rId6" Type="http://schemas.openxmlformats.org/officeDocument/2006/relationships/hyperlink" Target="mailto:SANTE-E2-Flavourings@ec.europa.eu" TargetMode="External"/><Relationship Id="rId5" Type="http://schemas.openxmlformats.org/officeDocument/2006/relationships/hyperlink" Target="mailto:SANTE-E2-ENZYMES@ec.europa.eu" TargetMode="External"/><Relationship Id="rId4" Type="http://schemas.openxmlformats.org/officeDocument/2006/relationships/hyperlink" Target="mailto:SANTE-E2-Additives@ec.europa.eu"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s://ec.europa.eu/food/safety/food_improvement_agents/common_auth_proc_guid_en" TargetMode="External"/><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hyperlink" Target="https://www.efsa.europa.eu/en/applications/foodingredients/tools"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a:spLocks noChangeArrowheads="1"/>
          </p:cNvSpPr>
          <p:nvPr/>
        </p:nvSpPr>
        <p:spPr bwMode="auto">
          <a:xfrm>
            <a:off x="0" y="5293657"/>
            <a:ext cx="910850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ClrTx/>
              <a:buFontTx/>
              <a:buNone/>
            </a:pPr>
            <a:r>
              <a:rPr lang="en-US" sz="2000" i="0" dirty="0" smtClean="0">
                <a:solidFill>
                  <a:srgbClr val="FFFFFF"/>
                </a:solidFill>
                <a:latin typeface="Arial" charset="0"/>
              </a:rPr>
              <a:t>Jiri </a:t>
            </a:r>
            <a:r>
              <a:rPr lang="en-US" sz="2000" i="0" dirty="0" err="1" smtClean="0">
                <a:solidFill>
                  <a:srgbClr val="FFFFFF"/>
                </a:solidFill>
                <a:latin typeface="Arial" charset="0"/>
              </a:rPr>
              <a:t>Sochor</a:t>
            </a:r>
            <a:r>
              <a:rPr lang="en-US" sz="2000" i="0" dirty="0" smtClean="0">
                <a:solidFill>
                  <a:srgbClr val="FFFFFF"/>
                </a:solidFill>
                <a:latin typeface="Arial" charset="0"/>
              </a:rPr>
              <a:t>, Ph.D</a:t>
            </a:r>
            <a:r>
              <a:rPr lang="en-US" sz="2000" i="0" dirty="0" smtClean="0">
                <a:solidFill>
                  <a:srgbClr val="FFFFFF"/>
                </a:solidFill>
                <a:latin typeface="Arial" charset="0"/>
              </a:rPr>
              <a:t>.</a:t>
            </a:r>
          </a:p>
          <a:p>
            <a:pPr eaLnBrk="1" hangingPunct="1">
              <a:spcBef>
                <a:spcPct val="0"/>
              </a:spcBef>
              <a:buClrTx/>
              <a:buFontTx/>
              <a:buNone/>
            </a:pPr>
            <a:r>
              <a:rPr lang="en-US" altLang="ja-JP" sz="2000" i="0" dirty="0" smtClean="0">
                <a:solidFill>
                  <a:srgbClr val="FFFFFF"/>
                </a:solidFill>
                <a:latin typeface="Arial" charset="0"/>
              </a:rPr>
              <a:t>European Commission</a:t>
            </a:r>
          </a:p>
          <a:p>
            <a:pPr eaLnBrk="1" hangingPunct="1">
              <a:spcBef>
                <a:spcPct val="0"/>
              </a:spcBef>
              <a:buClrTx/>
              <a:buFontTx/>
              <a:buNone/>
            </a:pPr>
            <a:r>
              <a:rPr lang="en-GB" altLang="ja-JP" sz="2000" i="0" dirty="0" smtClean="0">
                <a:solidFill>
                  <a:srgbClr val="FFFFFF"/>
                </a:solidFill>
                <a:latin typeface="Arial" charset="0"/>
              </a:rPr>
              <a:t>DG SANTE</a:t>
            </a:r>
            <a:r>
              <a:rPr lang="en-GB" altLang="ja-JP" sz="2000" i="0" dirty="0" smtClean="0">
                <a:solidFill>
                  <a:srgbClr val="FFFFFF"/>
                </a:solidFill>
                <a:latin typeface="Arial" charset="0"/>
              </a:rPr>
              <a:t>, </a:t>
            </a:r>
            <a:r>
              <a:rPr lang="en-GB" altLang="ja-JP" sz="2000" i="0" dirty="0" smtClean="0">
                <a:solidFill>
                  <a:srgbClr val="FFFFFF"/>
                </a:solidFill>
                <a:latin typeface="Arial" charset="0"/>
              </a:rPr>
              <a:t>Unit </a:t>
            </a:r>
            <a:r>
              <a:rPr lang="en-GB" altLang="ja-JP" sz="2000" i="0" dirty="0" smtClean="0">
                <a:solidFill>
                  <a:srgbClr val="FFFFFF"/>
                </a:solidFill>
                <a:latin typeface="Arial" charset="0"/>
              </a:rPr>
              <a:t>E2: Food Processing Technologies and Novel </a:t>
            </a:r>
            <a:r>
              <a:rPr lang="en-GB" altLang="ja-JP" sz="2000" i="0" dirty="0" smtClean="0">
                <a:solidFill>
                  <a:srgbClr val="FFFFFF"/>
                </a:solidFill>
                <a:latin typeface="Arial" charset="0"/>
              </a:rPr>
              <a:t>Foods</a:t>
            </a:r>
            <a:endParaRPr lang="ja-JP" altLang="en-US" sz="2000" i="0" dirty="0">
              <a:solidFill>
                <a:srgbClr val="FFFFFF"/>
              </a:solidFill>
              <a:latin typeface="Arial" charset="0"/>
            </a:endParaRPr>
          </a:p>
        </p:txBody>
      </p:sp>
      <p:sp>
        <p:nvSpPr>
          <p:cNvPr id="5" name="TextBox 4"/>
          <p:cNvSpPr txBox="1"/>
          <p:nvPr/>
        </p:nvSpPr>
        <p:spPr>
          <a:xfrm>
            <a:off x="0" y="6207115"/>
            <a:ext cx="9108504" cy="276999"/>
          </a:xfrm>
          <a:prstGeom prst="rect">
            <a:avLst/>
          </a:prstGeom>
          <a:noFill/>
        </p:spPr>
        <p:txBody>
          <a:bodyPr wrap="square" rtlCol="0">
            <a:spAutoFit/>
          </a:bodyPr>
          <a:lstStyle/>
          <a:p>
            <a:r>
              <a:rPr lang="en-US" b="1" dirty="0">
                <a:solidFill>
                  <a:srgbClr val="FFD624"/>
                </a:solidFill>
                <a:ea typeface="ＭＳ Ｐゴシック" pitchFamily="34" charset="-128"/>
                <a:cs typeface="Verdana"/>
              </a:rPr>
              <a:t>Side event of CCFA51: Food Additives Management at National </a:t>
            </a:r>
            <a:r>
              <a:rPr lang="en-US" b="1" dirty="0" smtClean="0">
                <a:solidFill>
                  <a:srgbClr val="FFD624"/>
                </a:solidFill>
                <a:ea typeface="ＭＳ Ｐゴシック" pitchFamily="34" charset="-128"/>
                <a:cs typeface="Verdana"/>
              </a:rPr>
              <a:t>Level, </a:t>
            </a:r>
            <a:r>
              <a:rPr lang="en-GB" b="1" dirty="0" smtClean="0">
                <a:solidFill>
                  <a:srgbClr val="FFD624"/>
                </a:solidFill>
                <a:ea typeface="ＭＳ Ｐゴシック" pitchFamily="34" charset="-128"/>
                <a:cs typeface="Verdana"/>
              </a:rPr>
              <a:t>26 March </a:t>
            </a:r>
            <a:r>
              <a:rPr lang="en-GB" b="1" dirty="0" smtClean="0">
                <a:solidFill>
                  <a:srgbClr val="FFD624"/>
                </a:solidFill>
                <a:ea typeface="ＭＳ Ｐゴシック" pitchFamily="34" charset="-128"/>
                <a:cs typeface="Verdana"/>
              </a:rPr>
              <a:t>2019, </a:t>
            </a:r>
            <a:r>
              <a:rPr lang="en-GB" b="1" dirty="0" smtClean="0">
                <a:solidFill>
                  <a:srgbClr val="FFD624"/>
                </a:solidFill>
                <a:ea typeface="ＭＳ Ｐゴシック" pitchFamily="34" charset="-128"/>
                <a:cs typeface="Verdana"/>
              </a:rPr>
              <a:t>Jinan, China</a:t>
            </a:r>
            <a:endParaRPr lang="en-GB" b="1" dirty="0">
              <a:solidFill>
                <a:srgbClr val="FFD624"/>
              </a:solidFill>
              <a:ea typeface="ＭＳ Ｐゴシック" pitchFamily="34" charset="-128"/>
              <a:cs typeface="Verdana"/>
            </a:endParaRPr>
          </a:p>
        </p:txBody>
      </p:sp>
      <p:sp>
        <p:nvSpPr>
          <p:cNvPr id="9" name="TextBox 8"/>
          <p:cNvSpPr txBox="1"/>
          <p:nvPr/>
        </p:nvSpPr>
        <p:spPr>
          <a:xfrm>
            <a:off x="395536" y="6423422"/>
            <a:ext cx="8424863" cy="461962"/>
          </a:xfrm>
          <a:prstGeom prst="rect">
            <a:avLst/>
          </a:prstGeom>
          <a:noFill/>
        </p:spPr>
        <p:txBody>
          <a:bodyPr>
            <a:spAutoFit/>
          </a:bodyPr>
          <a:lstStyle/>
          <a:p>
            <a:pPr defTabSz="457200" fontAlgn="auto">
              <a:spcBef>
                <a:spcPts val="0"/>
              </a:spcBef>
              <a:spcAft>
                <a:spcPts val="0"/>
              </a:spcAft>
              <a:defRPr/>
            </a:pPr>
            <a:r>
              <a:rPr lang="en-GB" sz="1200" b="0" i="1" dirty="0">
                <a:solidFill>
                  <a:prstClr val="white"/>
                </a:solidFill>
                <a:latin typeface="Calibri"/>
                <a:ea typeface="+mn-ea"/>
              </a:rPr>
              <a:t>The views expressed are purely </a:t>
            </a:r>
            <a:r>
              <a:rPr lang="en-GB" sz="1200" b="0" i="1" dirty="0" smtClean="0">
                <a:solidFill>
                  <a:prstClr val="white"/>
                </a:solidFill>
                <a:latin typeface="Calibri"/>
                <a:ea typeface="+mn-ea"/>
              </a:rPr>
              <a:t>those of the speaker </a:t>
            </a:r>
            <a:r>
              <a:rPr lang="en-GB" sz="1200" b="0" i="1" dirty="0">
                <a:solidFill>
                  <a:prstClr val="white"/>
                </a:solidFill>
                <a:latin typeface="Calibri"/>
                <a:ea typeface="+mn-ea"/>
              </a:rPr>
              <a:t>and may not in any circumstances be regarded as stating an official position              of the European </a:t>
            </a:r>
            <a:r>
              <a:rPr lang="en-GB" sz="1200" b="0" i="1" dirty="0" smtClean="0">
                <a:solidFill>
                  <a:prstClr val="white"/>
                </a:solidFill>
                <a:latin typeface="Calibri"/>
                <a:ea typeface="+mn-ea"/>
              </a:rPr>
              <a:t>Commission</a:t>
            </a:r>
            <a:endParaRPr lang="en-GB" sz="1200" b="0" i="1" dirty="0">
              <a:solidFill>
                <a:prstClr val="white"/>
              </a:solidFill>
              <a:latin typeface="Calibri"/>
              <a:ea typeface="+mn-ea"/>
            </a:endParaRPr>
          </a:p>
        </p:txBody>
      </p:sp>
      <p:sp>
        <p:nvSpPr>
          <p:cNvPr id="6" name="Rectangle 9"/>
          <p:cNvSpPr>
            <a:spLocks noGrp="1" noChangeArrowheads="1"/>
          </p:cNvSpPr>
          <p:nvPr>
            <p:ph type="ctrTitle"/>
          </p:nvPr>
        </p:nvSpPr>
        <p:spPr>
          <a:xfrm>
            <a:off x="0" y="1845122"/>
            <a:ext cx="9144000" cy="3672110"/>
          </a:xfrm>
          <a:noFill/>
        </p:spPr>
        <p:txBody>
          <a:bodyPr/>
          <a:lstStyle/>
          <a:p>
            <a:pPr indent="0" algn="ctr" eaLnBrk="1" hangingPunct="1"/>
            <a:r>
              <a:rPr lang="en-GB" altLang="en-US" sz="4000" dirty="0" smtClean="0"/>
              <a:t>Management of food additives in the European Union</a:t>
            </a:r>
            <a:r>
              <a:rPr lang="en-GB" altLang="en-US" sz="4000" dirty="0" smtClean="0"/>
              <a:t/>
            </a:r>
            <a:br>
              <a:rPr lang="en-GB" altLang="en-US" sz="4000" dirty="0" smtClean="0"/>
            </a:br>
            <a:endParaRPr lang="en-GB" altLang="en-US" sz="32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tangle 2"/>
          <p:cNvSpPr txBox="1">
            <a:spLocks noChangeArrowheads="1"/>
          </p:cNvSpPr>
          <p:nvPr/>
        </p:nvSpPr>
        <p:spPr>
          <a:xfrm>
            <a:off x="395288" y="1268685"/>
            <a:ext cx="8229600" cy="792163"/>
          </a:xfrm>
          <a:prstGeom prst="rect">
            <a:avLst/>
          </a:prstGeom>
        </p:spPr>
        <p:txBody>
          <a:bodyPr/>
          <a:lstStyle>
            <a:lvl1pPr marL="358775" algn="l" rtl="0" eaLnBrk="1" fontAlgn="base" hangingPunct="1">
              <a:spcBef>
                <a:spcPct val="0"/>
              </a:spcBef>
              <a:spcAft>
                <a:spcPct val="0"/>
              </a:spcAft>
              <a:defRPr sz="3000" b="1">
                <a:solidFill>
                  <a:srgbClr val="0F5494"/>
                </a:solidFill>
                <a:latin typeface="+mj-lt"/>
                <a:ea typeface="+mj-ea"/>
                <a:cs typeface="+mj-cs"/>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algn="ctr"/>
            <a:r>
              <a:rPr lang="en-GB" altLang="en-US" sz="3200" kern="0" dirty="0" smtClean="0"/>
              <a:t>Definition</a:t>
            </a:r>
            <a:endParaRPr lang="en-GB" altLang="en-US" sz="3200" kern="0" dirty="0" smtClean="0"/>
          </a:p>
        </p:txBody>
      </p:sp>
      <p:sp>
        <p:nvSpPr>
          <p:cNvPr id="3" name="Rectangle 3"/>
          <p:cNvSpPr txBox="1">
            <a:spLocks noChangeArrowheads="1"/>
          </p:cNvSpPr>
          <p:nvPr/>
        </p:nvSpPr>
        <p:spPr>
          <a:xfrm>
            <a:off x="179512" y="2636193"/>
            <a:ext cx="8569325" cy="3889151"/>
          </a:xfrm>
          <a:prstGeom prst="rect">
            <a:avLst/>
          </a:prstGeom>
        </p:spPr>
        <p:txBody>
          <a:bodyPr/>
          <a:lst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a:lnSpc>
                <a:spcPct val="90000"/>
              </a:lnSpc>
              <a:spcAft>
                <a:spcPts val="1200"/>
              </a:spcAft>
              <a:buClr>
                <a:srgbClr val="FFFFFF"/>
              </a:buClr>
              <a:defRPr/>
            </a:pPr>
            <a:r>
              <a:rPr lang="en-GB" sz="2000" kern="0" dirty="0" smtClean="0"/>
              <a:t>‘</a:t>
            </a:r>
            <a:r>
              <a:rPr lang="en-GB" sz="2000" b="1" u="sng" kern="0" dirty="0" smtClean="0"/>
              <a:t>Processing aid</a:t>
            </a:r>
            <a:r>
              <a:rPr lang="en-GB" sz="2000" kern="0" dirty="0" smtClean="0"/>
              <a:t>’ means any substance: </a:t>
            </a:r>
          </a:p>
          <a:p>
            <a:pPr lvl="1" algn="just">
              <a:lnSpc>
                <a:spcPct val="90000"/>
              </a:lnSpc>
              <a:spcAft>
                <a:spcPct val="40000"/>
              </a:spcAft>
              <a:buClr>
                <a:srgbClr val="0F5494"/>
              </a:buClr>
              <a:buFont typeface="Wingdings" pitchFamily="2" charset="2"/>
              <a:buChar char="q"/>
              <a:defRPr/>
            </a:pPr>
            <a:r>
              <a:rPr lang="en-GB" kern="0" dirty="0" smtClean="0"/>
              <a:t>Not</a:t>
            </a:r>
            <a:r>
              <a:rPr lang="en-GB" b="0" kern="0" dirty="0" smtClean="0"/>
              <a:t> consumed as a </a:t>
            </a:r>
            <a:r>
              <a:rPr lang="en-GB" kern="0" dirty="0" smtClean="0"/>
              <a:t>food</a:t>
            </a:r>
            <a:r>
              <a:rPr lang="en-GB" b="0" kern="0" dirty="0" smtClean="0"/>
              <a:t> by itself, </a:t>
            </a:r>
          </a:p>
          <a:p>
            <a:pPr lvl="1" algn="just">
              <a:lnSpc>
                <a:spcPct val="90000"/>
              </a:lnSpc>
              <a:spcAft>
                <a:spcPct val="40000"/>
              </a:spcAft>
              <a:buClr>
                <a:srgbClr val="0F5494"/>
              </a:buClr>
              <a:buFont typeface="Wingdings" pitchFamily="2" charset="2"/>
              <a:buChar char="q"/>
              <a:defRPr/>
            </a:pPr>
            <a:r>
              <a:rPr lang="en-GB" kern="0" dirty="0"/>
              <a:t>intentionally used </a:t>
            </a:r>
            <a:r>
              <a:rPr lang="en-GB" b="0" kern="0" dirty="0"/>
              <a:t>in the processing of raw materials, foods or their ingredients, </a:t>
            </a:r>
            <a:r>
              <a:rPr lang="en-GB" kern="0" dirty="0"/>
              <a:t>to fulfil a certain technological purpose during treatment or processing</a:t>
            </a:r>
            <a:r>
              <a:rPr lang="en-GB" b="0" kern="0" dirty="0"/>
              <a:t>; </a:t>
            </a:r>
            <a:r>
              <a:rPr lang="en-GB" b="0" kern="0" dirty="0" smtClean="0"/>
              <a:t>and</a:t>
            </a:r>
          </a:p>
          <a:p>
            <a:pPr lvl="1" algn="just">
              <a:lnSpc>
                <a:spcPct val="90000"/>
              </a:lnSpc>
              <a:spcAft>
                <a:spcPct val="40000"/>
              </a:spcAft>
              <a:buClr>
                <a:srgbClr val="0F5494"/>
              </a:buClr>
              <a:buFont typeface="Wingdings" pitchFamily="2" charset="2"/>
              <a:buChar char="q"/>
              <a:defRPr/>
            </a:pPr>
            <a:r>
              <a:rPr lang="en-GB" b="0" kern="0" dirty="0"/>
              <a:t>May result in the </a:t>
            </a:r>
            <a:r>
              <a:rPr lang="en-GB" kern="0" dirty="0"/>
              <a:t>unintentional but technically unavoidable presence in the final product of residues of the substance or its derivatives </a:t>
            </a:r>
            <a:r>
              <a:rPr lang="en-GB" b="0" kern="0" dirty="0"/>
              <a:t>provided they do not present any health risk and do not have any technological effect on the final product.</a:t>
            </a:r>
            <a:endParaRPr lang="en-GB" b="0" kern="0" dirty="0" smtClean="0"/>
          </a:p>
        </p:txBody>
      </p:sp>
    </p:spTree>
    <p:extLst>
      <p:ext uri="{BB962C8B-B14F-4D97-AF65-F5344CB8AC3E}">
        <p14:creationId xmlns:p14="http://schemas.microsoft.com/office/powerpoint/2010/main" val="337593089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323850" y="1125240"/>
            <a:ext cx="8229600" cy="863600"/>
          </a:xfrm>
          <a:prstGeom prst="rect">
            <a:avLst/>
          </a:prstGeom>
        </p:spPr>
        <p:txBody>
          <a:bodyPr/>
          <a:lstStyle>
            <a:lvl1pPr marL="358775" algn="l" rtl="0" eaLnBrk="1" fontAlgn="base" hangingPunct="1">
              <a:spcBef>
                <a:spcPct val="0"/>
              </a:spcBef>
              <a:spcAft>
                <a:spcPct val="0"/>
              </a:spcAft>
              <a:defRPr sz="3000" b="1">
                <a:solidFill>
                  <a:srgbClr val="0F5494"/>
                </a:solidFill>
                <a:latin typeface="+mj-lt"/>
                <a:ea typeface="+mj-ea"/>
                <a:cs typeface="+mj-cs"/>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algn="ctr"/>
            <a:r>
              <a:rPr lang="en-GB" altLang="en-US" sz="3200" kern="0" dirty="0" smtClean="0"/>
              <a:t>Conditions of use</a:t>
            </a:r>
          </a:p>
        </p:txBody>
      </p:sp>
      <p:sp>
        <p:nvSpPr>
          <p:cNvPr id="3" name="Rectangle 3"/>
          <p:cNvSpPr txBox="1">
            <a:spLocks noChangeArrowheads="1"/>
          </p:cNvSpPr>
          <p:nvPr/>
        </p:nvSpPr>
        <p:spPr>
          <a:xfrm>
            <a:off x="323528" y="1916833"/>
            <a:ext cx="8229600" cy="4941168"/>
          </a:xfrm>
          <a:prstGeom prst="rect">
            <a:avLst/>
          </a:prstGeom>
        </p:spPr>
        <p:txBody>
          <a:bodyPr/>
          <a:lst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marL="715963" indent="-357188" algn="just">
              <a:lnSpc>
                <a:spcPct val="80000"/>
              </a:lnSpc>
              <a:spcAft>
                <a:spcPts val="1200"/>
              </a:spcAft>
              <a:buClr>
                <a:srgbClr val="0F5494"/>
              </a:buClr>
              <a:buFont typeface="Wingdings" pitchFamily="2" charset="2"/>
              <a:buChar char="q"/>
              <a:defRPr/>
            </a:pPr>
            <a:r>
              <a:rPr lang="en-GB" sz="2000" i="0" kern="0" dirty="0" smtClean="0">
                <a:ea typeface="ＭＳ Ｐゴシック"/>
              </a:rPr>
              <a:t>Do not pose </a:t>
            </a:r>
            <a:r>
              <a:rPr lang="en-GB" sz="2000" b="1" i="0" kern="0" dirty="0" smtClean="0">
                <a:ea typeface="ＭＳ Ｐゴシック"/>
              </a:rPr>
              <a:t>a safety concern </a:t>
            </a:r>
            <a:r>
              <a:rPr lang="en-GB" sz="2000" i="0" kern="0" dirty="0" smtClean="0">
                <a:ea typeface="ＭＳ Ｐゴシック"/>
              </a:rPr>
              <a:t>to the health of the consumer at the level of use </a:t>
            </a:r>
            <a:r>
              <a:rPr lang="en-GB" sz="2000" i="0" kern="0" dirty="0" smtClean="0">
                <a:ea typeface="ＭＳ Ｐゴシック"/>
              </a:rPr>
              <a:t>proposed</a:t>
            </a:r>
            <a:endParaRPr lang="en-GB" sz="2000" i="0" kern="0" dirty="0" smtClean="0">
              <a:ea typeface="ＭＳ Ｐゴシック"/>
            </a:endParaRPr>
          </a:p>
          <a:p>
            <a:pPr marL="715963" indent="-357188" algn="just">
              <a:lnSpc>
                <a:spcPct val="80000"/>
              </a:lnSpc>
              <a:spcAft>
                <a:spcPts val="1200"/>
              </a:spcAft>
              <a:buClr>
                <a:srgbClr val="0F5494"/>
              </a:buClr>
              <a:buFont typeface="Wingdings" pitchFamily="2" charset="2"/>
              <a:buChar char="q"/>
              <a:defRPr/>
            </a:pPr>
            <a:r>
              <a:rPr lang="en-GB" sz="2000" i="0" kern="0" dirty="0" smtClean="0">
                <a:ea typeface="ＭＳ Ｐゴシック"/>
              </a:rPr>
              <a:t>Reasonable </a:t>
            </a:r>
            <a:r>
              <a:rPr lang="en-GB" sz="2000" b="1" i="0" kern="0" dirty="0" smtClean="0">
                <a:ea typeface="ＭＳ Ｐゴシック"/>
              </a:rPr>
              <a:t>technological need </a:t>
            </a:r>
            <a:r>
              <a:rPr lang="en-GB" sz="2000" i="0" kern="0" dirty="0" smtClean="0">
                <a:ea typeface="ＭＳ Ｐゴシック"/>
              </a:rPr>
              <a:t>for their use which cannot be achieved by other economically and technologically practicable </a:t>
            </a:r>
            <a:r>
              <a:rPr lang="en-GB" sz="2000" i="0" kern="0" dirty="0" smtClean="0">
                <a:ea typeface="ＭＳ Ｐゴシック"/>
              </a:rPr>
              <a:t>means</a:t>
            </a:r>
            <a:endParaRPr lang="en-GB" sz="2000" i="0" kern="0" dirty="0" smtClean="0">
              <a:ea typeface="ＭＳ Ｐゴシック"/>
            </a:endParaRPr>
          </a:p>
          <a:p>
            <a:pPr marL="715963" indent="-357188" algn="just">
              <a:lnSpc>
                <a:spcPct val="80000"/>
              </a:lnSpc>
              <a:spcAft>
                <a:spcPts val="1200"/>
              </a:spcAft>
              <a:buClr>
                <a:srgbClr val="0F5494"/>
              </a:buClr>
              <a:buFont typeface="Wingdings" pitchFamily="2" charset="2"/>
              <a:buChar char="q"/>
              <a:defRPr/>
            </a:pPr>
            <a:r>
              <a:rPr lang="en-GB" sz="2000" i="0" kern="0" dirty="0" smtClean="0">
                <a:ea typeface="ＭＳ Ｐゴシック"/>
              </a:rPr>
              <a:t>Do not </a:t>
            </a:r>
            <a:r>
              <a:rPr lang="en-GB" sz="2000" b="1" i="0" kern="0" dirty="0" smtClean="0">
                <a:ea typeface="ＭＳ Ｐゴシック"/>
              </a:rPr>
              <a:t>mislead the consumer</a:t>
            </a:r>
          </a:p>
          <a:p>
            <a:pPr marL="715963" indent="-357188" algn="just">
              <a:lnSpc>
                <a:spcPct val="80000"/>
              </a:lnSpc>
              <a:spcAft>
                <a:spcPts val="1200"/>
              </a:spcAft>
              <a:buClr>
                <a:srgbClr val="0F5494"/>
              </a:buClr>
              <a:buFont typeface="Wingdings" pitchFamily="2" charset="2"/>
              <a:buChar char="q"/>
              <a:defRPr/>
            </a:pPr>
            <a:r>
              <a:rPr lang="en-GB" sz="2000" b="1" i="0" kern="0" dirty="0" smtClean="0">
                <a:ea typeface="ＭＳ Ｐゴシック"/>
              </a:rPr>
              <a:t>Advantages and benefits </a:t>
            </a:r>
            <a:r>
              <a:rPr lang="en-GB" sz="2000" i="0" kern="0" dirty="0" smtClean="0">
                <a:ea typeface="ＭＳ Ｐゴシック"/>
              </a:rPr>
              <a:t>for the </a:t>
            </a:r>
            <a:r>
              <a:rPr lang="en-GB" sz="2000" i="0" kern="0" dirty="0" smtClean="0">
                <a:ea typeface="ＭＳ Ｐゴシック"/>
              </a:rPr>
              <a:t>consumer – i.e. preserving the nutritional quality; providing necessary ingredients or constituents for consumers with special needs; enhancing the keeping quality or stability of a food or improving its organoleptic properties, aiding in the manufacture (including packing, transport or storage) of food; </a:t>
            </a:r>
          </a:p>
          <a:p>
            <a:pPr marL="715963" indent="-357188" algn="just">
              <a:lnSpc>
                <a:spcPct val="80000"/>
              </a:lnSpc>
              <a:spcAft>
                <a:spcPts val="1200"/>
              </a:spcAft>
              <a:buClr>
                <a:srgbClr val="0F5494"/>
              </a:buClr>
              <a:buFont typeface="Wingdings" pitchFamily="2" charset="2"/>
              <a:buChar char="q"/>
              <a:defRPr/>
            </a:pPr>
            <a:r>
              <a:rPr lang="en-GB" sz="2000" b="1" i="0" kern="0" dirty="0">
                <a:ea typeface="ＭＳ Ｐゴシック"/>
              </a:rPr>
              <a:t>S</a:t>
            </a:r>
            <a:r>
              <a:rPr lang="en-GB" sz="2000" b="1" i="0" kern="0" dirty="0" smtClean="0">
                <a:ea typeface="ＭＳ Ｐゴシック"/>
              </a:rPr>
              <a:t>pecific advantages/benefits </a:t>
            </a:r>
            <a:r>
              <a:rPr lang="en-GB" sz="2000" i="0" kern="0" dirty="0" smtClean="0">
                <a:ea typeface="ＭＳ Ｐゴシック"/>
              </a:rPr>
              <a:t>required </a:t>
            </a:r>
            <a:r>
              <a:rPr lang="en-GB" sz="2000" b="1" i="0" kern="0" dirty="0" smtClean="0">
                <a:ea typeface="ＭＳ Ｐゴシック"/>
              </a:rPr>
              <a:t>for colours and sweeteners</a:t>
            </a:r>
            <a:r>
              <a:rPr lang="en-GB" sz="2000" i="0" kern="0" dirty="0" smtClean="0">
                <a:ea typeface="ＭＳ Ｐゴシック"/>
              </a:rPr>
              <a:t> (see next slides)</a:t>
            </a:r>
            <a:endParaRPr lang="en-GB" sz="2000" i="0" kern="0" dirty="0" smtClean="0">
              <a:ea typeface="ＭＳ Ｐゴシック"/>
            </a:endParaRPr>
          </a:p>
          <a:p>
            <a:pPr marL="715963" indent="-357188" algn="just">
              <a:lnSpc>
                <a:spcPct val="80000"/>
              </a:lnSpc>
              <a:spcAft>
                <a:spcPts val="1200"/>
              </a:spcAft>
              <a:buClr>
                <a:srgbClr val="0F5494"/>
              </a:buClr>
              <a:buFont typeface="Wingdings" pitchFamily="2" charset="2"/>
              <a:buChar char="q"/>
              <a:defRPr/>
            </a:pPr>
            <a:endParaRPr lang="en-GB" sz="2000" b="1" i="0" kern="0" dirty="0" smtClean="0">
              <a:ea typeface="ＭＳ Ｐゴシック"/>
            </a:endParaRPr>
          </a:p>
          <a:p>
            <a:pPr marL="715963" indent="-357188" algn="just">
              <a:lnSpc>
                <a:spcPct val="80000"/>
              </a:lnSpc>
              <a:spcAft>
                <a:spcPts val="1200"/>
              </a:spcAft>
              <a:buClr>
                <a:srgbClr val="0F5494"/>
              </a:buClr>
              <a:buFont typeface="Wingdings" pitchFamily="2" charset="2"/>
              <a:buChar char="q"/>
              <a:defRPr/>
            </a:pPr>
            <a:endParaRPr lang="en-GB" i="0" kern="0" dirty="0" smtClean="0">
              <a:solidFill>
                <a:srgbClr val="000000"/>
              </a:solidFill>
              <a:ea typeface="ＭＳ Ｐゴシック"/>
            </a:endParaRPr>
          </a:p>
          <a:p>
            <a:pPr lvl="1">
              <a:buFontTx/>
              <a:buNone/>
              <a:defRPr/>
            </a:pPr>
            <a:endParaRPr lang="en-GB" sz="2400" kern="0" dirty="0" smtClean="0"/>
          </a:p>
          <a:p>
            <a:pPr>
              <a:defRPr/>
            </a:pPr>
            <a:endParaRPr lang="en-GB" sz="2800" kern="0" dirty="0" smtClean="0"/>
          </a:p>
        </p:txBody>
      </p:sp>
    </p:spTree>
    <p:extLst>
      <p:ext uri="{BB962C8B-B14F-4D97-AF65-F5344CB8AC3E}">
        <p14:creationId xmlns:p14="http://schemas.microsoft.com/office/powerpoint/2010/main" val="31652537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323850" y="1341264"/>
            <a:ext cx="8229600" cy="863600"/>
          </a:xfrm>
          <a:prstGeom prst="rect">
            <a:avLst/>
          </a:prstGeom>
        </p:spPr>
        <p:txBody>
          <a:bodyPr/>
          <a:lstStyle>
            <a:lvl1pPr marL="358775" algn="l" rtl="0" eaLnBrk="1" fontAlgn="base" hangingPunct="1">
              <a:spcBef>
                <a:spcPct val="0"/>
              </a:spcBef>
              <a:spcAft>
                <a:spcPct val="0"/>
              </a:spcAft>
              <a:defRPr sz="3000" b="1">
                <a:solidFill>
                  <a:srgbClr val="0F5494"/>
                </a:solidFill>
                <a:latin typeface="+mj-lt"/>
                <a:ea typeface="+mj-ea"/>
                <a:cs typeface="+mj-cs"/>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algn="ctr"/>
            <a:r>
              <a:rPr lang="en-GB" altLang="en-US" sz="3200" kern="0" dirty="0"/>
              <a:t>C</a:t>
            </a:r>
            <a:r>
              <a:rPr lang="en-GB" altLang="en-US" sz="3200" kern="0" dirty="0" smtClean="0"/>
              <a:t>olours</a:t>
            </a:r>
            <a:endParaRPr lang="en-GB" altLang="en-US" sz="3200" kern="0" dirty="0" smtClean="0"/>
          </a:p>
        </p:txBody>
      </p:sp>
      <p:sp>
        <p:nvSpPr>
          <p:cNvPr id="3" name="Rectangle 3"/>
          <p:cNvSpPr txBox="1">
            <a:spLocks noChangeArrowheads="1"/>
          </p:cNvSpPr>
          <p:nvPr/>
        </p:nvSpPr>
        <p:spPr>
          <a:xfrm>
            <a:off x="395288" y="2708870"/>
            <a:ext cx="8229600" cy="3600450"/>
          </a:xfrm>
          <a:prstGeom prst="rect">
            <a:avLst/>
          </a:prstGeom>
        </p:spPr>
        <p:txBody>
          <a:bodyPr/>
          <a:lst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marL="715963" indent="-357188" algn="just">
              <a:lnSpc>
                <a:spcPct val="80000"/>
              </a:lnSpc>
              <a:spcAft>
                <a:spcPts val="1200"/>
              </a:spcAft>
              <a:buClr>
                <a:srgbClr val="0F5494"/>
              </a:buClr>
              <a:buFont typeface="Wingdings" pitchFamily="2" charset="2"/>
              <a:buChar char="q"/>
              <a:defRPr/>
            </a:pPr>
            <a:r>
              <a:rPr lang="en-GB" b="1" i="0" kern="0" dirty="0">
                <a:ea typeface="ＭＳ Ｐゴシック"/>
              </a:rPr>
              <a:t>R</a:t>
            </a:r>
            <a:r>
              <a:rPr lang="en-GB" b="1" i="0" kern="0" dirty="0" smtClean="0">
                <a:ea typeface="ＭＳ Ｐゴシック"/>
              </a:rPr>
              <a:t>estore the original appearance </a:t>
            </a:r>
            <a:r>
              <a:rPr lang="en-GB" i="0" kern="0" dirty="0" smtClean="0">
                <a:ea typeface="ＭＳ Ｐゴシック"/>
              </a:rPr>
              <a:t>of food of which the colour has been affected by processing, storage, packaging and distribution, whereby visual acceptability may have been impaired</a:t>
            </a:r>
          </a:p>
          <a:p>
            <a:pPr marL="715963" indent="-357188" algn="just">
              <a:lnSpc>
                <a:spcPct val="80000"/>
              </a:lnSpc>
              <a:spcAft>
                <a:spcPts val="1200"/>
              </a:spcAft>
              <a:buClr>
                <a:srgbClr val="0F5494"/>
              </a:buClr>
              <a:buFont typeface="Wingdings" pitchFamily="2" charset="2"/>
              <a:buChar char="q"/>
              <a:defRPr/>
            </a:pPr>
            <a:r>
              <a:rPr lang="en-GB" i="0" kern="0" dirty="0">
                <a:ea typeface="ＭＳ Ｐゴシック"/>
              </a:rPr>
              <a:t>M</a:t>
            </a:r>
            <a:r>
              <a:rPr lang="en-GB" i="0" kern="0" dirty="0" smtClean="0">
                <a:ea typeface="ＭＳ Ｐゴシック"/>
              </a:rPr>
              <a:t>ake food more </a:t>
            </a:r>
            <a:r>
              <a:rPr lang="en-GB" b="1" i="0" kern="0" dirty="0" smtClean="0">
                <a:ea typeface="ＭＳ Ｐゴシック"/>
              </a:rPr>
              <a:t>visually appealing</a:t>
            </a:r>
          </a:p>
          <a:p>
            <a:pPr marL="715963" indent="-357188" algn="just">
              <a:lnSpc>
                <a:spcPct val="80000"/>
              </a:lnSpc>
              <a:spcAft>
                <a:spcPts val="1200"/>
              </a:spcAft>
              <a:buClr>
                <a:srgbClr val="0F5494"/>
              </a:buClr>
              <a:buFont typeface="Wingdings" pitchFamily="2" charset="2"/>
              <a:buChar char="q"/>
              <a:defRPr/>
            </a:pPr>
            <a:r>
              <a:rPr lang="en-GB" i="0" kern="0" dirty="0">
                <a:ea typeface="ＭＳ Ｐゴシック"/>
              </a:rPr>
              <a:t>G</a:t>
            </a:r>
            <a:r>
              <a:rPr lang="en-GB" i="0" kern="0" dirty="0" smtClean="0">
                <a:ea typeface="ＭＳ Ｐゴシック"/>
              </a:rPr>
              <a:t>ive </a:t>
            </a:r>
            <a:r>
              <a:rPr lang="en-GB" b="1" i="0" kern="0" dirty="0" smtClean="0">
                <a:ea typeface="ＭＳ Ｐゴシック"/>
              </a:rPr>
              <a:t>colour</a:t>
            </a:r>
            <a:r>
              <a:rPr lang="en-GB" i="0" kern="0" dirty="0" smtClean="0">
                <a:ea typeface="ＭＳ Ｐゴシック"/>
              </a:rPr>
              <a:t> </a:t>
            </a:r>
            <a:r>
              <a:rPr lang="en-GB" b="1" i="0" kern="0" dirty="0" smtClean="0">
                <a:ea typeface="ＭＳ Ｐゴシック"/>
              </a:rPr>
              <a:t>to</a:t>
            </a:r>
            <a:r>
              <a:rPr lang="en-GB" i="0" kern="0" dirty="0" smtClean="0">
                <a:ea typeface="ＭＳ Ｐゴシック"/>
              </a:rPr>
              <a:t> food otherwise </a:t>
            </a:r>
            <a:r>
              <a:rPr lang="en-GB" b="1" i="0" kern="0" dirty="0" smtClean="0">
                <a:ea typeface="ＭＳ Ｐゴシック"/>
              </a:rPr>
              <a:t>colourless</a:t>
            </a:r>
          </a:p>
          <a:p>
            <a:pPr marL="358775" indent="0" algn="just">
              <a:lnSpc>
                <a:spcPct val="80000"/>
              </a:lnSpc>
              <a:spcAft>
                <a:spcPts val="1200"/>
              </a:spcAft>
              <a:buClr>
                <a:srgbClr val="0F5494"/>
              </a:buClr>
              <a:buFontTx/>
              <a:buNone/>
              <a:defRPr/>
            </a:pPr>
            <a:endParaRPr lang="en-GB" i="0" kern="0" dirty="0" smtClean="0">
              <a:solidFill>
                <a:srgbClr val="000000"/>
              </a:solidFill>
              <a:ea typeface="ＭＳ Ｐゴシック"/>
            </a:endParaRPr>
          </a:p>
          <a:p>
            <a:pPr lvl="1">
              <a:buFontTx/>
              <a:buNone/>
              <a:defRPr/>
            </a:pPr>
            <a:endParaRPr lang="en-GB" sz="2400" kern="0" dirty="0" smtClean="0"/>
          </a:p>
          <a:p>
            <a:pPr>
              <a:defRPr/>
            </a:pPr>
            <a:endParaRPr lang="en-GB" sz="2800" kern="0" dirty="0" smtClean="0"/>
          </a:p>
        </p:txBody>
      </p:sp>
    </p:spTree>
    <p:extLst>
      <p:ext uri="{BB962C8B-B14F-4D97-AF65-F5344CB8AC3E}">
        <p14:creationId xmlns:p14="http://schemas.microsoft.com/office/powerpoint/2010/main" val="17666266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0" y="1341264"/>
            <a:ext cx="9144000" cy="863600"/>
          </a:xfrm>
          <a:prstGeom prst="rect">
            <a:avLst/>
          </a:prstGeom>
        </p:spPr>
        <p:txBody>
          <a:bodyPr/>
          <a:lstStyle>
            <a:lvl1pPr marL="358775" algn="l" rtl="0" eaLnBrk="1" fontAlgn="base" hangingPunct="1">
              <a:spcBef>
                <a:spcPct val="0"/>
              </a:spcBef>
              <a:spcAft>
                <a:spcPct val="0"/>
              </a:spcAft>
              <a:defRPr sz="3000" b="1">
                <a:solidFill>
                  <a:srgbClr val="0F5494"/>
                </a:solidFill>
                <a:latin typeface="+mj-lt"/>
                <a:ea typeface="+mj-ea"/>
                <a:cs typeface="+mj-cs"/>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algn="ctr"/>
            <a:r>
              <a:rPr lang="en-GB" altLang="en-US" sz="3200" kern="0" dirty="0"/>
              <a:t>S</a:t>
            </a:r>
            <a:r>
              <a:rPr lang="en-GB" altLang="en-US" sz="3200" kern="0" dirty="0" smtClean="0"/>
              <a:t>weeteners</a:t>
            </a:r>
            <a:endParaRPr lang="en-GB" altLang="en-US" sz="3200" kern="0" dirty="0" smtClean="0"/>
          </a:p>
        </p:txBody>
      </p:sp>
      <p:sp>
        <p:nvSpPr>
          <p:cNvPr id="3" name="Rectangle 3"/>
          <p:cNvSpPr txBox="1">
            <a:spLocks noChangeArrowheads="1"/>
          </p:cNvSpPr>
          <p:nvPr/>
        </p:nvSpPr>
        <p:spPr>
          <a:xfrm>
            <a:off x="323850" y="2563813"/>
            <a:ext cx="8229600" cy="3241675"/>
          </a:xfrm>
          <a:prstGeom prst="rect">
            <a:avLst/>
          </a:prstGeom>
        </p:spPr>
        <p:txBody>
          <a:bodyPr/>
          <a:lst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marL="715963" indent="-357188" algn="just">
              <a:lnSpc>
                <a:spcPct val="80000"/>
              </a:lnSpc>
              <a:spcAft>
                <a:spcPts val="1200"/>
              </a:spcAft>
              <a:buClr>
                <a:srgbClr val="0F5494"/>
              </a:buClr>
              <a:buFont typeface="Wingdings" pitchFamily="2" charset="2"/>
              <a:buChar char="q"/>
              <a:defRPr/>
            </a:pPr>
            <a:r>
              <a:rPr lang="en-GB" i="0" kern="0" dirty="0">
                <a:ea typeface="ＭＳ Ｐゴシック"/>
              </a:rPr>
              <a:t>R</a:t>
            </a:r>
            <a:r>
              <a:rPr lang="en-GB" i="0" kern="0" dirty="0" smtClean="0">
                <a:ea typeface="ＭＳ Ｐゴシック"/>
              </a:rPr>
              <a:t>eplace sugars for the </a:t>
            </a:r>
            <a:r>
              <a:rPr lang="en-GB" b="1" i="0" kern="0" dirty="0" smtClean="0">
                <a:ea typeface="ＭＳ Ｐゴシック"/>
              </a:rPr>
              <a:t>production of energy-reduced </a:t>
            </a:r>
            <a:r>
              <a:rPr lang="en-GB" b="1" i="0" kern="0" dirty="0" smtClean="0">
                <a:ea typeface="ＭＳ Ｐゴシック"/>
              </a:rPr>
              <a:t>food</a:t>
            </a:r>
            <a:r>
              <a:rPr lang="en-GB" i="0" kern="0" dirty="0" smtClean="0">
                <a:ea typeface="ＭＳ Ｐゴシック"/>
              </a:rPr>
              <a:t>, </a:t>
            </a:r>
            <a:r>
              <a:rPr lang="en-GB" i="0" kern="0" dirty="0" smtClean="0">
                <a:ea typeface="ＭＳ Ｐゴシック"/>
              </a:rPr>
              <a:t>non-cariogenic food or </a:t>
            </a:r>
            <a:r>
              <a:rPr lang="en-GB" b="1" i="0" kern="0" dirty="0" smtClean="0">
                <a:ea typeface="ＭＳ Ｐゴシック"/>
              </a:rPr>
              <a:t>food with no added sugars</a:t>
            </a:r>
          </a:p>
          <a:p>
            <a:pPr marL="715963" indent="-357188" algn="just">
              <a:lnSpc>
                <a:spcPct val="80000"/>
              </a:lnSpc>
              <a:spcAft>
                <a:spcPts val="1200"/>
              </a:spcAft>
              <a:buClr>
                <a:srgbClr val="0F5494"/>
              </a:buClr>
              <a:buFont typeface="Wingdings" pitchFamily="2" charset="2"/>
              <a:buChar char="q"/>
              <a:defRPr/>
            </a:pPr>
            <a:r>
              <a:rPr lang="en-GB" i="0" kern="0" dirty="0">
                <a:ea typeface="ＭＳ Ｐゴシック"/>
              </a:rPr>
              <a:t>R</a:t>
            </a:r>
            <a:r>
              <a:rPr lang="en-GB" i="0" kern="0" dirty="0" smtClean="0">
                <a:ea typeface="ＭＳ Ｐゴシック"/>
              </a:rPr>
              <a:t>eplace sugars where this permits an </a:t>
            </a:r>
            <a:r>
              <a:rPr lang="en-GB" b="1" i="0" kern="0" dirty="0" smtClean="0">
                <a:ea typeface="ＭＳ Ｐゴシック"/>
              </a:rPr>
              <a:t>increase in the shelf-life </a:t>
            </a:r>
            <a:r>
              <a:rPr lang="en-GB" i="0" kern="0" dirty="0" smtClean="0">
                <a:ea typeface="ＭＳ Ｐゴシック"/>
              </a:rPr>
              <a:t>of the food</a:t>
            </a:r>
          </a:p>
          <a:p>
            <a:pPr marL="715963" indent="-357188" algn="just">
              <a:lnSpc>
                <a:spcPct val="80000"/>
              </a:lnSpc>
              <a:spcAft>
                <a:spcPts val="1200"/>
              </a:spcAft>
              <a:buClr>
                <a:srgbClr val="0F5494"/>
              </a:buClr>
              <a:buFont typeface="Wingdings" pitchFamily="2" charset="2"/>
              <a:buChar char="q"/>
              <a:defRPr/>
            </a:pPr>
            <a:r>
              <a:rPr lang="en-GB" i="0" kern="0" dirty="0">
                <a:ea typeface="ＭＳ Ｐゴシック"/>
              </a:rPr>
              <a:t>P</a:t>
            </a:r>
            <a:r>
              <a:rPr lang="en-GB" i="0" kern="0" dirty="0" smtClean="0">
                <a:ea typeface="ＭＳ Ｐゴシック"/>
              </a:rPr>
              <a:t>roduce food intended for </a:t>
            </a:r>
            <a:r>
              <a:rPr lang="en-GB" b="1" i="0" kern="0" dirty="0" smtClean="0">
                <a:ea typeface="ＭＳ Ｐゴシック"/>
              </a:rPr>
              <a:t>particular nutritional use</a:t>
            </a:r>
          </a:p>
          <a:p>
            <a:pPr lvl="1">
              <a:buFontTx/>
              <a:buNone/>
              <a:defRPr/>
            </a:pPr>
            <a:endParaRPr lang="en-GB" sz="2400" kern="0" dirty="0" smtClean="0"/>
          </a:p>
          <a:p>
            <a:pPr>
              <a:defRPr/>
            </a:pPr>
            <a:endParaRPr lang="en-GB" sz="2800" kern="0" dirty="0" smtClean="0"/>
          </a:p>
        </p:txBody>
      </p:sp>
    </p:spTree>
    <p:extLst>
      <p:ext uri="{BB962C8B-B14F-4D97-AF65-F5344CB8AC3E}">
        <p14:creationId xmlns:p14="http://schemas.microsoft.com/office/powerpoint/2010/main" val="29083353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95288" y="1339850"/>
            <a:ext cx="8229600" cy="936625"/>
          </a:xfrm>
          <a:prstGeom prst="rect">
            <a:avLst/>
          </a:prstGeom>
        </p:spPr>
        <p:txBody>
          <a:bodyPr/>
          <a:lstStyle>
            <a:lvl1pPr marL="358775" algn="l" rtl="0" eaLnBrk="1" fontAlgn="base" hangingPunct="1">
              <a:spcBef>
                <a:spcPct val="0"/>
              </a:spcBef>
              <a:spcAft>
                <a:spcPct val="0"/>
              </a:spcAft>
              <a:defRPr sz="3000" b="1">
                <a:solidFill>
                  <a:srgbClr val="0F5494"/>
                </a:solidFill>
                <a:latin typeface="+mj-lt"/>
                <a:ea typeface="+mj-ea"/>
                <a:cs typeface="+mj-cs"/>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algn="ctr"/>
            <a:r>
              <a:rPr lang="en-GB" altLang="en-US" sz="2800" kern="0" dirty="0" smtClean="0"/>
              <a:t>Union list of food additives </a:t>
            </a:r>
            <a:br>
              <a:rPr lang="en-GB" altLang="en-US" sz="2800" kern="0" dirty="0" smtClean="0"/>
            </a:br>
            <a:r>
              <a:rPr lang="en-GB" altLang="en-US" sz="2800" kern="0" dirty="0" smtClean="0"/>
              <a:t>authorised in food</a:t>
            </a:r>
            <a:r>
              <a:rPr lang="en-GB" altLang="en-US" kern="0" dirty="0" smtClean="0"/>
              <a:t> </a:t>
            </a:r>
            <a:r>
              <a:rPr lang="en-GB" altLang="en-US" sz="1800" kern="0" dirty="0" smtClean="0"/>
              <a:t>(</a:t>
            </a:r>
            <a:r>
              <a:rPr lang="en-GB" altLang="en-US" sz="1800" kern="0" dirty="0" smtClean="0">
                <a:solidFill>
                  <a:srgbClr val="FF0000"/>
                </a:solidFill>
              </a:rPr>
              <a:t>Annex II </a:t>
            </a:r>
            <a:r>
              <a:rPr lang="en-GB" altLang="en-US" sz="1800" kern="0" dirty="0" smtClean="0"/>
              <a:t>to R. 1333/2008</a:t>
            </a:r>
            <a:r>
              <a:rPr lang="en-GB" altLang="en-US" kern="0" dirty="0" smtClean="0"/>
              <a:t>)</a:t>
            </a:r>
          </a:p>
        </p:txBody>
      </p:sp>
      <p:sp>
        <p:nvSpPr>
          <p:cNvPr id="3" name="Content Placeholder 2"/>
          <p:cNvSpPr txBox="1">
            <a:spLocks/>
          </p:cNvSpPr>
          <p:nvPr/>
        </p:nvSpPr>
        <p:spPr>
          <a:xfrm>
            <a:off x="457200" y="2492375"/>
            <a:ext cx="8229600" cy="4032250"/>
          </a:xfrm>
          <a:prstGeom prst="rect">
            <a:avLst/>
          </a:prstGeom>
        </p:spPr>
        <p:txBody>
          <a:bodyPr/>
          <a:lst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algn="just">
              <a:lnSpc>
                <a:spcPct val="90000"/>
              </a:lnSpc>
              <a:spcBef>
                <a:spcPct val="40000"/>
              </a:spcBef>
              <a:spcAft>
                <a:spcPts val="600"/>
              </a:spcAft>
              <a:buClr>
                <a:srgbClr val="3E6FD2"/>
              </a:buClr>
              <a:buFont typeface="Wingdings" pitchFamily="2" charset="2"/>
              <a:buChar char="q"/>
            </a:pPr>
            <a:r>
              <a:rPr lang="en-GB" altLang="en-US" sz="2000" i="0" kern="0" dirty="0" smtClean="0">
                <a:ea typeface="MS PGothic" pitchFamily="34" charset="-128"/>
              </a:rPr>
              <a:t>Listed on the basis of the </a:t>
            </a:r>
            <a:r>
              <a:rPr lang="en-GB" altLang="en-US" sz="2000" b="1" i="0" kern="0" dirty="0" smtClean="0">
                <a:ea typeface="MS PGothic" pitchFamily="34" charset="-128"/>
              </a:rPr>
              <a:t>categories of food </a:t>
            </a:r>
            <a:r>
              <a:rPr lang="en-GB" altLang="en-US" sz="2000" i="0" kern="0" dirty="0" smtClean="0">
                <a:ea typeface="MS PGothic" pitchFamily="34" charset="-128"/>
              </a:rPr>
              <a:t>to which they may be added (Codex GSFA food category system was used as a starting point) </a:t>
            </a:r>
            <a:r>
              <a:rPr lang="en-GB" altLang="en-US" sz="2000" i="0" kern="0" dirty="0" smtClean="0">
                <a:ea typeface="MS PGothic" pitchFamily="34" charset="-128"/>
              </a:rPr>
              <a:t>– similar to Table 2 of the GSFA</a:t>
            </a:r>
            <a:endParaRPr lang="en-GB" altLang="en-US" sz="2000" i="0" kern="0" dirty="0" smtClean="0">
              <a:ea typeface="MS PGothic" pitchFamily="34" charset="-128"/>
            </a:endParaRPr>
          </a:p>
          <a:p>
            <a:pPr algn="just">
              <a:lnSpc>
                <a:spcPct val="90000"/>
              </a:lnSpc>
              <a:spcBef>
                <a:spcPct val="40000"/>
              </a:spcBef>
              <a:spcAft>
                <a:spcPts val="600"/>
              </a:spcAft>
              <a:buClr>
                <a:srgbClr val="3E6FD2"/>
              </a:buClr>
              <a:buFont typeface="Wingdings" pitchFamily="2" charset="2"/>
              <a:buChar char="q"/>
            </a:pPr>
            <a:r>
              <a:rPr lang="en-GB" altLang="en-US" sz="2000" i="0" kern="0" dirty="0" smtClean="0">
                <a:ea typeface="MS PGothic" pitchFamily="34" charset="-128"/>
              </a:rPr>
              <a:t>Established </a:t>
            </a:r>
            <a:r>
              <a:rPr lang="en-GB" altLang="en-US" sz="2000" i="0" kern="0" dirty="0" smtClean="0">
                <a:ea typeface="MS PGothic" pitchFamily="34" charset="-128"/>
              </a:rPr>
              <a:t>by </a:t>
            </a:r>
            <a:r>
              <a:rPr lang="en-GB" altLang="en-US" sz="2000" i="0" u="sng" kern="0" dirty="0" smtClean="0">
                <a:ea typeface="MS PGothic" pitchFamily="34" charset="-128"/>
              </a:rPr>
              <a:t>Regulation (EU) No 1129/2012</a:t>
            </a:r>
            <a:r>
              <a:rPr lang="en-GB" altLang="en-US" sz="2000" i="0" kern="0" dirty="0" smtClean="0">
                <a:ea typeface="MS PGothic" pitchFamily="34" charset="-128"/>
              </a:rPr>
              <a:t> in application since 1 June 2013</a:t>
            </a:r>
          </a:p>
          <a:p>
            <a:pPr algn="just">
              <a:lnSpc>
                <a:spcPct val="90000"/>
              </a:lnSpc>
              <a:spcBef>
                <a:spcPct val="40000"/>
              </a:spcBef>
              <a:spcAft>
                <a:spcPts val="600"/>
              </a:spcAft>
              <a:buClr>
                <a:srgbClr val="3E6FD2"/>
              </a:buClr>
              <a:buFont typeface="Wingdings" pitchFamily="2" charset="2"/>
              <a:buChar char="q"/>
            </a:pPr>
            <a:r>
              <a:rPr lang="fr-BE" altLang="en-US" sz="2000" i="0" kern="0" dirty="0" err="1" smtClean="0">
                <a:ea typeface="MS PGothic" pitchFamily="34" charset="-128"/>
              </a:rPr>
              <a:t>Since</a:t>
            </a:r>
            <a:r>
              <a:rPr lang="fr-BE" altLang="en-US" sz="2000" i="0" kern="0" dirty="0" smtClean="0">
                <a:ea typeface="MS PGothic" pitchFamily="34" charset="-128"/>
              </a:rPr>
              <a:t> adoption of Union </a:t>
            </a:r>
            <a:r>
              <a:rPr lang="fr-BE" altLang="en-US" sz="2000" i="0" kern="0" dirty="0" err="1" smtClean="0">
                <a:ea typeface="MS PGothic" pitchFamily="34" charset="-128"/>
              </a:rPr>
              <a:t>list</a:t>
            </a:r>
            <a:r>
              <a:rPr lang="fr-BE" altLang="en-US" sz="2000" i="0" kern="0" dirty="0" smtClean="0">
                <a:ea typeface="MS PGothic" pitchFamily="34" charset="-128"/>
              </a:rPr>
              <a:t> </a:t>
            </a:r>
            <a:r>
              <a:rPr lang="fr-BE" altLang="en-US" sz="2000" b="1" i="0" kern="0" dirty="0" smtClean="0">
                <a:ea typeface="MS PGothic" pitchFamily="34" charset="-128"/>
              </a:rPr>
              <a:t>more </a:t>
            </a:r>
            <a:r>
              <a:rPr lang="fr-BE" altLang="en-US" sz="2000" b="1" i="0" kern="0" dirty="0" err="1" smtClean="0">
                <a:ea typeface="MS PGothic" pitchFamily="34" charset="-128"/>
              </a:rPr>
              <a:t>than</a:t>
            </a:r>
            <a:r>
              <a:rPr lang="fr-BE" altLang="en-US" sz="2000" b="1" i="0" kern="0" dirty="0" smtClean="0">
                <a:ea typeface="MS PGothic" pitchFamily="34" charset="-128"/>
              </a:rPr>
              <a:t> 80 new </a:t>
            </a:r>
            <a:r>
              <a:rPr lang="fr-BE" altLang="en-US" sz="2000" b="1" i="0" kern="0" dirty="0" err="1" smtClean="0">
                <a:ea typeface="MS PGothic" pitchFamily="34" charset="-128"/>
              </a:rPr>
              <a:t>regulations</a:t>
            </a:r>
            <a:r>
              <a:rPr lang="fr-BE" altLang="en-US" sz="2000" b="1" i="0" kern="0" dirty="0" smtClean="0">
                <a:ea typeface="MS PGothic" pitchFamily="34" charset="-128"/>
              </a:rPr>
              <a:t> </a:t>
            </a:r>
            <a:r>
              <a:rPr lang="fr-BE" altLang="en-US" sz="2000" b="1" i="0" kern="0" dirty="0" err="1" smtClean="0">
                <a:ea typeface="MS PGothic" pitchFamily="34" charset="-128"/>
              </a:rPr>
              <a:t>amending</a:t>
            </a:r>
            <a:r>
              <a:rPr lang="fr-BE" altLang="en-US" sz="2000" b="1" i="0" kern="0" dirty="0" smtClean="0">
                <a:ea typeface="MS PGothic" pitchFamily="34" charset="-128"/>
              </a:rPr>
              <a:t> Annexes II</a:t>
            </a:r>
            <a:r>
              <a:rPr lang="fr-BE" altLang="en-US" sz="2000" i="0" kern="0" dirty="0" smtClean="0">
                <a:ea typeface="MS PGothic" pitchFamily="34" charset="-128"/>
              </a:rPr>
              <a:t> </a:t>
            </a:r>
            <a:r>
              <a:rPr lang="fr-BE" altLang="en-US" sz="2000" b="1" i="0" kern="0" dirty="0" smtClean="0">
                <a:ea typeface="MS PGothic" pitchFamily="34" charset="-128"/>
              </a:rPr>
              <a:t>and III</a:t>
            </a:r>
            <a:endParaRPr lang="en-GB" altLang="en-US" sz="2000" i="0" kern="0" dirty="0" smtClean="0">
              <a:solidFill>
                <a:srgbClr val="000000"/>
              </a:solidFill>
              <a:ea typeface="MS PGothic" pitchFamily="34" charset="-128"/>
            </a:endParaRPr>
          </a:p>
          <a:p>
            <a:endParaRPr lang="en-GB" altLang="en-US" kern="0" dirty="0" smtClean="0"/>
          </a:p>
        </p:txBody>
      </p:sp>
    </p:spTree>
    <p:extLst>
      <p:ext uri="{BB962C8B-B14F-4D97-AF65-F5344CB8AC3E}">
        <p14:creationId xmlns:p14="http://schemas.microsoft.com/office/powerpoint/2010/main" val="25223501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txBox="1">
            <a:spLocks/>
          </p:cNvSpPr>
          <p:nvPr/>
        </p:nvSpPr>
        <p:spPr>
          <a:xfrm>
            <a:off x="395288" y="1267842"/>
            <a:ext cx="8229600" cy="648990"/>
          </a:xfrm>
          <a:prstGeom prst="rect">
            <a:avLst/>
          </a:prstGeom>
        </p:spPr>
        <p:txBody>
          <a:bodyPr/>
          <a:lstStyle>
            <a:lvl1pPr marL="358775" algn="l" rtl="0" eaLnBrk="1" fontAlgn="base" hangingPunct="1">
              <a:spcBef>
                <a:spcPct val="0"/>
              </a:spcBef>
              <a:spcAft>
                <a:spcPct val="0"/>
              </a:spcAft>
              <a:defRPr sz="3000" b="1">
                <a:solidFill>
                  <a:srgbClr val="0F5494"/>
                </a:solidFill>
                <a:latin typeface="+mj-lt"/>
                <a:ea typeface="+mj-ea"/>
                <a:cs typeface="+mj-cs"/>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algn="ctr"/>
            <a:r>
              <a:rPr lang="en-GB" altLang="en-US" kern="0" dirty="0" smtClean="0"/>
              <a:t>Guidance on food categories</a:t>
            </a:r>
          </a:p>
        </p:txBody>
      </p:sp>
      <p:sp>
        <p:nvSpPr>
          <p:cNvPr id="3" name="Content Placeholder 2"/>
          <p:cNvSpPr txBox="1">
            <a:spLocks/>
          </p:cNvSpPr>
          <p:nvPr/>
        </p:nvSpPr>
        <p:spPr>
          <a:xfrm>
            <a:off x="457200" y="1340147"/>
            <a:ext cx="8229600" cy="3529013"/>
          </a:xfrm>
          <a:prstGeom prst="rect">
            <a:avLst/>
          </a:prstGeom>
        </p:spPr>
        <p:txBody>
          <a:bodyPr/>
          <a:lst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marL="0" indent="0">
              <a:lnSpc>
                <a:spcPct val="90000"/>
              </a:lnSpc>
              <a:spcBef>
                <a:spcPct val="40000"/>
              </a:spcBef>
              <a:spcAft>
                <a:spcPts val="600"/>
              </a:spcAft>
              <a:buClr>
                <a:srgbClr val="0F5494"/>
              </a:buClr>
              <a:buNone/>
            </a:pPr>
            <a:endParaRPr lang="en-GB" altLang="en-US" sz="2200" i="0" u="sng" kern="0" dirty="0" smtClean="0">
              <a:solidFill>
                <a:srgbClr val="000000"/>
              </a:solidFill>
              <a:ea typeface="MS PGothic" pitchFamily="34" charset="-128"/>
            </a:endParaRPr>
          </a:p>
          <a:p>
            <a:pPr marL="457200" lvl="1" indent="0">
              <a:lnSpc>
                <a:spcPct val="90000"/>
              </a:lnSpc>
              <a:spcBef>
                <a:spcPct val="40000"/>
              </a:spcBef>
              <a:spcAft>
                <a:spcPts val="1200"/>
              </a:spcAft>
              <a:buClr>
                <a:srgbClr val="0F5494"/>
              </a:buClr>
              <a:buFontTx/>
              <a:buNone/>
            </a:pPr>
            <a:r>
              <a:rPr lang="en-GB" altLang="en-US" sz="1400" b="0" kern="0" dirty="0">
                <a:ea typeface="MS PGothic" pitchFamily="34" charset="-128"/>
                <a:hlinkClick r:id="rId2"/>
              </a:rPr>
              <a:t>https://</a:t>
            </a:r>
            <a:r>
              <a:rPr lang="en-GB" altLang="en-US" sz="1400" b="0" kern="0" dirty="0" smtClean="0">
                <a:ea typeface="MS PGothic" pitchFamily="34" charset="-128"/>
                <a:hlinkClick r:id="rId2"/>
              </a:rPr>
              <a:t>ec.europa.eu/food/safety/food_improvement_agents/additives/eu_rules_en</a:t>
            </a:r>
            <a:r>
              <a:rPr lang="en-GB" altLang="en-US" sz="1400" b="0" kern="0" dirty="0" smtClean="0">
                <a:ea typeface="MS PGothic" pitchFamily="34" charset="-128"/>
              </a:rPr>
              <a:t> </a:t>
            </a:r>
            <a:endParaRPr lang="en-GB" altLang="en-US" sz="1400" b="0" kern="0" dirty="0" smtClean="0"/>
          </a:p>
        </p:txBody>
      </p:sp>
      <p:sp>
        <p:nvSpPr>
          <p:cNvPr id="4" name="Slide Number Placeholder 1"/>
          <p:cNvSpPr>
            <a:spLocks noGrp="1"/>
          </p:cNvSpPr>
          <p:nvPr>
            <p:ph type="sldNum" sz="quarter" idx="12"/>
          </p:nvPr>
        </p:nvSpPr>
        <p:spPr>
          <a:xfrm>
            <a:off x="6553200" y="6245225"/>
            <a:ext cx="2133600" cy="476250"/>
          </a:xfrm>
          <a:noFill/>
        </p:spPr>
        <p:txBody>
          <a:bodyPr/>
          <a:lstStyle>
            <a:lvl1pPr eaLnBrk="0" hangingPunct="0">
              <a:defRPr sz="7600" b="1">
                <a:solidFill>
                  <a:srgbClr val="FFD624"/>
                </a:solidFill>
                <a:latin typeface="Verdana" pitchFamily="34" charset="0"/>
              </a:defRPr>
            </a:lvl1pPr>
            <a:lvl2pPr marL="742950" indent="-285750" eaLnBrk="0" hangingPunct="0">
              <a:defRPr sz="7600" b="1">
                <a:solidFill>
                  <a:srgbClr val="FFD624"/>
                </a:solidFill>
                <a:latin typeface="Verdana" pitchFamily="34" charset="0"/>
              </a:defRPr>
            </a:lvl2pPr>
            <a:lvl3pPr marL="1143000" indent="-228600" eaLnBrk="0" hangingPunct="0">
              <a:defRPr sz="7600" b="1">
                <a:solidFill>
                  <a:srgbClr val="FFD624"/>
                </a:solidFill>
                <a:latin typeface="Verdana" pitchFamily="34" charset="0"/>
              </a:defRPr>
            </a:lvl3pPr>
            <a:lvl4pPr marL="1600200" indent="-228600" eaLnBrk="0" hangingPunct="0">
              <a:defRPr sz="7600" b="1">
                <a:solidFill>
                  <a:srgbClr val="FFD624"/>
                </a:solidFill>
                <a:latin typeface="Verdana" pitchFamily="34" charset="0"/>
              </a:defRPr>
            </a:lvl4pPr>
            <a:lvl5pPr marL="2057400" indent="-228600" eaLnBrk="0" hangingPunct="0">
              <a:defRPr sz="7600" b="1">
                <a:solidFill>
                  <a:srgbClr val="FFD624"/>
                </a:solidFill>
                <a:latin typeface="Verdana" pitchFamily="34" charset="0"/>
              </a:defRPr>
            </a:lvl5pPr>
            <a:lvl6pPr marL="2514600" indent="-228600" eaLnBrk="0" fontAlgn="base" hangingPunct="0">
              <a:spcBef>
                <a:spcPct val="0"/>
              </a:spcBef>
              <a:spcAft>
                <a:spcPct val="0"/>
              </a:spcAft>
              <a:defRPr sz="7600" b="1">
                <a:solidFill>
                  <a:srgbClr val="FFD624"/>
                </a:solidFill>
                <a:latin typeface="Verdana" pitchFamily="34" charset="0"/>
              </a:defRPr>
            </a:lvl6pPr>
            <a:lvl7pPr marL="2971800" indent="-228600" eaLnBrk="0" fontAlgn="base" hangingPunct="0">
              <a:spcBef>
                <a:spcPct val="0"/>
              </a:spcBef>
              <a:spcAft>
                <a:spcPct val="0"/>
              </a:spcAft>
              <a:defRPr sz="7600" b="1">
                <a:solidFill>
                  <a:srgbClr val="FFD624"/>
                </a:solidFill>
                <a:latin typeface="Verdana" pitchFamily="34" charset="0"/>
              </a:defRPr>
            </a:lvl7pPr>
            <a:lvl8pPr marL="3429000" indent="-228600" eaLnBrk="0" fontAlgn="base" hangingPunct="0">
              <a:spcBef>
                <a:spcPct val="0"/>
              </a:spcBef>
              <a:spcAft>
                <a:spcPct val="0"/>
              </a:spcAft>
              <a:defRPr sz="7600" b="1">
                <a:solidFill>
                  <a:srgbClr val="FFD624"/>
                </a:solidFill>
                <a:latin typeface="Verdana" pitchFamily="34" charset="0"/>
              </a:defRPr>
            </a:lvl8pPr>
            <a:lvl9pPr marL="3886200" indent="-228600" eaLnBrk="0" fontAlgn="base" hangingPunct="0">
              <a:spcBef>
                <a:spcPct val="0"/>
              </a:spcBef>
              <a:spcAft>
                <a:spcPct val="0"/>
              </a:spcAft>
              <a:defRPr sz="7600" b="1">
                <a:solidFill>
                  <a:srgbClr val="FFD624"/>
                </a:solidFill>
                <a:latin typeface="Verdana" pitchFamily="34" charset="0"/>
              </a:defRPr>
            </a:lvl9pPr>
          </a:lstStyle>
          <a:p>
            <a:pPr eaLnBrk="1" hangingPunct="1"/>
            <a:fld id="{9A3590FF-0453-4D2D-B572-42F64A01D78A}" type="slidenum">
              <a:rPr lang="en-GB" altLang="en-US" sz="1400" b="0" smtClean="0">
                <a:solidFill>
                  <a:schemeClr val="tx1"/>
                </a:solidFill>
                <a:latin typeface="Arial" charset="0"/>
              </a:rPr>
              <a:pPr eaLnBrk="1" hangingPunct="1"/>
              <a:t>15</a:t>
            </a:fld>
            <a:endParaRPr lang="en-GB" altLang="en-US" sz="1400" b="0" smtClean="0">
              <a:solidFill>
                <a:schemeClr val="tx1"/>
              </a:solidFill>
              <a:latin typeface="Arial" charset="0"/>
            </a:endParaRPr>
          </a:p>
        </p:txBody>
      </p:sp>
      <p:sp>
        <p:nvSpPr>
          <p:cNvPr id="7" name="TextBox 6"/>
          <p:cNvSpPr txBox="1"/>
          <p:nvPr/>
        </p:nvSpPr>
        <p:spPr>
          <a:xfrm>
            <a:off x="395536" y="6423422"/>
            <a:ext cx="8424863" cy="461962"/>
          </a:xfrm>
          <a:prstGeom prst="rect">
            <a:avLst/>
          </a:prstGeom>
          <a:noFill/>
        </p:spPr>
        <p:txBody>
          <a:bodyPr>
            <a:spAutoFit/>
          </a:bodyPr>
          <a:lstStyle/>
          <a:p>
            <a:pPr defTabSz="457200" fontAlgn="auto">
              <a:spcBef>
                <a:spcPts val="0"/>
              </a:spcBef>
              <a:spcAft>
                <a:spcPts val="0"/>
              </a:spcAft>
              <a:defRPr/>
            </a:pPr>
            <a:r>
              <a:rPr lang="en-GB" sz="1200" b="0" i="1" dirty="0">
                <a:solidFill>
                  <a:schemeClr val="tx1"/>
                </a:solidFill>
                <a:latin typeface="Calibri"/>
                <a:ea typeface="+mn-ea"/>
              </a:rPr>
              <a:t>The views expressed are purely </a:t>
            </a:r>
            <a:r>
              <a:rPr lang="en-GB" sz="1200" b="0" i="1" dirty="0" smtClean="0">
                <a:solidFill>
                  <a:schemeClr val="tx1"/>
                </a:solidFill>
                <a:latin typeface="Calibri"/>
                <a:ea typeface="+mn-ea"/>
              </a:rPr>
              <a:t>those of the speaker </a:t>
            </a:r>
            <a:r>
              <a:rPr lang="en-GB" sz="1200" b="0" i="1" dirty="0">
                <a:solidFill>
                  <a:schemeClr val="tx1"/>
                </a:solidFill>
                <a:latin typeface="Calibri"/>
                <a:ea typeface="+mn-ea"/>
              </a:rPr>
              <a:t>and may not in any circumstances be regarded as stating an official position              of the European </a:t>
            </a:r>
            <a:r>
              <a:rPr lang="en-GB" sz="1200" b="0" i="1" dirty="0" smtClean="0">
                <a:solidFill>
                  <a:schemeClr val="tx1"/>
                </a:solidFill>
                <a:latin typeface="Calibri"/>
                <a:ea typeface="+mn-ea"/>
              </a:rPr>
              <a:t>Commission</a:t>
            </a:r>
            <a:endParaRPr lang="en-GB" sz="1200" b="0" i="1" dirty="0">
              <a:solidFill>
                <a:schemeClr val="tx1"/>
              </a:solidFill>
              <a:latin typeface="Calibri"/>
              <a:ea typeface="+mn-ea"/>
            </a:endParaRPr>
          </a:p>
        </p:txBody>
      </p:sp>
      <p:pic>
        <p:nvPicPr>
          <p:cNvPr id="102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61081" t="34998" r="5948" b="14203"/>
          <a:stretch/>
        </p:blipFill>
        <p:spPr bwMode="auto">
          <a:xfrm>
            <a:off x="489537" y="2524132"/>
            <a:ext cx="8265113" cy="39330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496929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b="5875"/>
          <a:stretch/>
        </p:blipFill>
        <p:spPr bwMode="auto">
          <a:xfrm>
            <a:off x="0" y="0"/>
            <a:ext cx="9144000"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95536" y="6423422"/>
            <a:ext cx="8424863" cy="461962"/>
          </a:xfrm>
          <a:prstGeom prst="rect">
            <a:avLst/>
          </a:prstGeom>
          <a:noFill/>
        </p:spPr>
        <p:txBody>
          <a:bodyPr>
            <a:spAutoFit/>
          </a:bodyPr>
          <a:lstStyle/>
          <a:p>
            <a:pPr defTabSz="457200" fontAlgn="auto">
              <a:spcBef>
                <a:spcPts val="0"/>
              </a:spcBef>
              <a:spcAft>
                <a:spcPts val="0"/>
              </a:spcAft>
              <a:defRPr/>
            </a:pPr>
            <a:r>
              <a:rPr lang="en-GB" sz="1200" b="0" i="1" dirty="0">
                <a:solidFill>
                  <a:schemeClr val="tx1"/>
                </a:solidFill>
                <a:latin typeface="Calibri"/>
                <a:ea typeface="+mn-ea"/>
              </a:rPr>
              <a:t>The views expressed are purely </a:t>
            </a:r>
            <a:r>
              <a:rPr lang="en-GB" sz="1200" b="0" i="1" dirty="0" smtClean="0">
                <a:solidFill>
                  <a:schemeClr val="tx1"/>
                </a:solidFill>
                <a:latin typeface="Calibri"/>
                <a:ea typeface="+mn-ea"/>
              </a:rPr>
              <a:t>those of the speaker </a:t>
            </a:r>
            <a:r>
              <a:rPr lang="en-GB" sz="1200" b="0" i="1" dirty="0">
                <a:solidFill>
                  <a:schemeClr val="tx1"/>
                </a:solidFill>
                <a:latin typeface="Calibri"/>
                <a:ea typeface="+mn-ea"/>
              </a:rPr>
              <a:t>and may not in any circumstances be regarded as stating an official position              of the European </a:t>
            </a:r>
            <a:r>
              <a:rPr lang="en-GB" sz="1200" b="0" i="1" dirty="0" smtClean="0">
                <a:solidFill>
                  <a:schemeClr val="tx1"/>
                </a:solidFill>
                <a:latin typeface="Calibri"/>
                <a:ea typeface="+mn-ea"/>
              </a:rPr>
              <a:t>Commission</a:t>
            </a:r>
            <a:endParaRPr lang="en-GB" sz="1200" b="0" i="1" dirty="0">
              <a:solidFill>
                <a:schemeClr val="tx1"/>
              </a:solidFill>
              <a:latin typeface="Calibri"/>
              <a:ea typeface="+mn-ea"/>
            </a:endParaRPr>
          </a:p>
        </p:txBody>
      </p:sp>
    </p:spTree>
    <p:extLst>
      <p:ext uri="{BB962C8B-B14F-4D97-AF65-F5344CB8AC3E}">
        <p14:creationId xmlns:p14="http://schemas.microsoft.com/office/powerpoint/2010/main" val="13450185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323850" y="1339850"/>
            <a:ext cx="8496300" cy="1513086"/>
          </a:xfrm>
          <a:prstGeom prst="rect">
            <a:avLst/>
          </a:prstGeom>
        </p:spPr>
        <p:txBody>
          <a:bodyPr/>
          <a:lstStyle>
            <a:lvl1pPr marL="358775" algn="l" rtl="0" eaLnBrk="1" fontAlgn="base" hangingPunct="1">
              <a:spcBef>
                <a:spcPct val="0"/>
              </a:spcBef>
              <a:spcAft>
                <a:spcPct val="0"/>
              </a:spcAft>
              <a:defRPr sz="3000" b="1">
                <a:solidFill>
                  <a:srgbClr val="0F5494"/>
                </a:solidFill>
                <a:latin typeface="+mj-lt"/>
                <a:ea typeface="+mj-ea"/>
                <a:cs typeface="+mj-cs"/>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algn="ctr"/>
            <a:r>
              <a:rPr lang="en-GB" altLang="en-US" sz="2400" kern="0" dirty="0" smtClean="0"/>
              <a:t>Union list of food additives authorised in Food Additives, Food Enzymes, Flavourings and </a:t>
            </a:r>
            <a:r>
              <a:rPr lang="en-GB" altLang="en-US" sz="2400" kern="0" dirty="0" smtClean="0"/>
              <a:t>Nutrients – i.e. secondary FA</a:t>
            </a:r>
            <a:endParaRPr lang="en-GB" altLang="en-US" sz="2400" kern="0" dirty="0" smtClean="0"/>
          </a:p>
        </p:txBody>
      </p:sp>
      <p:sp>
        <p:nvSpPr>
          <p:cNvPr id="3" name="Rectangle 3"/>
          <p:cNvSpPr txBox="1">
            <a:spLocks noChangeArrowheads="1"/>
          </p:cNvSpPr>
          <p:nvPr/>
        </p:nvSpPr>
        <p:spPr>
          <a:xfrm>
            <a:off x="468313" y="2780928"/>
            <a:ext cx="8435975" cy="3816350"/>
          </a:xfrm>
          <a:prstGeom prst="rect">
            <a:avLst/>
          </a:prstGeom>
        </p:spPr>
        <p:txBody>
          <a:bodyPr/>
          <a:lst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algn="just">
              <a:lnSpc>
                <a:spcPct val="90000"/>
              </a:lnSpc>
              <a:spcBef>
                <a:spcPct val="40000"/>
              </a:spcBef>
              <a:spcAft>
                <a:spcPts val="600"/>
              </a:spcAft>
              <a:buClr>
                <a:srgbClr val="0F5494"/>
              </a:buClr>
              <a:buFont typeface="Wingdings" pitchFamily="2" charset="2"/>
              <a:buChar char="q"/>
              <a:defRPr/>
            </a:pPr>
            <a:r>
              <a:rPr lang="en-GB" sz="2000" b="1" i="0" kern="0" dirty="0" smtClean="0">
                <a:solidFill>
                  <a:srgbClr val="FF0000"/>
                </a:solidFill>
                <a:ea typeface="ＭＳ Ｐゴシック" pitchFamily="34" charset="-128"/>
              </a:rPr>
              <a:t>Annex III </a:t>
            </a:r>
            <a:r>
              <a:rPr lang="en-GB" sz="2000" i="0" kern="0" dirty="0" smtClean="0">
                <a:ea typeface="ＭＳ Ｐゴシック" pitchFamily="34" charset="-128"/>
              </a:rPr>
              <a:t>to Regulation (EC) No 1333/2008</a:t>
            </a:r>
            <a:endParaRPr lang="en-GB" sz="2000" b="1" i="0" u="sng" kern="0" dirty="0" smtClean="0">
              <a:ea typeface="ＭＳ Ｐゴシック" pitchFamily="34" charset="-128"/>
            </a:endParaRPr>
          </a:p>
          <a:p>
            <a:pPr marL="838200" lvl="1" indent="-381000">
              <a:lnSpc>
                <a:spcPct val="150000"/>
              </a:lnSpc>
              <a:spcBef>
                <a:spcPts val="0"/>
              </a:spcBef>
              <a:spcAft>
                <a:spcPts val="600"/>
              </a:spcAft>
              <a:buClr>
                <a:srgbClr val="0F5494"/>
              </a:buClr>
              <a:buFontTx/>
              <a:buAutoNum type="arabicPeriod"/>
              <a:defRPr/>
            </a:pPr>
            <a:r>
              <a:rPr lang="en-GB" b="0" kern="0" dirty="0" smtClean="0"/>
              <a:t>Carriers in food additives</a:t>
            </a:r>
          </a:p>
          <a:p>
            <a:pPr marL="838200" lvl="1" indent="-381000">
              <a:lnSpc>
                <a:spcPct val="150000"/>
              </a:lnSpc>
              <a:spcBef>
                <a:spcPts val="0"/>
              </a:spcBef>
              <a:spcAft>
                <a:spcPts val="600"/>
              </a:spcAft>
              <a:buClr>
                <a:srgbClr val="0F5494"/>
              </a:buClr>
              <a:buFontTx/>
              <a:buAutoNum type="arabicPeriod"/>
              <a:defRPr/>
            </a:pPr>
            <a:r>
              <a:rPr lang="en-GB" b="0" kern="0" dirty="0" smtClean="0"/>
              <a:t>Food additives other than carriers in food additives</a:t>
            </a:r>
          </a:p>
          <a:p>
            <a:pPr marL="838200" lvl="1" indent="-381000">
              <a:lnSpc>
                <a:spcPct val="150000"/>
              </a:lnSpc>
              <a:spcBef>
                <a:spcPts val="0"/>
              </a:spcBef>
              <a:spcAft>
                <a:spcPts val="600"/>
              </a:spcAft>
              <a:buClr>
                <a:srgbClr val="0F5494"/>
              </a:buClr>
              <a:buFontTx/>
              <a:buAutoNum type="arabicPeriod"/>
              <a:defRPr/>
            </a:pPr>
            <a:r>
              <a:rPr lang="en-GB" b="0" kern="0" dirty="0" smtClean="0"/>
              <a:t>Food additives including carriers in food enzymes</a:t>
            </a:r>
          </a:p>
          <a:p>
            <a:pPr marL="838200" lvl="1" indent="-381000">
              <a:lnSpc>
                <a:spcPct val="150000"/>
              </a:lnSpc>
              <a:spcBef>
                <a:spcPts val="0"/>
              </a:spcBef>
              <a:spcAft>
                <a:spcPts val="600"/>
              </a:spcAft>
              <a:buClr>
                <a:srgbClr val="0F5494"/>
              </a:buClr>
              <a:buFontTx/>
              <a:buAutoNum type="arabicPeriod"/>
              <a:defRPr/>
            </a:pPr>
            <a:r>
              <a:rPr lang="en-GB" b="0" kern="0" dirty="0" smtClean="0"/>
              <a:t>Food additives including carriers in food flavourings</a:t>
            </a:r>
          </a:p>
          <a:p>
            <a:pPr marL="838200" lvl="1" indent="-381000">
              <a:lnSpc>
                <a:spcPct val="150000"/>
              </a:lnSpc>
              <a:spcBef>
                <a:spcPts val="0"/>
              </a:spcBef>
              <a:spcAft>
                <a:spcPts val="600"/>
              </a:spcAft>
              <a:buClr>
                <a:srgbClr val="0F5494"/>
              </a:buClr>
              <a:buFontTx/>
              <a:buAutoNum type="arabicPeriod"/>
              <a:defRPr/>
            </a:pPr>
            <a:r>
              <a:rPr lang="en-GB" b="0" kern="0" dirty="0" smtClean="0"/>
              <a:t>Carriers in nutrients and other substances added for nutritional and/or for other physiological purposes</a:t>
            </a:r>
          </a:p>
          <a:p>
            <a:pPr marL="0" indent="0" algn="just">
              <a:lnSpc>
                <a:spcPct val="90000"/>
              </a:lnSpc>
              <a:spcBef>
                <a:spcPct val="40000"/>
              </a:spcBef>
              <a:spcAft>
                <a:spcPts val="600"/>
              </a:spcAft>
              <a:buClr>
                <a:srgbClr val="0F5494"/>
              </a:buClr>
              <a:buNone/>
              <a:defRPr/>
            </a:pPr>
            <a:endParaRPr lang="en-GB" sz="2000" i="0" kern="0" dirty="0" smtClean="0">
              <a:solidFill>
                <a:srgbClr val="000000"/>
              </a:solidFill>
              <a:ea typeface="ＭＳ Ｐゴシック" pitchFamily="34" charset="-128"/>
            </a:endParaRPr>
          </a:p>
        </p:txBody>
      </p:sp>
    </p:spTree>
    <p:extLst>
      <p:ext uri="{BB962C8B-B14F-4D97-AF65-F5344CB8AC3E}">
        <p14:creationId xmlns:p14="http://schemas.microsoft.com/office/powerpoint/2010/main" val="35796022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95288" y="1196231"/>
            <a:ext cx="8229600" cy="936625"/>
          </a:xfrm>
          <a:prstGeom prst="rect">
            <a:avLst/>
          </a:prstGeom>
        </p:spPr>
        <p:txBody>
          <a:bodyPr/>
          <a:lstStyle>
            <a:lvl1pPr marL="358775" algn="l" rtl="0" eaLnBrk="1" fontAlgn="base" hangingPunct="1">
              <a:spcBef>
                <a:spcPct val="0"/>
              </a:spcBef>
              <a:spcAft>
                <a:spcPct val="0"/>
              </a:spcAft>
              <a:defRPr sz="3000" b="1">
                <a:solidFill>
                  <a:srgbClr val="0F5494"/>
                </a:solidFill>
                <a:latin typeface="+mj-lt"/>
                <a:ea typeface="+mj-ea"/>
                <a:cs typeface="+mj-cs"/>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algn="ctr"/>
            <a:r>
              <a:rPr lang="en-GB" altLang="en-US" sz="3200" kern="0" dirty="0" smtClean="0"/>
              <a:t>Food Additives – EU regulatory framework</a:t>
            </a:r>
          </a:p>
        </p:txBody>
      </p:sp>
      <p:sp>
        <p:nvSpPr>
          <p:cNvPr id="3" name="Content Placeholder 2"/>
          <p:cNvSpPr txBox="1">
            <a:spLocks/>
          </p:cNvSpPr>
          <p:nvPr/>
        </p:nvSpPr>
        <p:spPr>
          <a:xfrm>
            <a:off x="251520" y="2492896"/>
            <a:ext cx="8424936" cy="4248472"/>
          </a:xfrm>
          <a:prstGeom prst="rect">
            <a:avLst/>
          </a:prstGeom>
        </p:spPr>
        <p:txBody>
          <a:bodyPr/>
          <a:lst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lvl="1" algn="just">
              <a:spcAft>
                <a:spcPct val="50000"/>
              </a:spcAft>
              <a:buClr>
                <a:srgbClr val="3E6FD2"/>
              </a:buClr>
            </a:pPr>
            <a:r>
              <a:rPr lang="en-GB" altLang="en-US" sz="2800" kern="0" dirty="0" smtClean="0">
                <a:solidFill>
                  <a:schemeClr val="bg1">
                    <a:lumMod val="85000"/>
                  </a:schemeClr>
                </a:solidFill>
                <a:ea typeface="MS PGothic" pitchFamily="34" charset="-128"/>
              </a:rPr>
              <a:t>Regulation (EC) No 1333/2008</a:t>
            </a:r>
            <a:r>
              <a:rPr lang="en-GB" altLang="en-US" sz="2800" b="0" kern="0" dirty="0" smtClean="0">
                <a:solidFill>
                  <a:schemeClr val="bg1">
                    <a:lumMod val="85000"/>
                  </a:schemeClr>
                </a:solidFill>
                <a:ea typeface="MS PGothic" pitchFamily="34" charset="-128"/>
              </a:rPr>
              <a:t> on </a:t>
            </a:r>
            <a:r>
              <a:rPr lang="en-GB" altLang="en-US" sz="2800" b="0" u="sng" kern="0" dirty="0" smtClean="0">
                <a:solidFill>
                  <a:schemeClr val="bg1">
                    <a:lumMod val="85000"/>
                  </a:schemeClr>
                </a:solidFill>
                <a:ea typeface="MS PGothic" pitchFamily="34" charset="-128"/>
              </a:rPr>
              <a:t>food additives</a:t>
            </a:r>
            <a:endParaRPr lang="en-GB" altLang="en-US" sz="2800" b="0" kern="0" dirty="0" smtClean="0">
              <a:solidFill>
                <a:schemeClr val="bg1">
                  <a:lumMod val="85000"/>
                </a:schemeClr>
              </a:solidFill>
              <a:ea typeface="MS PGothic" pitchFamily="34" charset="-128"/>
            </a:endParaRPr>
          </a:p>
          <a:p>
            <a:pPr lvl="1" algn="just">
              <a:spcAft>
                <a:spcPct val="50000"/>
              </a:spcAft>
              <a:buClr>
                <a:srgbClr val="3E6FD2"/>
              </a:buClr>
            </a:pPr>
            <a:r>
              <a:rPr lang="en-GB" altLang="en-US" sz="2800" kern="0" dirty="0" smtClean="0">
                <a:ea typeface="MS PGothic" pitchFamily="34" charset="-128"/>
              </a:rPr>
              <a:t>Regulation (EU) No 231/2012</a:t>
            </a:r>
            <a:r>
              <a:rPr lang="en-GB" altLang="en-US" sz="2800" b="0" kern="0" dirty="0" smtClean="0">
                <a:ea typeface="MS PGothic" pitchFamily="34" charset="-128"/>
              </a:rPr>
              <a:t> laying down </a:t>
            </a:r>
            <a:r>
              <a:rPr lang="en-GB" altLang="en-US" sz="2800" b="0" u="sng" kern="0" dirty="0" smtClean="0">
                <a:ea typeface="MS PGothic" pitchFamily="34" charset="-128"/>
              </a:rPr>
              <a:t>specifications</a:t>
            </a:r>
            <a:r>
              <a:rPr lang="en-GB" altLang="en-US" sz="2800" b="0" kern="0" dirty="0" smtClean="0">
                <a:ea typeface="MS PGothic" pitchFamily="34" charset="-128"/>
              </a:rPr>
              <a:t> for food additives</a:t>
            </a:r>
          </a:p>
          <a:p>
            <a:pPr lvl="1" algn="just">
              <a:spcAft>
                <a:spcPct val="50000"/>
              </a:spcAft>
              <a:buClr>
                <a:srgbClr val="3E6FD2"/>
              </a:buClr>
            </a:pPr>
            <a:r>
              <a:rPr lang="en-GB" altLang="en-US" sz="2800" dirty="0" smtClean="0">
                <a:solidFill>
                  <a:schemeClr val="bg1">
                    <a:lumMod val="85000"/>
                  </a:schemeClr>
                </a:solidFill>
                <a:ea typeface="MS PGothic" pitchFamily="34" charset="-128"/>
              </a:rPr>
              <a:t>Regulation </a:t>
            </a:r>
            <a:r>
              <a:rPr lang="en-GB" altLang="en-US" sz="2800" dirty="0">
                <a:solidFill>
                  <a:schemeClr val="bg1">
                    <a:lumMod val="85000"/>
                  </a:schemeClr>
                </a:solidFill>
                <a:ea typeface="MS PGothic" pitchFamily="34" charset="-128"/>
              </a:rPr>
              <a:t>(EU) No 257/2010</a:t>
            </a:r>
            <a:r>
              <a:rPr lang="en-GB" altLang="en-US" sz="2800" b="0" dirty="0">
                <a:solidFill>
                  <a:schemeClr val="bg1">
                    <a:lumMod val="85000"/>
                  </a:schemeClr>
                </a:solidFill>
                <a:ea typeface="MS PGothic" pitchFamily="34" charset="-128"/>
              </a:rPr>
              <a:t> setting up a </a:t>
            </a:r>
            <a:r>
              <a:rPr lang="en-GB" altLang="en-US" sz="2800" b="0" u="sng" dirty="0">
                <a:solidFill>
                  <a:schemeClr val="bg1">
                    <a:lumMod val="85000"/>
                  </a:schemeClr>
                </a:solidFill>
                <a:ea typeface="MS PGothic" pitchFamily="34" charset="-128"/>
              </a:rPr>
              <a:t>programme for the </a:t>
            </a:r>
            <a:r>
              <a:rPr lang="en-GB" altLang="en-US" sz="2800" b="0" u="sng" dirty="0" smtClean="0">
                <a:solidFill>
                  <a:schemeClr val="bg1">
                    <a:lumMod val="85000"/>
                  </a:schemeClr>
                </a:solidFill>
                <a:ea typeface="MS PGothic" pitchFamily="34" charset="-128"/>
              </a:rPr>
              <a:t>re-evaluation</a:t>
            </a:r>
            <a:r>
              <a:rPr lang="en-GB" altLang="en-US" sz="2800" b="0" dirty="0" smtClean="0">
                <a:solidFill>
                  <a:schemeClr val="bg1">
                    <a:lumMod val="85000"/>
                  </a:schemeClr>
                </a:solidFill>
                <a:ea typeface="MS PGothic" pitchFamily="34" charset="-128"/>
              </a:rPr>
              <a:t> </a:t>
            </a:r>
            <a:r>
              <a:rPr lang="en-GB" altLang="en-US" sz="2800" b="0" dirty="0">
                <a:solidFill>
                  <a:schemeClr val="bg1">
                    <a:lumMod val="85000"/>
                  </a:schemeClr>
                </a:solidFill>
                <a:ea typeface="MS PGothic" pitchFamily="34" charset="-128"/>
              </a:rPr>
              <a:t>of approved food additives</a:t>
            </a:r>
            <a:endParaRPr lang="en-GB" altLang="en-US" dirty="0">
              <a:solidFill>
                <a:schemeClr val="bg1">
                  <a:lumMod val="85000"/>
                </a:schemeClr>
              </a:solidFill>
            </a:endParaRPr>
          </a:p>
          <a:p>
            <a:pPr>
              <a:buClr>
                <a:srgbClr val="FFFFFF"/>
              </a:buClr>
            </a:pPr>
            <a:endParaRPr lang="en-GB" altLang="en-US" kern="0" dirty="0" smtClean="0"/>
          </a:p>
        </p:txBody>
      </p:sp>
    </p:spTree>
    <p:extLst>
      <p:ext uri="{BB962C8B-B14F-4D97-AF65-F5344CB8AC3E}">
        <p14:creationId xmlns:p14="http://schemas.microsoft.com/office/powerpoint/2010/main" val="40050829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395288" y="1052215"/>
            <a:ext cx="8229600" cy="936625"/>
          </a:xfrm>
          <a:prstGeom prst="rect">
            <a:avLst/>
          </a:prstGeom>
        </p:spPr>
        <p:txBody>
          <a:bodyPr/>
          <a:lstStyle>
            <a:lvl1pPr marL="358775" algn="l" rtl="0" eaLnBrk="1" fontAlgn="base" hangingPunct="1">
              <a:spcBef>
                <a:spcPct val="0"/>
              </a:spcBef>
              <a:spcAft>
                <a:spcPct val="0"/>
              </a:spcAft>
              <a:defRPr sz="3000" b="1">
                <a:solidFill>
                  <a:srgbClr val="0F5494"/>
                </a:solidFill>
                <a:latin typeface="+mj-lt"/>
                <a:ea typeface="+mj-ea"/>
                <a:cs typeface="+mj-cs"/>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algn="ctr"/>
            <a:r>
              <a:rPr lang="en-GB" altLang="en-US" sz="2800" kern="0" dirty="0" smtClean="0"/>
              <a:t>Specifications of Food Additives</a:t>
            </a:r>
          </a:p>
        </p:txBody>
      </p:sp>
      <p:sp>
        <p:nvSpPr>
          <p:cNvPr id="3" name="Rectangle 3"/>
          <p:cNvSpPr txBox="1">
            <a:spLocks noChangeArrowheads="1"/>
          </p:cNvSpPr>
          <p:nvPr/>
        </p:nvSpPr>
        <p:spPr>
          <a:xfrm>
            <a:off x="601663" y="1584176"/>
            <a:ext cx="7786687" cy="5229200"/>
          </a:xfrm>
          <a:prstGeom prst="rect">
            <a:avLst/>
          </a:prstGeom>
        </p:spPr>
        <p:txBody>
          <a:bodyPr/>
          <a:lst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algn="just">
              <a:lnSpc>
                <a:spcPct val="90000"/>
              </a:lnSpc>
              <a:spcBef>
                <a:spcPct val="40000"/>
              </a:spcBef>
              <a:spcAft>
                <a:spcPts val="600"/>
              </a:spcAft>
              <a:buClr>
                <a:srgbClr val="0F5494"/>
              </a:buClr>
              <a:buFont typeface="Wingdings" pitchFamily="2" charset="2"/>
              <a:buChar char="q"/>
            </a:pPr>
            <a:r>
              <a:rPr lang="en-GB" altLang="en-US" sz="2000" b="1" i="0" u="sng" kern="0" dirty="0" smtClean="0">
                <a:solidFill>
                  <a:srgbClr val="FF0000"/>
                </a:solidFill>
                <a:ea typeface="MS PGothic" pitchFamily="34" charset="-128"/>
              </a:rPr>
              <a:t>Commission Regulation (EU) No 231/2012</a:t>
            </a:r>
            <a:endParaRPr lang="en-GB" altLang="en-US" sz="2000" i="0" kern="0" dirty="0" smtClean="0">
              <a:solidFill>
                <a:srgbClr val="FF0000"/>
              </a:solidFill>
              <a:ea typeface="MS PGothic" pitchFamily="34" charset="-128"/>
            </a:endParaRPr>
          </a:p>
          <a:p>
            <a:pPr marL="0" indent="0" algn="just">
              <a:lnSpc>
                <a:spcPct val="90000"/>
              </a:lnSpc>
              <a:spcBef>
                <a:spcPct val="40000"/>
              </a:spcBef>
              <a:spcAft>
                <a:spcPts val="600"/>
              </a:spcAft>
              <a:buClr>
                <a:srgbClr val="0F5494"/>
              </a:buClr>
              <a:buNone/>
            </a:pPr>
            <a:r>
              <a:rPr lang="en-GB" altLang="en-US" sz="1800" kern="0" dirty="0" smtClean="0">
                <a:ea typeface="MS PGothic" pitchFamily="34" charset="-128"/>
              </a:rPr>
              <a:t>"Food </a:t>
            </a:r>
            <a:r>
              <a:rPr lang="en-GB" altLang="en-US" sz="1800" kern="0" dirty="0">
                <a:ea typeface="MS PGothic" pitchFamily="34" charset="-128"/>
              </a:rPr>
              <a:t>additives must comply with the approved </a:t>
            </a:r>
            <a:r>
              <a:rPr lang="en-GB" altLang="en-US" sz="1800" kern="0" dirty="0" smtClean="0">
                <a:ea typeface="MS PGothic" pitchFamily="34" charset="-128"/>
              </a:rPr>
              <a:t>specifications, which </a:t>
            </a:r>
            <a:r>
              <a:rPr lang="en-GB" altLang="en-US" sz="1800" kern="0" dirty="0">
                <a:ea typeface="MS PGothic" pitchFamily="34" charset="-128"/>
              </a:rPr>
              <a:t>should include information to adequately identify </a:t>
            </a:r>
            <a:r>
              <a:rPr lang="en-GB" altLang="en-US" sz="1800" kern="0" dirty="0" smtClean="0">
                <a:ea typeface="MS PGothic" pitchFamily="34" charset="-128"/>
              </a:rPr>
              <a:t>the food </a:t>
            </a:r>
            <a:r>
              <a:rPr lang="en-GB" altLang="en-US" sz="1800" kern="0" dirty="0">
                <a:ea typeface="MS PGothic" pitchFamily="34" charset="-128"/>
              </a:rPr>
              <a:t>additive, including origin, and to describe the </a:t>
            </a:r>
            <a:r>
              <a:rPr lang="en-GB" altLang="en-US" sz="1800" kern="0" dirty="0" smtClean="0">
                <a:ea typeface="MS PGothic" pitchFamily="34" charset="-128"/>
              </a:rPr>
              <a:t>acceptable criteria </a:t>
            </a:r>
            <a:r>
              <a:rPr lang="en-GB" altLang="en-US" sz="1800" kern="0" dirty="0">
                <a:ea typeface="MS PGothic" pitchFamily="34" charset="-128"/>
              </a:rPr>
              <a:t>of purity</a:t>
            </a:r>
            <a:r>
              <a:rPr lang="en-GB" altLang="en-US" sz="1800" kern="0" dirty="0" smtClean="0">
                <a:ea typeface="MS PGothic" pitchFamily="34" charset="-128"/>
              </a:rPr>
              <a:t>."</a:t>
            </a:r>
            <a:r>
              <a:rPr lang="en-GB" altLang="en-US" sz="1800" kern="0" dirty="0">
                <a:ea typeface="MS PGothic" pitchFamily="34" charset="-128"/>
              </a:rPr>
              <a:t> Recital (8) </a:t>
            </a:r>
            <a:r>
              <a:rPr lang="en-GB" altLang="en-US" sz="1800" kern="0" dirty="0" smtClean="0">
                <a:ea typeface="MS PGothic" pitchFamily="34" charset="-128"/>
              </a:rPr>
              <a:t>of R. 1333/2008</a:t>
            </a:r>
          </a:p>
          <a:p>
            <a:pPr marL="0" indent="0" algn="just">
              <a:lnSpc>
                <a:spcPct val="90000"/>
              </a:lnSpc>
              <a:spcBef>
                <a:spcPct val="40000"/>
              </a:spcBef>
              <a:spcAft>
                <a:spcPts val="600"/>
              </a:spcAft>
              <a:buClr>
                <a:srgbClr val="0F5494"/>
              </a:buClr>
              <a:buNone/>
            </a:pPr>
            <a:r>
              <a:rPr lang="en-GB" altLang="en-US" sz="1800" kern="0" dirty="0" smtClean="0">
                <a:ea typeface="MS PGothic" pitchFamily="34" charset="-128"/>
              </a:rPr>
              <a:t>"A </a:t>
            </a:r>
            <a:r>
              <a:rPr lang="en-GB" altLang="en-US" sz="1800" kern="0" dirty="0">
                <a:ea typeface="MS PGothic" pitchFamily="34" charset="-128"/>
              </a:rPr>
              <a:t>food additive already </a:t>
            </a:r>
            <a:r>
              <a:rPr lang="en-GB" altLang="en-US" sz="1800" kern="0" dirty="0" smtClean="0">
                <a:ea typeface="MS PGothic" pitchFamily="34" charset="-128"/>
              </a:rPr>
              <a:t>approved which is prepared </a:t>
            </a:r>
            <a:r>
              <a:rPr lang="en-GB" altLang="en-US" sz="1800" kern="0" dirty="0">
                <a:ea typeface="MS PGothic" pitchFamily="34" charset="-128"/>
              </a:rPr>
              <a:t>by production methods or using starting materials </a:t>
            </a:r>
            <a:r>
              <a:rPr lang="en-GB" altLang="en-US" sz="1800" kern="0" dirty="0" smtClean="0">
                <a:ea typeface="MS PGothic" pitchFamily="34" charset="-128"/>
              </a:rPr>
              <a:t>significantly different </a:t>
            </a:r>
            <a:r>
              <a:rPr lang="en-GB" altLang="en-US" sz="1800" kern="0" dirty="0">
                <a:ea typeface="MS PGothic" pitchFamily="34" charset="-128"/>
              </a:rPr>
              <a:t>from those included in the risk assessment of </a:t>
            </a:r>
            <a:r>
              <a:rPr lang="en-GB" altLang="en-US" sz="1800" kern="0" dirty="0" smtClean="0">
                <a:ea typeface="MS PGothic" pitchFamily="34" charset="-128"/>
              </a:rPr>
              <a:t>the Authority</a:t>
            </a:r>
            <a:r>
              <a:rPr lang="en-GB" altLang="en-US" sz="1800" kern="0" dirty="0">
                <a:ea typeface="MS PGothic" pitchFamily="34" charset="-128"/>
              </a:rPr>
              <a:t>, or different from those covered by the </a:t>
            </a:r>
            <a:r>
              <a:rPr lang="en-GB" altLang="en-US" sz="1800" kern="0" dirty="0" smtClean="0">
                <a:ea typeface="MS PGothic" pitchFamily="34" charset="-128"/>
              </a:rPr>
              <a:t>specifications laid </a:t>
            </a:r>
            <a:r>
              <a:rPr lang="en-GB" altLang="en-US" sz="1800" kern="0" dirty="0">
                <a:ea typeface="MS PGothic" pitchFamily="34" charset="-128"/>
              </a:rPr>
              <a:t>down, should be submitted for evaluation by the Authority</a:t>
            </a:r>
            <a:r>
              <a:rPr lang="en-GB" altLang="en-US" sz="1800" kern="0" dirty="0" smtClean="0">
                <a:ea typeface="MS PGothic" pitchFamily="34" charset="-128"/>
              </a:rPr>
              <a:t>. ‘</a:t>
            </a:r>
            <a:r>
              <a:rPr lang="en-GB" altLang="en-US" sz="1800" kern="0" dirty="0">
                <a:ea typeface="MS PGothic" pitchFamily="34" charset="-128"/>
              </a:rPr>
              <a:t>Significantly different’ could mean, inter alia, a change of </a:t>
            </a:r>
            <a:r>
              <a:rPr lang="en-GB" altLang="en-US" sz="1800" kern="0" dirty="0" smtClean="0">
                <a:ea typeface="MS PGothic" pitchFamily="34" charset="-128"/>
              </a:rPr>
              <a:t>the production </a:t>
            </a:r>
            <a:r>
              <a:rPr lang="en-GB" altLang="en-US" sz="1800" kern="0" dirty="0">
                <a:ea typeface="MS PGothic" pitchFamily="34" charset="-128"/>
              </a:rPr>
              <a:t>method from extraction from a plant to production </a:t>
            </a:r>
            <a:r>
              <a:rPr lang="en-GB" altLang="en-US" sz="1800" kern="0" dirty="0" smtClean="0">
                <a:ea typeface="MS PGothic" pitchFamily="34" charset="-128"/>
              </a:rPr>
              <a:t>by fermentation </a:t>
            </a:r>
            <a:r>
              <a:rPr lang="en-GB" altLang="en-US" sz="1800" kern="0" dirty="0">
                <a:ea typeface="MS PGothic" pitchFamily="34" charset="-128"/>
              </a:rPr>
              <a:t>using a micro-organism or a genetic modification </a:t>
            </a:r>
            <a:r>
              <a:rPr lang="en-GB" altLang="en-US" sz="1800" kern="0" dirty="0" smtClean="0">
                <a:ea typeface="MS PGothic" pitchFamily="34" charset="-128"/>
              </a:rPr>
              <a:t>of the </a:t>
            </a:r>
            <a:r>
              <a:rPr lang="en-GB" altLang="en-US" sz="1800" kern="0" dirty="0">
                <a:ea typeface="MS PGothic" pitchFamily="34" charset="-128"/>
              </a:rPr>
              <a:t>original micro-organism, a change in starting materials, or </a:t>
            </a:r>
            <a:r>
              <a:rPr lang="en-GB" altLang="en-US" sz="1800" kern="0" dirty="0" smtClean="0">
                <a:ea typeface="MS PGothic" pitchFamily="34" charset="-128"/>
              </a:rPr>
              <a:t>a change </a:t>
            </a:r>
            <a:r>
              <a:rPr lang="en-GB" altLang="en-US" sz="1800" kern="0" dirty="0">
                <a:ea typeface="MS PGothic" pitchFamily="34" charset="-128"/>
              </a:rPr>
              <a:t>in particle size, including the use of nanotechnology</a:t>
            </a:r>
            <a:r>
              <a:rPr lang="en-GB" altLang="en-US" sz="1800" kern="0" dirty="0" smtClean="0">
                <a:ea typeface="MS PGothic" pitchFamily="34" charset="-128"/>
              </a:rPr>
              <a:t>." Recital (13) of R. 1333/2008</a:t>
            </a:r>
          </a:p>
          <a:p>
            <a:pPr marL="0" indent="0" algn="just">
              <a:lnSpc>
                <a:spcPct val="90000"/>
              </a:lnSpc>
              <a:spcBef>
                <a:spcPct val="40000"/>
              </a:spcBef>
              <a:spcAft>
                <a:spcPts val="600"/>
              </a:spcAft>
              <a:buClr>
                <a:srgbClr val="0F5494"/>
              </a:buClr>
              <a:buNone/>
            </a:pPr>
            <a:r>
              <a:rPr lang="en-GB" altLang="en-US" sz="1800" kern="0" dirty="0" smtClean="0">
                <a:ea typeface="MS PGothic" pitchFamily="34" charset="-128"/>
              </a:rPr>
              <a:t>+ Articles 4, 12 and 14 of R. 1333/2008</a:t>
            </a:r>
          </a:p>
          <a:p>
            <a:pPr>
              <a:buFontTx/>
              <a:buNone/>
            </a:pPr>
            <a:endParaRPr lang="en-GB" altLang="en-US" kern="0" dirty="0" smtClean="0"/>
          </a:p>
        </p:txBody>
      </p:sp>
    </p:spTree>
    <p:extLst>
      <p:ext uri="{BB962C8B-B14F-4D97-AF65-F5344CB8AC3E}">
        <p14:creationId xmlns:p14="http://schemas.microsoft.com/office/powerpoint/2010/main" val="15187992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35496" y="2115616"/>
            <a:ext cx="9108504" cy="4553744"/>
          </a:xfrm>
        </p:spPr>
        <p:txBody>
          <a:bodyPr/>
          <a:lstStyle/>
          <a:p>
            <a:pPr marL="0" indent="-288000">
              <a:lnSpc>
                <a:spcPct val="150000"/>
              </a:lnSpc>
              <a:spcBef>
                <a:spcPts val="0"/>
              </a:spcBef>
            </a:pPr>
            <a:r>
              <a:rPr lang="en-GB" sz="2000" i="0" dirty="0" smtClean="0"/>
              <a:t>In the EU food additives belong to</a:t>
            </a:r>
            <a:r>
              <a:rPr lang="en-GB" sz="2000" i="0" dirty="0" smtClean="0"/>
              <a:t> ‘</a:t>
            </a:r>
            <a:r>
              <a:rPr lang="en-GB" sz="2000" b="1" i="0" dirty="0" smtClean="0"/>
              <a:t>Food </a:t>
            </a:r>
            <a:r>
              <a:rPr lang="en-GB" sz="2000" b="1" i="0" dirty="0"/>
              <a:t>Improvement </a:t>
            </a:r>
            <a:r>
              <a:rPr lang="en-GB" sz="2000" b="1" i="0" dirty="0" smtClean="0"/>
              <a:t>Agents</a:t>
            </a:r>
            <a:r>
              <a:rPr lang="en-GB" sz="2000" i="0" dirty="0" smtClean="0"/>
              <a:t>’, i.e. substances intentionally added to foods for technological or </a:t>
            </a:r>
            <a:r>
              <a:rPr lang="en-GB" sz="2000" i="0" dirty="0"/>
              <a:t>organoleptic </a:t>
            </a:r>
            <a:r>
              <a:rPr lang="en-GB" sz="2000" i="0" dirty="0" smtClean="0"/>
              <a:t>purposes (</a:t>
            </a:r>
            <a:r>
              <a:rPr lang="en-GB" sz="2000" i="0" dirty="0"/>
              <a:t>additives, flavourings and enzymes).</a:t>
            </a:r>
            <a:endParaRPr lang="en-GB" sz="2000" i="0" dirty="0" smtClean="0"/>
          </a:p>
          <a:p>
            <a:pPr marL="0" indent="-288000">
              <a:lnSpc>
                <a:spcPct val="150000"/>
              </a:lnSpc>
              <a:spcBef>
                <a:spcPts val="0"/>
              </a:spcBef>
            </a:pPr>
            <a:r>
              <a:rPr lang="en-GB" sz="2000" i="0" dirty="0" smtClean="0"/>
              <a:t>There is a specific sectoral legislation on food additives (Regulation (EC) No 1333/2008), flavourings (R. 1334/2008) and enzymes (R. 1332/2008).</a:t>
            </a:r>
          </a:p>
          <a:p>
            <a:pPr marL="0" indent="-288000">
              <a:lnSpc>
                <a:spcPct val="150000"/>
              </a:lnSpc>
              <a:spcBef>
                <a:spcPts val="0"/>
              </a:spcBef>
            </a:pPr>
            <a:r>
              <a:rPr lang="en-US" sz="2000" i="0" dirty="0"/>
              <a:t>The EU </a:t>
            </a:r>
            <a:r>
              <a:rPr lang="en-US" sz="2000" b="1" i="0" dirty="0"/>
              <a:t>positive lists </a:t>
            </a:r>
            <a:r>
              <a:rPr lang="en-US" sz="2000" i="0" dirty="0" smtClean="0"/>
              <a:t>are envisaged </a:t>
            </a:r>
            <a:r>
              <a:rPr lang="en-US" sz="2000" i="0" dirty="0"/>
              <a:t>for all </a:t>
            </a:r>
            <a:r>
              <a:rPr lang="en-US" sz="2000" i="0" dirty="0" smtClean="0"/>
              <a:t>FIAs (“</a:t>
            </a:r>
            <a:r>
              <a:rPr lang="en-US" sz="2000" i="0" dirty="0"/>
              <a:t>p</a:t>
            </a:r>
            <a:r>
              <a:rPr lang="en-US" sz="2000" i="0" dirty="0" smtClean="0"/>
              <a:t>ositive</a:t>
            </a:r>
            <a:r>
              <a:rPr lang="en-US" sz="2000" i="0" dirty="0"/>
              <a:t>" - what is not </a:t>
            </a:r>
            <a:r>
              <a:rPr lang="en-US" sz="2000" i="0" dirty="0" err="1"/>
              <a:t>authorised</a:t>
            </a:r>
            <a:r>
              <a:rPr lang="en-US" sz="2000" i="0" dirty="0"/>
              <a:t> cannot be added to </a:t>
            </a:r>
            <a:r>
              <a:rPr lang="en-US" sz="2000" i="0" dirty="0" smtClean="0"/>
              <a:t>food). </a:t>
            </a:r>
            <a:endParaRPr lang="en-US" sz="2000" i="0" dirty="0"/>
          </a:p>
          <a:p>
            <a:pPr marL="0" indent="-288000">
              <a:lnSpc>
                <a:spcPct val="150000"/>
              </a:lnSpc>
              <a:spcBef>
                <a:spcPts val="0"/>
              </a:spcBef>
            </a:pPr>
            <a:endParaRPr lang="en-GB" sz="2000" i="0" dirty="0" smtClean="0"/>
          </a:p>
        </p:txBody>
      </p:sp>
      <p:sp>
        <p:nvSpPr>
          <p:cNvPr id="5" name="Rectangle 2"/>
          <p:cNvSpPr txBox="1">
            <a:spLocks noChangeArrowheads="1"/>
          </p:cNvSpPr>
          <p:nvPr/>
        </p:nvSpPr>
        <p:spPr>
          <a:xfrm>
            <a:off x="395288" y="1196677"/>
            <a:ext cx="8229600" cy="792163"/>
          </a:xfrm>
          <a:prstGeom prst="rect">
            <a:avLst/>
          </a:prstGeom>
        </p:spPr>
        <p:txBody>
          <a:bodyPr/>
          <a:lstStyle>
            <a:lvl1pPr marL="358775" algn="l" rtl="0" eaLnBrk="1" fontAlgn="base" hangingPunct="1">
              <a:spcBef>
                <a:spcPct val="0"/>
              </a:spcBef>
              <a:spcAft>
                <a:spcPct val="0"/>
              </a:spcAft>
              <a:defRPr sz="3000" b="1">
                <a:solidFill>
                  <a:srgbClr val="0F5494"/>
                </a:solidFill>
                <a:latin typeface="+mj-lt"/>
                <a:ea typeface="+mj-ea"/>
                <a:cs typeface="+mj-cs"/>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algn="ctr"/>
            <a:r>
              <a:rPr lang="en-GB" altLang="en-US" sz="3200" kern="0" dirty="0" smtClean="0"/>
              <a:t>Food Improvement Agents</a:t>
            </a:r>
            <a:endParaRPr lang="en-GB" altLang="en-US" sz="3200" kern="0" dirty="0" smtClean="0"/>
          </a:p>
        </p:txBody>
      </p:sp>
    </p:spTree>
    <p:extLst>
      <p:ext uri="{BB962C8B-B14F-4D97-AF65-F5344CB8AC3E}">
        <p14:creationId xmlns:p14="http://schemas.microsoft.com/office/powerpoint/2010/main" val="12864681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395288" y="1196975"/>
            <a:ext cx="8229600" cy="936625"/>
          </a:xfrm>
          <a:prstGeom prst="rect">
            <a:avLst/>
          </a:prstGeom>
        </p:spPr>
        <p:txBody>
          <a:bodyPr/>
          <a:lstStyle>
            <a:lvl1pPr marL="358775" algn="l" rtl="0" eaLnBrk="1" fontAlgn="base" hangingPunct="1">
              <a:spcBef>
                <a:spcPct val="0"/>
              </a:spcBef>
              <a:spcAft>
                <a:spcPct val="0"/>
              </a:spcAft>
              <a:defRPr sz="3000" b="1">
                <a:solidFill>
                  <a:srgbClr val="0F5494"/>
                </a:solidFill>
                <a:latin typeface="+mj-lt"/>
                <a:ea typeface="+mj-ea"/>
                <a:cs typeface="+mj-cs"/>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algn="ctr"/>
            <a:r>
              <a:rPr lang="en-GB" altLang="en-US" sz="2800" kern="0" smtClean="0"/>
              <a:t>Specifications of Food Additives</a:t>
            </a: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1085" y="5877272"/>
            <a:ext cx="6391275" cy="981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7300" y="44624"/>
            <a:ext cx="6629400" cy="5876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64799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95288" y="1196231"/>
            <a:ext cx="8229600" cy="936625"/>
          </a:xfrm>
          <a:prstGeom prst="rect">
            <a:avLst/>
          </a:prstGeom>
        </p:spPr>
        <p:txBody>
          <a:bodyPr/>
          <a:lstStyle>
            <a:lvl1pPr marL="358775" algn="l" rtl="0" eaLnBrk="1" fontAlgn="base" hangingPunct="1">
              <a:spcBef>
                <a:spcPct val="0"/>
              </a:spcBef>
              <a:spcAft>
                <a:spcPct val="0"/>
              </a:spcAft>
              <a:defRPr sz="3000" b="1">
                <a:solidFill>
                  <a:srgbClr val="0F5494"/>
                </a:solidFill>
                <a:latin typeface="+mj-lt"/>
                <a:ea typeface="+mj-ea"/>
                <a:cs typeface="+mj-cs"/>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algn="ctr"/>
            <a:r>
              <a:rPr lang="en-GB" altLang="en-US" sz="3200" kern="0" dirty="0" smtClean="0"/>
              <a:t>Food Additives – EU regulatory framework</a:t>
            </a:r>
          </a:p>
        </p:txBody>
      </p:sp>
      <p:sp>
        <p:nvSpPr>
          <p:cNvPr id="3" name="Content Placeholder 2"/>
          <p:cNvSpPr txBox="1">
            <a:spLocks/>
          </p:cNvSpPr>
          <p:nvPr/>
        </p:nvSpPr>
        <p:spPr>
          <a:xfrm>
            <a:off x="251520" y="2492896"/>
            <a:ext cx="8424936" cy="4248472"/>
          </a:xfrm>
          <a:prstGeom prst="rect">
            <a:avLst/>
          </a:prstGeom>
        </p:spPr>
        <p:txBody>
          <a:bodyPr/>
          <a:lst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lvl="1" algn="just">
              <a:spcAft>
                <a:spcPct val="50000"/>
              </a:spcAft>
              <a:buClr>
                <a:srgbClr val="3E6FD2"/>
              </a:buClr>
            </a:pPr>
            <a:r>
              <a:rPr lang="en-GB" altLang="en-US" sz="2800" kern="0" dirty="0" smtClean="0">
                <a:solidFill>
                  <a:srgbClr val="FFFFFF">
                    <a:lumMod val="85000"/>
                  </a:srgbClr>
                </a:solidFill>
                <a:ea typeface="MS PGothic" pitchFamily="34" charset="-128"/>
              </a:rPr>
              <a:t>Regulation (EC) No 1333/2008</a:t>
            </a:r>
            <a:r>
              <a:rPr lang="en-GB" altLang="en-US" sz="2800" b="0" kern="0" dirty="0" smtClean="0">
                <a:solidFill>
                  <a:srgbClr val="FFFFFF">
                    <a:lumMod val="85000"/>
                  </a:srgbClr>
                </a:solidFill>
                <a:ea typeface="MS PGothic" pitchFamily="34" charset="-128"/>
              </a:rPr>
              <a:t> on </a:t>
            </a:r>
            <a:r>
              <a:rPr lang="en-GB" altLang="en-US" sz="2800" b="0" u="sng" kern="0" dirty="0" smtClean="0">
                <a:solidFill>
                  <a:srgbClr val="FFFFFF">
                    <a:lumMod val="85000"/>
                  </a:srgbClr>
                </a:solidFill>
                <a:ea typeface="MS PGothic" pitchFamily="34" charset="-128"/>
              </a:rPr>
              <a:t>food additives</a:t>
            </a:r>
            <a:endParaRPr lang="en-GB" altLang="en-US" sz="2800" b="0" kern="0" dirty="0" smtClean="0">
              <a:solidFill>
                <a:srgbClr val="FFFFFF">
                  <a:lumMod val="85000"/>
                </a:srgbClr>
              </a:solidFill>
              <a:ea typeface="MS PGothic" pitchFamily="34" charset="-128"/>
            </a:endParaRPr>
          </a:p>
          <a:p>
            <a:pPr lvl="1" algn="just">
              <a:spcAft>
                <a:spcPct val="50000"/>
              </a:spcAft>
              <a:buClr>
                <a:srgbClr val="3E6FD2"/>
              </a:buClr>
            </a:pPr>
            <a:r>
              <a:rPr lang="en-GB" altLang="en-US" sz="2800" kern="0" dirty="0" smtClean="0">
                <a:solidFill>
                  <a:schemeClr val="bg1">
                    <a:lumMod val="85000"/>
                  </a:schemeClr>
                </a:solidFill>
                <a:ea typeface="MS PGothic" pitchFamily="34" charset="-128"/>
              </a:rPr>
              <a:t>Regulation (EU) No 231/2012</a:t>
            </a:r>
            <a:r>
              <a:rPr lang="en-GB" altLang="en-US" sz="2800" b="0" kern="0" dirty="0" smtClean="0">
                <a:solidFill>
                  <a:schemeClr val="bg1">
                    <a:lumMod val="85000"/>
                  </a:schemeClr>
                </a:solidFill>
                <a:ea typeface="MS PGothic" pitchFamily="34" charset="-128"/>
              </a:rPr>
              <a:t> laying down </a:t>
            </a:r>
            <a:r>
              <a:rPr lang="en-GB" altLang="en-US" sz="2800" b="0" u="sng" kern="0" dirty="0" smtClean="0">
                <a:solidFill>
                  <a:schemeClr val="bg1">
                    <a:lumMod val="85000"/>
                  </a:schemeClr>
                </a:solidFill>
                <a:ea typeface="MS PGothic" pitchFamily="34" charset="-128"/>
              </a:rPr>
              <a:t>specifications</a:t>
            </a:r>
            <a:r>
              <a:rPr lang="en-GB" altLang="en-US" sz="2800" b="0" kern="0" dirty="0" smtClean="0">
                <a:solidFill>
                  <a:schemeClr val="bg1">
                    <a:lumMod val="85000"/>
                  </a:schemeClr>
                </a:solidFill>
                <a:ea typeface="MS PGothic" pitchFamily="34" charset="-128"/>
              </a:rPr>
              <a:t> for food additives</a:t>
            </a:r>
          </a:p>
          <a:p>
            <a:pPr lvl="1" algn="just">
              <a:spcAft>
                <a:spcPct val="50000"/>
              </a:spcAft>
              <a:buClr>
                <a:srgbClr val="3E6FD2"/>
              </a:buClr>
            </a:pPr>
            <a:r>
              <a:rPr lang="en-GB" altLang="en-US" sz="2800" kern="0" dirty="0">
                <a:ea typeface="MS PGothic" pitchFamily="34" charset="-128"/>
              </a:rPr>
              <a:t>Regulation (EU) No 257/2010 </a:t>
            </a:r>
            <a:r>
              <a:rPr lang="en-GB" altLang="en-US" sz="2800" b="0" kern="0" dirty="0">
                <a:ea typeface="MS PGothic" pitchFamily="34" charset="-128"/>
              </a:rPr>
              <a:t>setting up a </a:t>
            </a:r>
            <a:r>
              <a:rPr lang="en-GB" altLang="en-US" sz="2800" b="0" u="sng" kern="0" dirty="0">
                <a:ea typeface="MS PGothic" pitchFamily="34" charset="-128"/>
              </a:rPr>
              <a:t>programme for the re-evaluation </a:t>
            </a:r>
            <a:r>
              <a:rPr lang="en-GB" altLang="en-US" sz="2800" b="0" kern="0" dirty="0">
                <a:ea typeface="MS PGothic" pitchFamily="34" charset="-128"/>
              </a:rPr>
              <a:t>of approved food additives</a:t>
            </a:r>
          </a:p>
          <a:p>
            <a:pPr>
              <a:buClr>
                <a:srgbClr val="FFFFFF"/>
              </a:buClr>
            </a:pPr>
            <a:endParaRPr lang="en-GB" altLang="en-US" kern="0" dirty="0" smtClean="0"/>
          </a:p>
        </p:txBody>
      </p:sp>
    </p:spTree>
    <p:extLst>
      <p:ext uri="{BB962C8B-B14F-4D97-AF65-F5344CB8AC3E}">
        <p14:creationId xmlns:p14="http://schemas.microsoft.com/office/powerpoint/2010/main" val="22407789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voettekst 4"/>
          <p:cNvSpPr txBox="1">
            <a:spLocks noGrp="1"/>
          </p:cNvSpPr>
          <p:nvPr/>
        </p:nvSpPr>
        <p:spPr bwMode="auto">
          <a:xfrm>
            <a:off x="3492500" y="6237288"/>
            <a:ext cx="5192713" cy="457200"/>
          </a:xfrm>
          <a:prstGeom prst="rect">
            <a:avLst/>
          </a:prstGeom>
          <a:noFill/>
          <a:ln>
            <a:miter lim="800000"/>
            <a:headEnd/>
            <a:tailEnd/>
          </a:ln>
        </p:spPr>
        <p:txBody>
          <a:bodyPr/>
          <a:lstStyle/>
          <a:p>
            <a:pPr algn="ctr">
              <a:defRPr/>
            </a:pPr>
            <a:endParaRPr lang="en-GB" dirty="0">
              <a:latin typeface="+mn-lt"/>
            </a:endParaRPr>
          </a:p>
        </p:txBody>
      </p:sp>
      <p:sp>
        <p:nvSpPr>
          <p:cNvPr id="3" name="Rectangle 2"/>
          <p:cNvSpPr txBox="1">
            <a:spLocks noChangeArrowheads="1"/>
          </p:cNvSpPr>
          <p:nvPr/>
        </p:nvSpPr>
        <p:spPr bwMode="auto">
          <a:xfrm>
            <a:off x="457175" y="1204913"/>
            <a:ext cx="7924800" cy="1144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marL="358775" algn="l" rtl="0" eaLnBrk="1" fontAlgn="base" hangingPunct="1">
              <a:spcBef>
                <a:spcPct val="0"/>
              </a:spcBef>
              <a:spcAft>
                <a:spcPct val="0"/>
              </a:spcAft>
              <a:defRPr sz="3000" b="1">
                <a:solidFill>
                  <a:srgbClr val="0F5494"/>
                </a:solidFill>
                <a:latin typeface="+mj-lt"/>
                <a:ea typeface="+mj-ea"/>
                <a:cs typeface="+mj-cs"/>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algn="ctr">
              <a:lnSpc>
                <a:spcPct val="50000"/>
              </a:lnSpc>
            </a:pPr>
            <a:r>
              <a:rPr lang="en-GB" altLang="en-US" sz="3200" kern="0" dirty="0" smtClean="0"/>
              <a:t>Re-evaluation</a:t>
            </a:r>
          </a:p>
        </p:txBody>
      </p:sp>
      <p:sp>
        <p:nvSpPr>
          <p:cNvPr id="4" name="Rectangle 3"/>
          <p:cNvSpPr txBox="1">
            <a:spLocks noChangeArrowheads="1"/>
          </p:cNvSpPr>
          <p:nvPr/>
        </p:nvSpPr>
        <p:spPr bwMode="auto">
          <a:xfrm>
            <a:off x="448072" y="2493540"/>
            <a:ext cx="8066087" cy="3887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marL="0" indent="0" algn="just">
              <a:lnSpc>
                <a:spcPct val="90000"/>
              </a:lnSpc>
              <a:spcBef>
                <a:spcPts val="600"/>
              </a:spcBef>
              <a:spcAft>
                <a:spcPts val="600"/>
              </a:spcAft>
              <a:buClr>
                <a:srgbClr val="0F5494"/>
              </a:buClr>
              <a:buNone/>
              <a:defRPr/>
            </a:pPr>
            <a:r>
              <a:rPr lang="en-GB" kern="0" dirty="0" smtClean="0"/>
              <a:t>"Food </a:t>
            </a:r>
            <a:r>
              <a:rPr lang="en-GB" kern="0" dirty="0"/>
              <a:t>additives should be kept under continuous observation </a:t>
            </a:r>
            <a:r>
              <a:rPr lang="en-GB" kern="0" dirty="0" smtClean="0"/>
              <a:t>and must </a:t>
            </a:r>
            <a:r>
              <a:rPr lang="en-GB" kern="0" dirty="0"/>
              <a:t>be re-evaluated whenever necessary in the light of </a:t>
            </a:r>
            <a:r>
              <a:rPr lang="en-GB" kern="0" dirty="0" smtClean="0"/>
              <a:t>changing conditions </a:t>
            </a:r>
            <a:r>
              <a:rPr lang="en-GB" kern="0" dirty="0"/>
              <a:t>of use and new scientific information. </a:t>
            </a:r>
            <a:r>
              <a:rPr lang="en-GB" kern="0" dirty="0" smtClean="0"/>
              <a:t>Where necessary</a:t>
            </a:r>
            <a:r>
              <a:rPr lang="en-GB" kern="0" dirty="0"/>
              <a:t>, the Commission together with the Member </a:t>
            </a:r>
            <a:r>
              <a:rPr lang="en-GB" kern="0" dirty="0" smtClean="0"/>
              <a:t>States should </a:t>
            </a:r>
            <a:r>
              <a:rPr lang="en-GB" kern="0" dirty="0"/>
              <a:t>consider appropriate action</a:t>
            </a:r>
            <a:r>
              <a:rPr lang="en-GB" kern="0" dirty="0" smtClean="0"/>
              <a:t>."</a:t>
            </a:r>
          </a:p>
          <a:p>
            <a:pPr marL="0" indent="0" algn="just">
              <a:lnSpc>
                <a:spcPct val="90000"/>
              </a:lnSpc>
              <a:spcBef>
                <a:spcPts val="600"/>
              </a:spcBef>
              <a:spcAft>
                <a:spcPts val="600"/>
              </a:spcAft>
              <a:buClr>
                <a:srgbClr val="0F5494"/>
              </a:buClr>
              <a:buNone/>
              <a:defRPr/>
            </a:pPr>
            <a:r>
              <a:rPr lang="en-GB" kern="0" dirty="0"/>
              <a:t>Recital (14</a:t>
            </a:r>
            <a:r>
              <a:rPr lang="en-GB" kern="0" dirty="0" smtClean="0"/>
              <a:t>) of R. 1333/2008</a:t>
            </a:r>
          </a:p>
        </p:txBody>
      </p:sp>
    </p:spTree>
    <p:extLst>
      <p:ext uri="{BB962C8B-B14F-4D97-AF65-F5344CB8AC3E}">
        <p14:creationId xmlns:p14="http://schemas.microsoft.com/office/powerpoint/2010/main" val="30302281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voettekst 4"/>
          <p:cNvSpPr txBox="1">
            <a:spLocks noGrp="1"/>
          </p:cNvSpPr>
          <p:nvPr/>
        </p:nvSpPr>
        <p:spPr bwMode="auto">
          <a:xfrm>
            <a:off x="3492500" y="6237288"/>
            <a:ext cx="5192713" cy="457200"/>
          </a:xfrm>
          <a:prstGeom prst="rect">
            <a:avLst/>
          </a:prstGeom>
          <a:noFill/>
          <a:ln>
            <a:miter lim="800000"/>
            <a:headEnd/>
            <a:tailEnd/>
          </a:ln>
        </p:spPr>
        <p:txBody>
          <a:bodyPr/>
          <a:lstStyle/>
          <a:p>
            <a:pPr algn="ctr">
              <a:defRPr/>
            </a:pPr>
            <a:endParaRPr lang="en-GB" dirty="0">
              <a:latin typeface="+mn-lt"/>
            </a:endParaRPr>
          </a:p>
        </p:txBody>
      </p:sp>
      <p:sp>
        <p:nvSpPr>
          <p:cNvPr id="3" name="Rectangle 2"/>
          <p:cNvSpPr txBox="1">
            <a:spLocks noChangeArrowheads="1"/>
          </p:cNvSpPr>
          <p:nvPr/>
        </p:nvSpPr>
        <p:spPr bwMode="auto">
          <a:xfrm>
            <a:off x="609600" y="1204913"/>
            <a:ext cx="7924800" cy="1144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marL="358775" algn="l" rtl="0" eaLnBrk="1" fontAlgn="base" hangingPunct="1">
              <a:spcBef>
                <a:spcPct val="0"/>
              </a:spcBef>
              <a:spcAft>
                <a:spcPct val="0"/>
              </a:spcAft>
              <a:defRPr sz="3000" b="1">
                <a:solidFill>
                  <a:srgbClr val="0F5494"/>
                </a:solidFill>
                <a:latin typeface="+mj-lt"/>
                <a:ea typeface="+mj-ea"/>
                <a:cs typeface="+mj-cs"/>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algn="ctr">
              <a:lnSpc>
                <a:spcPct val="50000"/>
              </a:lnSpc>
            </a:pPr>
            <a:r>
              <a:rPr lang="en-GB" altLang="en-US" sz="3200" kern="0" dirty="0" smtClean="0"/>
              <a:t>Re-evaluation programme </a:t>
            </a:r>
          </a:p>
        </p:txBody>
      </p:sp>
      <p:sp>
        <p:nvSpPr>
          <p:cNvPr id="4" name="Rectangle 3"/>
          <p:cNvSpPr txBox="1">
            <a:spLocks noChangeArrowheads="1"/>
          </p:cNvSpPr>
          <p:nvPr/>
        </p:nvSpPr>
        <p:spPr bwMode="auto">
          <a:xfrm>
            <a:off x="468313" y="2349500"/>
            <a:ext cx="8066087" cy="3887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algn="just">
              <a:lnSpc>
                <a:spcPct val="90000"/>
              </a:lnSpc>
              <a:spcBef>
                <a:spcPts val="600"/>
              </a:spcBef>
              <a:spcAft>
                <a:spcPts val="600"/>
              </a:spcAft>
              <a:buClr>
                <a:srgbClr val="0F5494"/>
              </a:buClr>
              <a:buFont typeface="Wingdings" pitchFamily="2" charset="2"/>
              <a:buChar char="q"/>
              <a:defRPr/>
            </a:pPr>
            <a:r>
              <a:rPr lang="en-GB" sz="2000" i="0" kern="0" dirty="0" smtClean="0">
                <a:ea typeface="ＭＳ Ｐゴシック" pitchFamily="34" charset="-128"/>
              </a:rPr>
              <a:t>Established by </a:t>
            </a:r>
            <a:r>
              <a:rPr lang="en-GB" sz="2000" i="0" kern="0" dirty="0" smtClean="0">
                <a:solidFill>
                  <a:srgbClr val="FF0000"/>
                </a:solidFill>
                <a:ea typeface="ＭＳ Ｐゴシック" pitchFamily="34" charset="-128"/>
              </a:rPr>
              <a:t>Commission Regulation (EU) No 257/2010</a:t>
            </a:r>
          </a:p>
          <a:p>
            <a:pPr algn="just">
              <a:lnSpc>
                <a:spcPct val="90000"/>
              </a:lnSpc>
              <a:spcBef>
                <a:spcPts val="600"/>
              </a:spcBef>
              <a:spcAft>
                <a:spcPts val="600"/>
              </a:spcAft>
              <a:buClr>
                <a:srgbClr val="0F5494"/>
              </a:buClr>
              <a:buFont typeface="Wingdings" pitchFamily="2" charset="2"/>
              <a:buChar char="q"/>
              <a:defRPr/>
            </a:pPr>
            <a:r>
              <a:rPr lang="en-GB" sz="2000" i="0" kern="0" dirty="0" smtClean="0">
                <a:ea typeface="ＭＳ Ｐゴシック" pitchFamily="34" charset="-128"/>
              </a:rPr>
              <a:t>All additives authorised before 20 January 2009</a:t>
            </a:r>
          </a:p>
          <a:p>
            <a:pPr lvl="1" algn="just">
              <a:lnSpc>
                <a:spcPct val="90000"/>
              </a:lnSpc>
              <a:defRPr/>
            </a:pPr>
            <a:r>
              <a:rPr lang="en-GB" kern="0" dirty="0" smtClean="0"/>
              <a:t>Colours completed by 31.12.2015 </a:t>
            </a:r>
          </a:p>
          <a:p>
            <a:pPr lvl="2" algn="just">
              <a:lnSpc>
                <a:spcPct val="90000"/>
              </a:lnSpc>
              <a:defRPr/>
            </a:pPr>
            <a:r>
              <a:rPr lang="en-GB" sz="2000" kern="0" dirty="0" smtClean="0"/>
              <a:t> Some revisions of use finalised in September 2011</a:t>
            </a:r>
          </a:p>
          <a:p>
            <a:pPr lvl="2" algn="just">
              <a:lnSpc>
                <a:spcPct val="90000"/>
              </a:lnSpc>
              <a:defRPr/>
            </a:pPr>
            <a:r>
              <a:rPr lang="en-GB" sz="2000" kern="0" dirty="0" smtClean="0"/>
              <a:t> Further revisions of use started during 2013</a:t>
            </a:r>
          </a:p>
          <a:p>
            <a:pPr lvl="1" algn="just">
              <a:lnSpc>
                <a:spcPct val="90000"/>
              </a:lnSpc>
              <a:spcBef>
                <a:spcPts val="1200"/>
              </a:spcBef>
              <a:defRPr/>
            </a:pPr>
            <a:r>
              <a:rPr lang="en-GB" kern="0" dirty="0" smtClean="0"/>
              <a:t>Sweeteners completed by 31.12.2020</a:t>
            </a:r>
          </a:p>
          <a:p>
            <a:pPr lvl="2" algn="just">
              <a:lnSpc>
                <a:spcPct val="90000"/>
              </a:lnSpc>
              <a:defRPr/>
            </a:pPr>
            <a:r>
              <a:rPr lang="fr-BE" sz="1800" kern="0" dirty="0" smtClean="0"/>
              <a:t>Exception aspartame (new </a:t>
            </a:r>
            <a:r>
              <a:rPr lang="fr-BE" sz="1800" kern="0" dirty="0" err="1" smtClean="0"/>
              <a:t>scientific</a:t>
            </a:r>
            <a:r>
              <a:rPr lang="fr-BE" sz="1800" kern="0" dirty="0" smtClean="0"/>
              <a:t> data)</a:t>
            </a:r>
            <a:endParaRPr lang="en-GB" sz="1800" kern="0" dirty="0" smtClean="0"/>
          </a:p>
          <a:p>
            <a:pPr lvl="1" algn="just">
              <a:lnSpc>
                <a:spcPct val="90000"/>
              </a:lnSpc>
              <a:spcBef>
                <a:spcPts val="1200"/>
              </a:spcBef>
              <a:defRPr/>
            </a:pPr>
            <a:r>
              <a:rPr lang="en-GB" kern="0" dirty="0" smtClean="0"/>
              <a:t>All other additives completed by 31.12.2018</a:t>
            </a:r>
            <a:endParaRPr lang="en-GB" kern="0" dirty="0"/>
          </a:p>
        </p:txBody>
      </p:sp>
    </p:spTree>
    <p:extLst>
      <p:ext uri="{BB962C8B-B14F-4D97-AF65-F5344CB8AC3E}">
        <p14:creationId xmlns:p14="http://schemas.microsoft.com/office/powerpoint/2010/main" val="411279742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2" name="Picture 2" descr="Picture 2"/>
          <p:cNvPicPr>
            <a:picLocks noChangeAspect="1"/>
          </p:cNvPicPr>
          <p:nvPr/>
        </p:nvPicPr>
        <p:blipFill>
          <a:blip r:embed="rId2">
            <a:extLst/>
          </a:blip>
          <a:stretch>
            <a:fillRect/>
          </a:stretch>
        </p:blipFill>
        <p:spPr>
          <a:xfrm>
            <a:off x="683568" y="-2"/>
            <a:ext cx="7704857" cy="6679416"/>
          </a:xfrm>
          <a:prstGeom prst="rect">
            <a:avLst/>
          </a:prstGeom>
          <a:ln w="12700">
            <a:miter lim="400000"/>
          </a:ln>
        </p:spPr>
      </p:pic>
    </p:spTree>
    <p:extLst>
      <p:ext uri="{BB962C8B-B14F-4D97-AF65-F5344CB8AC3E}">
        <p14:creationId xmlns:p14="http://schemas.microsoft.com/office/powerpoint/2010/main" val="367370462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5" name="Picture 2" descr="Picture 2"/>
          <p:cNvPicPr>
            <a:picLocks noChangeAspect="1"/>
          </p:cNvPicPr>
          <p:nvPr/>
        </p:nvPicPr>
        <p:blipFill>
          <a:blip r:embed="rId2">
            <a:extLst/>
          </a:blip>
          <a:stretch>
            <a:fillRect/>
          </a:stretch>
        </p:blipFill>
        <p:spPr>
          <a:xfrm>
            <a:off x="899591" y="260647"/>
            <a:ext cx="7330394" cy="6597354"/>
          </a:xfrm>
          <a:prstGeom prst="rect">
            <a:avLst/>
          </a:prstGeom>
          <a:ln w="12700">
            <a:miter lim="400000"/>
          </a:ln>
        </p:spPr>
      </p:pic>
    </p:spTree>
    <p:extLst>
      <p:ext uri="{BB962C8B-B14F-4D97-AF65-F5344CB8AC3E}">
        <p14:creationId xmlns:p14="http://schemas.microsoft.com/office/powerpoint/2010/main" val="10377669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7" name="Title 1"/>
          <p:cNvSpPr txBox="1">
            <a:spLocks noGrp="1"/>
          </p:cNvSpPr>
          <p:nvPr>
            <p:ph type="title"/>
          </p:nvPr>
        </p:nvSpPr>
        <p:spPr>
          <a:xfrm>
            <a:off x="395536" y="1196751"/>
            <a:ext cx="8229601" cy="936626"/>
          </a:xfrm>
          <a:prstGeom prst="rect">
            <a:avLst/>
          </a:prstGeom>
        </p:spPr>
        <p:txBody>
          <a:bodyPr/>
          <a:lstStyle>
            <a:lvl1pPr indent="348011" algn="ctr" defTabSz="886968">
              <a:defRPr sz="2716"/>
            </a:lvl1pPr>
          </a:lstStyle>
          <a:p>
            <a:r>
              <a:rPr dirty="0"/>
              <a:t>Calls for scientific and technical data </a:t>
            </a:r>
            <a:r>
              <a:rPr dirty="0" smtClean="0"/>
              <a:t>f</a:t>
            </a:r>
            <a:r>
              <a:rPr lang="en-GB" dirty="0" smtClean="0"/>
              <a:t>or</a:t>
            </a:r>
            <a:r>
              <a:rPr dirty="0" smtClean="0"/>
              <a:t> </a:t>
            </a:r>
            <a:r>
              <a:rPr dirty="0"/>
              <a:t>individual food additives</a:t>
            </a:r>
          </a:p>
        </p:txBody>
      </p:sp>
      <p:sp>
        <p:nvSpPr>
          <p:cNvPr id="178" name="Content Placeholder 2"/>
          <p:cNvSpPr txBox="1">
            <a:spLocks noGrp="1"/>
          </p:cNvSpPr>
          <p:nvPr>
            <p:ph type="body" idx="1"/>
          </p:nvPr>
        </p:nvSpPr>
        <p:spPr>
          <a:xfrm>
            <a:off x="-1" y="2276871"/>
            <a:ext cx="8928994" cy="4234435"/>
          </a:xfrm>
          <a:prstGeom prst="rect">
            <a:avLst/>
          </a:prstGeom>
        </p:spPr>
        <p:txBody>
          <a:bodyPr/>
          <a:lstStyle/>
          <a:p>
            <a:pPr marL="339470" indent="-339470" defTabSz="905255">
              <a:buClr>
                <a:srgbClr val="000000"/>
              </a:buClr>
              <a:buSzPct val="125000"/>
              <a:defRPr sz="1782" i="0"/>
            </a:pPr>
            <a:r>
              <a:rPr dirty="0"/>
              <a:t>Background</a:t>
            </a:r>
          </a:p>
          <a:p>
            <a:pPr marL="339470" indent="-339470" defTabSz="905255">
              <a:buClr>
                <a:srgbClr val="000000"/>
              </a:buClr>
              <a:buSzPct val="125000"/>
              <a:defRPr sz="1782" i="0"/>
            </a:pPr>
            <a:r>
              <a:rPr dirty="0"/>
              <a:t>Main conclusions of EFSA's scientific opinion</a:t>
            </a:r>
          </a:p>
          <a:p>
            <a:pPr marL="339470" indent="-339470" defTabSz="905255">
              <a:buClr>
                <a:srgbClr val="000000"/>
              </a:buClr>
              <a:buSzPct val="125000"/>
              <a:defRPr sz="1782" i="0"/>
            </a:pPr>
            <a:r>
              <a:rPr dirty="0"/>
              <a:t>Overall purpose of this call for data </a:t>
            </a:r>
          </a:p>
          <a:p>
            <a:pPr marL="339470" indent="-339470" defTabSz="905255">
              <a:buClr>
                <a:srgbClr val="000000"/>
              </a:buClr>
              <a:buSzPct val="125000"/>
              <a:defRPr sz="1782" i="0"/>
            </a:pPr>
            <a:r>
              <a:rPr dirty="0"/>
              <a:t>Scientific and technical data required </a:t>
            </a:r>
          </a:p>
          <a:p>
            <a:pPr marL="339470" indent="-339470" defTabSz="905255">
              <a:buClr>
                <a:srgbClr val="000000"/>
              </a:buClr>
              <a:buSzPct val="125000"/>
              <a:defRPr sz="1782" i="0"/>
            </a:pPr>
            <a:r>
              <a:rPr dirty="0"/>
              <a:t>Procedure of the call for data </a:t>
            </a:r>
          </a:p>
          <a:p>
            <a:pPr marL="1131569" lvl="2" indent="-226313" defTabSz="905255">
              <a:buClr>
                <a:srgbClr val="000000"/>
              </a:buClr>
              <a:buSzPct val="125000"/>
              <a:buChar char="✓"/>
              <a:defRPr sz="1782" i="0"/>
            </a:pPr>
            <a:r>
              <a:rPr dirty="0"/>
              <a:t>Step 1: Registration of the contact details of business operators interested in submitting data </a:t>
            </a:r>
            <a:endParaRPr sz="1386" dirty="0"/>
          </a:p>
          <a:p>
            <a:pPr marL="1131569" lvl="2" indent="-226313" defTabSz="905255">
              <a:buClr>
                <a:srgbClr val="000000"/>
              </a:buClr>
              <a:buSzPct val="125000"/>
              <a:buChar char="✓"/>
              <a:defRPr sz="1782" i="0"/>
            </a:pPr>
            <a:r>
              <a:rPr dirty="0"/>
              <a:t>Step 2: Confirmation of data submission, deadlines and milestones </a:t>
            </a:r>
            <a:endParaRPr sz="1386" dirty="0"/>
          </a:p>
          <a:p>
            <a:pPr marL="339470" indent="-339470" defTabSz="905255">
              <a:buClr>
                <a:srgbClr val="000000"/>
              </a:buClr>
              <a:buSzPct val="125000"/>
              <a:defRPr sz="1782" i="0"/>
            </a:pPr>
            <a:r>
              <a:rPr dirty="0"/>
              <a:t>Procedure for submission of the required data</a:t>
            </a:r>
          </a:p>
          <a:p>
            <a:pPr marL="339470" indent="-339470" defTabSz="905255">
              <a:buClr>
                <a:srgbClr val="000000"/>
              </a:buClr>
              <a:buSzPct val="125000"/>
              <a:defRPr sz="1782" i="0"/>
            </a:pPr>
            <a:r>
              <a:rPr dirty="0"/>
              <a:t>Confidential data</a:t>
            </a:r>
          </a:p>
          <a:p>
            <a:pPr marL="339470" indent="-339470" defTabSz="905255">
              <a:buClr>
                <a:srgbClr val="000000"/>
              </a:buClr>
              <a:buSzPct val="125000"/>
              <a:defRPr sz="1782" i="0"/>
            </a:pPr>
            <a:r>
              <a:rPr dirty="0"/>
              <a:t>Possibility for EFSA to use the data for the safety assessment of the same substance under other legal or regulatory frameworks </a:t>
            </a:r>
          </a:p>
        </p:txBody>
      </p:sp>
    </p:spTree>
    <p:extLst>
      <p:ext uri="{BB962C8B-B14F-4D97-AF65-F5344CB8AC3E}">
        <p14:creationId xmlns:p14="http://schemas.microsoft.com/office/powerpoint/2010/main" val="2723975396"/>
      </p:ext>
    </p:extLst>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0" name="Title 1"/>
          <p:cNvSpPr txBox="1">
            <a:spLocks noGrp="1"/>
          </p:cNvSpPr>
          <p:nvPr>
            <p:ph type="title"/>
          </p:nvPr>
        </p:nvSpPr>
        <p:spPr>
          <a:xfrm>
            <a:off x="395536" y="1268759"/>
            <a:ext cx="8229601" cy="936626"/>
          </a:xfrm>
          <a:prstGeom prst="rect">
            <a:avLst/>
          </a:prstGeom>
        </p:spPr>
        <p:txBody>
          <a:bodyPr/>
          <a:lstStyle>
            <a:lvl1pPr indent="348011" algn="ctr" defTabSz="886968">
              <a:defRPr sz="2716"/>
            </a:lvl1pPr>
          </a:lstStyle>
          <a:p>
            <a:r>
              <a:t>Calls for scientific and technical data from individual food additives</a:t>
            </a:r>
          </a:p>
        </p:txBody>
      </p:sp>
      <p:sp>
        <p:nvSpPr>
          <p:cNvPr id="181" name="Content Placeholder 2"/>
          <p:cNvSpPr txBox="1">
            <a:spLocks noGrp="1"/>
          </p:cNvSpPr>
          <p:nvPr>
            <p:ph type="body" idx="1"/>
          </p:nvPr>
        </p:nvSpPr>
        <p:spPr>
          <a:xfrm>
            <a:off x="35495" y="2420367"/>
            <a:ext cx="9108506" cy="4176985"/>
          </a:xfrm>
          <a:prstGeom prst="rect">
            <a:avLst/>
          </a:prstGeom>
        </p:spPr>
        <p:txBody>
          <a:bodyPr/>
          <a:lstStyle/>
          <a:p>
            <a:pPr marL="332613" indent="-332613" algn="just" defTabSz="886968">
              <a:spcBef>
                <a:spcPts val="1700"/>
              </a:spcBef>
              <a:buClr>
                <a:srgbClr val="000000"/>
              </a:buClr>
              <a:defRPr sz="2134" i="0">
                <a:solidFill>
                  <a:srgbClr val="000000"/>
                </a:solidFill>
              </a:defRPr>
            </a:pPr>
            <a:r>
              <a:t>List of data that will be submitted, deadlines and milestones will be published in the web site after completion of step 2</a:t>
            </a:r>
          </a:p>
          <a:p>
            <a:pPr marL="332613" indent="-332613" defTabSz="886968">
              <a:spcBef>
                <a:spcPts val="1700"/>
              </a:spcBef>
              <a:buClr>
                <a:srgbClr val="000000"/>
              </a:buClr>
              <a:defRPr sz="2134" i="0">
                <a:solidFill>
                  <a:srgbClr val="000000"/>
                </a:solidFill>
              </a:defRPr>
            </a:pPr>
            <a:r>
              <a:t>Once the new data are received, they are submitted to EFSA for evaluation and preparation of a scientific opinion, if appropriate.</a:t>
            </a:r>
          </a:p>
          <a:p>
            <a:pPr marL="332613" indent="-332613" defTabSz="886968">
              <a:spcBef>
                <a:spcPts val="1700"/>
              </a:spcBef>
              <a:buClr>
                <a:srgbClr val="000000"/>
              </a:buClr>
              <a:defRPr sz="2134" i="0">
                <a:solidFill>
                  <a:srgbClr val="000000"/>
                </a:solidFill>
              </a:defRPr>
            </a:pPr>
            <a:r>
              <a:t>A risk management decision (whether an additive remains permitted or not, and its uses/use levels, specifications) will be taken on the basis of the outcome of analysis of the new data submitted.</a:t>
            </a:r>
          </a:p>
          <a:p>
            <a:pPr marL="0" indent="0" algn="ctr" defTabSz="886968">
              <a:spcBef>
                <a:spcPts val="1700"/>
              </a:spcBef>
              <a:buSzTx/>
              <a:buNone/>
              <a:defRPr sz="2134" b="1" i="0">
                <a:solidFill>
                  <a:srgbClr val="000000"/>
                </a:solidFill>
              </a:defRPr>
            </a:pPr>
            <a:r>
              <a:t>No additional calls for data will be organised</a:t>
            </a:r>
          </a:p>
        </p:txBody>
      </p:sp>
    </p:spTree>
    <p:extLst>
      <p:ext uri="{BB962C8B-B14F-4D97-AF65-F5344CB8AC3E}">
        <p14:creationId xmlns:p14="http://schemas.microsoft.com/office/powerpoint/2010/main" val="1281156317"/>
      </p:ext>
    </p:extLst>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3" name="Title 1"/>
          <p:cNvSpPr txBox="1">
            <a:spLocks noGrp="1"/>
          </p:cNvSpPr>
          <p:nvPr>
            <p:ph type="title"/>
          </p:nvPr>
        </p:nvSpPr>
        <p:spPr>
          <a:xfrm>
            <a:off x="395536" y="1052736"/>
            <a:ext cx="8229601" cy="936626"/>
          </a:xfrm>
          <a:prstGeom prst="rect">
            <a:avLst/>
          </a:prstGeom>
        </p:spPr>
        <p:txBody>
          <a:bodyPr/>
          <a:lstStyle>
            <a:lvl1pPr algn="ctr">
              <a:defRPr sz="2800"/>
            </a:lvl1pPr>
          </a:lstStyle>
          <a:p>
            <a:r>
              <a:t>Calls for scientific and technical data</a:t>
            </a:r>
          </a:p>
        </p:txBody>
      </p:sp>
      <p:sp>
        <p:nvSpPr>
          <p:cNvPr id="184" name="Content Placeholder 2"/>
          <p:cNvSpPr txBox="1">
            <a:spLocks noGrp="1"/>
          </p:cNvSpPr>
          <p:nvPr>
            <p:ph type="body" idx="1"/>
          </p:nvPr>
        </p:nvSpPr>
        <p:spPr>
          <a:xfrm>
            <a:off x="179511" y="1916832"/>
            <a:ext cx="8712970" cy="4176986"/>
          </a:xfrm>
          <a:prstGeom prst="rect">
            <a:avLst/>
          </a:prstGeom>
        </p:spPr>
        <p:txBody>
          <a:bodyPr/>
          <a:lstStyle/>
          <a:p>
            <a:pPr marL="315468" indent="-315468" defTabSz="841247">
              <a:spcBef>
                <a:spcPts val="1100"/>
              </a:spcBef>
              <a:buClr>
                <a:srgbClr val="000000"/>
              </a:buClr>
              <a:defRPr sz="1656" i="0">
                <a:solidFill>
                  <a:srgbClr val="000000"/>
                </a:solidFill>
              </a:defRPr>
            </a:pPr>
            <a:r>
              <a:t>Sorbic acid (E 200), potassium sorbate (E 202) and calcium sorbate (E 203) </a:t>
            </a:r>
            <a:r>
              <a:rPr>
                <a:solidFill>
                  <a:srgbClr val="FF0000"/>
                </a:solidFill>
              </a:rPr>
              <a:t>(call closed)</a:t>
            </a:r>
          </a:p>
          <a:p>
            <a:pPr marL="315468" indent="-315468" defTabSz="841247">
              <a:spcBef>
                <a:spcPts val="1100"/>
              </a:spcBef>
              <a:buClr>
                <a:srgbClr val="000000"/>
              </a:buClr>
              <a:defRPr sz="1656" i="0">
                <a:solidFill>
                  <a:srgbClr val="000000"/>
                </a:solidFill>
              </a:defRPr>
            </a:pPr>
            <a:r>
              <a:t>Sulphur dioxide (E 220), sodium sulphite (E 221), sodium bisulphite (E 222), sodium metabisulphite (E 223), potassium metabisulphite (E 224), calcium sulphite (E 226), calcium bisulphite (E 227) and potassium bisulphite (E 228) </a:t>
            </a:r>
            <a:r>
              <a:rPr>
                <a:solidFill>
                  <a:srgbClr val="FF0000"/>
                </a:solidFill>
              </a:rPr>
              <a:t>(call closed)</a:t>
            </a:r>
          </a:p>
          <a:p>
            <a:pPr marL="315468" indent="-315468" defTabSz="841247">
              <a:spcBef>
                <a:spcPts val="1100"/>
              </a:spcBef>
              <a:buClr>
                <a:srgbClr val="000000"/>
              </a:buClr>
              <a:defRPr sz="1656" i="0">
                <a:solidFill>
                  <a:srgbClr val="000000"/>
                </a:solidFill>
              </a:defRPr>
            </a:pPr>
            <a:r>
              <a:t>Iron oxides and hydroxides (E 172) </a:t>
            </a:r>
            <a:r>
              <a:rPr>
                <a:solidFill>
                  <a:srgbClr val="FF0000"/>
                </a:solidFill>
              </a:rPr>
              <a:t>(call closed)</a:t>
            </a:r>
          </a:p>
          <a:p>
            <a:pPr marL="315468" indent="-315468" defTabSz="841247">
              <a:spcBef>
                <a:spcPts val="1100"/>
              </a:spcBef>
              <a:buClr>
                <a:srgbClr val="000000"/>
              </a:buClr>
              <a:defRPr sz="1656" i="0">
                <a:solidFill>
                  <a:srgbClr val="000000"/>
                </a:solidFill>
              </a:defRPr>
            </a:pPr>
            <a:r>
              <a:t>Titanium dioxide (E 171) </a:t>
            </a:r>
            <a:r>
              <a:rPr>
                <a:solidFill>
                  <a:srgbClr val="FF0000"/>
                </a:solidFill>
              </a:rPr>
              <a:t>(call closed)</a:t>
            </a:r>
          </a:p>
          <a:p>
            <a:pPr marL="315468" indent="-315468" defTabSz="841247">
              <a:spcBef>
                <a:spcPts val="1100"/>
              </a:spcBef>
              <a:buClr>
                <a:srgbClr val="000000"/>
              </a:buClr>
              <a:defRPr sz="1656" i="0">
                <a:solidFill>
                  <a:srgbClr val="000000"/>
                </a:solidFill>
              </a:defRPr>
            </a:pPr>
            <a:r>
              <a:t>Chlorophylls E 140(i), chlorophyllins E 140(ii), copper complexes of chlorophylls E 141(i) and copper complexes of chlorophyllins E 141(ii) </a:t>
            </a:r>
            <a:r>
              <a:rPr>
                <a:solidFill>
                  <a:srgbClr val="FF0000"/>
                </a:solidFill>
              </a:rPr>
              <a:t>(call closed)</a:t>
            </a:r>
          </a:p>
          <a:p>
            <a:pPr marL="315468" indent="-315468" defTabSz="841247">
              <a:spcBef>
                <a:spcPts val="1100"/>
              </a:spcBef>
              <a:buClr>
                <a:srgbClr val="000000"/>
              </a:buClr>
              <a:defRPr sz="1656" i="0">
                <a:solidFill>
                  <a:srgbClr val="000000"/>
                </a:solidFill>
              </a:defRPr>
            </a:pPr>
            <a:r>
              <a:t>Propyl gallate (E 310), octyl gallate (E 311) and dodecyl gallate (E 312) </a:t>
            </a:r>
            <a:r>
              <a:rPr>
                <a:solidFill>
                  <a:srgbClr val="FF0000"/>
                </a:solidFill>
              </a:rPr>
              <a:t>(call closes on 31/11/17)</a:t>
            </a:r>
          </a:p>
        </p:txBody>
      </p:sp>
    </p:spTree>
    <p:extLst>
      <p:ext uri="{BB962C8B-B14F-4D97-AF65-F5344CB8AC3E}">
        <p14:creationId xmlns:p14="http://schemas.microsoft.com/office/powerpoint/2010/main" val="2840946236"/>
      </p:ext>
    </p:extLst>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08" y="980728"/>
            <a:ext cx="8229600" cy="936625"/>
          </a:xfrm>
        </p:spPr>
        <p:txBody>
          <a:bodyPr/>
          <a:lstStyle/>
          <a:p>
            <a:pPr algn="ctr"/>
            <a:r>
              <a:rPr lang="en-GB" dirty="0" smtClean="0"/>
              <a:t>Further </a:t>
            </a:r>
            <a:r>
              <a:rPr lang="en-GB" dirty="0" smtClean="0"/>
              <a:t>information</a:t>
            </a:r>
            <a:endParaRPr lang="en-GB" dirty="0"/>
          </a:p>
        </p:txBody>
      </p:sp>
      <p:sp>
        <p:nvSpPr>
          <p:cNvPr id="3" name="Content Placeholder 2"/>
          <p:cNvSpPr>
            <a:spLocks noGrp="1"/>
          </p:cNvSpPr>
          <p:nvPr>
            <p:ph sz="half" idx="1"/>
          </p:nvPr>
        </p:nvSpPr>
        <p:spPr>
          <a:xfrm>
            <a:off x="1690" y="1611560"/>
            <a:ext cx="9142310" cy="4625752"/>
          </a:xfrm>
        </p:spPr>
        <p:txBody>
          <a:bodyPr/>
          <a:lstStyle/>
          <a:p>
            <a:pPr algn="just"/>
            <a:r>
              <a:rPr lang="en-GB" sz="2000" b="1" dirty="0"/>
              <a:t>Web: </a:t>
            </a:r>
            <a:r>
              <a:rPr lang="en-GB" sz="2000" b="1" dirty="0" smtClean="0">
                <a:hlinkClick r:id="rId2"/>
              </a:rPr>
              <a:t>https</a:t>
            </a:r>
            <a:r>
              <a:rPr lang="en-GB" sz="2000" b="1" dirty="0">
                <a:hlinkClick r:id="rId2"/>
              </a:rPr>
              <a:t>://</a:t>
            </a:r>
            <a:r>
              <a:rPr lang="en-GB" sz="2000" b="1" dirty="0" smtClean="0">
                <a:hlinkClick r:id="rId2"/>
              </a:rPr>
              <a:t>ec.europa.eu/food/safety/food_improvement_agents_en</a:t>
            </a:r>
            <a:r>
              <a:rPr lang="en-GB" sz="2000" b="1" dirty="0" smtClean="0"/>
              <a:t> </a:t>
            </a:r>
            <a:endParaRPr lang="en-GB" sz="2000" b="1" dirty="0" smtClean="0"/>
          </a:p>
          <a:p>
            <a:pPr algn="just"/>
            <a:endParaRPr lang="en-GB" sz="2000" b="1" dirty="0"/>
          </a:p>
          <a:p>
            <a:pPr algn="just"/>
            <a:r>
              <a:rPr lang="en-GB" sz="2000" b="1" dirty="0" smtClean="0"/>
              <a:t>FA database:</a:t>
            </a:r>
          </a:p>
          <a:p>
            <a:pPr algn="just"/>
            <a:r>
              <a:rPr lang="en-GB" altLang="en-US" sz="2000" b="1" dirty="0">
                <a:solidFill>
                  <a:srgbClr val="000000"/>
                </a:solidFill>
                <a:ea typeface="MS PGothic" pitchFamily="34" charset="-128"/>
                <a:hlinkClick r:id="rId3"/>
              </a:rPr>
              <a:t>https://webgate.ec.europa.eu/foods_system/main/?sector=FAD&amp;auth=SANCAS</a:t>
            </a:r>
            <a:r>
              <a:rPr lang="en-GB" altLang="en-US" sz="2000" b="1" dirty="0">
                <a:solidFill>
                  <a:srgbClr val="000000"/>
                </a:solidFill>
                <a:ea typeface="MS PGothic" pitchFamily="34" charset="-128"/>
              </a:rPr>
              <a:t> </a:t>
            </a:r>
          </a:p>
          <a:p>
            <a:pPr algn="just"/>
            <a:endParaRPr lang="en-GB" sz="2000" b="1" dirty="0" smtClean="0"/>
          </a:p>
          <a:p>
            <a:pPr algn="just"/>
            <a:r>
              <a:rPr lang="en-GB" sz="2000" b="1" dirty="0" smtClean="0"/>
              <a:t>Contact </a:t>
            </a:r>
            <a:r>
              <a:rPr lang="en-GB" sz="2000" b="1" dirty="0"/>
              <a:t>emails: </a:t>
            </a:r>
            <a:endParaRPr lang="en-GB" sz="2000" b="1" dirty="0" smtClean="0"/>
          </a:p>
          <a:p>
            <a:pPr algn="just"/>
            <a:r>
              <a:rPr lang="en-GB" sz="2000" b="1" dirty="0" smtClean="0">
                <a:hlinkClick r:id="rId4"/>
              </a:rPr>
              <a:t>SANTE-E2-Additives@ec.europa.eu</a:t>
            </a:r>
            <a:r>
              <a:rPr lang="en-GB" sz="2000" b="1" dirty="0"/>
              <a:t>, </a:t>
            </a:r>
            <a:endParaRPr lang="en-GB" sz="2000" b="1" dirty="0" smtClean="0"/>
          </a:p>
          <a:p>
            <a:pPr algn="just"/>
            <a:r>
              <a:rPr lang="en-GB" sz="2000" b="1" dirty="0" smtClean="0">
                <a:hlinkClick r:id="rId5"/>
              </a:rPr>
              <a:t>SANTE-E2-ENZYMES@ec.europa.eu</a:t>
            </a:r>
            <a:r>
              <a:rPr lang="en-GB" sz="2000" b="1" dirty="0" smtClean="0"/>
              <a:t> </a:t>
            </a:r>
          </a:p>
          <a:p>
            <a:pPr algn="just"/>
            <a:r>
              <a:rPr lang="en-GB" sz="2000" b="1" dirty="0" smtClean="0">
                <a:hlinkClick r:id="rId6"/>
              </a:rPr>
              <a:t>SANTE-E2-Flavourings@ec.europa.eu</a:t>
            </a:r>
            <a:endParaRPr lang="en-GB" sz="2000" b="1" dirty="0"/>
          </a:p>
          <a:p>
            <a:pPr algn="just"/>
            <a:endParaRPr lang="en-GB" sz="2000" b="1" dirty="0" smtClean="0"/>
          </a:p>
          <a:p>
            <a:pPr algn="just"/>
            <a:r>
              <a:rPr lang="en-GB" sz="2000" b="1" dirty="0"/>
              <a:t>Legislation: </a:t>
            </a:r>
            <a:r>
              <a:rPr lang="en-GB" sz="2000" b="1" dirty="0" smtClean="0">
                <a:hlinkClick r:id="rId7"/>
              </a:rPr>
              <a:t>https</a:t>
            </a:r>
            <a:r>
              <a:rPr lang="en-GB" sz="2000" b="1" dirty="0">
                <a:hlinkClick r:id="rId7"/>
              </a:rPr>
              <a:t>://eur-lex.europa.eu</a:t>
            </a:r>
            <a:r>
              <a:rPr lang="en-GB" sz="2000" b="1" dirty="0" smtClean="0">
                <a:hlinkClick r:id="rId7"/>
              </a:rPr>
              <a:t>/</a:t>
            </a:r>
            <a:r>
              <a:rPr lang="en-GB" sz="2000" b="1" dirty="0" smtClean="0"/>
              <a:t> </a:t>
            </a:r>
          </a:p>
          <a:p>
            <a:pPr algn="just"/>
            <a:endParaRPr lang="en-GB" sz="2000" b="1" dirty="0" smtClean="0"/>
          </a:p>
          <a:p>
            <a:pPr algn="just"/>
            <a:endParaRPr lang="en-GB" b="1" dirty="0" smtClean="0"/>
          </a:p>
        </p:txBody>
      </p:sp>
    </p:spTree>
    <p:extLst>
      <p:ext uri="{BB962C8B-B14F-4D97-AF65-F5344CB8AC3E}">
        <p14:creationId xmlns:p14="http://schemas.microsoft.com/office/powerpoint/2010/main" val="31372220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67544" y="1124744"/>
            <a:ext cx="8229600" cy="576981"/>
          </a:xfrm>
          <a:prstGeom prst="rect">
            <a:avLst/>
          </a:prstGeom>
        </p:spPr>
        <p:txBody>
          <a:bodyPr/>
          <a:lstStyle>
            <a:lvl1pPr marL="358775" algn="l" rtl="0" eaLnBrk="1" fontAlgn="base" hangingPunct="1">
              <a:spcBef>
                <a:spcPct val="0"/>
              </a:spcBef>
              <a:spcAft>
                <a:spcPct val="0"/>
              </a:spcAft>
              <a:defRPr sz="3000" b="1">
                <a:solidFill>
                  <a:srgbClr val="0F5494"/>
                </a:solidFill>
                <a:latin typeface="+mj-lt"/>
                <a:ea typeface="+mj-ea"/>
                <a:cs typeface="+mj-cs"/>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marL="0" algn="ctr"/>
            <a:r>
              <a:rPr lang="en-US" altLang="en-US" kern="0" dirty="0" smtClean="0"/>
              <a:t>Common </a:t>
            </a:r>
            <a:r>
              <a:rPr lang="en-US" altLang="en-US" kern="0" dirty="0" err="1" smtClean="0"/>
              <a:t>Authorisation</a:t>
            </a:r>
            <a:r>
              <a:rPr lang="en-US" altLang="en-US" kern="0" dirty="0" smtClean="0"/>
              <a:t> Procedure</a:t>
            </a:r>
            <a:endParaRPr lang="en-US" altLang="en-US" kern="0" dirty="0"/>
          </a:p>
        </p:txBody>
      </p:sp>
      <p:sp>
        <p:nvSpPr>
          <p:cNvPr id="3" name="Rectangle 3"/>
          <p:cNvSpPr txBox="1">
            <a:spLocks noChangeArrowheads="1"/>
          </p:cNvSpPr>
          <p:nvPr/>
        </p:nvSpPr>
        <p:spPr>
          <a:xfrm>
            <a:off x="395536" y="1700808"/>
            <a:ext cx="8229600" cy="4824536"/>
          </a:xfrm>
          <a:prstGeom prst="rect">
            <a:avLst/>
          </a:prstGeom>
        </p:spPr>
        <p:txBody>
          <a:bodyPr/>
          <a:lst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marL="0" lvl="1" indent="0">
              <a:buNone/>
            </a:pPr>
            <a:r>
              <a:rPr lang="en-GB" altLang="en-US" kern="0" dirty="0" smtClean="0"/>
              <a:t>The EU positive lists can be amended by the Common Authorisation Procedure. </a:t>
            </a:r>
          </a:p>
          <a:p>
            <a:pPr marL="0" lvl="1" indent="0">
              <a:buNone/>
            </a:pPr>
            <a:r>
              <a:rPr lang="en-GB" altLang="en-US" kern="0" dirty="0" smtClean="0"/>
              <a:t>Amending </a:t>
            </a:r>
            <a:r>
              <a:rPr lang="en-GB" altLang="en-US" b="0" kern="0" dirty="0" smtClean="0"/>
              <a:t>means adding/removing substances, changing conditions of use/specifications. </a:t>
            </a:r>
          </a:p>
          <a:p>
            <a:pPr marL="0" lvl="1" indent="0">
              <a:buNone/>
            </a:pPr>
            <a:endParaRPr lang="en-GB" altLang="en-US" b="0" kern="0" dirty="0" smtClean="0"/>
          </a:p>
          <a:p>
            <a:pPr marL="355600" lvl="1" indent="-355600"/>
            <a:r>
              <a:rPr lang="en-GB" altLang="en-US" kern="0" dirty="0" smtClean="0"/>
              <a:t>Regulation </a:t>
            </a:r>
            <a:r>
              <a:rPr lang="en-GB" altLang="en-US" kern="0" dirty="0"/>
              <a:t>(EC) No 1331/2008 establishing a common authorisation procedure </a:t>
            </a:r>
          </a:p>
          <a:p>
            <a:pPr marL="755650" lvl="2" indent="-355600">
              <a:buFontTx/>
              <a:buChar char="-"/>
            </a:pPr>
            <a:r>
              <a:rPr lang="en-GB" altLang="en-US" sz="1600" kern="0" dirty="0"/>
              <a:t>Risk assessment </a:t>
            </a:r>
            <a:r>
              <a:rPr lang="en-GB" altLang="en-US" sz="1600" kern="0" dirty="0" smtClean="0"/>
              <a:t>–</a:t>
            </a:r>
            <a:r>
              <a:rPr lang="en-GB" altLang="en-US" sz="1600" kern="0" dirty="0" smtClean="0"/>
              <a:t> EFSA </a:t>
            </a:r>
            <a:endParaRPr lang="en-GB" altLang="en-US" sz="1600" kern="0" dirty="0"/>
          </a:p>
          <a:p>
            <a:pPr marL="755650" lvl="2" indent="-355600">
              <a:buFontTx/>
              <a:buChar char="-"/>
            </a:pPr>
            <a:r>
              <a:rPr lang="en-GB" altLang="en-US" sz="1600" kern="0" dirty="0"/>
              <a:t>Risk management </a:t>
            </a:r>
            <a:r>
              <a:rPr lang="en-GB" altLang="en-US" sz="1600" kern="0" dirty="0" smtClean="0"/>
              <a:t>- European Commission + EU Member States</a:t>
            </a:r>
          </a:p>
          <a:p>
            <a:pPr marL="400050" lvl="2" indent="0"/>
            <a:endParaRPr lang="en-US" altLang="en-US" sz="1600" kern="0" dirty="0"/>
          </a:p>
          <a:p>
            <a:pPr marL="355600" lvl="1" indent="-355600"/>
            <a:r>
              <a:rPr lang="en-GB" altLang="en-US" kern="0" dirty="0"/>
              <a:t>Regulation (EU) No 234/2011 implementing Regulation (EC) No 1331/2008 </a:t>
            </a:r>
            <a:r>
              <a:rPr lang="en-GB" altLang="en-US" sz="1600" kern="0" dirty="0"/>
              <a:t>including:</a:t>
            </a:r>
          </a:p>
          <a:p>
            <a:pPr marL="755650" lvl="2" indent="-355600">
              <a:buFontTx/>
              <a:buChar char="-"/>
            </a:pPr>
            <a:r>
              <a:rPr lang="en-GB" altLang="en-US" sz="1600" kern="0" dirty="0"/>
              <a:t>    Measures on the content, drafting and presentation of applications</a:t>
            </a:r>
          </a:p>
          <a:p>
            <a:pPr marL="755650" lvl="2" indent="-355600">
              <a:buFontTx/>
              <a:buChar char="-"/>
            </a:pPr>
            <a:r>
              <a:rPr lang="en-GB" altLang="en-US" sz="1600" kern="0" dirty="0"/>
              <a:t>    arrangements to check the validity of applications</a:t>
            </a:r>
          </a:p>
          <a:p>
            <a:pPr marL="755650" lvl="2" indent="-355600">
              <a:buFontTx/>
              <a:buChar char="-"/>
            </a:pPr>
            <a:r>
              <a:rPr lang="en-GB" altLang="en-US" sz="1600" kern="0" dirty="0"/>
              <a:t>    Information that should be included in the opinion of EFSA</a:t>
            </a:r>
          </a:p>
          <a:p>
            <a:pPr marL="400050" lvl="2" indent="0"/>
            <a:endParaRPr lang="en-GB" altLang="en-US" sz="1600" kern="0" dirty="0" smtClean="0"/>
          </a:p>
        </p:txBody>
      </p:sp>
      <p:sp>
        <p:nvSpPr>
          <p:cNvPr id="6" name="Rectangle 3"/>
          <p:cNvSpPr txBox="1">
            <a:spLocks noChangeArrowheads="1"/>
          </p:cNvSpPr>
          <p:nvPr/>
        </p:nvSpPr>
        <p:spPr>
          <a:xfrm>
            <a:off x="406489" y="5013176"/>
            <a:ext cx="9144000" cy="2880320"/>
          </a:xfrm>
          <a:prstGeom prst="rect">
            <a:avLst/>
          </a:prstGeom>
        </p:spPr>
        <p:txBody>
          <a:bodyPr/>
          <a:lst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marL="400050" lvl="2" indent="0"/>
            <a:endParaRPr lang="en-US" altLang="en-US" sz="1600" kern="0" dirty="0"/>
          </a:p>
        </p:txBody>
      </p:sp>
    </p:spTree>
    <p:extLst>
      <p:ext uri="{BB962C8B-B14F-4D97-AF65-F5344CB8AC3E}">
        <p14:creationId xmlns:p14="http://schemas.microsoft.com/office/powerpoint/2010/main" val="380894561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0" y="3004493"/>
            <a:ext cx="9144000" cy="1144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marL="358775" marR="0" lvl="0" indent="0" algn="ctr" defTabSz="914400" rtl="0" eaLnBrk="1" fontAlgn="base" latinLnBrk="0" hangingPunct="1">
              <a:lnSpc>
                <a:spcPct val="50000"/>
              </a:lnSpc>
              <a:spcBef>
                <a:spcPct val="0"/>
              </a:spcBef>
              <a:spcAft>
                <a:spcPct val="0"/>
              </a:spcAft>
              <a:buClrTx/>
              <a:buSzTx/>
              <a:buFontTx/>
              <a:buNone/>
              <a:tabLst/>
              <a:defRPr/>
            </a:pPr>
            <a:r>
              <a:rPr lang="en-GB" altLang="en-US" sz="3200" b="1" kern="0" dirty="0" smtClean="0">
                <a:latin typeface="+mj-lt"/>
                <a:ea typeface="+mj-ea"/>
                <a:cs typeface="+mj-cs"/>
              </a:rPr>
              <a:t>Thank you for your attention!</a:t>
            </a:r>
            <a:endParaRPr kumimoji="0" lang="en-GB" altLang="en-US" sz="3200" b="1" i="0" u="none" strike="noStrike" kern="0" cap="none" spc="0" normalizeH="0" baseline="0" noProof="0" dirty="0" smtClean="0">
              <a:ln>
                <a:noFill/>
              </a:ln>
              <a:solidFill>
                <a:srgbClr val="0F5494"/>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395288" y="1124744"/>
            <a:ext cx="8229600" cy="936625"/>
          </a:xfrm>
          <a:prstGeom prst="rect">
            <a:avLst/>
          </a:prstGeom>
        </p:spPr>
        <p:txBody>
          <a:bodyPr/>
          <a:lstStyle>
            <a:lvl1pPr marL="358775" algn="l" rtl="0" eaLnBrk="1" fontAlgn="base" hangingPunct="1">
              <a:spcBef>
                <a:spcPct val="0"/>
              </a:spcBef>
              <a:spcAft>
                <a:spcPct val="0"/>
              </a:spcAft>
              <a:defRPr sz="3000" b="1">
                <a:solidFill>
                  <a:srgbClr val="0F5494"/>
                </a:solidFill>
                <a:latin typeface="+mj-lt"/>
                <a:ea typeface="+mj-ea"/>
                <a:cs typeface="+mj-cs"/>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algn="ctr"/>
            <a:r>
              <a:rPr lang="en-GB" altLang="en-US" sz="2800" kern="0" dirty="0" smtClean="0"/>
              <a:t>Main stages of the common procedure</a:t>
            </a:r>
          </a:p>
        </p:txBody>
      </p:sp>
      <p:sp>
        <p:nvSpPr>
          <p:cNvPr id="3" name="Rectangle 3"/>
          <p:cNvSpPr txBox="1">
            <a:spLocks noChangeArrowheads="1"/>
          </p:cNvSpPr>
          <p:nvPr/>
        </p:nvSpPr>
        <p:spPr>
          <a:xfrm>
            <a:off x="0" y="1916832"/>
            <a:ext cx="9144000" cy="4481736"/>
          </a:xfrm>
          <a:prstGeom prst="rect">
            <a:avLst/>
          </a:prstGeom>
        </p:spPr>
        <p:txBody>
          <a:bodyPr/>
          <a:lst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marL="342900" lvl="1" indent="-342900" algn="just">
              <a:lnSpc>
                <a:spcPct val="90000"/>
              </a:lnSpc>
              <a:spcBef>
                <a:spcPts val="600"/>
              </a:spcBef>
              <a:spcAft>
                <a:spcPts val="1200"/>
              </a:spcAft>
              <a:buClr>
                <a:srgbClr val="0F5494"/>
              </a:buClr>
              <a:buFont typeface="Wingdings" pitchFamily="2" charset="2"/>
              <a:buChar char="q"/>
              <a:defRPr/>
            </a:pPr>
            <a:r>
              <a:rPr lang="en-GB" b="0" kern="0" dirty="0"/>
              <a:t>Starts on the initiative of the Commission </a:t>
            </a:r>
            <a:r>
              <a:rPr lang="en-GB" b="0" kern="0" dirty="0" smtClean="0"/>
              <a:t>(usually as a follow up to EFSA opinions) or </a:t>
            </a:r>
            <a:r>
              <a:rPr lang="en-GB" b="0" kern="0" dirty="0"/>
              <a:t>following an </a:t>
            </a:r>
            <a:r>
              <a:rPr lang="en-GB" b="0" kern="0" dirty="0" smtClean="0"/>
              <a:t>application (new FA/extension of use of authorised FA/change of specs).</a:t>
            </a:r>
            <a:endParaRPr lang="en-GB" b="0" kern="0" dirty="0"/>
          </a:p>
          <a:p>
            <a:pPr marL="342900" lvl="1" indent="-342900" algn="just">
              <a:lnSpc>
                <a:spcPct val="90000"/>
              </a:lnSpc>
              <a:spcBef>
                <a:spcPts val="600"/>
              </a:spcBef>
              <a:spcAft>
                <a:spcPts val="1200"/>
              </a:spcAft>
              <a:buClr>
                <a:srgbClr val="0F5494"/>
              </a:buClr>
              <a:buFont typeface="Wingdings" pitchFamily="2" charset="2"/>
              <a:buChar char="q"/>
              <a:defRPr/>
            </a:pPr>
            <a:r>
              <a:rPr lang="en-GB" b="0" kern="0" dirty="0"/>
              <a:t>Applications shall be sent to the Commission.</a:t>
            </a:r>
          </a:p>
          <a:p>
            <a:pPr marL="342900" lvl="1" indent="-342900" algn="just">
              <a:lnSpc>
                <a:spcPct val="90000"/>
              </a:lnSpc>
              <a:spcBef>
                <a:spcPts val="600"/>
              </a:spcBef>
              <a:spcAft>
                <a:spcPts val="1200"/>
              </a:spcAft>
              <a:buClr>
                <a:srgbClr val="0F5494"/>
              </a:buClr>
              <a:buFont typeface="Wingdings" pitchFamily="2" charset="2"/>
              <a:buChar char="q"/>
              <a:defRPr/>
            </a:pPr>
            <a:r>
              <a:rPr lang="en-GB" b="0" kern="0" dirty="0"/>
              <a:t>Consultation of </a:t>
            </a:r>
            <a:r>
              <a:rPr lang="en-GB" b="0" kern="0" dirty="0" smtClean="0"/>
              <a:t>EFSA (risk </a:t>
            </a:r>
            <a:r>
              <a:rPr lang="en-GB" b="0" kern="0" dirty="0"/>
              <a:t>assessment) except if the updates in question are not liable to have an effect on human health.</a:t>
            </a:r>
          </a:p>
          <a:p>
            <a:pPr marL="342900" lvl="1" indent="-342900" algn="just">
              <a:lnSpc>
                <a:spcPct val="90000"/>
              </a:lnSpc>
              <a:spcBef>
                <a:spcPts val="600"/>
              </a:spcBef>
              <a:spcAft>
                <a:spcPts val="1200"/>
              </a:spcAft>
              <a:buClr>
                <a:srgbClr val="0F5494"/>
              </a:buClr>
              <a:buFont typeface="Wingdings" pitchFamily="2" charset="2"/>
              <a:buChar char="q"/>
              <a:defRPr/>
            </a:pPr>
            <a:r>
              <a:rPr lang="en-GB" b="0" kern="0" dirty="0"/>
              <a:t>Consultation of MS on risk management </a:t>
            </a:r>
            <a:r>
              <a:rPr lang="en-GB" b="0" kern="0" dirty="0" smtClean="0"/>
              <a:t>aspects (Working Party of Governmental Experts on Additives – experts of all EUMS)</a:t>
            </a:r>
            <a:endParaRPr lang="en-GB" b="0" kern="0" dirty="0"/>
          </a:p>
          <a:p>
            <a:pPr marL="342900" lvl="1" indent="-342900" algn="just">
              <a:lnSpc>
                <a:spcPct val="90000"/>
              </a:lnSpc>
              <a:spcBef>
                <a:spcPts val="600"/>
              </a:spcBef>
              <a:spcAft>
                <a:spcPts val="1200"/>
              </a:spcAft>
              <a:buClr>
                <a:srgbClr val="0F5494"/>
              </a:buClr>
              <a:buFont typeface="Wingdings" pitchFamily="2" charset="2"/>
              <a:buChar char="q"/>
              <a:defRPr/>
            </a:pPr>
            <a:r>
              <a:rPr lang="en-GB" b="0" kern="0" dirty="0"/>
              <a:t>If the conditions for the authorisation are met a draft measure is prepared and presented for an opinion of the Standing Committee</a:t>
            </a:r>
          </a:p>
          <a:p>
            <a:pPr marL="342900" lvl="1" indent="-342900" algn="just">
              <a:lnSpc>
                <a:spcPct val="90000"/>
              </a:lnSpc>
              <a:spcBef>
                <a:spcPts val="600"/>
              </a:spcBef>
              <a:spcAft>
                <a:spcPts val="1200"/>
              </a:spcAft>
              <a:buClr>
                <a:srgbClr val="0F5494"/>
              </a:buClr>
              <a:buFont typeface="Wingdings" pitchFamily="2" charset="2"/>
              <a:buChar char="q"/>
              <a:defRPr/>
            </a:pPr>
            <a:endParaRPr lang="en-GB" sz="2400" b="0" kern="0" dirty="0" smtClean="0">
              <a:solidFill>
                <a:srgbClr val="000000"/>
              </a:solidFill>
              <a:ea typeface="ＭＳ Ｐゴシック" pitchFamily="34" charset="-128"/>
            </a:endParaRPr>
          </a:p>
          <a:p>
            <a:pPr marL="0" indent="0">
              <a:lnSpc>
                <a:spcPct val="90000"/>
              </a:lnSpc>
              <a:buClr>
                <a:srgbClr val="FFFFFF"/>
              </a:buClr>
              <a:buFontTx/>
              <a:buNone/>
              <a:defRPr/>
            </a:pPr>
            <a:endParaRPr lang="en-GB" sz="2000" kern="0" dirty="0" smtClean="0"/>
          </a:p>
        </p:txBody>
      </p:sp>
    </p:spTree>
    <p:extLst>
      <p:ext uri="{BB962C8B-B14F-4D97-AF65-F5344CB8AC3E}">
        <p14:creationId xmlns:p14="http://schemas.microsoft.com/office/powerpoint/2010/main" val="16459532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txBox="1">
            <a:spLocks/>
          </p:cNvSpPr>
          <p:nvPr/>
        </p:nvSpPr>
        <p:spPr>
          <a:xfrm>
            <a:off x="395288" y="1339850"/>
            <a:ext cx="8229600" cy="936625"/>
          </a:xfrm>
          <a:prstGeom prst="rect">
            <a:avLst/>
          </a:prstGeom>
        </p:spPr>
        <p:txBody>
          <a:bodyPr/>
          <a:lstStyle>
            <a:lvl1pPr marL="358775" algn="l" rtl="0" eaLnBrk="1" fontAlgn="base" hangingPunct="1">
              <a:spcBef>
                <a:spcPct val="0"/>
              </a:spcBef>
              <a:spcAft>
                <a:spcPct val="0"/>
              </a:spcAft>
              <a:defRPr sz="3000" b="1">
                <a:solidFill>
                  <a:srgbClr val="0F5494"/>
                </a:solidFill>
                <a:latin typeface="+mj-lt"/>
                <a:ea typeface="+mj-ea"/>
                <a:cs typeface="+mj-cs"/>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algn="ctr"/>
            <a:r>
              <a:rPr lang="en-GB" altLang="en-US" kern="0" smtClean="0"/>
              <a:t>Timing for an authorisation </a:t>
            </a:r>
          </a:p>
        </p:txBody>
      </p:sp>
      <p:sp>
        <p:nvSpPr>
          <p:cNvPr id="3" name="Content Placeholder 2"/>
          <p:cNvSpPr txBox="1">
            <a:spLocks/>
          </p:cNvSpPr>
          <p:nvPr/>
        </p:nvSpPr>
        <p:spPr>
          <a:xfrm>
            <a:off x="457200" y="2492375"/>
            <a:ext cx="8229600" cy="3529013"/>
          </a:xfrm>
          <a:prstGeom prst="rect">
            <a:avLst/>
          </a:prstGeom>
        </p:spPr>
        <p:txBody>
          <a:bodyPr/>
          <a:lst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marL="342900" lvl="1" indent="-342900" algn="just">
              <a:lnSpc>
                <a:spcPct val="90000"/>
              </a:lnSpc>
              <a:spcBef>
                <a:spcPts val="600"/>
              </a:spcBef>
              <a:spcAft>
                <a:spcPts val="1200"/>
              </a:spcAft>
              <a:buClr>
                <a:srgbClr val="0F5494"/>
              </a:buClr>
              <a:buFont typeface="Wingdings" pitchFamily="2" charset="2"/>
              <a:buChar char="q"/>
              <a:defRPr/>
            </a:pPr>
            <a:r>
              <a:rPr lang="en-US" b="0" kern="0" dirty="0"/>
              <a:t>Opinion of the European Food Safety Authority (EFSA): nine months</a:t>
            </a:r>
          </a:p>
          <a:p>
            <a:pPr marL="342900" lvl="1" indent="-342900" algn="just">
              <a:lnSpc>
                <a:spcPct val="90000"/>
              </a:lnSpc>
              <a:spcBef>
                <a:spcPts val="600"/>
              </a:spcBef>
              <a:spcAft>
                <a:spcPts val="1200"/>
              </a:spcAft>
              <a:buClr>
                <a:srgbClr val="0F5494"/>
              </a:buClr>
              <a:buFont typeface="Wingdings" pitchFamily="2" charset="2"/>
              <a:buChar char="q"/>
              <a:defRPr/>
            </a:pPr>
            <a:r>
              <a:rPr lang="en-US" b="0" kern="0" dirty="0" smtClean="0"/>
              <a:t>Risk management proposal </a:t>
            </a:r>
            <a:r>
              <a:rPr lang="en-US" b="0" kern="0" dirty="0"/>
              <a:t>by the </a:t>
            </a:r>
            <a:r>
              <a:rPr lang="en-US" b="0" kern="0" dirty="0" smtClean="0"/>
              <a:t>Commission: </a:t>
            </a:r>
            <a:r>
              <a:rPr lang="en-US" b="0" kern="0" dirty="0"/>
              <a:t>nine months </a:t>
            </a:r>
          </a:p>
          <a:p>
            <a:pPr marL="342900" lvl="1" indent="-342900" algn="just">
              <a:lnSpc>
                <a:spcPct val="90000"/>
              </a:lnSpc>
              <a:spcBef>
                <a:spcPts val="600"/>
              </a:spcBef>
              <a:spcAft>
                <a:spcPts val="1200"/>
              </a:spcAft>
              <a:buClr>
                <a:srgbClr val="0F5494"/>
              </a:buClr>
              <a:buFont typeface="Wingdings" pitchFamily="2" charset="2"/>
              <a:buChar char="q"/>
              <a:defRPr/>
            </a:pPr>
            <a:r>
              <a:rPr lang="en-US" b="0" kern="0" dirty="0"/>
              <a:t>Scrutiny by the European Parliament and the European Council: 2 months</a:t>
            </a:r>
          </a:p>
          <a:p>
            <a:pPr marL="342900" lvl="1" indent="-342900" algn="just">
              <a:lnSpc>
                <a:spcPct val="90000"/>
              </a:lnSpc>
              <a:spcBef>
                <a:spcPts val="600"/>
              </a:spcBef>
              <a:spcAft>
                <a:spcPts val="1200"/>
              </a:spcAft>
              <a:buClr>
                <a:srgbClr val="0F5494"/>
              </a:buClr>
              <a:buFont typeface="Wingdings" pitchFamily="2" charset="2"/>
              <a:buChar char="q"/>
              <a:defRPr/>
            </a:pPr>
            <a:r>
              <a:rPr lang="en-US" b="0" kern="0" dirty="0"/>
              <a:t>Time needed for translation (24 languages),  adoption by the Commission and publication in the Official </a:t>
            </a:r>
            <a:r>
              <a:rPr lang="en-US" b="0" kern="0" dirty="0" smtClean="0"/>
              <a:t>Journal </a:t>
            </a:r>
            <a:endParaRPr lang="en-US" b="0" kern="0" dirty="0"/>
          </a:p>
          <a:p>
            <a:pPr>
              <a:buClr>
                <a:srgbClr val="FFFFFF"/>
              </a:buClr>
              <a:defRPr/>
            </a:pPr>
            <a:endParaRPr lang="en-GB" kern="0" dirty="0"/>
          </a:p>
        </p:txBody>
      </p:sp>
      <p:sp>
        <p:nvSpPr>
          <p:cNvPr id="4" name="Slide Number Placeholder 1"/>
          <p:cNvSpPr>
            <a:spLocks noGrp="1"/>
          </p:cNvSpPr>
          <p:nvPr>
            <p:ph type="sldNum" sz="quarter" idx="12"/>
          </p:nvPr>
        </p:nvSpPr>
        <p:spPr>
          <a:xfrm>
            <a:off x="6553200" y="6245225"/>
            <a:ext cx="2133600" cy="476250"/>
          </a:xfrm>
          <a:noFill/>
        </p:spPr>
        <p:txBody>
          <a:bodyPr/>
          <a:lstStyle>
            <a:lvl1pPr eaLnBrk="0" hangingPunct="0">
              <a:defRPr sz="7600" b="1">
                <a:solidFill>
                  <a:srgbClr val="FFD624"/>
                </a:solidFill>
                <a:latin typeface="Verdana" pitchFamily="34" charset="0"/>
              </a:defRPr>
            </a:lvl1pPr>
            <a:lvl2pPr marL="742950" indent="-285750" eaLnBrk="0" hangingPunct="0">
              <a:defRPr sz="7600" b="1">
                <a:solidFill>
                  <a:srgbClr val="FFD624"/>
                </a:solidFill>
                <a:latin typeface="Verdana" pitchFamily="34" charset="0"/>
              </a:defRPr>
            </a:lvl2pPr>
            <a:lvl3pPr marL="1143000" indent="-228600" eaLnBrk="0" hangingPunct="0">
              <a:defRPr sz="7600" b="1">
                <a:solidFill>
                  <a:srgbClr val="FFD624"/>
                </a:solidFill>
                <a:latin typeface="Verdana" pitchFamily="34" charset="0"/>
              </a:defRPr>
            </a:lvl3pPr>
            <a:lvl4pPr marL="1600200" indent="-228600" eaLnBrk="0" hangingPunct="0">
              <a:defRPr sz="7600" b="1">
                <a:solidFill>
                  <a:srgbClr val="FFD624"/>
                </a:solidFill>
                <a:latin typeface="Verdana" pitchFamily="34" charset="0"/>
              </a:defRPr>
            </a:lvl4pPr>
            <a:lvl5pPr marL="2057400" indent="-228600" eaLnBrk="0" hangingPunct="0">
              <a:defRPr sz="7600" b="1">
                <a:solidFill>
                  <a:srgbClr val="FFD624"/>
                </a:solidFill>
                <a:latin typeface="Verdana" pitchFamily="34" charset="0"/>
              </a:defRPr>
            </a:lvl5pPr>
            <a:lvl6pPr marL="2514600" indent="-228600" eaLnBrk="0" fontAlgn="base" hangingPunct="0">
              <a:spcBef>
                <a:spcPct val="0"/>
              </a:spcBef>
              <a:spcAft>
                <a:spcPct val="0"/>
              </a:spcAft>
              <a:defRPr sz="7600" b="1">
                <a:solidFill>
                  <a:srgbClr val="FFD624"/>
                </a:solidFill>
                <a:latin typeface="Verdana" pitchFamily="34" charset="0"/>
              </a:defRPr>
            </a:lvl6pPr>
            <a:lvl7pPr marL="2971800" indent="-228600" eaLnBrk="0" fontAlgn="base" hangingPunct="0">
              <a:spcBef>
                <a:spcPct val="0"/>
              </a:spcBef>
              <a:spcAft>
                <a:spcPct val="0"/>
              </a:spcAft>
              <a:defRPr sz="7600" b="1">
                <a:solidFill>
                  <a:srgbClr val="FFD624"/>
                </a:solidFill>
                <a:latin typeface="Verdana" pitchFamily="34" charset="0"/>
              </a:defRPr>
            </a:lvl7pPr>
            <a:lvl8pPr marL="3429000" indent="-228600" eaLnBrk="0" fontAlgn="base" hangingPunct="0">
              <a:spcBef>
                <a:spcPct val="0"/>
              </a:spcBef>
              <a:spcAft>
                <a:spcPct val="0"/>
              </a:spcAft>
              <a:defRPr sz="7600" b="1">
                <a:solidFill>
                  <a:srgbClr val="FFD624"/>
                </a:solidFill>
                <a:latin typeface="Verdana" pitchFamily="34" charset="0"/>
              </a:defRPr>
            </a:lvl8pPr>
            <a:lvl9pPr marL="3886200" indent="-228600" eaLnBrk="0" fontAlgn="base" hangingPunct="0">
              <a:spcBef>
                <a:spcPct val="0"/>
              </a:spcBef>
              <a:spcAft>
                <a:spcPct val="0"/>
              </a:spcAft>
              <a:defRPr sz="7600" b="1">
                <a:solidFill>
                  <a:srgbClr val="FFD624"/>
                </a:solidFill>
                <a:latin typeface="Verdana" pitchFamily="34" charset="0"/>
              </a:defRPr>
            </a:lvl9pPr>
          </a:lstStyle>
          <a:p>
            <a:pPr eaLnBrk="1" hangingPunct="1"/>
            <a:fld id="{536E51AD-6DC2-4E2E-A7B4-A12D6EC2E819}" type="slidenum">
              <a:rPr lang="en-GB" altLang="en-US" sz="1400" b="0" smtClean="0">
                <a:solidFill>
                  <a:srgbClr val="000000"/>
                </a:solidFill>
                <a:latin typeface="Arial" charset="0"/>
              </a:rPr>
              <a:pPr eaLnBrk="1" hangingPunct="1"/>
              <a:t>5</a:t>
            </a:fld>
            <a:endParaRPr lang="en-GB" altLang="en-US" sz="1400" b="0" smtClean="0">
              <a:solidFill>
                <a:srgbClr val="000000"/>
              </a:solidFill>
              <a:latin typeface="Arial" charset="0"/>
            </a:endParaRPr>
          </a:p>
        </p:txBody>
      </p:sp>
    </p:spTree>
    <p:extLst>
      <p:ext uri="{BB962C8B-B14F-4D97-AF65-F5344CB8AC3E}">
        <p14:creationId xmlns:p14="http://schemas.microsoft.com/office/powerpoint/2010/main" val="273207358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tangle 2"/>
          <p:cNvSpPr txBox="1">
            <a:spLocks noChangeArrowheads="1"/>
          </p:cNvSpPr>
          <p:nvPr/>
        </p:nvSpPr>
        <p:spPr>
          <a:xfrm>
            <a:off x="467544" y="1267843"/>
            <a:ext cx="8229600" cy="504973"/>
          </a:xfrm>
          <a:prstGeom prst="rect">
            <a:avLst/>
          </a:prstGeom>
        </p:spPr>
        <p:txBody>
          <a:bodyPr/>
          <a:lstStyle>
            <a:lvl1pPr marL="358775" algn="l" rtl="0" eaLnBrk="1" fontAlgn="base" hangingPunct="1">
              <a:spcBef>
                <a:spcPct val="0"/>
              </a:spcBef>
              <a:spcAft>
                <a:spcPct val="0"/>
              </a:spcAft>
              <a:defRPr sz="3000" b="1">
                <a:solidFill>
                  <a:srgbClr val="0F5494"/>
                </a:solidFill>
                <a:latin typeface="+mj-lt"/>
                <a:ea typeface="+mj-ea"/>
                <a:cs typeface="+mj-cs"/>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marL="0" algn="ctr"/>
            <a:r>
              <a:rPr lang="en-US" altLang="en-US" kern="0" dirty="0" smtClean="0"/>
              <a:t>Food Improvement Agents</a:t>
            </a:r>
            <a:endParaRPr lang="en-US" altLang="en-US" kern="0" dirty="0"/>
          </a:p>
        </p:txBody>
      </p:sp>
      <p:sp>
        <p:nvSpPr>
          <p:cNvPr id="6" name="Rectangle 3"/>
          <p:cNvSpPr txBox="1">
            <a:spLocks noChangeArrowheads="1"/>
          </p:cNvSpPr>
          <p:nvPr/>
        </p:nvSpPr>
        <p:spPr>
          <a:xfrm>
            <a:off x="35496" y="2204864"/>
            <a:ext cx="9144000" cy="4176464"/>
          </a:xfrm>
          <a:prstGeom prst="rect">
            <a:avLst/>
          </a:prstGeom>
        </p:spPr>
        <p:txBody>
          <a:bodyPr/>
          <a:lst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marL="355600" lvl="1" indent="-355600"/>
            <a:r>
              <a:rPr lang="en-GB" altLang="en-US" kern="0" dirty="0" smtClean="0"/>
              <a:t>European Commission Practical guidance for applicants </a:t>
            </a:r>
            <a:endParaRPr lang="en-GB" altLang="en-US" sz="1600" kern="0" dirty="0" smtClean="0"/>
          </a:p>
          <a:p>
            <a:pPr marL="755650" lvl="2" indent="-355600">
              <a:buFontTx/>
              <a:buChar char="-"/>
            </a:pPr>
            <a:r>
              <a:rPr lang="en-GB" altLang="en-US" sz="1600" kern="0" dirty="0" smtClean="0"/>
              <a:t>For addresses</a:t>
            </a:r>
            <a:r>
              <a:rPr lang="en-GB" altLang="en-US" sz="1600" kern="0" dirty="0"/>
              <a:t>, contact points and the relevant documents (check-lists for the dossier completeness)</a:t>
            </a:r>
          </a:p>
          <a:p>
            <a:pPr marL="755650" lvl="2" indent="-355600">
              <a:buFontTx/>
              <a:buChar char="-"/>
            </a:pPr>
            <a:r>
              <a:rPr lang="en-GB" altLang="en-US" sz="1600" kern="0" dirty="0" smtClean="0"/>
              <a:t>Available at DG SANTE's website </a:t>
            </a:r>
            <a:r>
              <a:rPr lang="en-GB" altLang="en-US" kern="0" dirty="0" smtClean="0">
                <a:hlinkClick r:id="rId3"/>
              </a:rPr>
              <a:t>https://ec.europa.eu/food/safety/food_improvement_agents/common_auth_proc_guid_en</a:t>
            </a:r>
            <a:endParaRPr lang="en-GB" altLang="en-US" kern="0" dirty="0" smtClean="0"/>
          </a:p>
          <a:p>
            <a:pPr marL="0" lvl="1" indent="0">
              <a:buNone/>
            </a:pPr>
            <a:endParaRPr lang="en-GB" altLang="en-US" kern="0" dirty="0" smtClean="0"/>
          </a:p>
          <a:p>
            <a:pPr marL="355600" lvl="1" indent="-355600"/>
            <a:r>
              <a:rPr lang="en-GB" altLang="en-US" kern="0" dirty="0" smtClean="0"/>
              <a:t>EFSA's Guidance documents – several guidance docs for FA, FF and FE </a:t>
            </a:r>
            <a:r>
              <a:rPr lang="en-GB" altLang="en-US" sz="1600" kern="0" dirty="0">
                <a:latin typeface="Verdana" pitchFamily="34" charset="0"/>
              </a:rPr>
              <a:t>a</a:t>
            </a:r>
            <a:r>
              <a:rPr lang="en-GB" altLang="en-US" sz="1600" kern="0" dirty="0" smtClean="0">
                <a:latin typeface="Verdana" pitchFamily="34" charset="0"/>
              </a:rPr>
              <a:t>vailable at EFSA's website, </a:t>
            </a:r>
            <a:r>
              <a:rPr lang="en-GB" altLang="en-US" kern="0" dirty="0" smtClean="0">
                <a:latin typeface="Verdana" pitchFamily="34" charset="0"/>
              </a:rPr>
              <a:t>including intake models </a:t>
            </a:r>
            <a:r>
              <a:rPr lang="en-GB" altLang="en-US" sz="1600" kern="0" dirty="0" smtClean="0">
                <a:latin typeface="Verdana" pitchFamily="34" charset="0"/>
              </a:rPr>
              <a:t>- </a:t>
            </a:r>
            <a:r>
              <a:rPr lang="en-GB" altLang="en-US" sz="2000" kern="0" dirty="0" smtClean="0"/>
              <a:t>Food </a:t>
            </a:r>
            <a:r>
              <a:rPr lang="en-GB" altLang="en-US" sz="2000" kern="0" dirty="0"/>
              <a:t>additives intake model (FAIM</a:t>
            </a:r>
            <a:r>
              <a:rPr lang="en-GB" altLang="en-US" sz="2000" kern="0" dirty="0" smtClean="0"/>
              <a:t>), </a:t>
            </a:r>
            <a:r>
              <a:rPr lang="en-GB" dirty="0"/>
              <a:t>Food Enzyme Intake </a:t>
            </a:r>
            <a:r>
              <a:rPr lang="en-GB" dirty="0" smtClean="0"/>
              <a:t>Model (</a:t>
            </a:r>
            <a:r>
              <a:rPr lang="en-GB" altLang="en-US" sz="2000" kern="0" dirty="0" smtClean="0"/>
              <a:t>FEIM) </a:t>
            </a:r>
          </a:p>
          <a:p>
            <a:pPr marL="148400" lvl="2" indent="0"/>
            <a:r>
              <a:rPr lang="en-GB" altLang="en-US" kern="0" dirty="0" smtClean="0">
                <a:hlinkClick r:id="rId4"/>
              </a:rPr>
              <a:t>https</a:t>
            </a:r>
            <a:r>
              <a:rPr lang="en-GB" altLang="en-US" kern="0" dirty="0">
                <a:hlinkClick r:id="rId4"/>
              </a:rPr>
              <a:t>://</a:t>
            </a:r>
            <a:r>
              <a:rPr lang="en-GB" altLang="en-US" kern="0" dirty="0" smtClean="0">
                <a:hlinkClick r:id="rId4"/>
              </a:rPr>
              <a:t>www.efsa.europa.eu/en/applications/foodingredients/regulationsandguidance </a:t>
            </a:r>
            <a:endParaRPr lang="en-GB" altLang="en-US" kern="0" dirty="0">
              <a:hlinkClick r:id="rId4"/>
            </a:endParaRPr>
          </a:p>
          <a:p>
            <a:pPr marL="148400" lvl="2" indent="0"/>
            <a:r>
              <a:rPr lang="en-GB" altLang="en-US" kern="0" dirty="0" smtClean="0">
                <a:hlinkClick r:id="rId4"/>
              </a:rPr>
              <a:t>https</a:t>
            </a:r>
            <a:r>
              <a:rPr lang="en-GB" altLang="en-US" kern="0" dirty="0">
                <a:hlinkClick r:id="rId4"/>
              </a:rPr>
              <a:t>://</a:t>
            </a:r>
            <a:r>
              <a:rPr lang="en-GB" altLang="en-US" kern="0" dirty="0" smtClean="0">
                <a:hlinkClick r:id="rId4"/>
              </a:rPr>
              <a:t>www.efsa.europa.eu/en/applications/foodingredients/tools</a:t>
            </a:r>
            <a:r>
              <a:rPr lang="en-GB" altLang="en-US" kern="0" dirty="0" smtClean="0"/>
              <a:t> </a:t>
            </a:r>
            <a:endParaRPr lang="en-GB" altLang="en-US" b="1" kern="0" dirty="0"/>
          </a:p>
          <a:p>
            <a:pPr marL="148400" lvl="2" indent="0"/>
            <a:endParaRPr lang="en-GB" altLang="en-US" kern="0" dirty="0" smtClean="0"/>
          </a:p>
        </p:txBody>
      </p:sp>
    </p:spTree>
    <p:extLst>
      <p:ext uri="{BB962C8B-B14F-4D97-AF65-F5344CB8AC3E}">
        <p14:creationId xmlns:p14="http://schemas.microsoft.com/office/powerpoint/2010/main" val="99990702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95288" y="1196231"/>
            <a:ext cx="8229600" cy="936625"/>
          </a:xfrm>
          <a:prstGeom prst="rect">
            <a:avLst/>
          </a:prstGeom>
        </p:spPr>
        <p:txBody>
          <a:bodyPr/>
          <a:lstStyle>
            <a:lvl1pPr marL="358775" algn="l" rtl="0" eaLnBrk="1" fontAlgn="base" hangingPunct="1">
              <a:spcBef>
                <a:spcPct val="0"/>
              </a:spcBef>
              <a:spcAft>
                <a:spcPct val="0"/>
              </a:spcAft>
              <a:defRPr sz="3000" b="1">
                <a:solidFill>
                  <a:srgbClr val="0F5494"/>
                </a:solidFill>
                <a:latin typeface="+mj-lt"/>
                <a:ea typeface="+mj-ea"/>
                <a:cs typeface="+mj-cs"/>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algn="ctr"/>
            <a:r>
              <a:rPr lang="en-GB" altLang="en-US" sz="3200" kern="0" dirty="0" smtClean="0"/>
              <a:t>Food Additives – EU regulatory framework</a:t>
            </a:r>
          </a:p>
        </p:txBody>
      </p:sp>
      <p:sp>
        <p:nvSpPr>
          <p:cNvPr id="3" name="Content Placeholder 2"/>
          <p:cNvSpPr txBox="1">
            <a:spLocks/>
          </p:cNvSpPr>
          <p:nvPr/>
        </p:nvSpPr>
        <p:spPr>
          <a:xfrm>
            <a:off x="251520" y="2492896"/>
            <a:ext cx="8424936" cy="4248472"/>
          </a:xfrm>
          <a:prstGeom prst="rect">
            <a:avLst/>
          </a:prstGeom>
        </p:spPr>
        <p:txBody>
          <a:bodyPr/>
          <a:lst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lvl="1" algn="just">
              <a:spcAft>
                <a:spcPct val="50000"/>
              </a:spcAft>
              <a:buClr>
                <a:srgbClr val="3E6FD2"/>
              </a:buClr>
            </a:pPr>
            <a:r>
              <a:rPr lang="en-GB" altLang="en-US" sz="2800" kern="0" dirty="0" smtClean="0">
                <a:ea typeface="MS PGothic" pitchFamily="34" charset="-128"/>
              </a:rPr>
              <a:t>Regulation (EC) No 1333/2008</a:t>
            </a:r>
            <a:r>
              <a:rPr lang="en-GB" altLang="en-US" sz="2800" b="0" kern="0" dirty="0" smtClean="0">
                <a:ea typeface="MS PGothic" pitchFamily="34" charset="-128"/>
              </a:rPr>
              <a:t> on </a:t>
            </a:r>
            <a:r>
              <a:rPr lang="en-GB" altLang="en-US" sz="2800" b="0" u="sng" kern="0" dirty="0" smtClean="0">
                <a:ea typeface="MS PGothic" pitchFamily="34" charset="-128"/>
              </a:rPr>
              <a:t>food additives</a:t>
            </a:r>
            <a:endParaRPr lang="en-GB" altLang="en-US" sz="2800" b="0" kern="0" dirty="0" smtClean="0">
              <a:ea typeface="MS PGothic" pitchFamily="34" charset="-128"/>
            </a:endParaRPr>
          </a:p>
          <a:p>
            <a:pPr lvl="1" algn="just">
              <a:spcAft>
                <a:spcPct val="50000"/>
              </a:spcAft>
              <a:buClr>
                <a:srgbClr val="3E6FD2"/>
              </a:buClr>
            </a:pPr>
            <a:r>
              <a:rPr lang="en-GB" altLang="en-US" sz="2800" kern="0" dirty="0" smtClean="0">
                <a:ea typeface="MS PGothic" pitchFamily="34" charset="-128"/>
              </a:rPr>
              <a:t>Regulation (EU) No 231/2012</a:t>
            </a:r>
            <a:r>
              <a:rPr lang="en-GB" altLang="en-US" sz="2800" b="0" kern="0" dirty="0" smtClean="0">
                <a:ea typeface="MS PGothic" pitchFamily="34" charset="-128"/>
              </a:rPr>
              <a:t> laying down </a:t>
            </a:r>
            <a:r>
              <a:rPr lang="en-GB" altLang="en-US" sz="2800" b="0" u="sng" kern="0" dirty="0" smtClean="0">
                <a:ea typeface="MS PGothic" pitchFamily="34" charset="-128"/>
              </a:rPr>
              <a:t>specifications</a:t>
            </a:r>
            <a:r>
              <a:rPr lang="en-GB" altLang="en-US" sz="2800" b="0" kern="0" dirty="0" smtClean="0">
                <a:ea typeface="MS PGothic" pitchFamily="34" charset="-128"/>
              </a:rPr>
              <a:t> for food additives</a:t>
            </a:r>
          </a:p>
          <a:p>
            <a:pPr lvl="1" algn="just">
              <a:spcAft>
                <a:spcPct val="50000"/>
              </a:spcAft>
              <a:buClr>
                <a:srgbClr val="3E6FD2"/>
              </a:buClr>
            </a:pPr>
            <a:r>
              <a:rPr lang="en-GB" altLang="en-US" sz="2800" dirty="0" smtClean="0">
                <a:ea typeface="MS PGothic" pitchFamily="34" charset="-128"/>
              </a:rPr>
              <a:t>Regulation </a:t>
            </a:r>
            <a:r>
              <a:rPr lang="en-GB" altLang="en-US" sz="2800" dirty="0">
                <a:ea typeface="MS PGothic" pitchFamily="34" charset="-128"/>
              </a:rPr>
              <a:t>(EU) No 257/2010</a:t>
            </a:r>
            <a:r>
              <a:rPr lang="en-GB" altLang="en-US" sz="2800" b="0" dirty="0">
                <a:ea typeface="MS PGothic" pitchFamily="34" charset="-128"/>
              </a:rPr>
              <a:t> setting up a </a:t>
            </a:r>
            <a:r>
              <a:rPr lang="en-GB" altLang="en-US" sz="2800" b="0" u="sng" dirty="0">
                <a:ea typeface="MS PGothic" pitchFamily="34" charset="-128"/>
              </a:rPr>
              <a:t>programme for the </a:t>
            </a:r>
            <a:r>
              <a:rPr lang="en-GB" altLang="en-US" sz="2800" b="0" u="sng" dirty="0" smtClean="0">
                <a:ea typeface="MS PGothic" pitchFamily="34" charset="-128"/>
              </a:rPr>
              <a:t>re-evaluation</a:t>
            </a:r>
            <a:r>
              <a:rPr lang="en-GB" altLang="en-US" sz="2800" b="0" dirty="0" smtClean="0">
                <a:ea typeface="MS PGothic" pitchFamily="34" charset="-128"/>
              </a:rPr>
              <a:t> </a:t>
            </a:r>
            <a:r>
              <a:rPr lang="en-GB" altLang="en-US" sz="2800" b="0" dirty="0">
                <a:ea typeface="MS PGothic" pitchFamily="34" charset="-128"/>
              </a:rPr>
              <a:t>of approved food additives</a:t>
            </a:r>
            <a:endParaRPr lang="en-GB" altLang="en-US" dirty="0"/>
          </a:p>
          <a:p>
            <a:endParaRPr lang="en-GB" altLang="en-US" kern="0" dirty="0" smtClean="0"/>
          </a:p>
        </p:txBody>
      </p:sp>
    </p:spTree>
    <p:extLst>
      <p:ext uri="{BB962C8B-B14F-4D97-AF65-F5344CB8AC3E}">
        <p14:creationId xmlns:p14="http://schemas.microsoft.com/office/powerpoint/2010/main" val="11787305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395288" y="1484263"/>
            <a:ext cx="8229600" cy="936625"/>
          </a:xfrm>
          <a:prstGeom prst="rect">
            <a:avLst/>
          </a:prstGeom>
        </p:spPr>
        <p:txBody>
          <a:bodyPr/>
          <a:lstStyle>
            <a:lvl1pPr marL="358775" algn="l" rtl="0" eaLnBrk="1" fontAlgn="base" hangingPunct="1">
              <a:spcBef>
                <a:spcPct val="0"/>
              </a:spcBef>
              <a:spcAft>
                <a:spcPct val="0"/>
              </a:spcAft>
              <a:defRPr sz="3000" b="1">
                <a:solidFill>
                  <a:srgbClr val="0F5494"/>
                </a:solidFill>
                <a:latin typeface="+mj-lt"/>
                <a:ea typeface="+mj-ea"/>
                <a:cs typeface="+mj-cs"/>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algn="ctr"/>
            <a:r>
              <a:rPr lang="en-GB" altLang="en-US" sz="2800" kern="0" dirty="0" smtClean="0">
                <a:solidFill>
                  <a:srgbClr val="FF0000"/>
                </a:solidFill>
              </a:rPr>
              <a:t>Regulation (EC) No 1333/2008</a:t>
            </a:r>
          </a:p>
        </p:txBody>
      </p:sp>
      <p:sp>
        <p:nvSpPr>
          <p:cNvPr id="3" name="Rectangle 3"/>
          <p:cNvSpPr txBox="1">
            <a:spLocks noChangeArrowheads="1"/>
          </p:cNvSpPr>
          <p:nvPr/>
        </p:nvSpPr>
        <p:spPr>
          <a:xfrm>
            <a:off x="971550" y="2420888"/>
            <a:ext cx="7704138" cy="3387725"/>
          </a:xfrm>
          <a:prstGeom prst="rect">
            <a:avLst/>
          </a:prstGeom>
        </p:spPr>
        <p:txBody>
          <a:bodyPr/>
          <a:lst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marL="0" indent="0">
              <a:lnSpc>
                <a:spcPct val="90000"/>
              </a:lnSpc>
              <a:spcAft>
                <a:spcPct val="20000"/>
              </a:spcAft>
              <a:buFontTx/>
              <a:buNone/>
            </a:pPr>
            <a:r>
              <a:rPr lang="en-GB" altLang="en-US" sz="2800" kern="0" dirty="0" smtClean="0"/>
              <a:t>It provides for:</a:t>
            </a:r>
          </a:p>
          <a:p>
            <a:pPr lvl="1">
              <a:lnSpc>
                <a:spcPct val="90000"/>
              </a:lnSpc>
              <a:spcAft>
                <a:spcPct val="20000"/>
              </a:spcAft>
              <a:buClr>
                <a:srgbClr val="3E6FD2"/>
              </a:buClr>
            </a:pPr>
            <a:r>
              <a:rPr lang="en-GB" altLang="en-US" sz="2800" b="0" i="1" kern="0" dirty="0" smtClean="0"/>
              <a:t>Definitions</a:t>
            </a:r>
          </a:p>
          <a:p>
            <a:pPr lvl="1">
              <a:spcAft>
                <a:spcPct val="20000"/>
              </a:spcAft>
              <a:buClr>
                <a:srgbClr val="3E6FD2"/>
              </a:buClr>
            </a:pPr>
            <a:r>
              <a:rPr lang="en-GB" altLang="en-US" sz="2800" b="0" i="1" kern="0" dirty="0" smtClean="0"/>
              <a:t>Conditions of use</a:t>
            </a:r>
          </a:p>
          <a:p>
            <a:pPr lvl="1">
              <a:spcAft>
                <a:spcPct val="20000"/>
              </a:spcAft>
              <a:buClr>
                <a:srgbClr val="3E6FD2"/>
              </a:buClr>
            </a:pPr>
            <a:r>
              <a:rPr lang="en-GB" altLang="en-US" sz="2800" b="0" i="1" kern="0" dirty="0" smtClean="0"/>
              <a:t>Union list of authorised food additives</a:t>
            </a:r>
          </a:p>
          <a:p>
            <a:pPr lvl="1">
              <a:spcAft>
                <a:spcPct val="20000"/>
              </a:spcAft>
              <a:buClr>
                <a:srgbClr val="3E6FD2"/>
              </a:buClr>
            </a:pPr>
            <a:r>
              <a:rPr lang="fr-BE" altLang="en-US" sz="2800" b="0" i="1" kern="0" dirty="0" smtClean="0"/>
              <a:t>Labelling </a:t>
            </a:r>
            <a:r>
              <a:rPr lang="en-GB" altLang="en-US" sz="2800" b="0" i="1" kern="0" dirty="0" smtClean="0"/>
              <a:t>requirements</a:t>
            </a:r>
          </a:p>
        </p:txBody>
      </p:sp>
    </p:spTree>
    <p:extLst>
      <p:ext uri="{BB962C8B-B14F-4D97-AF65-F5344CB8AC3E}">
        <p14:creationId xmlns:p14="http://schemas.microsoft.com/office/powerpoint/2010/main" val="39036553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395288" y="1196677"/>
            <a:ext cx="8229600" cy="792163"/>
          </a:xfrm>
          <a:prstGeom prst="rect">
            <a:avLst/>
          </a:prstGeom>
        </p:spPr>
        <p:txBody>
          <a:bodyPr/>
          <a:lstStyle>
            <a:lvl1pPr marL="358775" algn="l" rtl="0" eaLnBrk="1" fontAlgn="base" hangingPunct="1">
              <a:spcBef>
                <a:spcPct val="0"/>
              </a:spcBef>
              <a:spcAft>
                <a:spcPct val="0"/>
              </a:spcAft>
              <a:defRPr sz="3000" b="1">
                <a:solidFill>
                  <a:srgbClr val="0F5494"/>
                </a:solidFill>
                <a:latin typeface="+mj-lt"/>
                <a:ea typeface="+mj-ea"/>
                <a:cs typeface="+mj-cs"/>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algn="ctr"/>
            <a:r>
              <a:rPr lang="en-GB" altLang="en-US" sz="3200" kern="0" dirty="0" smtClean="0"/>
              <a:t>Definition</a:t>
            </a:r>
            <a:endParaRPr lang="en-GB" altLang="en-US" sz="3200" kern="0" dirty="0" smtClean="0"/>
          </a:p>
        </p:txBody>
      </p:sp>
      <p:sp>
        <p:nvSpPr>
          <p:cNvPr id="3" name="Rectangle 3"/>
          <p:cNvSpPr txBox="1">
            <a:spLocks noChangeArrowheads="1"/>
          </p:cNvSpPr>
          <p:nvPr/>
        </p:nvSpPr>
        <p:spPr>
          <a:xfrm>
            <a:off x="179512" y="2348161"/>
            <a:ext cx="8569325" cy="4537223"/>
          </a:xfrm>
          <a:prstGeom prst="rect">
            <a:avLst/>
          </a:prstGeom>
        </p:spPr>
        <p:txBody>
          <a:bodyPr/>
          <a:lst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a:lnSpc>
                <a:spcPct val="90000"/>
              </a:lnSpc>
              <a:spcAft>
                <a:spcPts val="1200"/>
              </a:spcAft>
              <a:defRPr/>
            </a:pPr>
            <a:r>
              <a:rPr lang="en-GB" sz="2000" kern="0" dirty="0" smtClean="0"/>
              <a:t>‘</a:t>
            </a:r>
            <a:r>
              <a:rPr lang="en-GB" sz="2000" b="1" u="sng" kern="0" dirty="0"/>
              <a:t>F</a:t>
            </a:r>
            <a:r>
              <a:rPr lang="en-GB" sz="2000" b="1" u="sng" kern="0" dirty="0" smtClean="0"/>
              <a:t>ood </a:t>
            </a:r>
            <a:r>
              <a:rPr lang="en-GB" sz="2000" b="1" u="sng" kern="0" dirty="0"/>
              <a:t>A</a:t>
            </a:r>
            <a:r>
              <a:rPr lang="en-GB" sz="2000" b="1" u="sng" kern="0" dirty="0" smtClean="0"/>
              <a:t>dditive</a:t>
            </a:r>
            <a:r>
              <a:rPr lang="en-GB" sz="2000" kern="0" dirty="0" smtClean="0"/>
              <a:t>’ means any substance: </a:t>
            </a:r>
          </a:p>
          <a:p>
            <a:pPr lvl="1" algn="just">
              <a:lnSpc>
                <a:spcPct val="90000"/>
              </a:lnSpc>
              <a:spcAft>
                <a:spcPct val="40000"/>
              </a:spcAft>
              <a:buClr>
                <a:srgbClr val="0F5494"/>
              </a:buClr>
              <a:buFont typeface="Wingdings" pitchFamily="2" charset="2"/>
              <a:buChar char="q"/>
              <a:defRPr/>
            </a:pPr>
            <a:r>
              <a:rPr lang="en-GB" kern="0" dirty="0" smtClean="0"/>
              <a:t>Not</a:t>
            </a:r>
            <a:r>
              <a:rPr lang="en-GB" b="0" kern="0" dirty="0" smtClean="0"/>
              <a:t> normally consumed as a </a:t>
            </a:r>
            <a:r>
              <a:rPr lang="en-GB" kern="0" dirty="0" smtClean="0"/>
              <a:t>food</a:t>
            </a:r>
            <a:r>
              <a:rPr lang="en-GB" b="0" kern="0" dirty="0" smtClean="0"/>
              <a:t> in itself, </a:t>
            </a:r>
          </a:p>
          <a:p>
            <a:pPr lvl="1" algn="just">
              <a:lnSpc>
                <a:spcPct val="90000"/>
              </a:lnSpc>
              <a:spcAft>
                <a:spcPct val="40000"/>
              </a:spcAft>
              <a:buClr>
                <a:srgbClr val="0F5494"/>
              </a:buClr>
              <a:buFont typeface="Wingdings" pitchFamily="2" charset="2"/>
              <a:buChar char="q"/>
              <a:defRPr/>
            </a:pPr>
            <a:r>
              <a:rPr lang="en-GB" kern="0" dirty="0" smtClean="0"/>
              <a:t>Not</a:t>
            </a:r>
            <a:r>
              <a:rPr lang="en-GB" b="0" kern="0" dirty="0" smtClean="0"/>
              <a:t> normally used as a </a:t>
            </a:r>
            <a:r>
              <a:rPr lang="en-GB" kern="0" dirty="0" smtClean="0"/>
              <a:t>characteristic ingredient </a:t>
            </a:r>
            <a:r>
              <a:rPr lang="en-GB" b="0" kern="0" dirty="0" smtClean="0"/>
              <a:t>of food,</a:t>
            </a:r>
          </a:p>
          <a:p>
            <a:pPr lvl="1" algn="just">
              <a:lnSpc>
                <a:spcPct val="90000"/>
              </a:lnSpc>
              <a:spcAft>
                <a:spcPct val="40000"/>
              </a:spcAft>
              <a:buClr>
                <a:srgbClr val="0F5494"/>
              </a:buClr>
              <a:buFont typeface="Wingdings" pitchFamily="2" charset="2"/>
              <a:buChar char="q"/>
              <a:defRPr/>
            </a:pPr>
            <a:r>
              <a:rPr lang="en-GB" b="0" kern="0" dirty="0" smtClean="0"/>
              <a:t>Intentionally added for a </a:t>
            </a:r>
            <a:r>
              <a:rPr lang="en-GB" kern="0" dirty="0" smtClean="0"/>
              <a:t>technological purpose </a:t>
            </a:r>
            <a:r>
              <a:rPr lang="en-GB" b="0" kern="0" dirty="0" smtClean="0"/>
              <a:t>in the manufacture, processing, preparation, treatment, packaging, transport or storage of food, </a:t>
            </a:r>
          </a:p>
          <a:p>
            <a:pPr lvl="1" algn="just">
              <a:lnSpc>
                <a:spcPct val="90000"/>
              </a:lnSpc>
              <a:spcAft>
                <a:spcPct val="40000"/>
              </a:spcAft>
              <a:buClr>
                <a:srgbClr val="0F5494"/>
              </a:buClr>
              <a:buFont typeface="Wingdings" pitchFamily="2" charset="2"/>
              <a:buChar char="q"/>
              <a:defRPr/>
            </a:pPr>
            <a:r>
              <a:rPr lang="en-GB" b="0" kern="0" dirty="0" smtClean="0"/>
              <a:t>That </a:t>
            </a:r>
            <a:r>
              <a:rPr lang="en-GB" kern="0" dirty="0" smtClean="0"/>
              <a:t>becomes</a:t>
            </a:r>
            <a:r>
              <a:rPr lang="en-GB" b="0" kern="0" dirty="0" smtClean="0"/>
              <a:t> directly or indirectly a </a:t>
            </a:r>
            <a:r>
              <a:rPr lang="en-GB" kern="0" dirty="0" smtClean="0"/>
              <a:t>component of the food</a:t>
            </a:r>
            <a:r>
              <a:rPr lang="en-GB" b="0" kern="0" dirty="0" smtClean="0"/>
              <a:t>, including its by-products</a:t>
            </a:r>
            <a:r>
              <a:rPr lang="en-GB" b="0" kern="0" dirty="0" smtClean="0"/>
              <a:t>. </a:t>
            </a:r>
          </a:p>
          <a:p>
            <a:pPr marL="457200" lvl="1" indent="0" algn="just">
              <a:lnSpc>
                <a:spcPct val="90000"/>
              </a:lnSpc>
              <a:spcAft>
                <a:spcPct val="40000"/>
              </a:spcAft>
              <a:buClr>
                <a:srgbClr val="0F5494"/>
              </a:buClr>
              <a:buNone/>
              <a:defRPr/>
            </a:pPr>
            <a:endParaRPr lang="en-GB" b="0" kern="0" dirty="0"/>
          </a:p>
          <a:p>
            <a:pPr marL="457200" lvl="1" indent="0" algn="just">
              <a:lnSpc>
                <a:spcPct val="90000"/>
              </a:lnSpc>
              <a:spcAft>
                <a:spcPct val="40000"/>
              </a:spcAft>
              <a:buClr>
                <a:srgbClr val="0F5494"/>
              </a:buClr>
              <a:buNone/>
              <a:defRPr/>
            </a:pPr>
            <a:r>
              <a:rPr lang="en-GB" sz="1600" b="0" kern="0" dirty="0" smtClean="0"/>
              <a:t>Note: flavourings and enzymes are defined in their “sectoral legislation” </a:t>
            </a:r>
          </a:p>
        </p:txBody>
      </p:sp>
      <p:sp>
        <p:nvSpPr>
          <p:cNvPr id="4" name="Slide Number Placeholder 1"/>
          <p:cNvSpPr>
            <a:spLocks noGrp="1"/>
          </p:cNvSpPr>
          <p:nvPr>
            <p:ph type="sldNum" sz="quarter" idx="12"/>
          </p:nvPr>
        </p:nvSpPr>
        <p:spPr>
          <a:xfrm>
            <a:off x="6553200" y="6245225"/>
            <a:ext cx="2133600" cy="476250"/>
          </a:xfrm>
          <a:noFill/>
        </p:spPr>
        <p:txBody>
          <a:bodyPr/>
          <a:lstStyle>
            <a:lvl1pPr eaLnBrk="0" hangingPunct="0">
              <a:defRPr sz="7600" b="1">
                <a:solidFill>
                  <a:srgbClr val="FFD624"/>
                </a:solidFill>
                <a:latin typeface="Verdana" pitchFamily="34" charset="0"/>
              </a:defRPr>
            </a:lvl1pPr>
            <a:lvl2pPr marL="742950" indent="-285750" eaLnBrk="0" hangingPunct="0">
              <a:defRPr sz="7600" b="1">
                <a:solidFill>
                  <a:srgbClr val="FFD624"/>
                </a:solidFill>
                <a:latin typeface="Verdana" pitchFamily="34" charset="0"/>
              </a:defRPr>
            </a:lvl2pPr>
            <a:lvl3pPr marL="1143000" indent="-228600" eaLnBrk="0" hangingPunct="0">
              <a:defRPr sz="7600" b="1">
                <a:solidFill>
                  <a:srgbClr val="FFD624"/>
                </a:solidFill>
                <a:latin typeface="Verdana" pitchFamily="34" charset="0"/>
              </a:defRPr>
            </a:lvl3pPr>
            <a:lvl4pPr marL="1600200" indent="-228600" eaLnBrk="0" hangingPunct="0">
              <a:defRPr sz="7600" b="1">
                <a:solidFill>
                  <a:srgbClr val="FFD624"/>
                </a:solidFill>
                <a:latin typeface="Verdana" pitchFamily="34" charset="0"/>
              </a:defRPr>
            </a:lvl4pPr>
            <a:lvl5pPr marL="2057400" indent="-228600" eaLnBrk="0" hangingPunct="0">
              <a:defRPr sz="7600" b="1">
                <a:solidFill>
                  <a:srgbClr val="FFD624"/>
                </a:solidFill>
                <a:latin typeface="Verdana" pitchFamily="34" charset="0"/>
              </a:defRPr>
            </a:lvl5pPr>
            <a:lvl6pPr marL="2514600" indent="-228600" eaLnBrk="0" fontAlgn="base" hangingPunct="0">
              <a:spcBef>
                <a:spcPct val="0"/>
              </a:spcBef>
              <a:spcAft>
                <a:spcPct val="0"/>
              </a:spcAft>
              <a:defRPr sz="7600" b="1">
                <a:solidFill>
                  <a:srgbClr val="FFD624"/>
                </a:solidFill>
                <a:latin typeface="Verdana" pitchFamily="34" charset="0"/>
              </a:defRPr>
            </a:lvl6pPr>
            <a:lvl7pPr marL="2971800" indent="-228600" eaLnBrk="0" fontAlgn="base" hangingPunct="0">
              <a:spcBef>
                <a:spcPct val="0"/>
              </a:spcBef>
              <a:spcAft>
                <a:spcPct val="0"/>
              </a:spcAft>
              <a:defRPr sz="7600" b="1">
                <a:solidFill>
                  <a:srgbClr val="FFD624"/>
                </a:solidFill>
                <a:latin typeface="Verdana" pitchFamily="34" charset="0"/>
              </a:defRPr>
            </a:lvl7pPr>
            <a:lvl8pPr marL="3429000" indent="-228600" eaLnBrk="0" fontAlgn="base" hangingPunct="0">
              <a:spcBef>
                <a:spcPct val="0"/>
              </a:spcBef>
              <a:spcAft>
                <a:spcPct val="0"/>
              </a:spcAft>
              <a:defRPr sz="7600" b="1">
                <a:solidFill>
                  <a:srgbClr val="FFD624"/>
                </a:solidFill>
                <a:latin typeface="Verdana" pitchFamily="34" charset="0"/>
              </a:defRPr>
            </a:lvl8pPr>
            <a:lvl9pPr marL="3886200" indent="-228600" eaLnBrk="0" fontAlgn="base" hangingPunct="0">
              <a:spcBef>
                <a:spcPct val="0"/>
              </a:spcBef>
              <a:spcAft>
                <a:spcPct val="0"/>
              </a:spcAft>
              <a:defRPr sz="7600" b="1">
                <a:solidFill>
                  <a:srgbClr val="FFD624"/>
                </a:solidFill>
                <a:latin typeface="Verdana" pitchFamily="34" charset="0"/>
              </a:defRPr>
            </a:lvl9pPr>
          </a:lstStyle>
          <a:p>
            <a:pPr eaLnBrk="1" hangingPunct="1"/>
            <a:fld id="{4C18C79E-4576-4410-86FD-2CD8187887C0}" type="slidenum">
              <a:rPr lang="en-GB" altLang="en-US" sz="1400" b="0" smtClean="0">
                <a:solidFill>
                  <a:schemeClr val="tx1"/>
                </a:solidFill>
                <a:latin typeface="Arial" charset="0"/>
              </a:rPr>
              <a:pPr eaLnBrk="1" hangingPunct="1"/>
              <a:t>9</a:t>
            </a:fld>
            <a:endParaRPr lang="en-GB" altLang="en-US" sz="1400" b="0" dirty="0" smtClean="0">
              <a:solidFill>
                <a:schemeClr val="tx1"/>
              </a:solidFill>
              <a:latin typeface="Arial" charset="0"/>
            </a:endParaRPr>
          </a:p>
        </p:txBody>
      </p:sp>
    </p:spTree>
    <p:extLst>
      <p:ext uri="{BB962C8B-B14F-4D97-AF65-F5344CB8AC3E}">
        <p14:creationId xmlns:p14="http://schemas.microsoft.com/office/powerpoint/2010/main" val="16276977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Blank">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altLang="en-US" sz="1200" b="0" i="0" u="none" strike="noStrike" cap="none" normalizeH="0" baseline="0" smtClean="0">
            <a:ln>
              <a:noFill/>
            </a:ln>
            <a:solidFill>
              <a:srgbClr val="0F5494"/>
            </a:solidFill>
            <a:effectLst/>
            <a:latin typeface="Verdana"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altLang="en-US" sz="1200" b="0" i="0" u="none" strike="noStrike" cap="none" normalizeH="0" baseline="0" smtClean="0">
            <a:ln>
              <a:noFill/>
            </a:ln>
            <a:solidFill>
              <a:srgbClr val="0F5494"/>
            </a:solidFill>
            <a:effectLst/>
            <a:latin typeface="Verdana" pitchFamily="34"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9240</TotalTime>
  <Words>2230</Words>
  <Application>Microsoft Office PowerPoint</Application>
  <PresentationFormat>On-screen Show (4:3)</PresentationFormat>
  <Paragraphs>180</Paragraphs>
  <Slides>30</Slides>
  <Notes>6</Notes>
  <HiddenSlides>8</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ＭＳ Ｐゴシック</vt:lpstr>
      <vt:lpstr>ＭＳ Ｐゴシック</vt:lpstr>
      <vt:lpstr>Arial</vt:lpstr>
      <vt:lpstr>Calibri</vt:lpstr>
      <vt:lpstr>Verdana</vt:lpstr>
      <vt:lpstr>Wingdings</vt:lpstr>
      <vt:lpstr>Blank</vt:lpstr>
      <vt:lpstr>Management of food additives in the European Union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Calls for scientific and technical data for individual food additives</vt:lpstr>
      <vt:lpstr>Calls for scientific and technical data from individual food additives</vt:lpstr>
      <vt:lpstr>Calls for scientific and technical data</vt:lpstr>
      <vt:lpstr>Further information</vt:lpstr>
      <vt:lpstr>PowerPoint Presentation</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CARDON Guillermo (SANTE)</dc:creator>
  <cp:lastModifiedBy>SOCHOR Jiri (SANTE)</cp:lastModifiedBy>
  <cp:revision>299</cp:revision>
  <cp:lastPrinted>2019-03-18T18:02:56Z</cp:lastPrinted>
  <dcterms:created xsi:type="dcterms:W3CDTF">2016-04-14T14:58:52Z</dcterms:created>
  <dcterms:modified xsi:type="dcterms:W3CDTF">2019-03-18T18:05:35Z</dcterms:modified>
</cp:coreProperties>
</file>