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618DB5-D7B6-4707-9148-55D081E5A103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B21946-EA44-4888-A874-04A2C0D96F54}">
      <dgm:prSet phldrT="[Text]"/>
      <dgm:spPr/>
      <dgm:t>
        <a:bodyPr/>
        <a:lstStyle/>
        <a:p>
          <a:r>
            <a:rPr lang="en-US" dirty="0" smtClean="0"/>
            <a:t>National Standards</a:t>
          </a:r>
          <a:endParaRPr lang="en-US" dirty="0"/>
        </a:p>
      </dgm:t>
    </dgm:pt>
    <dgm:pt modelId="{28B10247-C22C-446B-ACBB-6C8CF33F3331}" type="parTrans" cxnId="{CA6F9204-BE18-4289-B77D-4EAC839E8376}">
      <dgm:prSet/>
      <dgm:spPr/>
      <dgm:t>
        <a:bodyPr/>
        <a:lstStyle/>
        <a:p>
          <a:endParaRPr lang="en-US"/>
        </a:p>
      </dgm:t>
    </dgm:pt>
    <dgm:pt modelId="{E4030B7E-1366-49E6-82D2-ADB395DFF84D}" type="sibTrans" cxnId="{CA6F9204-BE18-4289-B77D-4EAC839E8376}">
      <dgm:prSet/>
      <dgm:spPr/>
      <dgm:t>
        <a:bodyPr/>
        <a:lstStyle/>
        <a:p>
          <a:endParaRPr lang="en-US"/>
        </a:p>
      </dgm:t>
    </dgm:pt>
    <dgm:pt modelId="{6210EAF2-7E7B-4082-8C24-E98BD0B3C7C9}">
      <dgm:prSet phldrT="[Text]"/>
      <dgm:spPr/>
      <dgm:t>
        <a:bodyPr/>
        <a:lstStyle/>
        <a:p>
          <a:r>
            <a:rPr lang="en-US" dirty="0" smtClean="0"/>
            <a:t>Technical regulations</a:t>
          </a:r>
          <a:endParaRPr lang="en-US" dirty="0"/>
        </a:p>
      </dgm:t>
    </dgm:pt>
    <dgm:pt modelId="{ED997317-C9E9-4CB7-8BFC-29C0C68DA05F}" type="parTrans" cxnId="{AE544CBE-041E-4487-A53B-5E754FF8F322}">
      <dgm:prSet/>
      <dgm:spPr/>
      <dgm:t>
        <a:bodyPr/>
        <a:lstStyle/>
        <a:p>
          <a:endParaRPr lang="en-US"/>
        </a:p>
      </dgm:t>
    </dgm:pt>
    <dgm:pt modelId="{59CC98D8-C596-4AD7-9A73-8E95A93FE180}" type="sibTrans" cxnId="{AE544CBE-041E-4487-A53B-5E754FF8F322}">
      <dgm:prSet/>
      <dgm:spPr/>
      <dgm:t>
        <a:bodyPr/>
        <a:lstStyle/>
        <a:p>
          <a:endParaRPr lang="en-US"/>
        </a:p>
      </dgm:t>
    </dgm:pt>
    <dgm:pt modelId="{3AAC8B9C-812E-4792-9C50-A97B2FF1495D}" type="pres">
      <dgm:prSet presAssocID="{F5618DB5-D7B6-4707-9148-55D081E5A103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FB542F60-F76B-4F18-963C-2586C3A6FB1F}" type="pres">
      <dgm:prSet presAssocID="{F5618DB5-D7B6-4707-9148-55D081E5A103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60939A-4F0A-4B5F-83F8-019A5D5504BB}" type="pres">
      <dgm:prSet presAssocID="{F5618DB5-D7B6-4707-9148-55D081E5A103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en-US"/>
        </a:p>
      </dgm:t>
    </dgm:pt>
    <dgm:pt modelId="{64A9D4BC-0E6D-4C45-8E94-491C59380083}" type="pres">
      <dgm:prSet presAssocID="{F5618DB5-D7B6-4707-9148-55D081E5A103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23B079-8719-4D88-A7FD-9DAD3E1524A6}" type="pres">
      <dgm:prSet presAssocID="{F5618DB5-D7B6-4707-9148-55D081E5A103}" presName="RightNode" presStyleLbl="bgImgPlace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26CB9CC5-762A-4F92-957B-DC639D6AD68E}" type="pres">
      <dgm:prSet presAssocID="{F5618DB5-D7B6-4707-9148-55D081E5A103}" presName="TopArrow" presStyleLbl="node1" presStyleIdx="0" presStyleCnt="2" custScaleY="94387" custLinFactNeighborX="520" custLinFactNeighborY="-5240"/>
      <dgm:spPr>
        <a:solidFill>
          <a:srgbClr val="FFC000"/>
        </a:solidFill>
      </dgm:spPr>
    </dgm:pt>
    <dgm:pt modelId="{C38D6E6D-F58D-4727-89EA-424551A41E0D}" type="pres">
      <dgm:prSet presAssocID="{F5618DB5-D7B6-4707-9148-55D081E5A103}" presName="BottomArrow" presStyleLbl="node1" presStyleIdx="1" presStyleCnt="2" custLinFactNeighborX="10" custLinFactNeighborY="7178"/>
      <dgm:spPr>
        <a:ln>
          <a:solidFill>
            <a:srgbClr val="00B0F0"/>
          </a:solidFill>
        </a:ln>
      </dgm:spPr>
    </dgm:pt>
  </dgm:ptLst>
  <dgm:cxnLst>
    <dgm:cxn modelId="{D57696D4-E13B-45E0-B53C-13C9C509681B}" type="presOf" srcId="{6210EAF2-7E7B-4082-8C24-E98BD0B3C7C9}" destId="{64A9D4BC-0E6D-4C45-8E94-491C59380083}" srcOrd="0" destOrd="0" presId="urn:microsoft.com/office/officeart/2009/layout/ReverseList"/>
    <dgm:cxn modelId="{5CC4F1B7-82E1-4B02-9F34-BC547AE0B201}" type="presOf" srcId="{F5618DB5-D7B6-4707-9148-55D081E5A103}" destId="{3AAC8B9C-812E-4792-9C50-A97B2FF1495D}" srcOrd="0" destOrd="0" presId="urn:microsoft.com/office/officeart/2009/layout/ReverseList"/>
    <dgm:cxn modelId="{87076E79-6BAA-493F-96C6-83623993833B}" type="presOf" srcId="{11B21946-EA44-4888-A874-04A2C0D96F54}" destId="{FB542F60-F76B-4F18-963C-2586C3A6FB1F}" srcOrd="0" destOrd="0" presId="urn:microsoft.com/office/officeart/2009/layout/ReverseList"/>
    <dgm:cxn modelId="{436012A1-5DDA-4F53-9C5C-630C88AD85EE}" type="presOf" srcId="{6210EAF2-7E7B-4082-8C24-E98BD0B3C7C9}" destId="{A223B079-8719-4D88-A7FD-9DAD3E1524A6}" srcOrd="1" destOrd="0" presId="urn:microsoft.com/office/officeart/2009/layout/ReverseList"/>
    <dgm:cxn modelId="{9EB5C99D-4FDA-4B4C-BB13-7BA4304C12CF}" type="presOf" srcId="{11B21946-EA44-4888-A874-04A2C0D96F54}" destId="{FF60939A-4F0A-4B5F-83F8-019A5D5504BB}" srcOrd="1" destOrd="0" presId="urn:microsoft.com/office/officeart/2009/layout/ReverseList"/>
    <dgm:cxn modelId="{AE544CBE-041E-4487-A53B-5E754FF8F322}" srcId="{F5618DB5-D7B6-4707-9148-55D081E5A103}" destId="{6210EAF2-7E7B-4082-8C24-E98BD0B3C7C9}" srcOrd="1" destOrd="0" parTransId="{ED997317-C9E9-4CB7-8BFC-29C0C68DA05F}" sibTransId="{59CC98D8-C596-4AD7-9A73-8E95A93FE180}"/>
    <dgm:cxn modelId="{CA6F9204-BE18-4289-B77D-4EAC839E8376}" srcId="{F5618DB5-D7B6-4707-9148-55D081E5A103}" destId="{11B21946-EA44-4888-A874-04A2C0D96F54}" srcOrd="0" destOrd="0" parTransId="{28B10247-C22C-446B-ACBB-6C8CF33F3331}" sibTransId="{E4030B7E-1366-49E6-82D2-ADB395DFF84D}"/>
    <dgm:cxn modelId="{A3297531-76DD-4A3C-842E-7EBE49ED63C4}" type="presParOf" srcId="{3AAC8B9C-812E-4792-9C50-A97B2FF1495D}" destId="{FB542F60-F76B-4F18-963C-2586C3A6FB1F}" srcOrd="0" destOrd="0" presId="urn:microsoft.com/office/officeart/2009/layout/ReverseList"/>
    <dgm:cxn modelId="{272A61CE-71B0-453C-B3D3-DDD2EF7AA039}" type="presParOf" srcId="{3AAC8B9C-812E-4792-9C50-A97B2FF1495D}" destId="{FF60939A-4F0A-4B5F-83F8-019A5D5504BB}" srcOrd="1" destOrd="0" presId="urn:microsoft.com/office/officeart/2009/layout/ReverseList"/>
    <dgm:cxn modelId="{6AD535AF-DD8A-4E6D-B210-BC5F5269EE8A}" type="presParOf" srcId="{3AAC8B9C-812E-4792-9C50-A97B2FF1495D}" destId="{64A9D4BC-0E6D-4C45-8E94-491C59380083}" srcOrd="2" destOrd="0" presId="urn:microsoft.com/office/officeart/2009/layout/ReverseList"/>
    <dgm:cxn modelId="{165F1154-4218-4258-BD57-12603283F778}" type="presParOf" srcId="{3AAC8B9C-812E-4792-9C50-A97B2FF1495D}" destId="{A223B079-8719-4D88-A7FD-9DAD3E1524A6}" srcOrd="3" destOrd="0" presId="urn:microsoft.com/office/officeart/2009/layout/ReverseList"/>
    <dgm:cxn modelId="{B0A99426-BD5C-4932-89E9-F1077B22FE75}" type="presParOf" srcId="{3AAC8B9C-812E-4792-9C50-A97B2FF1495D}" destId="{26CB9CC5-762A-4F92-957B-DC639D6AD68E}" srcOrd="4" destOrd="0" presId="urn:microsoft.com/office/officeart/2009/layout/ReverseList"/>
    <dgm:cxn modelId="{95DEEBF7-BC97-43E0-9B4B-3EDC59837AC5}" type="presParOf" srcId="{3AAC8B9C-812E-4792-9C50-A97B2FF1495D}" destId="{C38D6E6D-F58D-4727-89EA-424551A41E0D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0939A-4F0A-4B5F-83F8-019A5D5504BB}">
      <dsp:nvSpPr>
        <dsp:cNvPr id="0" name=""/>
        <dsp:cNvSpPr/>
      </dsp:nvSpPr>
      <dsp:spPr>
        <a:xfrm rot="16200000">
          <a:off x="1922841" y="1433153"/>
          <a:ext cx="3093450" cy="18904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146050" rIns="131445" bIns="14605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National Standards</a:t>
          </a:r>
          <a:endParaRPr lang="en-US" sz="2300" kern="1200" dirty="0"/>
        </a:p>
      </dsp:txBody>
      <dsp:txXfrm rot="5400000">
        <a:off x="2616653" y="923941"/>
        <a:ext cx="1798125" cy="2908850"/>
      </dsp:txXfrm>
    </dsp:sp>
    <dsp:sp modelId="{A223B079-8719-4D88-A7FD-9DAD3E1524A6}">
      <dsp:nvSpPr>
        <dsp:cNvPr id="0" name=""/>
        <dsp:cNvSpPr/>
      </dsp:nvSpPr>
      <dsp:spPr>
        <a:xfrm rot="5400000">
          <a:off x="3899108" y="1433153"/>
          <a:ext cx="3093450" cy="18904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445" tIns="146050" rIns="87630" bIns="14605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Technical regulations</a:t>
          </a:r>
          <a:endParaRPr lang="en-US" sz="2300" kern="1200" dirty="0"/>
        </a:p>
      </dsp:txBody>
      <dsp:txXfrm rot="-5400000">
        <a:off x="4500620" y="923941"/>
        <a:ext cx="1798125" cy="2908850"/>
      </dsp:txXfrm>
    </dsp:sp>
    <dsp:sp modelId="{26CB9CC5-762A-4F92-957B-DC639D6AD68E}">
      <dsp:nvSpPr>
        <dsp:cNvPr id="0" name=""/>
        <dsp:cNvSpPr/>
      </dsp:nvSpPr>
      <dsp:spPr>
        <a:xfrm>
          <a:off x="3479649" y="-75820"/>
          <a:ext cx="1976266" cy="1865248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rgbClr val="FFC0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8D6E6D-F58D-4727-89EA-424551A41E0D}">
      <dsp:nvSpPr>
        <dsp:cNvPr id="0" name=""/>
        <dsp:cNvSpPr/>
      </dsp:nvSpPr>
      <dsp:spPr>
        <a:xfrm rot="10800000">
          <a:off x="3469571" y="2949661"/>
          <a:ext cx="1976266" cy="1976170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E23D9-D121-4DA9-BF09-5C5F444A97B4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BE4BD-C6EA-48EE-8DDE-7BC9E3EC42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915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CD41C-0EBE-420D-BB28-4F099F661ED0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277"/>
          <a:stretch>
            <a:fillRect/>
          </a:stretch>
        </p:blipFill>
        <p:spPr bwMode="auto">
          <a:xfrm>
            <a:off x="10446325" y="-15922"/>
            <a:ext cx="1263073" cy="94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40" y="1"/>
            <a:ext cx="1596175" cy="1062182"/>
          </a:xfrm>
          <a:prstGeom prst="rect">
            <a:avLst/>
          </a:prstGeom>
        </p:spPr>
      </p:pic>
      <p:sp>
        <p:nvSpPr>
          <p:cNvPr id="12" name="Content Placeholder 11"/>
          <p:cNvSpPr txBox="1">
            <a:spLocks/>
          </p:cNvSpPr>
          <p:nvPr userDrawn="1"/>
        </p:nvSpPr>
        <p:spPr>
          <a:xfrm>
            <a:off x="9896762" y="845497"/>
            <a:ext cx="2362200" cy="3810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914400">
              <a:defRPr/>
            </a:pPr>
            <a:r>
              <a:rPr lang="en-US" sz="2000" b="1" dirty="0" smtClean="0">
                <a:solidFill>
                  <a:prstClr val="black"/>
                </a:solidFill>
                <a:latin typeface="Book Antiqua" pitchFamily="18" charset="0"/>
                <a:cs typeface="Arial" panose="020B0604020202020204" pitchFamily="34" charset="0"/>
              </a:rPr>
              <a:t>Republic of Kenya</a:t>
            </a:r>
            <a:endParaRPr lang="en-US" sz="2000" b="1" dirty="0">
              <a:solidFill>
                <a:prstClr val="black"/>
              </a:solidFill>
              <a:latin typeface="Book Antiqua" pitchFamily="18" charset="0"/>
              <a:cs typeface="Arial" panose="020B0604020202020204" pitchFamily="34" charset="0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None/>
              <a:defRPr/>
            </a:pPr>
            <a:endParaRPr lang="en-US" sz="200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43CE-7841-4C58-8F5B-904BAE617783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DB5A-C61F-4BF3-BAE8-D76475108BA3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C804-2A2D-4275-ADB1-2192BFF60DFF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D8A1-B0B0-4D01-8AFF-C31BC4409D5A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57892-228C-48E0-80C6-47A753BCEFB3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AA5AE-C20B-4F24-AC16-1D4C67B9F0A9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472A0-4C95-4636-9E40-1D1C0F7ED893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2CF65-CDF3-4F16-8666-15BD64A2B1A8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618" y="6139822"/>
            <a:ext cx="1314593" cy="3610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4507" y="1256054"/>
            <a:ext cx="1119831" cy="838521"/>
          </a:xfrm>
          <a:prstGeom prst="rect">
            <a:avLst/>
          </a:prstGeom>
        </p:spPr>
      </p:pic>
      <p:sp>
        <p:nvSpPr>
          <p:cNvPr id="10" name="Content Placeholder 11"/>
          <p:cNvSpPr txBox="1">
            <a:spLocks/>
          </p:cNvSpPr>
          <p:nvPr userDrawn="1"/>
        </p:nvSpPr>
        <p:spPr>
          <a:xfrm>
            <a:off x="164946" y="2128958"/>
            <a:ext cx="2160139" cy="29795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defTabSz="914400">
              <a:defRPr/>
            </a:pPr>
            <a:r>
              <a:rPr lang="en-US" sz="2000" b="1" dirty="0" smtClean="0">
                <a:solidFill>
                  <a:prstClr val="black"/>
                </a:solidFill>
                <a:latin typeface="Book Antiqua" pitchFamily="18" charset="0"/>
                <a:cs typeface="Arial" panose="020B0604020202020204" pitchFamily="34" charset="0"/>
              </a:rPr>
              <a:t>Republic of Kenya</a:t>
            </a:r>
            <a:endParaRPr lang="en-US" sz="2000" b="1" dirty="0">
              <a:solidFill>
                <a:prstClr val="black"/>
              </a:solidFill>
              <a:latin typeface="Book Antiqua" pitchFamily="18" charset="0"/>
              <a:cs typeface="Arial" panose="020B0604020202020204" pitchFamily="34" charset="0"/>
            </a:endParaRPr>
          </a:p>
          <a:p>
            <a:pPr marL="342900" indent="-342900" defTabSz="914400">
              <a:spcBef>
                <a:spcPct val="20000"/>
              </a:spcBef>
              <a:buFont typeface="Arial" pitchFamily="34" charset="0"/>
              <a:buNone/>
              <a:defRPr/>
            </a:pPr>
            <a:endParaRPr lang="en-US" sz="200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D83BA-52D2-4F78-A71A-3757710FD484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F9528-931F-4141-B38E-081CCF104747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FEB38-3CF8-4252-8DF3-B9BDC8E96794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b="1"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764" y="6130437"/>
            <a:ext cx="1074447" cy="3703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58D4-2314-4B64-B86D-FFECFD300EC6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9F842-D20B-4E44-B5E8-341FBCC15D9C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FB43-B792-438C-97D8-C38B9B17BF29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FF2B-37FA-4065-9B3C-346E109F9A95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7FCB6-AD44-41BC-A12F-BE22F2472263}" type="datetime1">
              <a:rPr lang="en-US" smtClean="0"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pPr algn="ctr"/>
            <a:r>
              <a:rPr lang="en-GB" b="1" dirty="0" smtClean="0"/>
              <a:t>Food Additives regulatory framework in Kenya.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GB" dirty="0" smtClean="0"/>
              <a:t>Presented by:</a:t>
            </a:r>
          </a:p>
          <a:p>
            <a:pPr algn="ctr"/>
            <a:r>
              <a:rPr lang="en-GB" dirty="0" smtClean="0"/>
              <a:t>Mr. Peter Mutua, Principal Standards Officer, Kenya Bureau of Standards</a:t>
            </a:r>
          </a:p>
          <a:p>
            <a:pPr algn="ctr"/>
            <a:r>
              <a:rPr lang="en-GB" dirty="0" smtClean="0"/>
              <a:t>At the CCFA51, Jinan – China (26</a:t>
            </a:r>
            <a:r>
              <a:rPr lang="en-GB" baseline="30000" dirty="0" smtClean="0"/>
              <a:t>th</a:t>
            </a:r>
            <a:r>
              <a:rPr lang="en-GB" dirty="0" smtClean="0"/>
              <a:t> March 2019).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68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8742" y="190527"/>
            <a:ext cx="9617549" cy="779817"/>
          </a:xfrm>
        </p:spPr>
        <p:txBody>
          <a:bodyPr/>
          <a:lstStyle/>
          <a:p>
            <a:r>
              <a:rPr lang="en-GB" dirty="0" smtClean="0"/>
              <a:t>Regulatory landscape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8742" y="1211617"/>
            <a:ext cx="3992732" cy="576262"/>
          </a:xfrm>
        </p:spPr>
        <p:txBody>
          <a:bodyPr/>
          <a:lstStyle/>
          <a:p>
            <a:r>
              <a:rPr lang="en-GB" b="1" dirty="0" smtClean="0"/>
              <a:t>Ministry of Health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8742" y="2029152"/>
            <a:ext cx="4342893" cy="4011430"/>
          </a:xfrm>
        </p:spPr>
        <p:txBody>
          <a:bodyPr>
            <a:noAutofit/>
          </a:bodyPr>
          <a:lstStyle/>
          <a:p>
            <a:r>
              <a:rPr lang="en-GB" sz="2400" dirty="0" smtClean="0"/>
              <a:t>Regulates food additives based of Food Law Cap 254 of Laws of Kenya;</a:t>
            </a:r>
          </a:p>
          <a:p>
            <a:r>
              <a:rPr lang="en-GB" sz="2400" dirty="0" smtClean="0"/>
              <a:t>Responsible for the publication of health and safety </a:t>
            </a:r>
            <a:r>
              <a:rPr lang="en-GB" sz="2400" b="1" dirty="0" smtClean="0"/>
              <a:t>regulations</a:t>
            </a:r>
            <a:r>
              <a:rPr lang="en-GB" sz="2400" dirty="0" smtClean="0"/>
              <a:t>;</a:t>
            </a:r>
          </a:p>
          <a:p>
            <a:r>
              <a:rPr lang="en-GB" sz="2400" dirty="0" smtClean="0"/>
              <a:t>Responsible for allowing use of any food additive which has Note 161 is attached as detailed</a:t>
            </a:r>
            <a:endParaRPr lang="en-GB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317618" y="1211617"/>
            <a:ext cx="4338674" cy="576262"/>
          </a:xfrm>
        </p:spPr>
        <p:txBody>
          <a:bodyPr/>
          <a:lstStyle/>
          <a:p>
            <a:r>
              <a:rPr lang="en-GB" b="1" dirty="0" smtClean="0"/>
              <a:t>Kenya Bureau of Standards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317617" y="2148574"/>
            <a:ext cx="4338674" cy="3354060"/>
          </a:xfrm>
        </p:spPr>
        <p:txBody>
          <a:bodyPr>
            <a:normAutofit/>
          </a:bodyPr>
          <a:lstStyle/>
          <a:p>
            <a:r>
              <a:rPr lang="en-GB" sz="2400" dirty="0"/>
              <a:t>It’s the National Standard Body, responsible for publication of </a:t>
            </a:r>
            <a:r>
              <a:rPr lang="en-GB" sz="2400" b="1" dirty="0"/>
              <a:t>National Standards </a:t>
            </a:r>
            <a:r>
              <a:rPr lang="en-GB" sz="2400" dirty="0"/>
              <a:t>based on Cap 476 of the Laws of Kenya</a:t>
            </a:r>
          </a:p>
          <a:p>
            <a:r>
              <a:rPr lang="en-GB" sz="2400" dirty="0"/>
              <a:t>Publishes among other regulations related to conformity assessments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29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86328"/>
            <a:ext cx="8911687" cy="711200"/>
          </a:xfrm>
        </p:spPr>
        <p:txBody>
          <a:bodyPr>
            <a:normAutofit/>
          </a:bodyPr>
          <a:lstStyle/>
          <a:p>
            <a:r>
              <a:rPr lang="en-GB" dirty="0" smtClean="0"/>
              <a:t>Working relationship of </a:t>
            </a:r>
            <a:r>
              <a:rPr lang="en-GB" dirty="0" err="1" smtClean="0"/>
              <a:t>MoH</a:t>
            </a:r>
            <a:r>
              <a:rPr lang="en-GB" dirty="0" smtClean="0"/>
              <a:t> and KEBS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718558"/>
              </p:ext>
            </p:extLst>
          </p:nvPr>
        </p:nvGraphicFramePr>
        <p:xfrm>
          <a:off x="2589213" y="1228725"/>
          <a:ext cx="8915400" cy="4811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Oval 5"/>
          <p:cNvSpPr/>
          <p:nvPr/>
        </p:nvSpPr>
        <p:spPr>
          <a:xfrm>
            <a:off x="4526633" y="1228724"/>
            <a:ext cx="5060712" cy="4811713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21075760">
            <a:off x="4391962" y="2990985"/>
            <a:ext cx="510231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Management of food additives</a:t>
            </a:r>
            <a:endParaRPr lang="en-US" sz="3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836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691" y="624110"/>
            <a:ext cx="10058399" cy="1280890"/>
          </a:xfrm>
        </p:spPr>
        <p:txBody>
          <a:bodyPr/>
          <a:lstStyle/>
          <a:p>
            <a:r>
              <a:rPr lang="en-GB" b="1" dirty="0" smtClean="0"/>
              <a:t>Mechanism for adoption of Codex Standards in Kenya</a:t>
            </a:r>
            <a:endParaRPr lang="en-GB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2690" y="1930131"/>
            <a:ext cx="3992732" cy="576262"/>
          </a:xfrm>
        </p:spPr>
        <p:txBody>
          <a:bodyPr/>
          <a:lstStyle/>
          <a:p>
            <a:r>
              <a:rPr lang="en-GB" b="1" dirty="0" smtClean="0"/>
              <a:t>Responsible Institution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02691" y="2545737"/>
            <a:ext cx="4342893" cy="4104445"/>
          </a:xfrm>
        </p:spPr>
        <p:txBody>
          <a:bodyPr>
            <a:normAutofit/>
          </a:bodyPr>
          <a:lstStyle/>
          <a:p>
            <a:r>
              <a:rPr lang="en-GB" dirty="0" smtClean="0"/>
              <a:t>Kenya Bureau of Standard is responsible for the facilitation (as Secretariat) Adoption/Adaption of Codex Standards into Kenya Standard</a:t>
            </a:r>
          </a:p>
          <a:p>
            <a:r>
              <a:rPr lang="en-GB" dirty="0" smtClean="0"/>
              <a:t>Key institution involved are:</a:t>
            </a:r>
          </a:p>
          <a:p>
            <a:pPr lvl="1"/>
            <a:r>
              <a:rPr lang="en-GB" sz="1800" dirty="0" smtClean="0"/>
              <a:t>University/Research Institutions;</a:t>
            </a:r>
          </a:p>
          <a:p>
            <a:pPr lvl="1"/>
            <a:r>
              <a:rPr lang="en-GB" sz="1800" dirty="0" smtClean="0"/>
              <a:t>Ministry of Health;</a:t>
            </a:r>
          </a:p>
          <a:p>
            <a:pPr lvl="1"/>
            <a:r>
              <a:rPr lang="en-GB" sz="1800" dirty="0" smtClean="0"/>
              <a:t>Industry players;</a:t>
            </a:r>
          </a:p>
          <a:p>
            <a:pPr lvl="1"/>
            <a:r>
              <a:rPr lang="en-GB" sz="1800" dirty="0" smtClean="0"/>
              <a:t>Consumer bodies;</a:t>
            </a:r>
            <a:endParaRPr lang="en-GB" sz="1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b="1" dirty="0" smtClean="0"/>
              <a:t>Process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The secretariat identify the standard;</a:t>
            </a:r>
          </a:p>
          <a:p>
            <a:r>
              <a:rPr lang="en-GB" dirty="0" smtClean="0"/>
              <a:t>Circulate the same to the Key institution for review</a:t>
            </a:r>
          </a:p>
          <a:p>
            <a:r>
              <a:rPr lang="en-GB" dirty="0" smtClean="0"/>
              <a:t>Convenes technical meeting for consideration of the standard</a:t>
            </a:r>
          </a:p>
          <a:p>
            <a:r>
              <a:rPr lang="en-GB" dirty="0" smtClean="0"/>
              <a:t>If acceptable, its forwarded to the National Standards Council for approval &amp; Publication as a Kenya Standard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805604"/>
              </p:ext>
            </p:extLst>
          </p:nvPr>
        </p:nvGraphicFramePr>
        <p:xfrm>
          <a:off x="1902690" y="6169695"/>
          <a:ext cx="7038109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8109">
                  <a:extLst>
                    <a:ext uri="{9D8B030D-6E8A-4147-A177-3AD203B41FA5}">
                      <a16:colId xmlns:a16="http://schemas.microsoft.com/office/drawing/2014/main" val="28503482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Note: We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only adopt food additives provisions that have been approved at CAC (i.e. those which have gone through step 8)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3441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8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4836" y="245419"/>
            <a:ext cx="10418619" cy="983017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Procedure for inclusion of new additives &amp; those with note 161, CAP 254 Article 36 of </a:t>
            </a:r>
            <a:r>
              <a:rPr lang="en-GB" b="1" dirty="0" err="1" smtClean="0"/>
              <a:t>LoK</a:t>
            </a:r>
            <a:r>
              <a:rPr lang="en-GB" b="1" dirty="0" smtClean="0"/>
              <a:t>.</a:t>
            </a:r>
            <a:endParaRPr lang="en-GB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0364" y="1418521"/>
            <a:ext cx="11074400" cy="576262"/>
          </a:xfrm>
        </p:spPr>
        <p:txBody>
          <a:bodyPr/>
          <a:lstStyle/>
          <a:p>
            <a:r>
              <a:rPr lang="en-GB" dirty="0" smtClean="0"/>
              <a:t>Application is done to the Minister of Health with the following information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672" y="2184869"/>
            <a:ext cx="4342893" cy="4409624"/>
          </a:xfrm>
        </p:spPr>
        <p:txBody>
          <a:bodyPr>
            <a:normAutofit/>
          </a:bodyPr>
          <a:lstStyle/>
          <a:p>
            <a:r>
              <a:rPr lang="en-GB" sz="2000" dirty="0" smtClean="0"/>
              <a:t>Describe the F.A;</a:t>
            </a:r>
          </a:p>
          <a:p>
            <a:r>
              <a:rPr lang="en-GB" sz="2000" dirty="0" smtClean="0"/>
              <a:t>Statement of amount to be used;</a:t>
            </a:r>
          </a:p>
          <a:p>
            <a:r>
              <a:rPr lang="en-GB" sz="2000" dirty="0" smtClean="0"/>
              <a:t>An acceptable method of test;</a:t>
            </a:r>
          </a:p>
          <a:p>
            <a:r>
              <a:rPr lang="en-GB" sz="2000" dirty="0" smtClean="0"/>
              <a:t>Justification/data for technological use;</a:t>
            </a:r>
          </a:p>
          <a:p>
            <a:r>
              <a:rPr lang="en-GB" sz="2000" dirty="0" smtClean="0"/>
              <a:t>Detailed study finding supporting safety of its use;</a:t>
            </a:r>
          </a:p>
          <a:p>
            <a:r>
              <a:rPr lang="en-GB" sz="2000" dirty="0" smtClean="0"/>
              <a:t>Data for residue of use/carry over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02037" y="2184868"/>
            <a:ext cx="4753849" cy="3723353"/>
          </a:xfrm>
        </p:spPr>
        <p:txBody>
          <a:bodyPr>
            <a:normAutofit/>
          </a:bodyPr>
          <a:lstStyle/>
          <a:p>
            <a:r>
              <a:rPr lang="en-GB" dirty="0"/>
              <a:t>Proposed residue limit in the final/finished  product;</a:t>
            </a:r>
          </a:p>
          <a:p>
            <a:r>
              <a:rPr lang="en-GB" dirty="0"/>
              <a:t>Sample of the food additive as will be used</a:t>
            </a:r>
          </a:p>
          <a:p>
            <a:r>
              <a:rPr lang="en-GB" dirty="0" smtClean="0"/>
              <a:t>Specimen of labelling proposed for the food additives.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 smtClean="0"/>
              <a:t>Upon submission of this information, the final decision given by the minister is </a:t>
            </a:r>
            <a:r>
              <a:rPr lang="en-GB" b="1" dirty="0" smtClean="0"/>
              <a:t>final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 smtClean="0"/>
              <a:t>May not give his reason for acceptance or rejection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32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1244" y="434897"/>
            <a:ext cx="9873396" cy="757650"/>
          </a:xfrm>
        </p:spPr>
        <p:txBody>
          <a:bodyPr/>
          <a:lstStyle/>
          <a:p>
            <a:r>
              <a:rPr lang="en-GB" b="1" dirty="0" smtClean="0"/>
              <a:t>Consumer concerns &amp; mitigations</a:t>
            </a:r>
            <a:endParaRPr lang="en-GB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1244" y="1393213"/>
            <a:ext cx="4730700" cy="576262"/>
          </a:xfrm>
        </p:spPr>
        <p:txBody>
          <a:bodyPr/>
          <a:lstStyle/>
          <a:p>
            <a:r>
              <a:rPr lang="en-GB" b="1" dirty="0" smtClean="0"/>
              <a:t>Concerns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244" y="2196198"/>
            <a:ext cx="4342893" cy="4001401"/>
          </a:xfrm>
        </p:spPr>
        <p:txBody>
          <a:bodyPr/>
          <a:lstStyle/>
          <a:p>
            <a:r>
              <a:rPr lang="en-GB" dirty="0" smtClean="0"/>
              <a:t>Safety of the additives which most refer to ‘chemicals’;</a:t>
            </a:r>
          </a:p>
          <a:p>
            <a:r>
              <a:rPr lang="en-GB" dirty="0" smtClean="0"/>
              <a:t>Deception and being misled by manufacturers;</a:t>
            </a:r>
          </a:p>
          <a:p>
            <a:r>
              <a:rPr lang="en-GB" dirty="0" smtClean="0"/>
              <a:t>The at times term use of food additives as official food fraud/adulteration especially in some food products;</a:t>
            </a:r>
          </a:p>
          <a:p>
            <a:r>
              <a:rPr lang="en-GB" dirty="0" smtClean="0"/>
              <a:t>Misleading online publication related to some food additives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336793" y="1393213"/>
            <a:ext cx="3999001" cy="576262"/>
          </a:xfrm>
        </p:spPr>
        <p:txBody>
          <a:bodyPr/>
          <a:lstStyle/>
          <a:p>
            <a:r>
              <a:rPr lang="en-GB" dirty="0" smtClean="0"/>
              <a:t>Mitigations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196198"/>
            <a:ext cx="4338674" cy="3703600"/>
          </a:xfrm>
        </p:spPr>
        <p:txBody>
          <a:bodyPr/>
          <a:lstStyle/>
          <a:p>
            <a:r>
              <a:rPr lang="en-GB" dirty="0" smtClean="0"/>
              <a:t>Effective implementation of standards including those on labelling for the true identity of products;</a:t>
            </a:r>
          </a:p>
          <a:p>
            <a:r>
              <a:rPr lang="en-GB" dirty="0" smtClean="0"/>
              <a:t>Creation of awareness on food additives the general public</a:t>
            </a:r>
          </a:p>
          <a:p>
            <a:r>
              <a:rPr lang="en-GB" dirty="0" smtClean="0"/>
              <a:t>Establishing and equipping of testing centres to ascertain the use level of various food additives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46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457</TotalTime>
  <Words>455</Words>
  <Application>Microsoft Office PowerPoint</Application>
  <PresentationFormat>Widescreen</PresentationFormat>
  <Paragraphs>59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Book Antiqua</vt:lpstr>
      <vt:lpstr>Calibri</vt:lpstr>
      <vt:lpstr>Century Gothic</vt:lpstr>
      <vt:lpstr>Times New Roman</vt:lpstr>
      <vt:lpstr>Wingdings</vt:lpstr>
      <vt:lpstr>Wingdings 3</vt:lpstr>
      <vt:lpstr>Wisp</vt:lpstr>
      <vt:lpstr>Food Additives regulatory framework in Kenya.</vt:lpstr>
      <vt:lpstr>Regulatory landscape</vt:lpstr>
      <vt:lpstr>Working relationship of MoH and KEBS</vt:lpstr>
      <vt:lpstr>Mechanism for adoption of Codex Standards in Kenya</vt:lpstr>
      <vt:lpstr>Procedure for inclusion of new additives &amp; those with note 161, CAP 254 Article 36 of LoK.</vt:lpstr>
      <vt:lpstr>Consumer concerns &amp; mitigations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Mutua Peter</dc:creator>
  <cp:lastModifiedBy>Mutua Peter</cp:lastModifiedBy>
  <cp:revision>17</cp:revision>
  <dcterms:created xsi:type="dcterms:W3CDTF">2019-03-19T06:51:41Z</dcterms:created>
  <dcterms:modified xsi:type="dcterms:W3CDTF">2019-03-26T04:41:23Z</dcterms:modified>
</cp:coreProperties>
</file>