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Override1.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9" r:id="rId8"/>
  </p:sldMasterIdLst>
  <p:notesMasterIdLst>
    <p:notesMasterId r:id="rId18"/>
  </p:notesMasterIdLst>
  <p:handoutMasterIdLst>
    <p:handoutMasterId r:id="rId19"/>
  </p:handoutMasterIdLst>
  <p:sldIdLst>
    <p:sldId id="332" r:id="rId9"/>
    <p:sldId id="311" r:id="rId10"/>
    <p:sldId id="334" r:id="rId11"/>
    <p:sldId id="277" r:id="rId12"/>
    <p:sldId id="324" r:id="rId13"/>
    <p:sldId id="330" r:id="rId14"/>
    <p:sldId id="314" r:id="rId15"/>
    <p:sldId id="300" r:id="rId16"/>
    <p:sldId id="285" r:id="rId17"/>
  </p:sldIdLst>
  <p:sldSz cx="9144000" cy="6858000" type="screen4x3"/>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A6B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23" autoAdjust="0"/>
    <p:restoredTop sz="77500" autoAdjust="0"/>
  </p:normalViewPr>
  <p:slideViewPr>
    <p:cSldViewPr snapToGrid="0" snapToObjects="1">
      <p:cViewPr varScale="1">
        <p:scale>
          <a:sx n="78" d="100"/>
          <a:sy n="78" d="100"/>
        </p:scale>
        <p:origin x="-1574" y="-7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1.xml"/><Relationship Id="rId13" Type="http://schemas.openxmlformats.org/officeDocument/2006/relationships/slide" Target="slides/slide5.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customXml" Target="../customXml/item7.xml"/><Relationship Id="rId12" Type="http://schemas.openxmlformats.org/officeDocument/2006/relationships/slide" Target="slides/slide4.xml"/><Relationship Id="rId17" Type="http://schemas.openxmlformats.org/officeDocument/2006/relationships/slide" Target="slides/slide9.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slide" Target="slides/slide3.xml"/><Relationship Id="rId5" Type="http://schemas.openxmlformats.org/officeDocument/2006/relationships/customXml" Target="../customXml/item5.xml"/><Relationship Id="rId15" Type="http://schemas.openxmlformats.org/officeDocument/2006/relationships/slide" Target="slides/slide7.xml"/><Relationship Id="rId23" Type="http://schemas.openxmlformats.org/officeDocument/2006/relationships/tableStyles" Target="tableStyles.xml"/><Relationship Id="rId10" Type="http://schemas.openxmlformats.org/officeDocument/2006/relationships/slide" Target="slides/slide2.xml"/><Relationship Id="rId19" Type="http://schemas.openxmlformats.org/officeDocument/2006/relationships/handoutMaster" Target="handoutMasters/handoutMaster1.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F64BFA1B-47FD-E448-850A-3D66BC354521}" type="datetime1">
              <a:rPr lang="en-AU" smtClean="0"/>
              <a:pPr/>
              <a:t>25/03/2019</a:t>
            </a:fld>
            <a:endParaRPr lang="en-AU"/>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B765ACA4-D07D-A546-9560-0DF5A6008CFA}" type="slidenum">
              <a:rPr lang="en-AU" smtClean="0"/>
              <a:pPr/>
              <a:t>‹#›</a:t>
            </a:fld>
            <a:endParaRPr lang="en-AU"/>
          </a:p>
        </p:txBody>
      </p:sp>
    </p:spTree>
    <p:extLst>
      <p:ext uri="{BB962C8B-B14F-4D97-AF65-F5344CB8AC3E}">
        <p14:creationId xmlns:p14="http://schemas.microsoft.com/office/powerpoint/2010/main" val="10013956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B388E26C-83BD-D941-972D-5CCF3F6A7E65}" type="datetime1">
              <a:rPr lang="en-AU" smtClean="0"/>
              <a:pPr/>
              <a:t>25/03/2019</a:t>
            </a:fld>
            <a:endParaRPr lang="en-AU"/>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82D4E70F-2476-544C-ABAD-448ACFADC27C}" type="slidenum">
              <a:rPr lang="en-AU" smtClean="0"/>
              <a:pPr/>
              <a:t>‹#›</a:t>
            </a:fld>
            <a:endParaRPr lang="en-AU"/>
          </a:p>
        </p:txBody>
      </p:sp>
    </p:spTree>
    <p:extLst>
      <p:ext uri="{BB962C8B-B14F-4D97-AF65-F5344CB8AC3E}">
        <p14:creationId xmlns:p14="http://schemas.microsoft.com/office/powerpoint/2010/main" val="4032182182"/>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2D4E70F-2476-544C-ABAD-448ACFADC27C}" type="slidenum">
              <a:rPr lang="en-AU" smtClean="0"/>
              <a:pPr/>
              <a:t>1</a:t>
            </a:fld>
            <a:endParaRPr lang="en-AU"/>
          </a:p>
        </p:txBody>
      </p:sp>
    </p:spTree>
    <p:extLst>
      <p:ext uri="{BB962C8B-B14F-4D97-AF65-F5344CB8AC3E}">
        <p14:creationId xmlns:p14="http://schemas.microsoft.com/office/powerpoint/2010/main" val="860803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FSANZ must approve any </a:t>
            </a:r>
            <a:r>
              <a:rPr lang="en-AU" baseline="0" dirty="0" smtClean="0"/>
              <a:t>new food additive or processing aid, and add permissions for its use in the Code, before it can be used in foods sold in Australia and New Zealand.</a:t>
            </a:r>
          </a:p>
          <a:p>
            <a:endParaRPr lang="en-AU" dirty="0" smtClean="0"/>
          </a:p>
          <a:p>
            <a:r>
              <a:rPr lang="en-AU" dirty="0" smtClean="0"/>
              <a:t>To get approval to use a food additive or processing aid, an </a:t>
            </a:r>
            <a:r>
              <a:rPr lang="en-AU" baseline="0" dirty="0" smtClean="0"/>
              <a:t>applicant writes an Application to FSANZ, including data and information to support their application.</a:t>
            </a:r>
          </a:p>
          <a:p>
            <a:endParaRPr lang="en-AU" baseline="0" dirty="0" smtClean="0"/>
          </a:p>
          <a:p>
            <a:r>
              <a:rPr lang="en-AU" baseline="0" dirty="0" smtClean="0"/>
              <a:t>FSANZ will then do a pre-market assessment of the food additive or processing aid, using the Codex risk analysis framework.</a:t>
            </a:r>
          </a:p>
          <a:p>
            <a:endParaRPr lang="en-AU" baseline="0" dirty="0" smtClean="0"/>
          </a:p>
          <a:p>
            <a:r>
              <a:rPr lang="en-AU" baseline="0" dirty="0" smtClean="0"/>
              <a:t>The requirements of such an application are detailed in FSANZ’s Application Handbook available at the link from FSANZ’s website. A lot of data requirements are mandatory to ensure FSANZ has the appropriate data to perform a rigorous assessment (of safety and technological purpose, as well as other aspects) before permission can be granted by gazettal of the change in the Code.</a:t>
            </a:r>
          </a:p>
          <a:p>
            <a:endParaRPr lang="en-AU" baseline="0" dirty="0" smtClean="0"/>
          </a:p>
          <a:p>
            <a:r>
              <a:rPr lang="en-AU" baseline="0" dirty="0" smtClean="0"/>
              <a:t>More information on FSANZ’s application processes are also available on its website. </a:t>
            </a:r>
          </a:p>
          <a:p>
            <a:endParaRPr lang="en-GB" dirty="0"/>
          </a:p>
        </p:txBody>
      </p:sp>
      <p:sp>
        <p:nvSpPr>
          <p:cNvPr id="4" name="Slide Number Placeholder 3"/>
          <p:cNvSpPr>
            <a:spLocks noGrp="1"/>
          </p:cNvSpPr>
          <p:nvPr>
            <p:ph type="sldNum" sz="quarter" idx="10"/>
          </p:nvPr>
        </p:nvSpPr>
        <p:spPr/>
        <p:txBody>
          <a:bodyPr/>
          <a:lstStyle/>
          <a:p>
            <a:fld id="{82D4E70F-2476-544C-ABAD-448ACFADC27C}" type="slidenum">
              <a:rPr lang="en-AU" smtClean="0"/>
              <a:pPr/>
              <a:t>2</a:t>
            </a:fld>
            <a:endParaRPr lang="en-AU"/>
          </a:p>
        </p:txBody>
      </p:sp>
    </p:spTree>
    <p:extLst>
      <p:ext uri="{BB962C8B-B14F-4D97-AF65-F5344CB8AC3E}">
        <p14:creationId xmlns:p14="http://schemas.microsoft.com/office/powerpoint/2010/main" val="27721259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ltLang="en-US" dirty="0" smtClean="0"/>
              <a:t>The Code contains 4 chapters and 29 schedules.</a:t>
            </a:r>
          </a:p>
          <a:p>
            <a:endParaRPr lang="en-AU" altLang="en-US" dirty="0" smtClean="0"/>
          </a:p>
          <a:p>
            <a:r>
              <a:rPr lang="en-AU" altLang="en-US" dirty="0" smtClean="0"/>
              <a:t>Chapter</a:t>
            </a:r>
            <a:r>
              <a:rPr lang="en-AU" altLang="en-US" baseline="0" dirty="0" smtClean="0"/>
              <a:t> 1 – contains a number of standards are apply across all of the different food categories and commodity standards. It includes definitions, the regulations of food additives (</a:t>
            </a:r>
            <a:r>
              <a:rPr lang="en-AU" altLang="en-US" baseline="0" dirty="0" err="1" smtClean="0"/>
              <a:t>Std</a:t>
            </a:r>
            <a:r>
              <a:rPr lang="en-AU" altLang="en-US" baseline="0" dirty="0" smtClean="0"/>
              <a:t> 1.3.1) and processing aids (</a:t>
            </a:r>
            <a:r>
              <a:rPr lang="en-AU" altLang="en-US" baseline="0" dirty="0" err="1" smtClean="0"/>
              <a:t>Std</a:t>
            </a:r>
            <a:r>
              <a:rPr lang="en-AU" altLang="en-US" baseline="0" dirty="0" smtClean="0"/>
              <a:t> 1.3.3). Labelling requirements are detailed in part 1.2. Other pre-market assessed foods such as novel foods, GM foods and irradiated foods also have their own standards.</a:t>
            </a:r>
          </a:p>
          <a:p>
            <a:endParaRPr lang="en-AU" altLang="en-US" baseline="0" dirty="0" smtClean="0"/>
          </a:p>
          <a:p>
            <a:r>
              <a:rPr lang="en-AU" altLang="en-US" baseline="0" dirty="0" smtClean="0"/>
              <a:t>Chapter 2 – contains individual commodity standards, such as cereals, meat, fish, fruits and vegetables, diary, beverages, non-alcoholic and alcoholic etc.</a:t>
            </a:r>
          </a:p>
          <a:p>
            <a:endParaRPr lang="en-AU" altLang="en-US" baseline="0" dirty="0" smtClean="0"/>
          </a:p>
          <a:p>
            <a:r>
              <a:rPr lang="en-AU" altLang="en-US" baseline="0" dirty="0" smtClean="0"/>
              <a:t>Chapter 3 – This contains Food Safety Standards and are </a:t>
            </a:r>
            <a:r>
              <a:rPr lang="en-AU" altLang="en-US" baseline="0" dirty="0" err="1" smtClean="0"/>
              <a:t>Aust</a:t>
            </a:r>
            <a:r>
              <a:rPr lang="en-AU" altLang="en-US" baseline="0" dirty="0" smtClean="0"/>
              <a:t> only.</a:t>
            </a:r>
          </a:p>
          <a:p>
            <a:endParaRPr lang="en-AU" altLang="en-US" baseline="0" dirty="0" smtClean="0"/>
          </a:p>
          <a:p>
            <a:r>
              <a:rPr lang="en-AU" altLang="en-US" baseline="0" dirty="0" smtClean="0"/>
              <a:t>Chapter 4 – Contains primary production and processing standards for commodities such as seafood, meat, poultry meat, dairy </a:t>
            </a:r>
            <a:r>
              <a:rPr lang="en-AU" altLang="en-US" baseline="0" dirty="0" err="1" smtClean="0"/>
              <a:t>etc</a:t>
            </a:r>
            <a:r>
              <a:rPr lang="en-AU" altLang="en-US" baseline="0" dirty="0" smtClean="0"/>
              <a:t>, again </a:t>
            </a:r>
            <a:r>
              <a:rPr lang="en-AU" altLang="en-US" baseline="0" dirty="0" err="1" smtClean="0"/>
              <a:t>Aust</a:t>
            </a:r>
            <a:r>
              <a:rPr lang="en-AU" altLang="en-US" baseline="0" dirty="0" smtClean="0"/>
              <a:t> only.</a:t>
            </a:r>
          </a:p>
          <a:p>
            <a:endParaRPr lang="en-AU" altLang="en-US" baseline="0" dirty="0" smtClean="0"/>
          </a:p>
          <a:p>
            <a:r>
              <a:rPr lang="en-AU" altLang="en-US" baseline="0" dirty="0" smtClean="0"/>
              <a:t>Schedules – Most of the actual permissions linked to the regulations in Chapters 1 and 2 are listed in specific schedules. Relevant to this presentation are permissions for food additives for food categories listed in Schedules 15 and 16, while processing aid permissions are detailed in Schedule 18.  Specifications for identity and purity of food additives and processing aids are provided in Schedule 3. Food additive names and INS numbers for labelling purposes are provided in Schedule 8.</a:t>
            </a:r>
          </a:p>
          <a:p>
            <a:endParaRPr lang="en-AU" altLang="en-US" baseline="0" dirty="0" smtClean="0"/>
          </a:p>
          <a:p>
            <a:endParaRPr lang="en-AU" altLang="en-US" dirty="0" smtClean="0"/>
          </a:p>
          <a:p>
            <a:endParaRPr lang="en-GB" dirty="0"/>
          </a:p>
        </p:txBody>
      </p:sp>
      <p:sp>
        <p:nvSpPr>
          <p:cNvPr id="4" name="Slide Number Placeholder 3"/>
          <p:cNvSpPr>
            <a:spLocks noGrp="1"/>
          </p:cNvSpPr>
          <p:nvPr>
            <p:ph type="sldNum" sz="quarter" idx="10"/>
          </p:nvPr>
        </p:nvSpPr>
        <p:spPr/>
        <p:txBody>
          <a:bodyPr/>
          <a:lstStyle/>
          <a:p>
            <a:fld id="{82D4E70F-2476-544C-ABAD-448ACFADC27C}" type="slidenum">
              <a:rPr lang="en-AU" smtClean="0"/>
              <a:pPr/>
              <a:t>3</a:t>
            </a:fld>
            <a:endParaRPr lang="en-AU"/>
          </a:p>
        </p:txBody>
      </p:sp>
    </p:spTree>
    <p:extLst>
      <p:ext uri="{BB962C8B-B14F-4D97-AF65-F5344CB8AC3E}">
        <p14:creationId xmlns:p14="http://schemas.microsoft.com/office/powerpoint/2010/main" val="25771302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AU" dirty="0" smtClean="0"/>
              <a:t>The</a:t>
            </a:r>
            <a:r>
              <a:rPr lang="en-AU" baseline="0" dirty="0" smtClean="0"/>
              <a:t> Code regulates food additives through:</a:t>
            </a:r>
          </a:p>
          <a:p>
            <a:endParaRPr lang="en-AU" baseline="0" dirty="0" smtClean="0"/>
          </a:p>
          <a:p>
            <a:r>
              <a:rPr lang="en-AU" baseline="0" dirty="0" smtClean="0"/>
              <a:t>Definitions and permissions for their use in specific food categories. Labelling requirements are also detailed.</a:t>
            </a:r>
          </a:p>
          <a:p>
            <a:endParaRPr lang="en-AU" baseline="0" dirty="0" smtClean="0"/>
          </a:p>
          <a:p>
            <a:pPr marL="171450" indent="-171450">
              <a:buFont typeface="Arial" panose="020B0604020202020204" pitchFamily="34" charset="0"/>
              <a:buChar char="•"/>
            </a:pPr>
            <a:r>
              <a:rPr lang="en-AU" b="1" baseline="0" dirty="0" smtClean="0"/>
              <a:t>Standard 1.3.1 </a:t>
            </a:r>
            <a:r>
              <a:rPr lang="en-AU" baseline="0" dirty="0" smtClean="0"/>
              <a:t>regulates food additives, and refers to the definition, as well as links to specific permissions detailed in Schedule 15 and 16.</a:t>
            </a:r>
          </a:p>
          <a:p>
            <a:pPr marL="171450" indent="-171450">
              <a:buFont typeface="Arial" panose="020B0604020202020204" pitchFamily="34" charset="0"/>
              <a:buChar char="•"/>
            </a:pPr>
            <a:endParaRPr lang="en-AU" baseline="0" dirty="0" smtClean="0"/>
          </a:p>
          <a:p>
            <a:pPr marL="171450" indent="-171450">
              <a:buFont typeface="Arial" panose="020B0604020202020204" pitchFamily="34" charset="0"/>
              <a:buChar char="•"/>
            </a:pPr>
            <a:r>
              <a:rPr lang="en-AU" baseline="0" dirty="0" smtClean="0"/>
              <a:t>A substance used as a food additive needs to meet one or more of the technological purposes of a food additive as listed in </a:t>
            </a:r>
            <a:r>
              <a:rPr lang="en-AU" b="1" baseline="0" dirty="0" smtClean="0"/>
              <a:t>Schedule 14</a:t>
            </a:r>
            <a:r>
              <a:rPr lang="en-AU" baseline="0" dirty="0" smtClean="0"/>
              <a:t>. This schedule is a short schedule which lists all of the possible technological purposes for food additives including colouring, preservative, antioxidant and </a:t>
            </a:r>
            <a:r>
              <a:rPr lang="en-AU" b="0" baseline="0" dirty="0" smtClean="0">
                <a:solidFill>
                  <a:srgbClr val="FF0000"/>
                </a:solidFill>
              </a:rPr>
              <a:t>flavouring</a:t>
            </a:r>
            <a:r>
              <a:rPr lang="en-AU" baseline="0" dirty="0" smtClean="0"/>
              <a:t>. If a substance does not perform one of the technological functions listed in the Schedule in food then it cannot be considered a food additive. This is comparable to </a:t>
            </a:r>
            <a:r>
              <a:rPr lang="en-AU" b="1" baseline="0" dirty="0" smtClean="0"/>
              <a:t>section 2 </a:t>
            </a:r>
            <a:r>
              <a:rPr lang="en-AU" baseline="0" dirty="0" smtClean="0"/>
              <a:t>(Table of functional classes, definitions and technological purposes) of </a:t>
            </a:r>
            <a:r>
              <a:rPr lang="en-AU" b="1" baseline="0" dirty="0" smtClean="0"/>
              <a:t>CXG 36-1989</a:t>
            </a:r>
            <a:r>
              <a:rPr lang="en-AU" baseline="0" dirty="0" smtClean="0"/>
              <a:t>. </a:t>
            </a:r>
            <a:r>
              <a:rPr lang="en-AU" b="1" baseline="0" dirty="0" smtClean="0"/>
              <a:t>Flavourings</a:t>
            </a:r>
            <a:r>
              <a:rPr lang="en-AU" baseline="0" dirty="0" smtClean="0"/>
              <a:t> are regulated as food additives, which is different to the GSFA and Codex.</a:t>
            </a:r>
          </a:p>
          <a:p>
            <a:pPr marL="171450" indent="-171450">
              <a:buFont typeface="Arial" panose="020B0604020202020204" pitchFamily="34" charset="0"/>
              <a:buChar char="•"/>
            </a:pPr>
            <a:endParaRPr lang="en-AU" baseline="0" dirty="0" smtClean="0"/>
          </a:p>
          <a:p>
            <a:pPr marL="171450" indent="-171450">
              <a:buFont typeface="Arial" panose="020B0604020202020204" pitchFamily="34" charset="0"/>
              <a:buChar char="•"/>
            </a:pPr>
            <a:r>
              <a:rPr lang="en-AU" baseline="0" dirty="0" smtClean="0"/>
              <a:t>Permissions for use of food additives for different food classes are provided in </a:t>
            </a:r>
            <a:r>
              <a:rPr lang="en-AU" b="1" baseline="0" dirty="0" smtClean="0"/>
              <a:t>Schedule 15</a:t>
            </a:r>
            <a:r>
              <a:rPr lang="en-AU" baseline="0" dirty="0" smtClean="0"/>
              <a:t>. This is comparable to </a:t>
            </a:r>
            <a:r>
              <a:rPr lang="en-AU" b="1" baseline="0" dirty="0" smtClean="0"/>
              <a:t>Table 2 of the GSFA</a:t>
            </a:r>
            <a:r>
              <a:rPr lang="en-AU" baseline="0" dirty="0" smtClean="0"/>
              <a:t>. Schedule 15 also references lists of food additives in Schedule 16. </a:t>
            </a:r>
            <a:r>
              <a:rPr lang="en-AU" b="1" baseline="0" dirty="0" smtClean="0"/>
              <a:t>Schedule 16 </a:t>
            </a:r>
            <a:r>
              <a:rPr lang="en-AU" baseline="0" dirty="0" smtClean="0"/>
              <a:t>includes additives permitted at GMP which is comparable to </a:t>
            </a:r>
            <a:r>
              <a:rPr lang="en-AU" b="1" baseline="0" dirty="0" smtClean="0"/>
              <a:t>Table 3 of the GSFA</a:t>
            </a:r>
            <a:r>
              <a:rPr lang="en-AU" baseline="0" dirty="0" smtClean="0"/>
              <a:t>.</a:t>
            </a:r>
          </a:p>
          <a:p>
            <a:pPr marL="171450" indent="-171450">
              <a:buFont typeface="Arial" panose="020B0604020202020204" pitchFamily="34" charset="0"/>
              <a:buChar char="•"/>
            </a:pPr>
            <a:endParaRPr lang="en-AU" baseline="0" dirty="0" smtClean="0"/>
          </a:p>
          <a:p>
            <a:pPr marL="171450" indent="-171450">
              <a:buFont typeface="Arial" panose="020B0604020202020204" pitchFamily="34" charset="0"/>
              <a:buChar char="•"/>
            </a:pPr>
            <a:r>
              <a:rPr lang="en-AU" baseline="0" dirty="0" smtClean="0"/>
              <a:t>All food additives need to comply with a specification as detailed in </a:t>
            </a:r>
            <a:r>
              <a:rPr lang="en-AU" b="1" baseline="0" dirty="0" smtClean="0"/>
              <a:t>Schedule 3</a:t>
            </a:r>
            <a:r>
              <a:rPr lang="en-AU" baseline="0" dirty="0" smtClean="0"/>
              <a:t>.</a:t>
            </a:r>
          </a:p>
          <a:p>
            <a:pPr marL="171450" indent="-171450">
              <a:buFont typeface="Arial" panose="020B0604020202020204" pitchFamily="34" charset="0"/>
              <a:buChar char="•"/>
            </a:pPr>
            <a:endParaRPr lang="en-AU" baseline="0" dirty="0" smtClean="0"/>
          </a:p>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10"/>
          </p:nvPr>
        </p:nvSpPr>
        <p:spPr/>
        <p:txBody>
          <a:bodyPr/>
          <a:lstStyle/>
          <a:p>
            <a:fld id="{82D4E70F-2476-544C-ABAD-448ACFADC27C}" type="slidenum">
              <a:rPr lang="en-AU" smtClean="0"/>
              <a:pPr/>
              <a:t>4</a:t>
            </a:fld>
            <a:endParaRPr lang="en-AU"/>
          </a:p>
        </p:txBody>
      </p:sp>
    </p:spTree>
    <p:extLst>
      <p:ext uri="{BB962C8B-B14F-4D97-AF65-F5344CB8AC3E}">
        <p14:creationId xmlns:p14="http://schemas.microsoft.com/office/powerpoint/2010/main" val="17202810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sz="1100" dirty="0" smtClean="0"/>
              <a:t>Schedule 15 of the Code lists all of the permitted substances that may be used as food additives, including the different categories of foods in which they can be used</a:t>
            </a:r>
            <a:r>
              <a:rPr lang="en-AU" sz="1100" b="1" baseline="0" dirty="0" smtClean="0"/>
              <a:t>.</a:t>
            </a:r>
          </a:p>
          <a:p>
            <a:r>
              <a:rPr lang="en-AU" sz="1100" b="0" dirty="0" smtClean="0"/>
              <a:t>You</a:t>
            </a:r>
            <a:r>
              <a:rPr lang="en-AU" sz="1100" b="0" baseline="0" dirty="0" smtClean="0"/>
              <a:t> cannot assume that any of the listed food additives is permitted in all of the categories of food.</a:t>
            </a:r>
          </a:p>
          <a:p>
            <a:pPr marL="0" marR="0" lvl="2" indent="0" algn="l" defTabSz="457200" rtl="0" eaLnBrk="1" fontAlgn="auto" latinLnBrk="0" hangingPunct="1">
              <a:lnSpc>
                <a:spcPct val="100000"/>
              </a:lnSpc>
              <a:spcBef>
                <a:spcPts val="0"/>
              </a:spcBef>
              <a:spcAft>
                <a:spcPts val="0"/>
              </a:spcAft>
              <a:buClrTx/>
              <a:buSzTx/>
              <a:buFontTx/>
              <a:buNone/>
              <a:tabLst/>
              <a:defRPr/>
            </a:pPr>
            <a:r>
              <a:rPr lang="en-AU" sz="1100" b="0" baseline="0" dirty="0" smtClean="0"/>
              <a:t>Permission can be given to use food additives at either GMP, which stands for at levels considered to be </a:t>
            </a:r>
            <a:r>
              <a:rPr lang="en-US" sz="1100" dirty="0" smtClean="0"/>
              <a:t>Good Manufacturing Practice (which is defined in the Code, like for Codex (essentially the lowest level to achieve the desired technological purpose) or, at  Maximum Permitted Level (MPL) expressed as mg/kg, usually in the food for sale unless noted differently</a:t>
            </a:r>
            <a:r>
              <a:rPr lang="en-US" sz="1100" baseline="0" dirty="0" smtClean="0"/>
              <a:t> in the conditions column</a:t>
            </a:r>
            <a:r>
              <a:rPr lang="en-US" sz="1100" dirty="0" smtClean="0"/>
              <a:t>.</a:t>
            </a:r>
          </a:p>
          <a:p>
            <a:pPr marL="0" marR="0" lvl="2" indent="0" algn="l" defTabSz="457200" rtl="0" eaLnBrk="1" fontAlgn="auto" latinLnBrk="0" hangingPunct="1">
              <a:lnSpc>
                <a:spcPct val="100000"/>
              </a:lnSpc>
              <a:spcBef>
                <a:spcPts val="0"/>
              </a:spcBef>
              <a:spcAft>
                <a:spcPts val="0"/>
              </a:spcAft>
              <a:buClrTx/>
              <a:buSzTx/>
              <a:buFontTx/>
              <a:buNone/>
              <a:tabLst/>
              <a:defRPr/>
            </a:pPr>
            <a:endParaRPr lang="en-US" sz="1100" dirty="0" smtClean="0"/>
          </a:p>
          <a:p>
            <a:pPr marL="0" marR="0" lvl="2" indent="0" algn="l" defTabSz="457200" rtl="0" eaLnBrk="1" fontAlgn="auto" latinLnBrk="0" hangingPunct="1">
              <a:lnSpc>
                <a:spcPct val="100000"/>
              </a:lnSpc>
              <a:spcBef>
                <a:spcPts val="0"/>
              </a:spcBef>
              <a:spcAft>
                <a:spcPts val="0"/>
              </a:spcAft>
              <a:buClrTx/>
              <a:buSzTx/>
              <a:buFontTx/>
              <a:buNone/>
              <a:tabLst/>
              <a:defRPr/>
            </a:pPr>
            <a:r>
              <a:rPr lang="en-US" sz="1100" dirty="0" smtClean="0"/>
              <a:t>There is an extract taken from the table in Schedule 15 (table to section S15—5) for food additive permissions for fish and fish products.</a:t>
            </a:r>
          </a:p>
          <a:p>
            <a:pPr marL="0" marR="0" lvl="2" indent="0" algn="l" defTabSz="457200" rtl="0" eaLnBrk="1" fontAlgn="auto" latinLnBrk="0" hangingPunct="1">
              <a:lnSpc>
                <a:spcPct val="100000"/>
              </a:lnSpc>
              <a:spcBef>
                <a:spcPts val="0"/>
              </a:spcBef>
              <a:spcAft>
                <a:spcPts val="0"/>
              </a:spcAft>
              <a:buClrTx/>
              <a:buSzTx/>
              <a:buFontTx/>
              <a:buNone/>
              <a:tabLst/>
              <a:defRPr/>
            </a:pPr>
            <a:endParaRPr lang="en-US" sz="1100" dirty="0" smtClean="0"/>
          </a:p>
          <a:p>
            <a:pPr marL="0" marR="0" lvl="2" indent="0" algn="l" defTabSz="457200" rtl="0" eaLnBrk="1" fontAlgn="auto" latinLnBrk="0" hangingPunct="1">
              <a:lnSpc>
                <a:spcPct val="100000"/>
              </a:lnSpc>
              <a:spcBef>
                <a:spcPts val="0"/>
              </a:spcBef>
              <a:spcAft>
                <a:spcPts val="0"/>
              </a:spcAft>
              <a:buClrTx/>
              <a:buSzTx/>
              <a:buFontTx/>
              <a:buNone/>
              <a:tabLst/>
              <a:defRPr/>
            </a:pPr>
            <a:r>
              <a:rPr lang="en-US" sz="1100" baseline="0" dirty="0" smtClean="0"/>
              <a:t>Food additive permissions are listed under a hierarchical structure, in a similar manner to the Codex GSFA. Also included here is the INS number of the food additive at the left of the table.</a:t>
            </a:r>
          </a:p>
          <a:p>
            <a:pPr marL="0" marR="0" lvl="2" indent="0" algn="l" defTabSz="457200" rtl="0" eaLnBrk="1" fontAlgn="auto" latinLnBrk="0" hangingPunct="1">
              <a:lnSpc>
                <a:spcPct val="100000"/>
              </a:lnSpc>
              <a:spcBef>
                <a:spcPts val="0"/>
              </a:spcBef>
              <a:spcAft>
                <a:spcPts val="0"/>
              </a:spcAft>
              <a:buClrTx/>
              <a:buSzTx/>
              <a:buFontTx/>
              <a:buNone/>
              <a:tabLst/>
              <a:defRPr/>
            </a:pPr>
            <a:endParaRPr lang="en-US" sz="1100" baseline="0" dirty="0" smtClean="0"/>
          </a:p>
          <a:p>
            <a:endParaRPr lang="en-GB" b="0" dirty="0"/>
          </a:p>
        </p:txBody>
      </p:sp>
      <p:sp>
        <p:nvSpPr>
          <p:cNvPr id="4" name="Slide Number Placeholder 3"/>
          <p:cNvSpPr>
            <a:spLocks noGrp="1"/>
          </p:cNvSpPr>
          <p:nvPr>
            <p:ph type="sldNum" sz="quarter" idx="10"/>
          </p:nvPr>
        </p:nvSpPr>
        <p:spPr/>
        <p:txBody>
          <a:bodyPr/>
          <a:lstStyle/>
          <a:p>
            <a:fld id="{82D4E70F-2476-544C-ABAD-448ACFADC27C}" type="slidenum">
              <a:rPr lang="en-AU" smtClean="0"/>
              <a:pPr/>
              <a:t>5</a:t>
            </a:fld>
            <a:endParaRPr lang="en-AU"/>
          </a:p>
        </p:txBody>
      </p:sp>
    </p:spTree>
    <p:extLst>
      <p:ext uri="{BB962C8B-B14F-4D97-AF65-F5344CB8AC3E}">
        <p14:creationId xmlns:p14="http://schemas.microsoft.com/office/powerpoint/2010/main" val="25846137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AU" b="1" u="sng" dirty="0" smtClean="0"/>
              <a:t>Similarities</a:t>
            </a:r>
          </a:p>
          <a:p>
            <a:pPr marL="171450" indent="-171450">
              <a:buFont typeface="Arial" panose="020B0604020202020204" pitchFamily="34" charset="0"/>
              <a:buChar char="•"/>
            </a:pPr>
            <a:r>
              <a:rPr lang="en-AU" b="0" u="none" dirty="0" smtClean="0"/>
              <a:t>Permissions</a:t>
            </a:r>
            <a:r>
              <a:rPr lang="en-AU" b="0" u="none" baseline="0" dirty="0" smtClean="0"/>
              <a:t> for </a:t>
            </a:r>
            <a:r>
              <a:rPr lang="en-AU" b="0" u="none" baseline="0" dirty="0" err="1" smtClean="0"/>
              <a:t>f.a</a:t>
            </a:r>
            <a:r>
              <a:rPr lang="en-AU" b="0" u="none" baseline="0" dirty="0" smtClean="0"/>
              <a:t>. are listed in Table of different food categories, with specific </a:t>
            </a:r>
            <a:r>
              <a:rPr lang="en-AU" b="0" u="none" baseline="0" dirty="0" err="1" smtClean="0"/>
              <a:t>f.c</a:t>
            </a:r>
            <a:r>
              <a:rPr lang="en-AU" b="0" u="none" baseline="0" dirty="0" smtClean="0"/>
              <a:t>. categories and various subcategories. Permissions are hierarchical, meaning that permissions in main category apply to subsequent subcategories. The Table in Schedule 15 is similar to Table 2 of the GSFA, with similar food categories names and numbers, but not identical. The food categories in the Code are not as detailed or many. Plus they are not defined unlike the GSFA.</a:t>
            </a:r>
          </a:p>
          <a:p>
            <a:pPr marL="171450" indent="-171450">
              <a:buFont typeface="Arial" panose="020B0604020202020204" pitchFamily="34" charset="0"/>
              <a:buChar char="•"/>
            </a:pPr>
            <a:r>
              <a:rPr lang="en-AU" b="0" u="none" baseline="0" dirty="0" smtClean="0"/>
              <a:t>Food additives must comply with a technological purpose as compiled in Schedule 14, which is similar to that of section 2 of CXG 36-1989 (Class names and INS).</a:t>
            </a:r>
          </a:p>
          <a:p>
            <a:pPr marL="171450" indent="-171450">
              <a:buFont typeface="Arial" panose="020B0604020202020204" pitchFamily="34" charset="0"/>
              <a:buChar char="•"/>
            </a:pPr>
            <a:r>
              <a:rPr lang="en-AU" b="0" u="none" baseline="0" dirty="0" smtClean="0"/>
              <a:t>Section S16—2 of Schedule 16 contains a list of GMP food additives. This is similar to Table 3 of the GSFA. Permissions for their use in specific food categories are provided in Schedule 15.</a:t>
            </a:r>
          </a:p>
          <a:p>
            <a:pPr marL="171450" indent="-171450">
              <a:buFont typeface="Arial" panose="020B0604020202020204" pitchFamily="34" charset="0"/>
              <a:buChar char="•"/>
            </a:pPr>
            <a:r>
              <a:rPr lang="en-AU" b="0" u="none" baseline="0" dirty="0" smtClean="0"/>
              <a:t>A pre-market assessment, involving a risk assessment, is  required before a </a:t>
            </a:r>
            <a:r>
              <a:rPr lang="en-AU" b="0" u="none" baseline="0" dirty="0" err="1" smtClean="0"/>
              <a:t>f.a</a:t>
            </a:r>
            <a:r>
              <a:rPr lang="en-AU" b="0" u="none" baseline="0" dirty="0" smtClean="0"/>
              <a:t>. is permitted. This is performed by FSANZ, while JECFA performs the RA for Codex and the CCFA.</a:t>
            </a:r>
          </a:p>
          <a:p>
            <a:pPr marL="171450" indent="-171450">
              <a:buFont typeface="Arial" panose="020B0604020202020204" pitchFamily="34" charset="0"/>
              <a:buChar char="•"/>
            </a:pPr>
            <a:r>
              <a:rPr lang="en-AU" b="0" u="none" baseline="0" dirty="0" smtClean="0"/>
              <a:t>Specifications are required for all permitted food additives. They are detailed in Schedule 3 and include a number of internationally recognised sources of specifications including JECFA. JECFA provides this work for CCFA.</a:t>
            </a:r>
          </a:p>
          <a:p>
            <a:pPr marL="171450" indent="-171450">
              <a:buFont typeface="Arial" panose="020B0604020202020204" pitchFamily="34" charset="0"/>
              <a:buChar char="•"/>
            </a:pPr>
            <a:r>
              <a:rPr lang="en-AU" b="0" u="none" baseline="0" dirty="0" smtClean="0"/>
              <a:t>The Code uses the INS names and numbering system, when available.  However, the Code does not in general go as detailed compared to CXG 36-1989, in that it often does not use letter or Roman </a:t>
            </a:r>
            <a:r>
              <a:rPr lang="en-AU" b="0" u="none" baseline="0" dirty="0" err="1" smtClean="0"/>
              <a:t>numerial</a:t>
            </a:r>
            <a:r>
              <a:rPr lang="en-AU" b="0" u="none" baseline="0" dirty="0" smtClean="0"/>
              <a:t> suffixes, certainly not to the detail Codex does.</a:t>
            </a:r>
          </a:p>
          <a:p>
            <a:pPr marL="171450" indent="-171450">
              <a:buFont typeface="Arial" panose="020B0604020202020204" pitchFamily="34" charset="0"/>
              <a:buChar char="•"/>
            </a:pPr>
            <a:r>
              <a:rPr lang="en-AU" b="0" u="none" baseline="0" dirty="0" smtClean="0"/>
              <a:t>INS names and numbers are used for the labelling of food additives on the statement of ingredients for most food categories.</a:t>
            </a:r>
          </a:p>
          <a:p>
            <a:pPr marL="171450" indent="-171450">
              <a:buFont typeface="Arial" panose="020B0604020202020204" pitchFamily="34" charset="0"/>
              <a:buChar char="•"/>
            </a:pPr>
            <a:r>
              <a:rPr lang="en-AU" b="0" u="none" baseline="0" dirty="0" smtClean="0"/>
              <a:t>Like Codex, the Code, the processes involved in amending the Code via assessment of applications such as reports and consultations are all public.</a:t>
            </a:r>
          </a:p>
          <a:p>
            <a:pPr marL="171450" indent="-171450">
              <a:buFont typeface="Arial" panose="020B0604020202020204" pitchFamily="34" charset="0"/>
              <a:buChar char="•"/>
            </a:pPr>
            <a:endParaRPr lang="en-AU" b="0" u="none" baseline="0" dirty="0" smtClean="0"/>
          </a:p>
          <a:p>
            <a:pPr marL="0" indent="0">
              <a:buFont typeface="Arial" panose="020B0604020202020204" pitchFamily="34" charset="0"/>
              <a:buNone/>
            </a:pPr>
            <a:r>
              <a:rPr lang="en-AU" b="1" u="sng" baseline="0" dirty="0" smtClean="0"/>
              <a:t>Differences</a:t>
            </a:r>
          </a:p>
          <a:p>
            <a:pPr marL="171450" indent="-171450">
              <a:buFont typeface="Arial" panose="020B0604020202020204" pitchFamily="34" charset="0"/>
              <a:buChar char="•"/>
            </a:pPr>
            <a:r>
              <a:rPr lang="en-AU" b="0" u="none" baseline="0" dirty="0" smtClean="0"/>
              <a:t>Flavourings are considered food additives in the Code, unlike Codex.</a:t>
            </a:r>
          </a:p>
          <a:p>
            <a:pPr marL="171450" indent="-171450">
              <a:buFont typeface="Arial" panose="020B0604020202020204" pitchFamily="34" charset="0"/>
              <a:buChar char="•"/>
            </a:pPr>
            <a:r>
              <a:rPr lang="en-AU" b="0" u="none" baseline="0" dirty="0" smtClean="0"/>
              <a:t>Processing aids are regulated in the Code, unlike Codex which has an inventory.</a:t>
            </a:r>
          </a:p>
          <a:p>
            <a:pPr marL="171450" indent="-171450">
              <a:buFont typeface="Arial" panose="020B0604020202020204" pitchFamily="34" charset="0"/>
              <a:buChar char="•"/>
            </a:pPr>
            <a:r>
              <a:rPr lang="en-AU" b="0" u="none" baseline="0" dirty="0" smtClean="0"/>
              <a:t>The GSFA contains a large number of qualification notes, while the Code contains some qualification conditions linked to permissions but these are relatively uncommon.</a:t>
            </a:r>
          </a:p>
          <a:p>
            <a:pPr marL="171450" indent="-171450">
              <a:buFont typeface="Arial" panose="020B0604020202020204" pitchFamily="34" charset="0"/>
              <a:buChar char="•"/>
            </a:pPr>
            <a:r>
              <a:rPr lang="en-AU" b="0" u="none" baseline="0" dirty="0" smtClean="0"/>
              <a:t>The Code has a specific food category called “preparations of food additive” which includes concentrates of flavourings and colourings. This food category permits food additives to be added to these preparations, such as antioxidants </a:t>
            </a:r>
            <a:r>
              <a:rPr lang="en-AU" b="0" u="none" baseline="0" dirty="0" err="1" smtClean="0"/>
              <a:t>etc</a:t>
            </a:r>
            <a:r>
              <a:rPr lang="en-AU" b="0" u="none" baseline="0" dirty="0" smtClean="0"/>
              <a:t>, but they are only permitted in the preparations. Codex has considered these food additives as “secondary” food additives, while the GSFA regulates these via the use of notes.</a:t>
            </a:r>
          </a:p>
          <a:p>
            <a:pPr marL="171450" indent="-171450">
              <a:buFont typeface="Arial" panose="020B0604020202020204" pitchFamily="34" charset="0"/>
              <a:buChar char="•"/>
            </a:pPr>
            <a:r>
              <a:rPr lang="en-AU" b="0" u="none" baseline="0" dirty="0" smtClean="0"/>
              <a:t>The maximum permitted levels (MPLs) for the food additive permissions for food categories are given as the food for sale unless noted differently. This is sometimes differently to how the GSFA MLs are given.</a:t>
            </a:r>
          </a:p>
          <a:p>
            <a:pPr marL="171450" indent="-171450">
              <a:buFont typeface="Arial" panose="020B0604020202020204" pitchFamily="34" charset="0"/>
              <a:buChar char="•"/>
            </a:pPr>
            <a:r>
              <a:rPr lang="en-AU" b="0" u="none" baseline="0" dirty="0" smtClean="0"/>
              <a:t>FSANZ conducts both the risk assessment and then separately the risk management options, which is different to Codex where JECFA conducts the RA, and CCFA performs the RM.</a:t>
            </a:r>
          </a:p>
          <a:p>
            <a:pPr marL="171450" indent="-171450">
              <a:buFont typeface="Arial" panose="020B0604020202020204" pitchFamily="34" charset="0"/>
              <a:buChar char="•"/>
            </a:pPr>
            <a:r>
              <a:rPr lang="en-AU" b="0" u="none" baseline="0" dirty="0" smtClean="0"/>
              <a:t>The Code uses the “unity principle” which means that the summation of the proportion of the MPL of food additives performing the same technological purpose can be no greater than 1. This may be the case in the GSFA, but does not seem to be an over-riding principle. </a:t>
            </a:r>
          </a:p>
          <a:p>
            <a:pPr marL="171450" indent="-171450">
              <a:buFont typeface="Arial" panose="020B0604020202020204" pitchFamily="34" charset="0"/>
              <a:buChar char="•"/>
            </a:pPr>
            <a:r>
              <a:rPr lang="en-AU" b="0" u="none" baseline="0" dirty="0" smtClean="0"/>
              <a:t>Carry-over of food additives applied to ingredients is permitted in the Code, while there are some exemptions in the GSFA, for example infant formula.</a:t>
            </a:r>
          </a:p>
          <a:p>
            <a:pPr marL="171450" indent="-171450">
              <a:buFont typeface="Arial" panose="020B0604020202020204" pitchFamily="34" charset="0"/>
              <a:buChar char="•"/>
            </a:pPr>
            <a:endParaRPr lang="en-AU" b="0" u="none" dirty="0" smtClean="0"/>
          </a:p>
          <a:p>
            <a:endParaRPr lang="en-GB" dirty="0"/>
          </a:p>
        </p:txBody>
      </p:sp>
      <p:sp>
        <p:nvSpPr>
          <p:cNvPr id="4" name="Slide Number Placeholder 3"/>
          <p:cNvSpPr>
            <a:spLocks noGrp="1"/>
          </p:cNvSpPr>
          <p:nvPr>
            <p:ph type="sldNum" sz="quarter" idx="10"/>
          </p:nvPr>
        </p:nvSpPr>
        <p:spPr/>
        <p:txBody>
          <a:bodyPr/>
          <a:lstStyle/>
          <a:p>
            <a:fld id="{82D4E70F-2476-544C-ABAD-448ACFADC27C}" type="slidenum">
              <a:rPr lang="en-AU" smtClean="0"/>
              <a:pPr/>
              <a:t>6</a:t>
            </a:fld>
            <a:endParaRPr lang="en-AU"/>
          </a:p>
        </p:txBody>
      </p:sp>
    </p:spTree>
    <p:extLst>
      <p:ext uri="{BB962C8B-B14F-4D97-AF65-F5344CB8AC3E}">
        <p14:creationId xmlns:p14="http://schemas.microsoft.com/office/powerpoint/2010/main" val="13027666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In summary, the data and information we need covers three broad areas:</a:t>
            </a:r>
          </a:p>
          <a:p>
            <a:endParaRPr lang="en-AU" dirty="0" smtClean="0"/>
          </a:p>
          <a:p>
            <a:r>
              <a:rPr lang="en-AU" dirty="0" smtClean="0"/>
              <a:t>Technical</a:t>
            </a:r>
            <a:r>
              <a:rPr lang="en-AU" baseline="0" dirty="0" smtClean="0"/>
              <a:t> information, for example, about the identity and purity of the substance</a:t>
            </a:r>
          </a:p>
          <a:p>
            <a:endParaRPr lang="en-AU" baseline="0" dirty="0" smtClean="0"/>
          </a:p>
          <a:p>
            <a:r>
              <a:rPr lang="en-AU" baseline="0" dirty="0" smtClean="0"/>
              <a:t>Safety information, for example, acute and chronic toxicity </a:t>
            </a:r>
          </a:p>
          <a:p>
            <a:endParaRPr lang="en-AU" baseline="0" dirty="0" smtClean="0"/>
          </a:p>
          <a:p>
            <a:r>
              <a:rPr lang="en-AU" baseline="0" dirty="0" smtClean="0"/>
              <a:t>And</a:t>
            </a:r>
          </a:p>
          <a:p>
            <a:endParaRPr lang="en-AU" baseline="0" dirty="0" smtClean="0"/>
          </a:p>
          <a:p>
            <a:r>
              <a:rPr lang="en-AU" baseline="0" dirty="0" smtClean="0"/>
              <a:t>Dietary exposure information, for example, the number of products this substance might end up being added to, and the projected consumption of such products – to help ascertain if exposure is at a safe level.</a:t>
            </a:r>
          </a:p>
          <a:p>
            <a:endParaRPr lang="en-AU" baseline="0" dirty="0" smtClean="0"/>
          </a:p>
          <a:p>
            <a:r>
              <a:rPr lang="en-AU" baseline="0" dirty="0" smtClean="0"/>
              <a:t>All of this is outlined in Section 3.3.1 and 3.3.2 of the Handbook. Other requirements are found in the Chapter 3.1, while background information is provided in Chapters 1 and 2. </a:t>
            </a:r>
            <a:endParaRPr lang="en-AU" dirty="0" smtClean="0"/>
          </a:p>
          <a:p>
            <a:endParaRPr lang="en-AU" dirty="0" smtClean="0"/>
          </a:p>
          <a:p>
            <a:endParaRPr lang="en-GB" dirty="0"/>
          </a:p>
        </p:txBody>
      </p:sp>
      <p:sp>
        <p:nvSpPr>
          <p:cNvPr id="4" name="Slide Number Placeholder 3"/>
          <p:cNvSpPr>
            <a:spLocks noGrp="1"/>
          </p:cNvSpPr>
          <p:nvPr>
            <p:ph type="sldNum" sz="quarter" idx="10"/>
          </p:nvPr>
        </p:nvSpPr>
        <p:spPr/>
        <p:txBody>
          <a:bodyPr/>
          <a:lstStyle/>
          <a:p>
            <a:fld id="{82D4E70F-2476-544C-ABAD-448ACFADC27C}" type="slidenum">
              <a:rPr lang="en-AU" smtClean="0"/>
              <a:pPr/>
              <a:t>7</a:t>
            </a:fld>
            <a:endParaRPr lang="en-AU"/>
          </a:p>
        </p:txBody>
      </p:sp>
    </p:spTree>
    <p:extLst>
      <p:ext uri="{BB962C8B-B14F-4D97-AF65-F5344CB8AC3E}">
        <p14:creationId xmlns:p14="http://schemas.microsoft.com/office/powerpoint/2010/main" val="26466488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AU" dirty="0" smtClean="0"/>
              <a:t>We</a:t>
            </a:r>
            <a:r>
              <a:rPr lang="en-AU" baseline="0" dirty="0" smtClean="0"/>
              <a:t> have particular labelling requirements for flavourings. They must be included in the </a:t>
            </a:r>
            <a:r>
              <a:rPr lang="en-AU" b="1" baseline="0" dirty="0" smtClean="0"/>
              <a:t>ingredient list </a:t>
            </a:r>
            <a:r>
              <a:rPr lang="en-AU" baseline="0" dirty="0" smtClean="0"/>
              <a:t>on the label of packaged foods too.</a:t>
            </a:r>
          </a:p>
          <a:p>
            <a:endParaRPr lang="en-AU" baseline="0" dirty="0" smtClean="0"/>
          </a:p>
          <a:p>
            <a:r>
              <a:rPr lang="en-AU" baseline="0" dirty="0" smtClean="0"/>
              <a:t>Again, the labelling requirements are shown in Standard 1.2.4 of the Code, being subsection 1.2.4—7(4). </a:t>
            </a:r>
          </a:p>
          <a:p>
            <a:endParaRPr lang="en-AU" baseline="0" dirty="0" smtClean="0"/>
          </a:p>
          <a:p>
            <a:r>
              <a:rPr lang="en-AU" baseline="0" dirty="0" smtClean="0"/>
              <a:t>They are to be labelled with the word </a:t>
            </a:r>
            <a:r>
              <a:rPr lang="en-AU" b="1" baseline="0" dirty="0" smtClean="0"/>
              <a:t>flavour </a:t>
            </a:r>
            <a:r>
              <a:rPr lang="en-AU" b="0" baseline="0" dirty="0" smtClean="0"/>
              <a:t>or </a:t>
            </a:r>
            <a:r>
              <a:rPr lang="en-AU" b="1" baseline="0" dirty="0" smtClean="0"/>
              <a:t>flavouring OR </a:t>
            </a:r>
          </a:p>
          <a:p>
            <a:endParaRPr lang="en-AU" b="1" baseline="0" dirty="0" smtClean="0"/>
          </a:p>
          <a:p>
            <a:r>
              <a:rPr lang="en-AU" b="0" baseline="0" dirty="0" smtClean="0"/>
              <a:t>With a more specific name or description like </a:t>
            </a:r>
            <a:r>
              <a:rPr lang="en-AU" b="1" baseline="0" dirty="0" smtClean="0"/>
              <a:t>apple flavour </a:t>
            </a:r>
          </a:p>
          <a:p>
            <a:endParaRPr lang="en-AU" b="1" baseline="0" dirty="0" smtClean="0"/>
          </a:p>
        </p:txBody>
      </p:sp>
      <p:sp>
        <p:nvSpPr>
          <p:cNvPr id="4" name="Slide Number Placeholder 3"/>
          <p:cNvSpPr>
            <a:spLocks noGrp="1"/>
          </p:cNvSpPr>
          <p:nvPr>
            <p:ph type="sldNum" sz="quarter" idx="10"/>
          </p:nvPr>
        </p:nvSpPr>
        <p:spPr/>
        <p:txBody>
          <a:bodyPr/>
          <a:lstStyle/>
          <a:p>
            <a:fld id="{82D4E70F-2476-544C-ABAD-448ACFADC27C}" type="slidenum">
              <a:rPr lang="en-AU" smtClean="0"/>
              <a:pPr/>
              <a:t>8</a:t>
            </a:fld>
            <a:endParaRPr lang="en-AU"/>
          </a:p>
        </p:txBody>
      </p:sp>
    </p:spTree>
    <p:extLst>
      <p:ext uri="{BB962C8B-B14F-4D97-AF65-F5344CB8AC3E}">
        <p14:creationId xmlns:p14="http://schemas.microsoft.com/office/powerpoint/2010/main" val="9367616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NZ" altLang="en-US" dirty="0" smtClean="0"/>
              <a:t>This is the summary of what I have detailed today.</a:t>
            </a:r>
          </a:p>
          <a:p>
            <a:endParaRPr lang="en-NZ" altLang="en-US" dirty="0" smtClean="0"/>
          </a:p>
          <a:p>
            <a:r>
              <a:rPr lang="en-NZ" altLang="en-US" dirty="0" smtClean="0"/>
              <a:t>Thanks for your interest and now I am happy to take questions and in particular aim to address the list of individual questions relating to food additives provided before the visit.</a:t>
            </a:r>
          </a:p>
        </p:txBody>
      </p:sp>
      <p:sp>
        <p:nvSpPr>
          <p:cNvPr id="757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a:solidFill>
                  <a:schemeClr val="tx1"/>
                </a:solidFill>
                <a:latin typeface="Arial Unicode MS" pitchFamily="34" charset="-128"/>
              </a:defRPr>
            </a:lvl1pPr>
            <a:lvl2pPr marL="748225" indent="-287779" eaLnBrk="0" hangingPunct="0">
              <a:defRPr sz="3200">
                <a:solidFill>
                  <a:schemeClr val="tx1"/>
                </a:solidFill>
                <a:latin typeface="Arial Unicode MS" pitchFamily="34" charset="-128"/>
              </a:defRPr>
            </a:lvl2pPr>
            <a:lvl3pPr marL="1151115" indent="-230223" eaLnBrk="0" hangingPunct="0">
              <a:defRPr sz="3200">
                <a:solidFill>
                  <a:schemeClr val="tx1"/>
                </a:solidFill>
                <a:latin typeface="Arial Unicode MS" pitchFamily="34" charset="-128"/>
              </a:defRPr>
            </a:lvl3pPr>
            <a:lvl4pPr marL="1611561" indent="-230223" eaLnBrk="0" hangingPunct="0">
              <a:defRPr sz="3200">
                <a:solidFill>
                  <a:schemeClr val="tx1"/>
                </a:solidFill>
                <a:latin typeface="Arial Unicode MS" pitchFamily="34" charset="-128"/>
              </a:defRPr>
            </a:lvl4pPr>
            <a:lvl5pPr marL="2072008" indent="-230223" eaLnBrk="0" hangingPunct="0">
              <a:defRPr sz="3200">
                <a:solidFill>
                  <a:schemeClr val="tx1"/>
                </a:solidFill>
                <a:latin typeface="Arial Unicode MS" pitchFamily="34" charset="-128"/>
              </a:defRPr>
            </a:lvl5pPr>
            <a:lvl6pPr marL="2532454" indent="-230223" algn="ctr" eaLnBrk="0" fontAlgn="base" hangingPunct="0">
              <a:spcBef>
                <a:spcPct val="0"/>
              </a:spcBef>
              <a:spcAft>
                <a:spcPct val="0"/>
              </a:spcAft>
              <a:defRPr sz="3200">
                <a:solidFill>
                  <a:schemeClr val="tx1"/>
                </a:solidFill>
                <a:latin typeface="Arial Unicode MS" pitchFamily="34" charset="-128"/>
              </a:defRPr>
            </a:lvl6pPr>
            <a:lvl7pPr marL="2992900" indent="-230223" algn="ctr" eaLnBrk="0" fontAlgn="base" hangingPunct="0">
              <a:spcBef>
                <a:spcPct val="0"/>
              </a:spcBef>
              <a:spcAft>
                <a:spcPct val="0"/>
              </a:spcAft>
              <a:defRPr sz="3200">
                <a:solidFill>
                  <a:schemeClr val="tx1"/>
                </a:solidFill>
                <a:latin typeface="Arial Unicode MS" pitchFamily="34" charset="-128"/>
              </a:defRPr>
            </a:lvl7pPr>
            <a:lvl8pPr marL="3453346" indent="-230223" algn="ctr" eaLnBrk="0" fontAlgn="base" hangingPunct="0">
              <a:spcBef>
                <a:spcPct val="0"/>
              </a:spcBef>
              <a:spcAft>
                <a:spcPct val="0"/>
              </a:spcAft>
              <a:defRPr sz="3200">
                <a:solidFill>
                  <a:schemeClr val="tx1"/>
                </a:solidFill>
                <a:latin typeface="Arial Unicode MS" pitchFamily="34" charset="-128"/>
              </a:defRPr>
            </a:lvl8pPr>
            <a:lvl9pPr marL="3913792" indent="-230223" algn="ctr" eaLnBrk="0" fontAlgn="base" hangingPunct="0">
              <a:spcBef>
                <a:spcPct val="0"/>
              </a:spcBef>
              <a:spcAft>
                <a:spcPct val="0"/>
              </a:spcAft>
              <a:defRPr sz="3200">
                <a:solidFill>
                  <a:schemeClr val="tx1"/>
                </a:solidFill>
                <a:latin typeface="Arial Unicode MS" pitchFamily="34" charset="-128"/>
              </a:defRPr>
            </a:lvl9pPr>
          </a:lstStyle>
          <a:p>
            <a:pPr eaLnBrk="1" hangingPunct="1"/>
            <a:fld id="{4B131B8F-FB52-44BC-B611-BCE3E935DCD3}" type="slidenum">
              <a:rPr lang="en-AU" altLang="en-US" sz="1200">
                <a:latin typeface="Times New Roman" pitchFamily="18" charset="0"/>
              </a:rPr>
              <a:pPr eaLnBrk="1" hangingPunct="1"/>
              <a:t>9</a:t>
            </a:fld>
            <a:endParaRPr lang="en-AU" altLang="en-US" sz="1200">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91EEDC5-A2C7-42F4-9F94-CBC028BF9CF1}" type="datetime1">
              <a:rPr lang="en-AU" smtClean="0"/>
              <a:t>25/03/2019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5692DE6A-49E0-2045-AA01-0E0557667F1F}" type="slidenum">
              <a:rPr lang="en-AU" smtClean="0"/>
              <a:pPr/>
              <a:t>‹#›</a:t>
            </a:fld>
            <a:endParaRPr lang="en-AU"/>
          </a:p>
        </p:txBody>
      </p:sp>
      <p:pic>
        <p:nvPicPr>
          <p:cNvPr id="10" name="Picture 9" descr="FSANZ logo.tif"/>
          <p:cNvPicPr>
            <a:picLocks noChangeAspect="1"/>
          </p:cNvPicPr>
          <p:nvPr userDrawn="1"/>
        </p:nvPicPr>
        <p:blipFill>
          <a:blip r:embed="rId2"/>
          <a:stretch>
            <a:fillRect/>
          </a:stretch>
        </p:blipFill>
        <p:spPr>
          <a:xfrm>
            <a:off x="2317251" y="864272"/>
            <a:ext cx="4612762" cy="815427"/>
          </a:xfrm>
          <a:prstGeom prst="rect">
            <a:avLst/>
          </a:prstGeom>
        </p:spPr>
      </p:pic>
      <p:sp>
        <p:nvSpPr>
          <p:cNvPr id="11" name="Subtitle 49"/>
          <p:cNvSpPr>
            <a:spLocks noGrp="1"/>
          </p:cNvSpPr>
          <p:nvPr userDrawn="1">
            <p:ph type="subTitle" idx="1"/>
          </p:nvPr>
        </p:nvSpPr>
        <p:spPr>
          <a:xfrm>
            <a:off x="457199" y="3999285"/>
            <a:ext cx="8229599" cy="1046080"/>
          </a:xfrm>
          <a:prstGeom prst="rect">
            <a:avLst/>
          </a:prstGeom>
        </p:spPr>
        <p:txBody>
          <a:bodyPr/>
          <a:lstStyle>
            <a:lvl1pPr algn="ctr">
              <a:defRPr>
                <a:solidFill>
                  <a:schemeClr val="tx1"/>
                </a:solidFill>
              </a:defRPr>
            </a:lvl1pPr>
          </a:lstStyle>
          <a:p>
            <a:r>
              <a:rPr lang="en-US" smtClean="0"/>
              <a:t>Click to edit Master subtitle style</a:t>
            </a:r>
            <a:endParaRPr lang="en-AU" dirty="0"/>
          </a:p>
        </p:txBody>
      </p:sp>
      <p:sp>
        <p:nvSpPr>
          <p:cNvPr id="12" name="Title 48"/>
          <p:cNvSpPr>
            <a:spLocks noGrp="1"/>
          </p:cNvSpPr>
          <p:nvPr userDrawn="1">
            <p:ph type="ctrTitle"/>
          </p:nvPr>
        </p:nvSpPr>
        <p:spPr>
          <a:xfrm>
            <a:off x="457200" y="2270414"/>
            <a:ext cx="8229598" cy="1615785"/>
          </a:xfrm>
          <a:prstGeom prst="rect">
            <a:avLst/>
          </a:prstGeom>
          <a:effectLst>
            <a:outerShdw blurRad="50800" dist="38100" dir="2700000">
              <a:srgbClr val="000000">
                <a:alpha val="50000"/>
              </a:srgbClr>
            </a:outerShdw>
          </a:effectLst>
        </p:spPr>
        <p:txBody>
          <a:bodyPr anchor="ctr"/>
          <a:lstStyle>
            <a:lvl1pPr>
              <a:defRPr b="1" cap="all">
                <a:solidFill>
                  <a:schemeClr val="tx2"/>
                </a:solidFill>
              </a:defRPr>
            </a:lvl1pPr>
          </a:lstStyle>
          <a:p>
            <a:r>
              <a:rPr lang="en-US" smtClean="0"/>
              <a:t>Click to edit Master title style</a:t>
            </a:r>
            <a:endParaRPr lang="en-A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57200" y="1748481"/>
            <a:ext cx="8229600" cy="4037734"/>
          </a:xfrm>
          <a:prstGeom prst="rect">
            <a:avLst/>
          </a:prstGeom>
        </p:spPr>
        <p:txBody>
          <a:bodyPr/>
          <a:lstStyle>
            <a:lvl1pPr>
              <a:buNone/>
              <a:defRPr sz="3000" b="1">
                <a:latin typeface="Arial"/>
                <a:cs typeface="Arial"/>
              </a:defRPr>
            </a:lvl1pPr>
            <a:lvl2pPr>
              <a:buNone/>
              <a:defRPr>
                <a:latin typeface="Arial"/>
                <a:cs typeface="Arial"/>
              </a:defRPr>
            </a:lvl2pPr>
            <a:lvl3pPr>
              <a:defRPr>
                <a:latin typeface="Arial"/>
                <a:cs typeface="Arial"/>
              </a:defRPr>
            </a:lvl3pPr>
            <a:lvl4pPr>
              <a:buFont typeface="Courier New"/>
              <a:buChar char="o"/>
              <a:defRPr>
                <a:latin typeface="Arial"/>
                <a:cs typeface="Arial"/>
              </a:defRPr>
            </a:lvl4pPr>
            <a:lvl5pPr>
              <a:buFont typeface="Wingdings" charset="2"/>
              <a:buChar char="§"/>
              <a:defRPr>
                <a:latin typeface="Arial"/>
                <a:cs typeface="Arial"/>
              </a:defRPr>
            </a:lvl5pPr>
          </a:lstStyle>
          <a:p>
            <a:pPr lvl="0"/>
            <a:r>
              <a:rPr lang="en-US" dirty="0" smtClean="0"/>
              <a:t>Subheading</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637365D7-A4EF-4134-991B-A4306A3F076F}" type="datetime1">
              <a:rPr lang="en-AU" smtClean="0"/>
              <a:t>25/03/2019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5692DE6A-49E0-2045-AA01-0E0557667F1F}" type="slidenum">
              <a:rPr lang="en-AU" smtClean="0"/>
              <a:pPr/>
              <a:t>‹#›</a:t>
            </a:fld>
            <a:endParaRPr lang="en-AU"/>
          </a:p>
        </p:txBody>
      </p:sp>
      <p:sp>
        <p:nvSpPr>
          <p:cNvPr id="13" name="Title 17"/>
          <p:cNvSpPr>
            <a:spLocks noGrp="1"/>
          </p:cNvSpPr>
          <p:nvPr userDrawn="1">
            <p:ph type="title"/>
          </p:nvPr>
        </p:nvSpPr>
        <p:spPr>
          <a:xfrm>
            <a:off x="457199" y="457200"/>
            <a:ext cx="8229600" cy="1143000"/>
          </a:xfrm>
          <a:prstGeom prst="rect">
            <a:avLst/>
          </a:prstGeom>
          <a:effectLst>
            <a:outerShdw blurRad="50800" dist="12700" dir="2700000">
              <a:srgbClr val="000000">
                <a:alpha val="20000"/>
              </a:srgbClr>
            </a:outerShdw>
          </a:effectLst>
        </p:spPr>
        <p:txBody>
          <a:bodyPr/>
          <a:lstStyle>
            <a:lvl1pPr algn="l">
              <a:defRPr sz="3200" b="1" cap="all">
                <a:solidFill>
                  <a:schemeClr val="tx2"/>
                </a:solidFill>
                <a:effectLst>
                  <a:outerShdw blurRad="50800" dist="38100" dir="2700000">
                    <a:srgbClr val="000000">
                      <a:alpha val="43000"/>
                    </a:srgbClr>
                  </a:outerShdw>
                </a:effectLst>
              </a:defRPr>
            </a:lvl1pPr>
          </a:lstStyle>
          <a:p>
            <a:r>
              <a:rPr lang="en-US" smtClean="0"/>
              <a:t>Click to edit Master title style</a:t>
            </a:r>
            <a:endParaRPr lang="en-A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44BC1B03-0ADD-40AB-84D3-74C16835E615}" type="datetime1">
              <a:rPr lang="en-AU" smtClean="0"/>
              <a:t>25/03/2019</a:t>
            </a:fld>
            <a:endParaRPr lang="en-AU" dirty="0"/>
          </a:p>
        </p:txBody>
      </p:sp>
      <p:sp>
        <p:nvSpPr>
          <p:cNvPr id="4" name="Footer Placeholder 3"/>
          <p:cNvSpPr>
            <a:spLocks noGrp="1"/>
          </p:cNvSpPr>
          <p:nvPr>
            <p:ph type="ftr" sz="quarter" idx="11"/>
          </p:nvPr>
        </p:nvSpPr>
        <p:spPr/>
        <p:txBody>
          <a:bodyPr/>
          <a:lstStyle/>
          <a:p>
            <a:endParaRPr lang="en-AU" dirty="0"/>
          </a:p>
        </p:txBody>
      </p:sp>
      <p:sp>
        <p:nvSpPr>
          <p:cNvPr id="5" name="Slide Number Placeholder 4"/>
          <p:cNvSpPr>
            <a:spLocks noGrp="1"/>
          </p:cNvSpPr>
          <p:nvPr>
            <p:ph type="sldNum" sz="quarter" idx="12"/>
          </p:nvPr>
        </p:nvSpPr>
        <p:spPr/>
        <p:txBody>
          <a:bodyPr/>
          <a:lstStyle/>
          <a:p>
            <a:fld id="{5692DE6A-49E0-2045-AA01-0E0557667F1F}" type="slidenum">
              <a:rPr lang="en-AU" smtClean="0"/>
              <a:pPr/>
              <a:t>‹#›</a:t>
            </a:fld>
            <a:endParaRPr lang="en-AU" dirty="0"/>
          </a:p>
        </p:txBody>
      </p:sp>
      <p:sp>
        <p:nvSpPr>
          <p:cNvPr id="6" name="Title 17"/>
          <p:cNvSpPr>
            <a:spLocks noGrp="1"/>
          </p:cNvSpPr>
          <p:nvPr userDrawn="1">
            <p:ph type="title"/>
          </p:nvPr>
        </p:nvSpPr>
        <p:spPr>
          <a:xfrm>
            <a:off x="457199" y="457200"/>
            <a:ext cx="8229600" cy="1143000"/>
          </a:xfrm>
          <a:prstGeom prst="rect">
            <a:avLst/>
          </a:prstGeom>
        </p:spPr>
        <p:txBody>
          <a:bodyPr/>
          <a:lstStyle>
            <a:lvl1pPr algn="l">
              <a:defRPr sz="3200" b="1" cap="all">
                <a:solidFill>
                  <a:schemeClr val="tx2"/>
                </a:solidFill>
                <a:effectLst>
                  <a:outerShdw blurRad="50800" dist="38100" dir="2700000">
                    <a:srgbClr val="000000">
                      <a:alpha val="43000"/>
                    </a:srgbClr>
                  </a:outerShdw>
                </a:effectLst>
              </a:defRPr>
            </a:lvl1pPr>
          </a:lstStyle>
          <a:p>
            <a:r>
              <a:rPr lang="en-US" smtClean="0"/>
              <a:t>Click to edit Master title style</a:t>
            </a:r>
            <a:endParaRPr lang="en-AU" dirty="0"/>
          </a:p>
        </p:txBody>
      </p:sp>
      <p:sp>
        <p:nvSpPr>
          <p:cNvPr id="7" name="Content Placeholder 18"/>
          <p:cNvSpPr>
            <a:spLocks noGrp="1"/>
          </p:cNvSpPr>
          <p:nvPr userDrawn="1">
            <p:ph sz="half" idx="1"/>
          </p:nvPr>
        </p:nvSpPr>
        <p:spPr>
          <a:xfrm>
            <a:off x="457200" y="1828768"/>
            <a:ext cx="4038600" cy="3790725"/>
          </a:xfrm>
          <a:prstGeom prst="rect">
            <a:avLst/>
          </a:prstGeom>
        </p:spPr>
        <p:txBody>
          <a:bodyPr/>
          <a:lstStyle>
            <a:lvl1pPr>
              <a:defRPr sz="3000"/>
            </a:lvl1pPr>
          </a:lstStyle>
          <a:p>
            <a:pPr lvl="0"/>
            <a:r>
              <a:rPr lang="en-US" smtClean="0"/>
              <a:t>Click to edit Master text styles</a:t>
            </a:r>
          </a:p>
        </p:txBody>
      </p:sp>
      <p:sp>
        <p:nvSpPr>
          <p:cNvPr id="8" name="Content Placeholder 19"/>
          <p:cNvSpPr>
            <a:spLocks noGrp="1"/>
          </p:cNvSpPr>
          <p:nvPr userDrawn="1">
            <p:ph sz="half" idx="2"/>
          </p:nvPr>
        </p:nvSpPr>
        <p:spPr>
          <a:xfrm>
            <a:off x="4648200" y="1828768"/>
            <a:ext cx="4038600" cy="3790725"/>
          </a:xfrm>
          <a:prstGeom prst="rect">
            <a:avLst/>
          </a:prstGeom>
        </p:spPr>
        <p:txBody>
          <a:bodyPr/>
          <a:lstStyle>
            <a:lvl1pPr>
              <a:defRPr sz="3000"/>
            </a:lvl1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F367790D-96BF-4F31-8ECF-59FAFF9E0F76}" type="datetime1">
              <a:rPr lang="en-AU" smtClean="0"/>
              <a:t>25/03/2019</a:t>
            </a:fld>
            <a:endParaRPr lang="en-AU" dirty="0"/>
          </a:p>
        </p:txBody>
      </p:sp>
      <p:sp>
        <p:nvSpPr>
          <p:cNvPr id="4" name="Footer Placeholder 3"/>
          <p:cNvSpPr>
            <a:spLocks noGrp="1"/>
          </p:cNvSpPr>
          <p:nvPr>
            <p:ph type="ftr" sz="quarter" idx="11"/>
          </p:nvPr>
        </p:nvSpPr>
        <p:spPr/>
        <p:txBody>
          <a:bodyPr/>
          <a:lstStyle/>
          <a:p>
            <a:endParaRPr lang="en-AU" dirty="0"/>
          </a:p>
        </p:txBody>
      </p:sp>
      <p:sp>
        <p:nvSpPr>
          <p:cNvPr id="5" name="Slide Number Placeholder 4"/>
          <p:cNvSpPr>
            <a:spLocks noGrp="1"/>
          </p:cNvSpPr>
          <p:nvPr>
            <p:ph type="sldNum" sz="quarter" idx="12"/>
          </p:nvPr>
        </p:nvSpPr>
        <p:spPr/>
        <p:txBody>
          <a:bodyPr/>
          <a:lstStyle/>
          <a:p>
            <a:fld id="{5692DE6A-49E0-2045-AA01-0E0557667F1F}" type="slidenum">
              <a:rPr lang="en-AU" smtClean="0"/>
              <a:pPr/>
              <a:t>‹#›</a:t>
            </a:fld>
            <a:endParaRPr lang="en-AU" dirty="0"/>
          </a:p>
        </p:txBody>
      </p:sp>
      <p:sp>
        <p:nvSpPr>
          <p:cNvPr id="7" name="Text Placeholder 21"/>
          <p:cNvSpPr>
            <a:spLocks noGrp="1"/>
          </p:cNvSpPr>
          <p:nvPr userDrawn="1">
            <p:ph type="body" idx="1"/>
          </p:nvPr>
        </p:nvSpPr>
        <p:spPr>
          <a:xfrm>
            <a:off x="457199" y="1808976"/>
            <a:ext cx="4040188" cy="639762"/>
          </a:xfrm>
          <a:prstGeom prst="rect">
            <a:avLst/>
          </a:prstGeom>
        </p:spPr>
        <p:txBody>
          <a:bodyPr/>
          <a:lstStyle>
            <a:lvl1pPr>
              <a:defRPr sz="3000" b="1"/>
            </a:lvl1pPr>
          </a:lstStyle>
          <a:p>
            <a:pPr lvl="0"/>
            <a:r>
              <a:rPr lang="en-US" smtClean="0"/>
              <a:t>Click to edit Master text styles</a:t>
            </a:r>
          </a:p>
        </p:txBody>
      </p:sp>
      <p:sp>
        <p:nvSpPr>
          <p:cNvPr id="8" name="Content Placeholder 22"/>
          <p:cNvSpPr>
            <a:spLocks noGrp="1"/>
          </p:cNvSpPr>
          <p:nvPr userDrawn="1">
            <p:ph sz="half" idx="2"/>
          </p:nvPr>
        </p:nvSpPr>
        <p:spPr>
          <a:xfrm>
            <a:off x="457199" y="2448738"/>
            <a:ext cx="4040188" cy="3283842"/>
          </a:xfrm>
          <a:prstGeom prst="rect">
            <a:avLst/>
          </a:prstGeom>
        </p:spPr>
        <p:txBody>
          <a:bodyPr/>
          <a:lstStyle>
            <a:lvl1pPr>
              <a:defRPr sz="2600"/>
            </a:lvl1pPr>
          </a:lstStyle>
          <a:p>
            <a:pPr lvl="0"/>
            <a:r>
              <a:rPr lang="en-US" smtClean="0"/>
              <a:t>Click to edit Master text styles</a:t>
            </a:r>
          </a:p>
        </p:txBody>
      </p:sp>
      <p:sp>
        <p:nvSpPr>
          <p:cNvPr id="9" name="Text Placeholder 23"/>
          <p:cNvSpPr>
            <a:spLocks noGrp="1"/>
          </p:cNvSpPr>
          <p:nvPr userDrawn="1">
            <p:ph type="body" sz="quarter" idx="3"/>
          </p:nvPr>
        </p:nvSpPr>
        <p:spPr>
          <a:xfrm>
            <a:off x="4645024" y="1808976"/>
            <a:ext cx="4041775" cy="639762"/>
          </a:xfrm>
          <a:prstGeom prst="rect">
            <a:avLst/>
          </a:prstGeom>
        </p:spPr>
        <p:txBody>
          <a:bodyPr/>
          <a:lstStyle>
            <a:lvl1pPr>
              <a:defRPr sz="3000" b="1"/>
            </a:lvl1pPr>
          </a:lstStyle>
          <a:p>
            <a:pPr lvl="0"/>
            <a:r>
              <a:rPr lang="en-US" smtClean="0"/>
              <a:t>Click to edit Master text styles</a:t>
            </a:r>
          </a:p>
        </p:txBody>
      </p:sp>
      <p:sp>
        <p:nvSpPr>
          <p:cNvPr id="10" name="Content Placeholder 24"/>
          <p:cNvSpPr>
            <a:spLocks noGrp="1"/>
          </p:cNvSpPr>
          <p:nvPr userDrawn="1">
            <p:ph sz="quarter" idx="4"/>
          </p:nvPr>
        </p:nvSpPr>
        <p:spPr>
          <a:xfrm>
            <a:off x="4645024" y="2448738"/>
            <a:ext cx="4041775" cy="3283842"/>
          </a:xfrm>
          <a:prstGeom prst="rect">
            <a:avLst/>
          </a:prstGeom>
        </p:spPr>
        <p:txBody>
          <a:bodyPr/>
          <a:lstStyle>
            <a:lvl1pPr>
              <a:defRPr sz="2600"/>
            </a:lvl1pPr>
          </a:lstStyle>
          <a:p>
            <a:pPr lvl="0"/>
            <a:r>
              <a:rPr lang="en-US" smtClean="0"/>
              <a:t>Click to edit Master text styles</a:t>
            </a:r>
          </a:p>
        </p:txBody>
      </p:sp>
      <p:sp>
        <p:nvSpPr>
          <p:cNvPr id="11" name="Title 17"/>
          <p:cNvSpPr>
            <a:spLocks noGrp="1"/>
          </p:cNvSpPr>
          <p:nvPr userDrawn="1">
            <p:ph type="title"/>
          </p:nvPr>
        </p:nvSpPr>
        <p:spPr>
          <a:xfrm>
            <a:off x="457199" y="457200"/>
            <a:ext cx="8229600" cy="1143000"/>
          </a:xfrm>
          <a:prstGeom prst="rect">
            <a:avLst/>
          </a:prstGeom>
        </p:spPr>
        <p:txBody>
          <a:bodyPr/>
          <a:lstStyle>
            <a:lvl1pPr algn="l">
              <a:defRPr sz="3200" b="1" cap="all">
                <a:solidFill>
                  <a:schemeClr val="tx2"/>
                </a:solidFill>
                <a:effectLst>
                  <a:outerShdw blurRad="50800" dist="38100" dir="2700000">
                    <a:srgbClr val="000000">
                      <a:alpha val="43000"/>
                    </a:srgbClr>
                  </a:outerShdw>
                </a:effectLst>
              </a:defRPr>
            </a:lvl1pPr>
          </a:lstStyle>
          <a:p>
            <a:r>
              <a:rPr lang="en-US" smtClean="0"/>
              <a:t>Click to edit Master title style</a:t>
            </a:r>
            <a:endParaRPr lang="en-A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66124AD-C4A8-41DB-8C5D-51046AEB662F}" type="datetime1">
              <a:rPr lang="en-AU" smtClean="0"/>
              <a:t>25/03/2019</a:t>
            </a:fld>
            <a:endParaRPr lang="en-AU" dirty="0"/>
          </a:p>
        </p:txBody>
      </p:sp>
      <p:sp>
        <p:nvSpPr>
          <p:cNvPr id="4" name="Footer Placeholder 3"/>
          <p:cNvSpPr>
            <a:spLocks noGrp="1"/>
          </p:cNvSpPr>
          <p:nvPr>
            <p:ph type="ftr" sz="quarter" idx="11"/>
          </p:nvPr>
        </p:nvSpPr>
        <p:spPr/>
        <p:txBody>
          <a:bodyPr/>
          <a:lstStyle/>
          <a:p>
            <a:endParaRPr lang="en-AU" dirty="0"/>
          </a:p>
        </p:txBody>
      </p:sp>
      <p:sp>
        <p:nvSpPr>
          <p:cNvPr id="5" name="Slide Number Placeholder 4"/>
          <p:cNvSpPr>
            <a:spLocks noGrp="1"/>
          </p:cNvSpPr>
          <p:nvPr>
            <p:ph type="sldNum" sz="quarter" idx="12"/>
          </p:nvPr>
        </p:nvSpPr>
        <p:spPr/>
        <p:txBody>
          <a:bodyPr/>
          <a:lstStyle/>
          <a:p>
            <a:fld id="{5692DE6A-49E0-2045-AA01-0E0557667F1F}" type="slidenum">
              <a:rPr lang="en-AU" smtClean="0"/>
              <a:pPr/>
              <a:t>‹#›</a:t>
            </a:fld>
            <a:endParaRPr lang="en-AU" dirty="0"/>
          </a:p>
        </p:txBody>
      </p:sp>
      <p:sp>
        <p:nvSpPr>
          <p:cNvPr id="7" name="Content Placeholder 27"/>
          <p:cNvSpPr>
            <a:spLocks noGrp="1"/>
          </p:cNvSpPr>
          <p:nvPr userDrawn="1">
            <p:ph idx="1"/>
          </p:nvPr>
        </p:nvSpPr>
        <p:spPr>
          <a:xfrm>
            <a:off x="3575050" y="1791975"/>
            <a:ext cx="5111750" cy="3949303"/>
          </a:xfrm>
          <a:prstGeom prst="rect">
            <a:avLst/>
          </a:prstGeom>
        </p:spPr>
        <p:txBody>
          <a:bodyPr/>
          <a:lstStyle>
            <a:lvl1pPr>
              <a:defRPr sz="3000"/>
            </a:lvl1pPr>
          </a:lstStyle>
          <a:p>
            <a:pPr lvl="0"/>
            <a:r>
              <a:rPr lang="en-US" smtClean="0"/>
              <a:t>Click to edit Master text styles</a:t>
            </a:r>
          </a:p>
        </p:txBody>
      </p:sp>
      <p:sp>
        <p:nvSpPr>
          <p:cNvPr id="8" name="Text Placeholder 28"/>
          <p:cNvSpPr>
            <a:spLocks noGrp="1"/>
          </p:cNvSpPr>
          <p:nvPr userDrawn="1">
            <p:ph type="body" sz="half" idx="2"/>
          </p:nvPr>
        </p:nvSpPr>
        <p:spPr>
          <a:xfrm>
            <a:off x="457200" y="1791975"/>
            <a:ext cx="3008313" cy="3949303"/>
          </a:xfrm>
          <a:prstGeom prst="rect">
            <a:avLst/>
          </a:prstGeom>
        </p:spPr>
        <p:txBody>
          <a:bodyPr/>
          <a:lstStyle>
            <a:lvl1pPr>
              <a:defRPr sz="3000"/>
            </a:lvl1pPr>
          </a:lstStyle>
          <a:p>
            <a:pPr lvl="0"/>
            <a:r>
              <a:rPr lang="en-US" smtClean="0"/>
              <a:t>Click to edit Master text styles</a:t>
            </a:r>
          </a:p>
        </p:txBody>
      </p:sp>
      <p:sp>
        <p:nvSpPr>
          <p:cNvPr id="9" name="Title 17"/>
          <p:cNvSpPr>
            <a:spLocks noGrp="1"/>
          </p:cNvSpPr>
          <p:nvPr userDrawn="1">
            <p:ph type="title"/>
          </p:nvPr>
        </p:nvSpPr>
        <p:spPr>
          <a:xfrm>
            <a:off x="457199" y="457200"/>
            <a:ext cx="8229600" cy="1143000"/>
          </a:xfrm>
          <a:prstGeom prst="rect">
            <a:avLst/>
          </a:prstGeom>
        </p:spPr>
        <p:txBody>
          <a:bodyPr/>
          <a:lstStyle>
            <a:lvl1pPr algn="l">
              <a:defRPr sz="3200" b="1" cap="all">
                <a:solidFill>
                  <a:schemeClr val="tx2"/>
                </a:solidFill>
                <a:effectLst>
                  <a:outerShdw blurRad="50800" dist="38100" dir="2700000">
                    <a:srgbClr val="000000">
                      <a:alpha val="43000"/>
                    </a:srgbClr>
                  </a:outerShdw>
                </a:effectLst>
              </a:defRPr>
            </a:lvl1pPr>
          </a:lstStyle>
          <a:p>
            <a:r>
              <a:rPr lang="en-US" smtClean="0"/>
              <a:t>Click to edit Master title style</a:t>
            </a:r>
            <a:endParaRPr lang="en-A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315B88F-5C38-47E5-81E4-C2503FE0069A}" type="datetime1">
              <a:rPr lang="en-AU" smtClean="0"/>
              <a:t>25/03/2019</a:t>
            </a:fld>
            <a:endParaRPr lang="en-AU" dirty="0"/>
          </a:p>
        </p:txBody>
      </p:sp>
      <p:sp>
        <p:nvSpPr>
          <p:cNvPr id="4" name="Footer Placeholder 3"/>
          <p:cNvSpPr>
            <a:spLocks noGrp="1"/>
          </p:cNvSpPr>
          <p:nvPr>
            <p:ph type="ftr" sz="quarter" idx="11"/>
          </p:nvPr>
        </p:nvSpPr>
        <p:spPr/>
        <p:txBody>
          <a:bodyPr/>
          <a:lstStyle/>
          <a:p>
            <a:endParaRPr lang="en-AU" dirty="0"/>
          </a:p>
        </p:txBody>
      </p:sp>
      <p:sp>
        <p:nvSpPr>
          <p:cNvPr id="5" name="Slide Number Placeholder 4"/>
          <p:cNvSpPr>
            <a:spLocks noGrp="1"/>
          </p:cNvSpPr>
          <p:nvPr>
            <p:ph type="sldNum" sz="quarter" idx="12"/>
          </p:nvPr>
        </p:nvSpPr>
        <p:spPr/>
        <p:txBody>
          <a:bodyPr/>
          <a:lstStyle/>
          <a:p>
            <a:fld id="{5692DE6A-49E0-2045-AA01-0E0557667F1F}" type="slidenum">
              <a:rPr lang="en-AU" smtClean="0"/>
              <a:pPr/>
              <a:t>‹#›</a:t>
            </a:fld>
            <a:endParaRPr lang="en-AU" dirty="0"/>
          </a:p>
        </p:txBody>
      </p:sp>
      <p:sp>
        <p:nvSpPr>
          <p:cNvPr id="8" name="Picture Placeholder 30"/>
          <p:cNvSpPr>
            <a:spLocks noGrp="1"/>
          </p:cNvSpPr>
          <p:nvPr userDrawn="1">
            <p:ph type="pic" idx="1"/>
          </p:nvPr>
        </p:nvSpPr>
        <p:spPr>
          <a:xfrm>
            <a:off x="457199" y="612775"/>
            <a:ext cx="8229599" cy="3988946"/>
          </a:xfrm>
          <a:prstGeom prst="rect">
            <a:avLst/>
          </a:prstGeom>
        </p:spPr>
      </p:sp>
      <p:sp>
        <p:nvSpPr>
          <p:cNvPr id="9" name="Text Placeholder 31"/>
          <p:cNvSpPr>
            <a:spLocks noGrp="1"/>
          </p:cNvSpPr>
          <p:nvPr userDrawn="1">
            <p:ph type="body" sz="half" idx="2"/>
          </p:nvPr>
        </p:nvSpPr>
        <p:spPr>
          <a:xfrm>
            <a:off x="457199" y="4779769"/>
            <a:ext cx="8229599" cy="689382"/>
          </a:xfrm>
          <a:prstGeom prst="rect">
            <a:avLst/>
          </a:prstGeom>
        </p:spPr>
        <p:txBody>
          <a:bodyPr/>
          <a:lstStyle>
            <a:lvl1pPr>
              <a:defRPr sz="3000" b="0"/>
            </a:lvl1pPr>
          </a:lstStyle>
          <a:p>
            <a:endParaRPr lang="en-A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tif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8"/>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57200" y="6450420"/>
            <a:ext cx="1555985" cy="365125"/>
          </a:xfrm>
          <a:prstGeom prst="rect">
            <a:avLst/>
          </a:prstGeom>
        </p:spPr>
        <p:txBody>
          <a:bodyPr vert="horz" lIns="91440" tIns="45720" rIns="91440" bIns="45720" rtlCol="0" anchor="ctr"/>
          <a:lstStyle>
            <a:lvl1pPr algn="l">
              <a:defRPr sz="1200">
                <a:solidFill>
                  <a:schemeClr val="bg1"/>
                </a:solidFill>
                <a:latin typeface="Arial"/>
                <a:cs typeface="Arial"/>
              </a:defRPr>
            </a:lvl1pPr>
          </a:lstStyle>
          <a:p>
            <a:fld id="{3128ADE4-AC20-4477-82AC-BEC2EE865863}" type="datetime1">
              <a:rPr lang="en-AU" smtClean="0"/>
              <a:t>25/03/2019</a:t>
            </a:fld>
            <a:endParaRPr lang="en-AU" dirty="0"/>
          </a:p>
        </p:txBody>
      </p:sp>
      <p:sp>
        <p:nvSpPr>
          <p:cNvPr id="5" name="Footer Placeholder 4"/>
          <p:cNvSpPr>
            <a:spLocks noGrp="1"/>
          </p:cNvSpPr>
          <p:nvPr>
            <p:ph type="ftr" sz="quarter" idx="3"/>
          </p:nvPr>
        </p:nvSpPr>
        <p:spPr>
          <a:xfrm>
            <a:off x="2116671" y="6450420"/>
            <a:ext cx="5155258" cy="365125"/>
          </a:xfrm>
          <a:prstGeom prst="rect">
            <a:avLst/>
          </a:prstGeom>
        </p:spPr>
        <p:txBody>
          <a:bodyPr vert="horz" lIns="91440" tIns="45720" rIns="91440" bIns="45720" rtlCol="0" anchor="ctr"/>
          <a:lstStyle>
            <a:lvl1pPr algn="ctr">
              <a:defRPr sz="1200">
                <a:solidFill>
                  <a:schemeClr val="bg1"/>
                </a:solidFill>
                <a:latin typeface="Arial"/>
                <a:cs typeface="Arial"/>
              </a:defRPr>
            </a:lvl1pPr>
          </a:lstStyle>
          <a:p>
            <a:endParaRPr lang="en-AU" dirty="0"/>
          </a:p>
        </p:txBody>
      </p:sp>
      <p:sp>
        <p:nvSpPr>
          <p:cNvPr id="6" name="Slide Number Placeholder 5"/>
          <p:cNvSpPr>
            <a:spLocks noGrp="1"/>
          </p:cNvSpPr>
          <p:nvPr>
            <p:ph type="sldNum" sz="quarter" idx="4"/>
          </p:nvPr>
        </p:nvSpPr>
        <p:spPr>
          <a:xfrm>
            <a:off x="7375406" y="6450420"/>
            <a:ext cx="1311393" cy="365125"/>
          </a:xfrm>
          <a:prstGeom prst="rect">
            <a:avLst/>
          </a:prstGeom>
        </p:spPr>
        <p:txBody>
          <a:bodyPr vert="horz" lIns="91440" tIns="45720" rIns="91440" bIns="45720" rtlCol="0" anchor="ctr"/>
          <a:lstStyle>
            <a:lvl1pPr algn="r">
              <a:defRPr sz="1200">
                <a:solidFill>
                  <a:srgbClr val="FFFFFF"/>
                </a:solidFill>
                <a:latin typeface="Arial"/>
                <a:cs typeface="Arial"/>
              </a:defRPr>
            </a:lvl1pPr>
          </a:lstStyle>
          <a:p>
            <a:fld id="{5692DE6A-49E0-2045-AA01-0E0557667F1F}" type="slidenum">
              <a:rPr lang="en-AU" smtClean="0"/>
              <a:pPr/>
              <a:t>‹#›</a:t>
            </a:fld>
            <a:endParaRPr lang="en-AU" dirty="0"/>
          </a:p>
        </p:txBody>
      </p:sp>
    </p:spTree>
  </p:cSld>
  <p:clrMap bg1="lt1" tx1="dk1" bg2="lt2" tx2="dk2" accent1="accent1" accent2="accent2" accent3="accent3" accent4="accent4" accent5="accent5" accent6="accent6" hlink="hlink" folHlink="folHlink"/>
  <p:sldLayoutIdLst>
    <p:sldLayoutId id="2147483670" r:id="rId1"/>
    <p:sldLayoutId id="2147483671" r:id="rId2"/>
    <p:sldLayoutId id="2147483676" r:id="rId3"/>
    <p:sldLayoutId id="2147483677" r:id="rId4"/>
    <p:sldLayoutId id="2147483678" r:id="rId5"/>
    <p:sldLayoutId id="2147483679" r:id="rId6"/>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AU"/>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hyperlink" Target="http://www.foodstandards.gov.au/code/Pages/default.aspx"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www.foodstandards.gov.au/code/changes/pages/applicationshandbook.aspx" TargetMode="Externa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hemeOverride" Target="../theme/themeOverride1.xml"/><Relationship Id="rId5" Type="http://schemas.openxmlformats.org/officeDocument/2006/relationships/image" Target="../media/image6.png"/><Relationship Id="rId4" Type="http://schemas.openxmlformats.org/officeDocument/2006/relationships/image" Target="../media/image1.tif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199" y="1719715"/>
            <a:ext cx="8229600" cy="4037734"/>
          </a:xfrm>
        </p:spPr>
        <p:txBody>
          <a:bodyPr/>
          <a:lstStyle/>
          <a:p>
            <a:pPr algn="ctr"/>
            <a:r>
              <a:rPr lang="en-AU" sz="3200" dirty="0"/>
              <a:t>For CCFA51 (2019</a:t>
            </a:r>
            <a:r>
              <a:rPr lang="en-AU" sz="3200" dirty="0" smtClean="0"/>
              <a:t>)</a:t>
            </a:r>
          </a:p>
          <a:p>
            <a:pPr algn="ctr"/>
            <a:endParaRPr lang="en-AU" sz="2400" dirty="0" smtClean="0"/>
          </a:p>
          <a:p>
            <a:pPr algn="ctr"/>
            <a:r>
              <a:rPr lang="en-AU" sz="2400" dirty="0" smtClean="0"/>
              <a:t>Steve Crossley</a:t>
            </a:r>
          </a:p>
          <a:p>
            <a:pPr algn="ctr"/>
            <a:r>
              <a:rPr lang="en-AU" sz="2400" dirty="0" smtClean="0"/>
              <a:t>Food Standards Australia New Zealand</a:t>
            </a:r>
          </a:p>
          <a:p>
            <a:pPr algn="ctr"/>
            <a:r>
              <a:rPr lang="en-AU" sz="2400" dirty="0" smtClean="0"/>
              <a:t>Canberra, Australia</a:t>
            </a:r>
          </a:p>
          <a:p>
            <a:pPr algn="ctr"/>
            <a:endParaRPr lang="en-AU" sz="2400" dirty="0"/>
          </a:p>
          <a:p>
            <a:pPr algn="ctr"/>
            <a:endParaRPr lang="en-GB" dirty="0"/>
          </a:p>
        </p:txBody>
      </p:sp>
      <p:sp>
        <p:nvSpPr>
          <p:cNvPr id="4" name="Title 3"/>
          <p:cNvSpPr>
            <a:spLocks noGrp="1"/>
          </p:cNvSpPr>
          <p:nvPr>
            <p:ph type="title"/>
          </p:nvPr>
        </p:nvSpPr>
        <p:spPr/>
        <p:txBody>
          <a:bodyPr/>
          <a:lstStyle/>
          <a:p>
            <a:pPr algn="ctr"/>
            <a:r>
              <a:rPr lang="en-AU" dirty="0" smtClean="0"/>
              <a:t>REGULATION </a:t>
            </a:r>
            <a:r>
              <a:rPr lang="en-AU" dirty="0"/>
              <a:t>OF Food additives in Australia</a:t>
            </a:r>
            <a:br>
              <a:rPr lang="en-AU" dirty="0"/>
            </a:br>
            <a:endParaRPr lang="en-GB" dirty="0"/>
          </a:p>
        </p:txBody>
      </p:sp>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3035" y="4287494"/>
            <a:ext cx="2400300" cy="1800225"/>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8616" y="4287493"/>
            <a:ext cx="2454852" cy="1800225"/>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03665" y="4287493"/>
            <a:ext cx="1983601" cy="1738312"/>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065625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41524" y="1074325"/>
            <a:ext cx="8460950" cy="4675632"/>
          </a:xfrm>
        </p:spPr>
        <p:txBody>
          <a:bodyPr/>
          <a:lstStyle/>
          <a:p>
            <a:pPr marL="540000" indent="-468000">
              <a:spcAft>
                <a:spcPts val="1200"/>
              </a:spcAft>
              <a:buFont typeface="Arial" panose="020B0604020202020204" pitchFamily="34" charset="0"/>
              <a:buChar char="•"/>
            </a:pPr>
            <a:r>
              <a:rPr lang="en-AU" sz="2400" b="0" dirty="0" smtClean="0"/>
              <a:t>Joint food </a:t>
            </a:r>
            <a:r>
              <a:rPr lang="en-AU" sz="2400" b="0" dirty="0" smtClean="0"/>
              <a:t>standards </a:t>
            </a:r>
            <a:r>
              <a:rPr lang="en-AU" sz="2400" b="0" dirty="0" smtClean="0"/>
              <a:t>between Australia &amp; New Zealand, including for food additives  – 1995 Treaty</a:t>
            </a:r>
          </a:p>
          <a:p>
            <a:pPr marL="540000" indent="-468000">
              <a:spcAft>
                <a:spcPts val="1200"/>
              </a:spcAft>
              <a:buFont typeface="Arial" panose="020B0604020202020204" pitchFamily="34" charset="0"/>
              <a:buChar char="•"/>
            </a:pPr>
            <a:r>
              <a:rPr lang="en-AU" sz="2400" b="0" dirty="0" smtClean="0"/>
              <a:t>No </a:t>
            </a:r>
            <a:r>
              <a:rPr lang="en-AU" sz="2400" b="0" dirty="0" smtClean="0"/>
              <a:t>food additives (or processing aids) can be added to foods sold in Australia unless permitted in ANZ Food Standards Code (the </a:t>
            </a:r>
            <a:r>
              <a:rPr lang="en-AU" sz="2400" b="0" dirty="0"/>
              <a:t>Code) </a:t>
            </a:r>
            <a:r>
              <a:rPr lang="en-AU" sz="2000" b="0" dirty="0" smtClean="0">
                <a:hlinkClick r:id="rId3"/>
              </a:rPr>
              <a:t>http</a:t>
            </a:r>
            <a:r>
              <a:rPr lang="en-AU" sz="2000" b="0" dirty="0">
                <a:hlinkClick r:id="rId3"/>
              </a:rPr>
              <a:t>://</a:t>
            </a:r>
            <a:r>
              <a:rPr lang="en-AU" sz="2000" b="0" dirty="0" smtClean="0">
                <a:hlinkClick r:id="rId3"/>
              </a:rPr>
              <a:t>www.foodstandards.gov.au/code/Pages/default.aspx</a:t>
            </a:r>
            <a:r>
              <a:rPr lang="en-AU" sz="2000" b="0" dirty="0" smtClean="0"/>
              <a:t> </a:t>
            </a:r>
          </a:p>
          <a:p>
            <a:pPr marL="540000" indent="-468000">
              <a:spcAft>
                <a:spcPts val="1200"/>
              </a:spcAft>
              <a:buFont typeface="Arial" panose="020B0604020202020204" pitchFamily="34" charset="0"/>
              <a:buChar char="•"/>
            </a:pPr>
            <a:r>
              <a:rPr lang="en-AU" sz="2400" b="0" dirty="0" smtClean="0"/>
              <a:t>An application is needed requesting a pre-market assessment done by FSANZ</a:t>
            </a:r>
          </a:p>
          <a:p>
            <a:pPr marL="540000" indent="-468000">
              <a:spcAft>
                <a:spcPts val="1200"/>
              </a:spcAft>
              <a:buFont typeface="Arial" panose="020B0604020202020204" pitchFamily="34" charset="0"/>
              <a:buChar char="•"/>
            </a:pPr>
            <a:r>
              <a:rPr lang="en-AU" sz="2400" b="0" dirty="0" smtClean="0"/>
              <a:t>Application needs to meet mandatory </a:t>
            </a:r>
            <a:r>
              <a:rPr lang="en-AU" sz="2400" b="0" dirty="0"/>
              <a:t>data requirements of </a:t>
            </a:r>
            <a:r>
              <a:rPr lang="en-AU" sz="2400" b="0" dirty="0" smtClean="0"/>
              <a:t>the Application </a:t>
            </a:r>
            <a:r>
              <a:rPr lang="en-AU" sz="2400" b="0" dirty="0"/>
              <a:t>Handbook </a:t>
            </a:r>
            <a:r>
              <a:rPr lang="en-AU" sz="2000" b="0" dirty="0" smtClean="0">
                <a:hlinkClick r:id="rId4"/>
              </a:rPr>
              <a:t>http</a:t>
            </a:r>
            <a:r>
              <a:rPr lang="en-AU" sz="2000" b="0" dirty="0">
                <a:hlinkClick r:id="rId4"/>
              </a:rPr>
              <a:t>://www.foodstandards.gov.au/code/changes/pages/applicationshandbook.aspx</a:t>
            </a:r>
            <a:endParaRPr lang="en-AU" sz="2000" b="0" dirty="0"/>
          </a:p>
          <a:p>
            <a:pPr marL="0" indent="0"/>
            <a:endParaRPr lang="en-GB" dirty="0"/>
          </a:p>
        </p:txBody>
      </p:sp>
      <p:sp>
        <p:nvSpPr>
          <p:cNvPr id="3" name="Title 2"/>
          <p:cNvSpPr>
            <a:spLocks noGrp="1"/>
          </p:cNvSpPr>
          <p:nvPr>
            <p:ph type="title"/>
          </p:nvPr>
        </p:nvSpPr>
        <p:spPr>
          <a:xfrm>
            <a:off x="457199" y="335669"/>
            <a:ext cx="8229600" cy="621792"/>
          </a:xfrm>
        </p:spPr>
        <p:txBody>
          <a:bodyPr/>
          <a:lstStyle/>
          <a:p>
            <a:pPr algn="ctr"/>
            <a:r>
              <a:rPr lang="en-AU" dirty="0" smtClean="0"/>
              <a:t>Pre-market approval</a:t>
            </a:r>
            <a:endParaRPr lang="en-GB" dirty="0"/>
          </a:p>
        </p:txBody>
      </p:sp>
      <p:sp>
        <p:nvSpPr>
          <p:cNvPr id="4" name="Slide Number Placeholder 3"/>
          <p:cNvSpPr>
            <a:spLocks noGrp="1"/>
          </p:cNvSpPr>
          <p:nvPr>
            <p:ph type="sldNum" sz="quarter" idx="12"/>
          </p:nvPr>
        </p:nvSpPr>
        <p:spPr/>
        <p:txBody>
          <a:bodyPr/>
          <a:lstStyle/>
          <a:p>
            <a:fld id="{5692DE6A-49E0-2045-AA01-0E0557667F1F}" type="slidenum">
              <a:rPr lang="en-AU" smtClean="0"/>
              <a:pPr/>
              <a:t>2</a:t>
            </a:fld>
            <a:endParaRPr lang="en-AU"/>
          </a:p>
        </p:txBody>
      </p:sp>
    </p:spTree>
    <p:extLst>
      <p:ext uri="{BB962C8B-B14F-4D97-AF65-F5344CB8AC3E}">
        <p14:creationId xmlns:p14="http://schemas.microsoft.com/office/powerpoint/2010/main" val="7529466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7441358" y="6874011"/>
            <a:ext cx="1311393" cy="365125"/>
          </a:xfrm>
        </p:spPr>
        <p:txBody>
          <a:bodyPr/>
          <a:lstStyle/>
          <a:p>
            <a:fld id="{5692DE6A-49E0-2045-AA01-0E0557667F1F}" type="slidenum">
              <a:rPr lang="en-AU" smtClean="0"/>
              <a:pPr/>
              <a:t>3</a:t>
            </a:fld>
            <a:endParaRPr lang="en-AU"/>
          </a:p>
        </p:txBody>
      </p:sp>
      <p:sp>
        <p:nvSpPr>
          <p:cNvPr id="4" name="Title 3"/>
          <p:cNvSpPr>
            <a:spLocks noGrp="1"/>
          </p:cNvSpPr>
          <p:nvPr>
            <p:ph type="title"/>
          </p:nvPr>
        </p:nvSpPr>
        <p:spPr>
          <a:xfrm>
            <a:off x="572848" y="233872"/>
            <a:ext cx="8229600" cy="1143000"/>
          </a:xfrm>
        </p:spPr>
        <p:txBody>
          <a:bodyPr/>
          <a:lstStyle/>
          <a:p>
            <a:pPr algn="ctr"/>
            <a:r>
              <a:rPr lang="en-AU" dirty="0">
                <a:solidFill>
                  <a:schemeClr val="accent1">
                    <a:lumMod val="75000"/>
                  </a:schemeClr>
                </a:solidFill>
                <a:latin typeface="Arial" panose="020B0604020202020204" pitchFamily="34" charset="0"/>
                <a:cs typeface="Arial" panose="020B0604020202020204" pitchFamily="34" charset="0"/>
              </a:rPr>
              <a:t>The AUSTRALIA NEW ZEALAND FOOD STANDARDS CODE</a:t>
            </a:r>
            <a:endParaRPr lang="en-GB" dirty="0">
              <a:solidFill>
                <a:schemeClr val="accent1">
                  <a:lumMod val="75000"/>
                </a:schemeClr>
              </a:solidFill>
              <a:latin typeface="Arial" panose="020B0604020202020204" pitchFamily="34" charset="0"/>
              <a:cs typeface="Arial" panose="020B0604020202020204" pitchFamily="34" charset="0"/>
            </a:endParaRPr>
          </a:p>
        </p:txBody>
      </p:sp>
      <p:sp>
        <p:nvSpPr>
          <p:cNvPr id="5" name="Title 1"/>
          <p:cNvSpPr txBox="1">
            <a:spLocks/>
          </p:cNvSpPr>
          <p:nvPr/>
        </p:nvSpPr>
        <p:spPr>
          <a:xfrm>
            <a:off x="65952" y="423591"/>
            <a:ext cx="0" cy="0"/>
          </a:xfrm>
          <a:prstGeom prst="rect">
            <a:avLst/>
          </a:prstGeom>
          <a:effectLst>
            <a:outerShdw blurRad="50800" dist="12700" dir="2700000">
              <a:srgbClr val="000000">
                <a:alpha val="20000"/>
              </a:srgbClr>
            </a:outerShdw>
          </a:effectLst>
        </p:spPr>
        <p:txBody>
          <a:bodyPr>
            <a:noAutofit/>
          </a:bodyPr>
          <a:lstStyle>
            <a:lvl1pPr algn="l" defTabSz="457200" rtl="0" eaLnBrk="1" latinLnBrk="0" hangingPunct="1">
              <a:spcBef>
                <a:spcPct val="0"/>
              </a:spcBef>
              <a:buNone/>
              <a:defRPr sz="3200" b="1" kern="1200" cap="all">
                <a:solidFill>
                  <a:schemeClr val="tx2"/>
                </a:solidFill>
                <a:effectLst>
                  <a:outerShdw blurRad="50800" dist="38100" dir="2700000">
                    <a:srgbClr val="000000">
                      <a:alpha val="43000"/>
                    </a:srgbClr>
                  </a:outerShdw>
                </a:effectLst>
                <a:latin typeface="+mj-lt"/>
                <a:ea typeface="+mj-ea"/>
                <a:cs typeface="+mj-cs"/>
              </a:defRPr>
            </a:lvl1pPr>
          </a:lstStyle>
          <a:p>
            <a:endParaRPr lang="en-GB" sz="2400" dirty="0"/>
          </a:p>
        </p:txBody>
      </p:sp>
      <p:grpSp>
        <p:nvGrpSpPr>
          <p:cNvPr id="6" name="Group 5"/>
          <p:cNvGrpSpPr/>
          <p:nvPr/>
        </p:nvGrpSpPr>
        <p:grpSpPr>
          <a:xfrm>
            <a:off x="212801" y="2442149"/>
            <a:ext cx="8812674" cy="320989"/>
            <a:chOff x="138611" y="3105952"/>
            <a:chExt cx="8812674" cy="320989"/>
          </a:xfrm>
        </p:grpSpPr>
        <p:sp>
          <p:nvSpPr>
            <p:cNvPr id="7" name="Chevron 6"/>
            <p:cNvSpPr/>
            <p:nvPr/>
          </p:nvSpPr>
          <p:spPr>
            <a:xfrm>
              <a:off x="1881655" y="3113568"/>
              <a:ext cx="1840501" cy="313373"/>
            </a:xfrm>
            <a:prstGeom prst="chevron">
              <a:avLst/>
            </a:prstGeom>
            <a:solidFill>
              <a:srgbClr val="F35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schemeClr val="bg1"/>
                  </a:solidFill>
                  <a:latin typeface="Arial" panose="020B0604020202020204" pitchFamily="34" charset="0"/>
                  <a:cs typeface="Arial" panose="020B0604020202020204" pitchFamily="34" charset="0"/>
                </a:rPr>
                <a:t>Chapter 2</a:t>
              </a:r>
            </a:p>
          </p:txBody>
        </p:sp>
        <p:sp>
          <p:nvSpPr>
            <p:cNvPr id="8" name="Chevron 7"/>
            <p:cNvSpPr/>
            <p:nvPr/>
          </p:nvSpPr>
          <p:spPr>
            <a:xfrm>
              <a:off x="138611" y="3105952"/>
              <a:ext cx="1840503" cy="317652"/>
            </a:xfrm>
            <a:prstGeom prst="chevron">
              <a:avLst/>
            </a:prstGeom>
            <a:solidFill>
              <a:srgbClr val="5778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schemeClr val="bg1"/>
                  </a:solidFill>
                  <a:latin typeface="Arial" panose="020B0604020202020204" pitchFamily="34" charset="0"/>
                  <a:cs typeface="Arial" panose="020B0604020202020204" pitchFamily="34" charset="0"/>
                </a:rPr>
                <a:t>Chapter 1</a:t>
              </a:r>
            </a:p>
          </p:txBody>
        </p:sp>
        <p:sp>
          <p:nvSpPr>
            <p:cNvPr id="9" name="Chevron 8"/>
            <p:cNvSpPr/>
            <p:nvPr/>
          </p:nvSpPr>
          <p:spPr>
            <a:xfrm>
              <a:off x="3624698" y="3113568"/>
              <a:ext cx="1840502" cy="313373"/>
            </a:xfrm>
            <a:prstGeom prst="chevron">
              <a:avLst/>
            </a:prstGeom>
            <a:solidFill>
              <a:srgbClr val="14A3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schemeClr val="bg1"/>
                  </a:solidFill>
                  <a:latin typeface="Arial" panose="020B0604020202020204" pitchFamily="34" charset="0"/>
                  <a:cs typeface="Arial" panose="020B0604020202020204" pitchFamily="34" charset="0"/>
                </a:rPr>
                <a:t>Chapter 3</a:t>
              </a:r>
            </a:p>
          </p:txBody>
        </p:sp>
        <p:sp>
          <p:nvSpPr>
            <p:cNvPr id="10" name="Chevron 9"/>
            <p:cNvSpPr/>
            <p:nvPr/>
          </p:nvSpPr>
          <p:spPr>
            <a:xfrm>
              <a:off x="5367740" y="3113568"/>
              <a:ext cx="1840501" cy="313373"/>
            </a:xfrm>
            <a:prstGeom prst="chevron">
              <a:avLst/>
            </a:prstGeom>
            <a:solidFill>
              <a:srgbClr val="FF9B4C"/>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schemeClr val="bg1"/>
                  </a:solidFill>
                  <a:latin typeface="Arial" panose="020B0604020202020204" pitchFamily="34" charset="0"/>
                  <a:cs typeface="Arial" panose="020B0604020202020204" pitchFamily="34" charset="0"/>
                </a:rPr>
                <a:t>Chapter 4</a:t>
              </a:r>
            </a:p>
          </p:txBody>
        </p:sp>
        <p:sp>
          <p:nvSpPr>
            <p:cNvPr id="11" name="Chevron 10"/>
            <p:cNvSpPr/>
            <p:nvPr/>
          </p:nvSpPr>
          <p:spPr>
            <a:xfrm>
              <a:off x="7110784" y="3110231"/>
              <a:ext cx="1840501" cy="313373"/>
            </a:xfrm>
            <a:prstGeom prst="chevron">
              <a:avLst/>
            </a:prstGeom>
            <a:solidFill>
              <a:srgbClr val="723DAC"/>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schemeClr val="bg1"/>
                  </a:solidFill>
                  <a:latin typeface="Arial" panose="020B0604020202020204" pitchFamily="34" charset="0"/>
                  <a:cs typeface="Arial" panose="020B0604020202020204" pitchFamily="34" charset="0"/>
                </a:rPr>
                <a:t>Schedules</a:t>
              </a:r>
            </a:p>
          </p:txBody>
        </p:sp>
      </p:grpSp>
      <p:sp>
        <p:nvSpPr>
          <p:cNvPr id="12" name="Rectangle 11"/>
          <p:cNvSpPr/>
          <p:nvPr/>
        </p:nvSpPr>
        <p:spPr>
          <a:xfrm>
            <a:off x="212801" y="2868370"/>
            <a:ext cx="1840503" cy="2923877"/>
          </a:xfrm>
          <a:prstGeom prst="rect">
            <a:avLst/>
          </a:prstGeom>
        </p:spPr>
        <p:txBody>
          <a:bodyPr wrap="square">
            <a:spAutoFit/>
          </a:bodyPr>
          <a:lstStyle/>
          <a:p>
            <a:r>
              <a:rPr lang="en-AU" sz="1200" b="1" dirty="0" smtClean="0">
                <a:solidFill>
                  <a:srgbClr val="5778AD"/>
                </a:solidFill>
                <a:latin typeface="Quicksand" panose="020B0604020202020204" charset="0"/>
              </a:rPr>
              <a:t>General food standards:</a:t>
            </a:r>
            <a:endParaRPr lang="en-AU" sz="1200" b="1" dirty="0" smtClean="0">
              <a:latin typeface="Quicksand" panose="020B0604020202020204" charset="0"/>
            </a:endParaRPr>
          </a:p>
          <a:p>
            <a:endParaRPr lang="en-AU" sz="1200" b="1" dirty="0" smtClean="0">
              <a:latin typeface="Quicksand" panose="020B0604020202020204" charset="0"/>
            </a:endParaRPr>
          </a:p>
          <a:p>
            <a:pPr marL="171450" indent="-171450">
              <a:buFont typeface="Arial" panose="020B0604020202020204" pitchFamily="34" charset="0"/>
              <a:buChar char="•"/>
            </a:pPr>
            <a:r>
              <a:rPr lang="en-AU" sz="1200" dirty="0" smtClean="0">
                <a:latin typeface="Quicksand" panose="020B0604020202020204" charset="0"/>
              </a:rPr>
              <a:t>Definitions</a:t>
            </a:r>
          </a:p>
          <a:p>
            <a:pPr marL="171450" indent="-171450">
              <a:buFont typeface="Arial" panose="020B0604020202020204" pitchFamily="34" charset="0"/>
              <a:buChar char="•"/>
            </a:pPr>
            <a:r>
              <a:rPr lang="en-AU" sz="1200" dirty="0" smtClean="0">
                <a:latin typeface="Quicksand" panose="020B0604020202020204" charset="0"/>
              </a:rPr>
              <a:t>Labelling requirements</a:t>
            </a:r>
          </a:p>
          <a:p>
            <a:pPr marL="171450" indent="-171450">
              <a:buFont typeface="Arial" panose="020B0604020202020204" pitchFamily="34" charset="0"/>
              <a:buChar char="•"/>
            </a:pPr>
            <a:r>
              <a:rPr lang="en-AU" sz="1600" b="1" dirty="0" smtClean="0">
                <a:latin typeface="Quicksand" panose="020B0604020202020204" charset="0"/>
              </a:rPr>
              <a:t>Use of substances added to food</a:t>
            </a:r>
          </a:p>
          <a:p>
            <a:pPr marL="171450" indent="-171450">
              <a:buFont typeface="Arial" panose="020B0604020202020204" pitchFamily="34" charset="0"/>
              <a:buChar char="•"/>
            </a:pPr>
            <a:r>
              <a:rPr lang="en-AU" sz="1200" dirty="0" smtClean="0">
                <a:latin typeface="Quicksand" panose="020B0604020202020204" charset="0"/>
              </a:rPr>
              <a:t>Use of new foods</a:t>
            </a:r>
          </a:p>
          <a:p>
            <a:pPr marL="171450" indent="-171450">
              <a:buFont typeface="Arial" panose="020B0604020202020204" pitchFamily="34" charset="0"/>
              <a:buChar char="•"/>
            </a:pPr>
            <a:r>
              <a:rPr lang="en-AU" sz="1200" dirty="0" smtClean="0">
                <a:latin typeface="Quicksand" panose="020B0604020202020204" charset="0"/>
              </a:rPr>
              <a:t>MRLs (</a:t>
            </a:r>
            <a:r>
              <a:rPr lang="en-AU" sz="1200" dirty="0" err="1" smtClean="0">
                <a:latin typeface="Quicksand" panose="020B0604020202020204" charset="0"/>
              </a:rPr>
              <a:t>Aus</a:t>
            </a:r>
            <a:r>
              <a:rPr lang="en-AU" sz="1200" dirty="0" smtClean="0">
                <a:latin typeface="Quicksand" panose="020B0604020202020204" charset="0"/>
              </a:rPr>
              <a:t>)</a:t>
            </a:r>
          </a:p>
          <a:p>
            <a:pPr marL="171450" indent="-171450">
              <a:buFont typeface="Arial" panose="020B0604020202020204" pitchFamily="34" charset="0"/>
              <a:buChar char="•"/>
            </a:pPr>
            <a:r>
              <a:rPr lang="en-AU" sz="1200" dirty="0" smtClean="0">
                <a:latin typeface="Quicksand" panose="020B0604020202020204" charset="0"/>
              </a:rPr>
              <a:t>Food processing  (</a:t>
            </a:r>
            <a:r>
              <a:rPr lang="en-AU" sz="1200" dirty="0" err="1" smtClean="0">
                <a:latin typeface="Quicksand" panose="020B0604020202020204" charset="0"/>
              </a:rPr>
              <a:t>Aus</a:t>
            </a:r>
            <a:r>
              <a:rPr lang="en-AU" sz="1200" dirty="0" smtClean="0">
                <a:latin typeface="Quicksand" panose="020B0604020202020204" charset="0"/>
              </a:rPr>
              <a:t>)</a:t>
            </a:r>
          </a:p>
          <a:p>
            <a:pPr marL="171450" indent="-171450">
              <a:buFont typeface="Arial" panose="020B0604020202020204" pitchFamily="34" charset="0"/>
              <a:buChar char="•"/>
            </a:pPr>
            <a:r>
              <a:rPr lang="en-AU" sz="1200" dirty="0" smtClean="0">
                <a:latin typeface="Quicksand" panose="020B0604020202020204" charset="0"/>
              </a:rPr>
              <a:t>Microbiological limits</a:t>
            </a:r>
          </a:p>
          <a:p>
            <a:pPr marL="171450" indent="-171450">
              <a:buFont typeface="Arial" panose="020B0604020202020204" pitchFamily="34" charset="0"/>
              <a:buChar char="•"/>
            </a:pPr>
            <a:r>
              <a:rPr lang="en-AU" sz="1600" b="1" dirty="0" smtClean="0">
                <a:latin typeface="Quicksand" panose="020B0604020202020204" charset="0"/>
              </a:rPr>
              <a:t>Processing aids</a:t>
            </a:r>
            <a:endParaRPr lang="en-AU" sz="1600" dirty="0">
              <a:latin typeface="Quicksand" panose="020B0604020202020204" charset="0"/>
            </a:endParaRPr>
          </a:p>
        </p:txBody>
      </p:sp>
      <p:sp>
        <p:nvSpPr>
          <p:cNvPr id="13" name="Rectangle 12"/>
          <p:cNvSpPr/>
          <p:nvPr/>
        </p:nvSpPr>
        <p:spPr>
          <a:xfrm>
            <a:off x="1955846" y="2852824"/>
            <a:ext cx="1677090" cy="1892826"/>
          </a:xfrm>
          <a:prstGeom prst="rect">
            <a:avLst/>
          </a:prstGeom>
        </p:spPr>
        <p:txBody>
          <a:bodyPr wrap="square">
            <a:spAutoFit/>
          </a:bodyPr>
          <a:lstStyle/>
          <a:p>
            <a:r>
              <a:rPr lang="en-AU" sz="1200" b="1" dirty="0" smtClean="0">
                <a:solidFill>
                  <a:srgbClr val="F35B69"/>
                </a:solidFill>
                <a:latin typeface="Quicksand" panose="020B0604020202020204" charset="0"/>
              </a:rPr>
              <a:t>Food product standards:</a:t>
            </a:r>
            <a:endParaRPr lang="en-AU" sz="1200" b="1" dirty="0" smtClean="0">
              <a:latin typeface="Quicksand" panose="020B0604020202020204" charset="0"/>
            </a:endParaRPr>
          </a:p>
          <a:p>
            <a:endParaRPr lang="en-AU" sz="900" b="1" dirty="0" smtClean="0">
              <a:latin typeface="Quicksand" panose="020B0604020202020204" charset="0"/>
            </a:endParaRPr>
          </a:p>
          <a:p>
            <a:pPr marL="171450" indent="-171450">
              <a:buFont typeface="Arial" panose="020B0604020202020204" pitchFamily="34" charset="0"/>
              <a:buChar char="•"/>
            </a:pPr>
            <a:r>
              <a:rPr lang="en-US" sz="1200" dirty="0">
                <a:latin typeface="Quicksand" panose="020B0604020202020204" charset="0"/>
              </a:rPr>
              <a:t>Cereals</a:t>
            </a:r>
          </a:p>
          <a:p>
            <a:pPr marL="171450" indent="-171450">
              <a:buFont typeface="Arial" panose="020B0604020202020204" pitchFamily="34" charset="0"/>
              <a:buChar char="•"/>
            </a:pPr>
            <a:r>
              <a:rPr lang="en-US" sz="1200" dirty="0">
                <a:latin typeface="Quicksand" panose="020B0604020202020204" charset="0"/>
              </a:rPr>
              <a:t>Fruits</a:t>
            </a:r>
          </a:p>
          <a:p>
            <a:pPr marL="171450" indent="-171450">
              <a:buFont typeface="Arial" panose="020B0604020202020204" pitchFamily="34" charset="0"/>
              <a:buChar char="•"/>
            </a:pPr>
            <a:r>
              <a:rPr lang="en-US" sz="1200" dirty="0">
                <a:latin typeface="Quicksand" panose="020B0604020202020204" charset="0"/>
              </a:rPr>
              <a:t>Vegetables</a:t>
            </a:r>
          </a:p>
          <a:p>
            <a:pPr marL="171450" indent="-171450">
              <a:buFont typeface="Arial" panose="020B0604020202020204" pitchFamily="34" charset="0"/>
              <a:buChar char="•"/>
            </a:pPr>
            <a:r>
              <a:rPr lang="en-US" sz="1200" dirty="0">
                <a:latin typeface="Quicksand" panose="020B0604020202020204" charset="0"/>
              </a:rPr>
              <a:t>Dairy products</a:t>
            </a:r>
          </a:p>
          <a:p>
            <a:pPr marL="171450" indent="-171450">
              <a:buFont typeface="Arial" panose="020B0604020202020204" pitchFamily="34" charset="0"/>
              <a:buChar char="•"/>
            </a:pPr>
            <a:r>
              <a:rPr lang="en-US" sz="1200" dirty="0">
                <a:latin typeface="Quicksand" panose="020B0604020202020204" charset="0"/>
              </a:rPr>
              <a:t>Beverages</a:t>
            </a:r>
          </a:p>
          <a:p>
            <a:pPr marL="171450" indent="-171450">
              <a:buFont typeface="Arial" panose="020B0604020202020204" pitchFamily="34" charset="0"/>
              <a:buChar char="•"/>
            </a:pPr>
            <a:r>
              <a:rPr lang="en-US" sz="1200" dirty="0">
                <a:latin typeface="Quicksand" panose="020B0604020202020204" charset="0"/>
              </a:rPr>
              <a:t>Special purpose foods</a:t>
            </a:r>
          </a:p>
        </p:txBody>
      </p:sp>
      <p:sp>
        <p:nvSpPr>
          <p:cNvPr id="14" name="Rectangle 13"/>
          <p:cNvSpPr/>
          <p:nvPr/>
        </p:nvSpPr>
        <p:spPr>
          <a:xfrm>
            <a:off x="3747618" y="2852824"/>
            <a:ext cx="1743042" cy="1785104"/>
          </a:xfrm>
          <a:prstGeom prst="rect">
            <a:avLst/>
          </a:prstGeom>
        </p:spPr>
        <p:txBody>
          <a:bodyPr wrap="square">
            <a:spAutoFit/>
          </a:bodyPr>
          <a:lstStyle/>
          <a:p>
            <a:r>
              <a:rPr lang="en-AU" sz="1200" b="1" dirty="0" smtClean="0">
                <a:solidFill>
                  <a:srgbClr val="39C0BA"/>
                </a:solidFill>
                <a:latin typeface="Quicksand" panose="020B0604020202020204" charset="0"/>
              </a:rPr>
              <a:t>Food safety standards</a:t>
            </a:r>
          </a:p>
          <a:p>
            <a:r>
              <a:rPr lang="en-AU" sz="1100" b="1" dirty="0" smtClean="0">
                <a:solidFill>
                  <a:srgbClr val="39C0BA"/>
                </a:solidFill>
                <a:latin typeface="Quicksand" panose="020B0604020202020204" charset="0"/>
              </a:rPr>
              <a:t>Australia only</a:t>
            </a:r>
          </a:p>
          <a:p>
            <a:endParaRPr lang="en-AU" sz="900" dirty="0" smtClean="0">
              <a:latin typeface="+mj-lt"/>
            </a:endParaRPr>
          </a:p>
          <a:p>
            <a:endParaRPr lang="en-AU" sz="900" b="1" dirty="0" smtClean="0">
              <a:latin typeface="Quicksand" panose="020B0604020202020204" charset="0"/>
            </a:endParaRPr>
          </a:p>
          <a:p>
            <a:endParaRPr lang="en-AU" sz="900" b="1" dirty="0" smtClean="0">
              <a:latin typeface="Quicksand" panose="020B0604020202020204" charset="0"/>
            </a:endParaRPr>
          </a:p>
          <a:p>
            <a:pPr marL="171450" indent="-171450">
              <a:buFont typeface="Arial" panose="020B0604020202020204" pitchFamily="34" charset="0"/>
              <a:buChar char="•"/>
            </a:pPr>
            <a:r>
              <a:rPr lang="en-US" sz="1200" dirty="0">
                <a:latin typeface="Quicksand" panose="020B0604020202020204" charset="0"/>
              </a:rPr>
              <a:t>Food safety practices general requirements</a:t>
            </a:r>
          </a:p>
          <a:p>
            <a:pPr marL="171450" indent="-171450">
              <a:buFont typeface="Arial" panose="020B0604020202020204" pitchFamily="34" charset="0"/>
              <a:buChar char="•"/>
            </a:pPr>
            <a:r>
              <a:rPr lang="en-US" sz="1200" dirty="0">
                <a:latin typeface="Quicksand" panose="020B0604020202020204" charset="0"/>
              </a:rPr>
              <a:t>Food premises and equipment</a:t>
            </a:r>
          </a:p>
        </p:txBody>
      </p:sp>
      <p:sp>
        <p:nvSpPr>
          <p:cNvPr id="15" name="Rectangle 14"/>
          <p:cNvSpPr/>
          <p:nvPr/>
        </p:nvSpPr>
        <p:spPr>
          <a:xfrm>
            <a:off x="5441930" y="2852824"/>
            <a:ext cx="1658752" cy="1846659"/>
          </a:xfrm>
          <a:prstGeom prst="rect">
            <a:avLst/>
          </a:prstGeom>
        </p:spPr>
        <p:txBody>
          <a:bodyPr wrap="square">
            <a:spAutoFit/>
          </a:bodyPr>
          <a:lstStyle/>
          <a:p>
            <a:r>
              <a:rPr lang="en-AU" sz="1200" b="1" dirty="0" smtClean="0">
                <a:solidFill>
                  <a:srgbClr val="FF9B4C"/>
                </a:solidFill>
                <a:latin typeface="Quicksand" panose="020B0604020202020204" charset="0"/>
              </a:rPr>
              <a:t>Primary production standards</a:t>
            </a:r>
          </a:p>
          <a:p>
            <a:r>
              <a:rPr lang="en-AU" sz="900" b="1" dirty="0" smtClean="0">
                <a:solidFill>
                  <a:srgbClr val="FF9B4C"/>
                </a:solidFill>
                <a:latin typeface="Quicksand" panose="020B0604020202020204" charset="0"/>
              </a:rPr>
              <a:t>Australia only</a:t>
            </a:r>
            <a:endParaRPr lang="en-AU" sz="900" b="1" dirty="0" smtClean="0">
              <a:latin typeface="+mj-lt"/>
            </a:endParaRPr>
          </a:p>
          <a:p>
            <a:endParaRPr lang="en-AU" sz="900" b="1" dirty="0" smtClean="0">
              <a:latin typeface="Quicksand" panose="020B0604020202020204" charset="0"/>
            </a:endParaRPr>
          </a:p>
          <a:p>
            <a:pPr marL="171450" indent="-171450">
              <a:buFont typeface="Arial" panose="020B0604020202020204" pitchFamily="34" charset="0"/>
              <a:buChar char="•"/>
            </a:pPr>
            <a:r>
              <a:rPr lang="en-US" sz="1200" dirty="0">
                <a:latin typeface="Quicksand" panose="020B0604020202020204" charset="0"/>
              </a:rPr>
              <a:t>Seafood</a:t>
            </a:r>
          </a:p>
          <a:p>
            <a:pPr marL="171450" indent="-171450">
              <a:buFont typeface="Arial" panose="020B0604020202020204" pitchFamily="34" charset="0"/>
              <a:buChar char="•"/>
            </a:pPr>
            <a:r>
              <a:rPr lang="en-US" sz="1200" dirty="0">
                <a:latin typeface="Quicksand" panose="020B0604020202020204" charset="0"/>
              </a:rPr>
              <a:t>Poultry meat</a:t>
            </a:r>
          </a:p>
          <a:p>
            <a:pPr marL="171450" indent="-171450">
              <a:buFont typeface="Arial" panose="020B0604020202020204" pitchFamily="34" charset="0"/>
              <a:buChar char="•"/>
            </a:pPr>
            <a:r>
              <a:rPr lang="en-US" sz="1200" dirty="0">
                <a:latin typeface="Quicksand" panose="020B0604020202020204" charset="0"/>
              </a:rPr>
              <a:t>Meat</a:t>
            </a:r>
          </a:p>
          <a:p>
            <a:pPr marL="171450" indent="-171450">
              <a:buFont typeface="Arial" panose="020B0604020202020204" pitchFamily="34" charset="0"/>
              <a:buChar char="•"/>
            </a:pPr>
            <a:r>
              <a:rPr lang="en-US" sz="1200" dirty="0">
                <a:latin typeface="Quicksand" panose="020B0604020202020204" charset="0"/>
              </a:rPr>
              <a:t>Dairy products</a:t>
            </a:r>
          </a:p>
          <a:p>
            <a:pPr marL="171450" indent="-171450">
              <a:buFont typeface="Arial" panose="020B0604020202020204" pitchFamily="34" charset="0"/>
              <a:buChar char="•"/>
            </a:pPr>
            <a:r>
              <a:rPr lang="en-US" sz="1200" dirty="0">
                <a:latin typeface="Quicksand" panose="020B0604020202020204" charset="0"/>
              </a:rPr>
              <a:t>Eggs</a:t>
            </a:r>
          </a:p>
          <a:p>
            <a:pPr marL="171450" indent="-171450">
              <a:buFont typeface="Arial" panose="020B0604020202020204" pitchFamily="34" charset="0"/>
              <a:buChar char="•"/>
            </a:pPr>
            <a:r>
              <a:rPr lang="en-US" sz="1200" dirty="0">
                <a:latin typeface="Quicksand" panose="020B0604020202020204" charset="0"/>
              </a:rPr>
              <a:t>Seed sprouts</a:t>
            </a:r>
          </a:p>
        </p:txBody>
      </p:sp>
      <p:sp>
        <p:nvSpPr>
          <p:cNvPr id="16" name="Rectangle 15"/>
          <p:cNvSpPr/>
          <p:nvPr/>
        </p:nvSpPr>
        <p:spPr>
          <a:xfrm>
            <a:off x="7184972" y="2852824"/>
            <a:ext cx="2024980" cy="1338828"/>
          </a:xfrm>
          <a:prstGeom prst="rect">
            <a:avLst/>
          </a:prstGeom>
        </p:spPr>
        <p:txBody>
          <a:bodyPr wrap="square">
            <a:spAutoFit/>
          </a:bodyPr>
          <a:lstStyle/>
          <a:p>
            <a:r>
              <a:rPr lang="en-AU" sz="1200" b="1" dirty="0">
                <a:solidFill>
                  <a:srgbClr val="723DAC"/>
                </a:solidFill>
                <a:latin typeface="Quicksand" panose="020B0604020202020204" charset="0"/>
              </a:rPr>
              <a:t>Permissions for use of:</a:t>
            </a:r>
            <a:endParaRPr lang="en-AU" sz="1200" b="1" dirty="0">
              <a:latin typeface="Quicksand" panose="020B0604020202020204" charset="0"/>
            </a:endParaRPr>
          </a:p>
          <a:p>
            <a:endParaRPr lang="en-AU" sz="900" b="1" dirty="0" smtClean="0">
              <a:latin typeface="Quicksand" panose="020B0604020202020204" charset="0"/>
            </a:endParaRPr>
          </a:p>
          <a:p>
            <a:pPr marL="171450" indent="-171450">
              <a:buFont typeface="Arial" panose="020B0604020202020204" pitchFamily="34" charset="0"/>
              <a:buChar char="•"/>
            </a:pPr>
            <a:r>
              <a:rPr lang="en-US" sz="1200" dirty="0">
                <a:latin typeface="Quicksand" panose="020B0604020202020204" charset="0"/>
              </a:rPr>
              <a:t>substances added to food</a:t>
            </a:r>
          </a:p>
          <a:p>
            <a:pPr marL="171450" indent="-171450">
              <a:buFont typeface="Arial" panose="020B0604020202020204" pitchFamily="34" charset="0"/>
              <a:buChar char="•"/>
            </a:pPr>
            <a:r>
              <a:rPr lang="en-US" sz="1200" dirty="0">
                <a:latin typeface="Quicksand" panose="020B0604020202020204" charset="0"/>
              </a:rPr>
              <a:t>use of new foods</a:t>
            </a:r>
          </a:p>
          <a:p>
            <a:pPr marL="171450" indent="-171450">
              <a:buFont typeface="Arial" panose="020B0604020202020204" pitchFamily="34" charset="0"/>
              <a:buChar char="•"/>
            </a:pPr>
            <a:r>
              <a:rPr lang="en-US" sz="1200" dirty="0">
                <a:latin typeface="Quicksand" panose="020B0604020202020204" charset="0"/>
              </a:rPr>
              <a:t>Permitted MRLs</a:t>
            </a:r>
          </a:p>
          <a:p>
            <a:pPr marL="171450" indent="-171450">
              <a:buFont typeface="Arial" panose="020B0604020202020204" pitchFamily="34" charset="0"/>
              <a:buChar char="•"/>
            </a:pPr>
            <a:r>
              <a:rPr lang="en-US" sz="1200" dirty="0">
                <a:latin typeface="Quicksand" panose="020B0604020202020204" charset="0"/>
              </a:rPr>
              <a:t>Microbiological limits</a:t>
            </a:r>
          </a:p>
        </p:txBody>
      </p:sp>
      <p:pic>
        <p:nvPicPr>
          <p:cNvPr id="17" name="Picture 16"/>
          <p:cNvPicPr>
            <a:picLocks noChangeAspect="1"/>
          </p:cNvPicPr>
          <p:nvPr/>
        </p:nvPicPr>
        <p:blipFill>
          <a:blip r:embed="rId5"/>
          <a:stretch>
            <a:fillRect/>
          </a:stretch>
        </p:blipFill>
        <p:spPr>
          <a:xfrm>
            <a:off x="4687648" y="3115426"/>
            <a:ext cx="589335" cy="518781"/>
          </a:xfrm>
          <a:prstGeom prst="rect">
            <a:avLst/>
          </a:prstGeom>
        </p:spPr>
      </p:pic>
      <p:pic>
        <p:nvPicPr>
          <p:cNvPr id="19" name="Picture 18"/>
          <p:cNvPicPr>
            <a:picLocks noChangeAspect="1"/>
          </p:cNvPicPr>
          <p:nvPr/>
        </p:nvPicPr>
        <p:blipFill>
          <a:blip r:embed="rId5"/>
          <a:stretch>
            <a:fillRect/>
          </a:stretch>
        </p:blipFill>
        <p:spPr>
          <a:xfrm>
            <a:off x="6271306" y="3115425"/>
            <a:ext cx="589335" cy="518781"/>
          </a:xfrm>
          <a:prstGeom prst="rect">
            <a:avLst/>
          </a:prstGeom>
        </p:spPr>
      </p:pic>
      <p:sp>
        <p:nvSpPr>
          <p:cNvPr id="20" name="Rectangle 19"/>
          <p:cNvSpPr/>
          <p:nvPr/>
        </p:nvSpPr>
        <p:spPr>
          <a:xfrm>
            <a:off x="651753" y="1675774"/>
            <a:ext cx="8492247" cy="452432"/>
          </a:xfrm>
          <a:prstGeom prst="rect">
            <a:avLst/>
          </a:prstGeom>
        </p:spPr>
        <p:txBody>
          <a:bodyPr wrap="square">
            <a:spAutoFit/>
          </a:bodyPr>
          <a:lstStyle/>
          <a:p>
            <a:pPr>
              <a:lnSpc>
                <a:spcPct val="90000"/>
              </a:lnSpc>
              <a:spcBef>
                <a:spcPct val="30000"/>
              </a:spcBef>
              <a:spcAft>
                <a:spcPct val="30000"/>
              </a:spcAft>
            </a:pPr>
            <a:r>
              <a:rPr lang="en-AU" altLang="en-US" sz="2600" dirty="0"/>
              <a:t>The Code comprises 4 chapters and 29 schedules:</a:t>
            </a:r>
          </a:p>
        </p:txBody>
      </p:sp>
    </p:spTree>
    <p:extLst>
      <p:ext uri="{BB962C8B-B14F-4D97-AF65-F5344CB8AC3E}">
        <p14:creationId xmlns:p14="http://schemas.microsoft.com/office/powerpoint/2010/main" val="3849102833"/>
      </p:ext>
    </p:extLst>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14323" y="1521278"/>
            <a:ext cx="7907107" cy="4622433"/>
          </a:xfrm>
        </p:spPr>
        <p:txBody>
          <a:bodyPr/>
          <a:lstStyle/>
          <a:p>
            <a:pPr marL="540000" lvl="1" indent="-468000">
              <a:spcAft>
                <a:spcPts val="1200"/>
              </a:spcAft>
              <a:buFont typeface="Arial" panose="020B0604020202020204" pitchFamily="34" charset="0"/>
              <a:buChar char="•"/>
            </a:pPr>
            <a:r>
              <a:rPr lang="en-AU" sz="2000" dirty="0" smtClean="0">
                <a:solidFill>
                  <a:srgbClr val="2A6BA0"/>
                </a:solidFill>
              </a:rPr>
              <a:t>Standard 1.3.1 </a:t>
            </a:r>
            <a:r>
              <a:rPr lang="en-AU" sz="2200" dirty="0" smtClean="0"/>
              <a:t>– food additives </a:t>
            </a:r>
          </a:p>
          <a:p>
            <a:pPr marL="540000" lvl="1" indent="-468000">
              <a:spcAft>
                <a:spcPts val="1200"/>
              </a:spcAft>
              <a:buFont typeface="Arial" panose="020B0604020202020204" pitchFamily="34" charset="0"/>
              <a:buChar char="•"/>
            </a:pPr>
            <a:r>
              <a:rPr lang="en-AU" sz="2000" dirty="0" smtClean="0">
                <a:solidFill>
                  <a:srgbClr val="2A6BA0"/>
                </a:solidFill>
              </a:rPr>
              <a:t>Standard 1.3.3 </a:t>
            </a:r>
            <a:r>
              <a:rPr lang="en-AU" sz="2200" dirty="0" smtClean="0"/>
              <a:t>–processing aids </a:t>
            </a:r>
          </a:p>
          <a:p>
            <a:pPr marL="540000" lvl="1" indent="-468000">
              <a:spcAft>
                <a:spcPts val="1200"/>
              </a:spcAft>
              <a:buFont typeface="Arial" panose="020B0604020202020204" pitchFamily="34" charset="0"/>
              <a:buChar char="•"/>
            </a:pPr>
            <a:r>
              <a:rPr lang="en-AU" sz="2000" dirty="0" smtClean="0">
                <a:solidFill>
                  <a:srgbClr val="2A6BA0"/>
                </a:solidFill>
              </a:rPr>
              <a:t>Schedule </a:t>
            </a:r>
            <a:r>
              <a:rPr lang="en-AU" sz="2000" dirty="0">
                <a:solidFill>
                  <a:srgbClr val="2A6BA0"/>
                </a:solidFill>
              </a:rPr>
              <a:t>14 </a:t>
            </a:r>
            <a:r>
              <a:rPr lang="en-AU" sz="2200" dirty="0"/>
              <a:t>– Technological </a:t>
            </a:r>
            <a:r>
              <a:rPr lang="en-US" sz="2200" dirty="0"/>
              <a:t>purposes </a:t>
            </a:r>
            <a:r>
              <a:rPr lang="en-US" sz="2200" dirty="0" smtClean="0"/>
              <a:t>(</a:t>
            </a:r>
            <a:r>
              <a:rPr lang="en-US" sz="2200" dirty="0" err="1" smtClean="0"/>
              <a:t>cf</a:t>
            </a:r>
            <a:r>
              <a:rPr lang="en-US" sz="2200" dirty="0" smtClean="0"/>
              <a:t> to section 2 of </a:t>
            </a:r>
            <a:r>
              <a:rPr lang="en-US" sz="2000" dirty="0" smtClean="0"/>
              <a:t>CXG 36-1989</a:t>
            </a:r>
            <a:r>
              <a:rPr lang="en-US" sz="2200" dirty="0" smtClean="0"/>
              <a:t>)</a:t>
            </a:r>
            <a:endParaRPr lang="en-US" sz="2200" dirty="0"/>
          </a:p>
          <a:p>
            <a:pPr marL="540000" lvl="1" indent="-468000">
              <a:spcAft>
                <a:spcPts val="1200"/>
              </a:spcAft>
              <a:buFont typeface="Arial" panose="020B0604020202020204" pitchFamily="34" charset="0"/>
              <a:buChar char="•"/>
            </a:pPr>
            <a:r>
              <a:rPr lang="en-US" sz="2000" dirty="0" smtClean="0">
                <a:solidFill>
                  <a:srgbClr val="2A6BA0"/>
                </a:solidFill>
              </a:rPr>
              <a:t>Schedule 15 </a:t>
            </a:r>
            <a:r>
              <a:rPr lang="en-US" sz="2200" dirty="0" smtClean="0"/>
              <a:t>– Positive list of food additives in food categories (comparable to Table 2 GSFA); links also to</a:t>
            </a:r>
          </a:p>
          <a:p>
            <a:pPr marL="540000" lvl="1" indent="-468000">
              <a:spcAft>
                <a:spcPts val="1200"/>
              </a:spcAft>
              <a:buFont typeface="Arial" panose="020B0604020202020204" pitchFamily="34" charset="0"/>
              <a:buChar char="•"/>
            </a:pPr>
            <a:r>
              <a:rPr lang="en-US" sz="2000" dirty="0" smtClean="0">
                <a:solidFill>
                  <a:srgbClr val="2A6BA0"/>
                </a:solidFill>
              </a:rPr>
              <a:t>Schedule 16 </a:t>
            </a:r>
            <a:r>
              <a:rPr lang="en-US" sz="2200" dirty="0" smtClean="0"/>
              <a:t>includes GMP </a:t>
            </a:r>
            <a:r>
              <a:rPr lang="en-US" sz="2200" dirty="0"/>
              <a:t>additives </a:t>
            </a:r>
            <a:r>
              <a:rPr lang="en-US" sz="2200" dirty="0" smtClean="0"/>
              <a:t>(</a:t>
            </a:r>
            <a:r>
              <a:rPr lang="en-US" sz="2200" dirty="0" err="1"/>
              <a:t>cf</a:t>
            </a:r>
            <a:r>
              <a:rPr lang="en-US" sz="2200" dirty="0"/>
              <a:t> to Table 3 of GSFA) </a:t>
            </a:r>
          </a:p>
          <a:p>
            <a:pPr marL="540000" lvl="1" indent="-468000">
              <a:spcAft>
                <a:spcPts val="1200"/>
              </a:spcAft>
              <a:buFont typeface="Arial" panose="020B0604020202020204" pitchFamily="34" charset="0"/>
              <a:buChar char="•"/>
            </a:pPr>
            <a:r>
              <a:rPr lang="en-US" sz="2000" dirty="0" smtClean="0">
                <a:solidFill>
                  <a:srgbClr val="2A6BA0"/>
                </a:solidFill>
              </a:rPr>
              <a:t>Schedule </a:t>
            </a:r>
            <a:r>
              <a:rPr lang="en-US" sz="2000" dirty="0">
                <a:solidFill>
                  <a:srgbClr val="2A6BA0"/>
                </a:solidFill>
              </a:rPr>
              <a:t>3 </a:t>
            </a:r>
            <a:r>
              <a:rPr lang="en-US" sz="2200" dirty="0"/>
              <a:t>– Identity and Purity (specifications</a:t>
            </a:r>
            <a:r>
              <a:rPr lang="en-US" sz="2200" dirty="0" smtClean="0"/>
              <a:t>)</a:t>
            </a:r>
          </a:p>
          <a:p>
            <a:pPr marL="457200" lvl="1" indent="0"/>
            <a:endParaRPr lang="en-AU" sz="2200" dirty="0" smtClean="0"/>
          </a:p>
        </p:txBody>
      </p:sp>
      <p:sp>
        <p:nvSpPr>
          <p:cNvPr id="3" name="Title 2"/>
          <p:cNvSpPr>
            <a:spLocks noGrp="1"/>
          </p:cNvSpPr>
          <p:nvPr>
            <p:ph type="title"/>
          </p:nvPr>
        </p:nvSpPr>
        <p:spPr>
          <a:xfrm>
            <a:off x="457199" y="457200"/>
            <a:ext cx="8229600" cy="562998"/>
          </a:xfrm>
        </p:spPr>
        <p:txBody>
          <a:bodyPr/>
          <a:lstStyle/>
          <a:p>
            <a:pPr algn="ctr"/>
            <a:r>
              <a:rPr lang="en-AU" dirty="0" smtClean="0"/>
              <a:t>Food additives</a:t>
            </a:r>
            <a:endParaRPr lang="en-GB" dirty="0"/>
          </a:p>
        </p:txBody>
      </p:sp>
      <p:sp>
        <p:nvSpPr>
          <p:cNvPr id="4" name="Slide Number Placeholder 3"/>
          <p:cNvSpPr>
            <a:spLocks noGrp="1"/>
          </p:cNvSpPr>
          <p:nvPr>
            <p:ph type="sldNum" sz="quarter" idx="12"/>
          </p:nvPr>
        </p:nvSpPr>
        <p:spPr/>
        <p:txBody>
          <a:bodyPr/>
          <a:lstStyle/>
          <a:p>
            <a:fld id="{5692DE6A-49E0-2045-AA01-0E0557667F1F}" type="slidenum">
              <a:rPr lang="en-AU" smtClean="0"/>
              <a:pPr/>
              <a:t>4</a:t>
            </a:fld>
            <a:endParaRPr lang="en-AU"/>
          </a:p>
        </p:txBody>
      </p:sp>
    </p:spTree>
    <p:extLst>
      <p:ext uri="{BB962C8B-B14F-4D97-AF65-F5344CB8AC3E}">
        <p14:creationId xmlns:p14="http://schemas.microsoft.com/office/powerpoint/2010/main" val="30945634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79793" y="1510748"/>
            <a:ext cx="8527775" cy="4254005"/>
          </a:xfrm>
        </p:spPr>
        <p:txBody>
          <a:bodyPr/>
          <a:lstStyle/>
          <a:p>
            <a:pPr marL="1008000" lvl="2" indent="-468000">
              <a:buFont typeface="Arial" panose="020B0604020202020204" pitchFamily="34" charset="0"/>
              <a:buChar char="•"/>
            </a:pPr>
            <a:r>
              <a:rPr lang="en-US" sz="2000" dirty="0" smtClean="0"/>
              <a:t>Permission is at either GMP or Maximum Permitted Level (MPL) expressed as mg/kg in the food for sale (unless noted differently)</a:t>
            </a:r>
          </a:p>
        </p:txBody>
      </p:sp>
      <p:sp>
        <p:nvSpPr>
          <p:cNvPr id="3" name="Title 2"/>
          <p:cNvSpPr>
            <a:spLocks noGrp="1"/>
          </p:cNvSpPr>
          <p:nvPr>
            <p:ph type="title"/>
          </p:nvPr>
        </p:nvSpPr>
        <p:spPr>
          <a:xfrm>
            <a:off x="457199" y="457200"/>
            <a:ext cx="8229600" cy="562998"/>
          </a:xfrm>
        </p:spPr>
        <p:txBody>
          <a:bodyPr/>
          <a:lstStyle/>
          <a:p>
            <a:pPr marL="540000" lvl="1" indent="-468000" algn="ctr"/>
            <a:r>
              <a:rPr lang="en-AU" sz="2200" b="1" dirty="0" smtClean="0">
                <a:solidFill>
                  <a:srgbClr val="2A6BA0"/>
                </a:solidFill>
              </a:rPr>
              <a:t>Schedule 15 </a:t>
            </a:r>
            <a:r>
              <a:rPr lang="en-AU" sz="2200" b="1" dirty="0" smtClean="0"/>
              <a:t>– Food additive permissions</a:t>
            </a:r>
          </a:p>
        </p:txBody>
      </p:sp>
      <p:sp>
        <p:nvSpPr>
          <p:cNvPr id="4" name="Slide Number Placeholder 3"/>
          <p:cNvSpPr>
            <a:spLocks noGrp="1"/>
          </p:cNvSpPr>
          <p:nvPr>
            <p:ph type="sldNum" sz="quarter" idx="12"/>
          </p:nvPr>
        </p:nvSpPr>
        <p:spPr/>
        <p:txBody>
          <a:bodyPr/>
          <a:lstStyle/>
          <a:p>
            <a:fld id="{5692DE6A-49E0-2045-AA01-0E0557667F1F}" type="slidenum">
              <a:rPr lang="en-AU" smtClean="0"/>
              <a:pPr/>
              <a:t>5</a:t>
            </a:fld>
            <a:endParaRPr lang="en-AU"/>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6261" y="2532850"/>
            <a:ext cx="6774841" cy="220980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6" name="Rectangle 5"/>
          <p:cNvSpPr/>
          <p:nvPr/>
        </p:nvSpPr>
        <p:spPr>
          <a:xfrm>
            <a:off x="558995" y="5114242"/>
            <a:ext cx="7352838" cy="707886"/>
          </a:xfrm>
          <a:prstGeom prst="rect">
            <a:avLst/>
          </a:prstGeom>
        </p:spPr>
        <p:txBody>
          <a:bodyPr wrap="square">
            <a:spAutoFit/>
          </a:bodyPr>
          <a:lstStyle/>
          <a:p>
            <a:pPr marL="1008000" lvl="2" indent="-468000">
              <a:buFont typeface="Arial" panose="020B0604020202020204" pitchFamily="34" charset="0"/>
              <a:buChar char="•"/>
            </a:pPr>
            <a:r>
              <a:rPr lang="en-US" sz="2000" dirty="0" smtClean="0"/>
              <a:t>Permissions are hierarchical, like GSFA, flow from categories to subcategories.</a:t>
            </a:r>
            <a:endParaRPr lang="en-AU" sz="2000" dirty="0"/>
          </a:p>
        </p:txBody>
      </p:sp>
    </p:spTree>
    <p:extLst>
      <p:ext uri="{BB962C8B-B14F-4D97-AF65-F5344CB8AC3E}">
        <p14:creationId xmlns:p14="http://schemas.microsoft.com/office/powerpoint/2010/main" val="259734743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2778212772"/>
              </p:ext>
            </p:extLst>
          </p:nvPr>
        </p:nvGraphicFramePr>
        <p:xfrm>
          <a:off x="616990" y="1032587"/>
          <a:ext cx="8229600" cy="5029200"/>
        </p:xfrm>
        <a:graphic>
          <a:graphicData uri="http://schemas.openxmlformats.org/drawingml/2006/table">
            <a:tbl>
              <a:tblPr firstRow="1" bandRow="1">
                <a:tableStyleId>{5C22544A-7EE6-4342-B048-85BDC9FD1C3A}</a:tableStyleId>
              </a:tblPr>
              <a:tblGrid>
                <a:gridCol w="3614542">
                  <a:extLst>
                    <a:ext uri="{9D8B030D-6E8A-4147-A177-3AD203B41FA5}">
                      <a16:colId xmlns:a16="http://schemas.microsoft.com/office/drawing/2014/main" xmlns="" val="3284691341"/>
                    </a:ext>
                  </a:extLst>
                </a:gridCol>
                <a:gridCol w="4615058">
                  <a:extLst>
                    <a:ext uri="{9D8B030D-6E8A-4147-A177-3AD203B41FA5}">
                      <a16:colId xmlns:a16="http://schemas.microsoft.com/office/drawing/2014/main" xmlns="" val="3184606330"/>
                    </a:ext>
                  </a:extLst>
                </a:gridCol>
              </a:tblGrid>
              <a:tr h="370840">
                <a:tc>
                  <a:txBody>
                    <a:bodyPr/>
                    <a:lstStyle/>
                    <a:p>
                      <a:r>
                        <a:rPr lang="en-AU" sz="2000" dirty="0" smtClean="0">
                          <a:solidFill>
                            <a:schemeClr val="tx1"/>
                          </a:solidFill>
                        </a:rPr>
                        <a:t>Similarities</a:t>
                      </a:r>
                      <a:endParaRPr lang="en-GB" sz="2000" dirty="0">
                        <a:solidFill>
                          <a:schemeClr val="tx1"/>
                        </a:solidFill>
                      </a:endParaRPr>
                    </a:p>
                  </a:txBody>
                  <a:tcPr>
                    <a:solidFill>
                      <a:schemeClr val="tx2">
                        <a:lumMod val="40000"/>
                        <a:lumOff val="60000"/>
                      </a:schemeClr>
                    </a:solidFill>
                  </a:tcPr>
                </a:tc>
                <a:tc>
                  <a:txBody>
                    <a:bodyPr/>
                    <a:lstStyle/>
                    <a:p>
                      <a:r>
                        <a:rPr lang="en-AU" sz="2000" dirty="0" smtClean="0">
                          <a:solidFill>
                            <a:schemeClr val="tx1"/>
                          </a:solidFill>
                        </a:rPr>
                        <a:t>Differences</a:t>
                      </a:r>
                      <a:endParaRPr lang="en-GB" sz="2000" dirty="0">
                        <a:solidFill>
                          <a:schemeClr val="tx1"/>
                        </a:solidFill>
                      </a:endParaRPr>
                    </a:p>
                  </a:txBody>
                  <a:tcPr>
                    <a:solidFill>
                      <a:schemeClr val="tx2">
                        <a:lumMod val="40000"/>
                        <a:lumOff val="60000"/>
                      </a:schemeClr>
                    </a:solidFill>
                  </a:tcPr>
                </a:tc>
                <a:extLst>
                  <a:ext uri="{0D108BD9-81ED-4DB2-BD59-A6C34878D82A}">
                    <a16:rowId xmlns:a16="http://schemas.microsoft.com/office/drawing/2014/main" xmlns="" val="312845843"/>
                  </a:ext>
                </a:extLst>
              </a:tr>
              <a:tr h="370840">
                <a:tc>
                  <a:txBody>
                    <a:bodyPr/>
                    <a:lstStyle/>
                    <a:p>
                      <a:r>
                        <a:rPr lang="en-AU" sz="1600" dirty="0" smtClean="0"/>
                        <a:t>Permissions food categories, </a:t>
                      </a:r>
                      <a:r>
                        <a:rPr lang="en-AU" sz="1600" dirty="0" err="1" smtClean="0"/>
                        <a:t>Sch</a:t>
                      </a:r>
                      <a:r>
                        <a:rPr lang="en-AU" sz="1600" baseline="0" dirty="0" err="1" smtClean="0"/>
                        <a:t>ed</a:t>
                      </a:r>
                      <a:r>
                        <a:rPr lang="en-AU" sz="1600" baseline="0" dirty="0" smtClean="0"/>
                        <a:t> 15 </a:t>
                      </a:r>
                      <a:r>
                        <a:rPr lang="en-AU" sz="1600" baseline="0" dirty="0" err="1" smtClean="0"/>
                        <a:t>cf</a:t>
                      </a:r>
                      <a:r>
                        <a:rPr lang="en-AU" sz="1600" baseline="0" dirty="0" smtClean="0"/>
                        <a:t> Table 2 GSFA; hierarchical </a:t>
                      </a:r>
                      <a:endParaRPr lang="en-GB" sz="1600" dirty="0"/>
                    </a:p>
                  </a:txBody>
                  <a:tcPr/>
                </a:tc>
                <a:tc>
                  <a:txBody>
                    <a:bodyPr/>
                    <a:lstStyle/>
                    <a:p>
                      <a:r>
                        <a:rPr lang="en-AU" sz="1600" b="1" dirty="0" smtClean="0"/>
                        <a:t>Flavourings</a:t>
                      </a:r>
                      <a:r>
                        <a:rPr lang="en-AU" sz="1600" b="1" baseline="0" dirty="0" smtClean="0"/>
                        <a:t> in Standard</a:t>
                      </a:r>
                      <a:r>
                        <a:rPr lang="en-AU" sz="1600" dirty="0" smtClean="0"/>
                        <a:t>, </a:t>
                      </a:r>
                      <a:r>
                        <a:rPr lang="en-AU" sz="1600" dirty="0" smtClean="0"/>
                        <a:t>not Codex</a:t>
                      </a:r>
                      <a:endParaRPr lang="en-GB" sz="1600" dirty="0"/>
                    </a:p>
                  </a:txBody>
                  <a:tcPr/>
                </a:tc>
                <a:extLst>
                  <a:ext uri="{0D108BD9-81ED-4DB2-BD59-A6C34878D82A}">
                    <a16:rowId xmlns:a16="http://schemas.microsoft.com/office/drawing/2014/main" xmlns="" val="2023343949"/>
                  </a:ext>
                </a:extLst>
              </a:tr>
              <a:tr h="370840">
                <a:tc>
                  <a:txBody>
                    <a:bodyPr/>
                    <a:lstStyle/>
                    <a:p>
                      <a:r>
                        <a:rPr lang="en-AU" sz="1600" dirty="0" smtClean="0"/>
                        <a:t>Technological purposes,</a:t>
                      </a:r>
                      <a:r>
                        <a:rPr lang="en-AU" sz="1600" baseline="0" dirty="0" smtClean="0"/>
                        <a:t> </a:t>
                      </a:r>
                      <a:r>
                        <a:rPr lang="en-AU" sz="1600" baseline="0" dirty="0" err="1" smtClean="0"/>
                        <a:t>Sched</a:t>
                      </a:r>
                      <a:r>
                        <a:rPr lang="en-AU" sz="1600" baseline="0" dirty="0" smtClean="0"/>
                        <a:t> 14 </a:t>
                      </a:r>
                      <a:r>
                        <a:rPr lang="en-AU" sz="1600" baseline="0" dirty="0" err="1" smtClean="0"/>
                        <a:t>cf</a:t>
                      </a:r>
                      <a:r>
                        <a:rPr lang="en-AU" sz="1600" baseline="0" dirty="0" smtClean="0"/>
                        <a:t> section 2 CXG 36-1989</a:t>
                      </a:r>
                      <a:endParaRPr lang="en-GB" sz="1600" dirty="0"/>
                    </a:p>
                  </a:txBody>
                  <a:tcPr/>
                </a:tc>
                <a:tc>
                  <a:txBody>
                    <a:bodyPr/>
                    <a:lstStyle/>
                    <a:p>
                      <a:r>
                        <a:rPr lang="en-AU" sz="1600" b="1" dirty="0" smtClean="0"/>
                        <a:t>Processing </a:t>
                      </a:r>
                      <a:r>
                        <a:rPr lang="en-AU" sz="1600" b="1" dirty="0" smtClean="0"/>
                        <a:t>aids in Standard</a:t>
                      </a:r>
                      <a:r>
                        <a:rPr lang="en-AU" sz="1600" baseline="0" dirty="0" smtClean="0"/>
                        <a:t>, </a:t>
                      </a:r>
                      <a:r>
                        <a:rPr lang="en-AU" sz="1600" baseline="0" dirty="0" smtClean="0"/>
                        <a:t>not in Codex</a:t>
                      </a:r>
                      <a:endParaRPr lang="en-GB" sz="1600" dirty="0"/>
                    </a:p>
                  </a:txBody>
                  <a:tcPr/>
                </a:tc>
                <a:extLst>
                  <a:ext uri="{0D108BD9-81ED-4DB2-BD59-A6C34878D82A}">
                    <a16:rowId xmlns:a16="http://schemas.microsoft.com/office/drawing/2014/main" xmlns="" val="1150936652"/>
                  </a:ext>
                </a:extLst>
              </a:tr>
              <a:tr h="370840">
                <a:tc>
                  <a:txBody>
                    <a:bodyPr/>
                    <a:lstStyle/>
                    <a:p>
                      <a:r>
                        <a:rPr lang="en-AU" sz="1600" dirty="0" smtClean="0"/>
                        <a:t>GMP </a:t>
                      </a:r>
                      <a:r>
                        <a:rPr lang="en-AU" sz="1600" dirty="0" err="1" smtClean="0"/>
                        <a:t>f.a</a:t>
                      </a:r>
                      <a:r>
                        <a:rPr lang="en-AU" sz="1600" dirty="0" smtClean="0"/>
                        <a:t>., </a:t>
                      </a:r>
                      <a:r>
                        <a:rPr lang="en-AU" sz="1600" dirty="0" err="1" smtClean="0"/>
                        <a:t>Sched</a:t>
                      </a:r>
                      <a:r>
                        <a:rPr lang="en-AU" sz="1600" dirty="0" smtClean="0"/>
                        <a:t> 16—2</a:t>
                      </a:r>
                      <a:r>
                        <a:rPr lang="en-AU" sz="1600" baseline="0" dirty="0" smtClean="0"/>
                        <a:t> </a:t>
                      </a:r>
                      <a:r>
                        <a:rPr lang="en-AU" sz="1600" baseline="0" dirty="0" err="1" smtClean="0"/>
                        <a:t>cf</a:t>
                      </a:r>
                      <a:r>
                        <a:rPr lang="en-AU" sz="1600" baseline="0" dirty="0" smtClean="0"/>
                        <a:t> Table 3 GSFA</a:t>
                      </a:r>
                      <a:endParaRPr lang="en-GB" sz="1600" dirty="0"/>
                    </a:p>
                  </a:txBody>
                  <a:tcPr/>
                </a:tc>
                <a:tc>
                  <a:txBody>
                    <a:bodyPr/>
                    <a:lstStyle/>
                    <a:p>
                      <a:r>
                        <a:rPr lang="en-AU" sz="1600" b="1" dirty="0" smtClean="0"/>
                        <a:t>Less qualification conditions </a:t>
                      </a:r>
                      <a:r>
                        <a:rPr lang="en-AU" sz="1600" dirty="0" err="1" smtClean="0"/>
                        <a:t>cf</a:t>
                      </a:r>
                      <a:r>
                        <a:rPr lang="en-AU" sz="1600" dirty="0" smtClean="0"/>
                        <a:t> GSFA notes</a:t>
                      </a:r>
                      <a:endParaRPr lang="en-GB" sz="1600" dirty="0"/>
                    </a:p>
                  </a:txBody>
                  <a:tcPr/>
                </a:tc>
                <a:extLst>
                  <a:ext uri="{0D108BD9-81ED-4DB2-BD59-A6C34878D82A}">
                    <a16:rowId xmlns:a16="http://schemas.microsoft.com/office/drawing/2014/main" xmlns="" val="2025694028"/>
                  </a:ext>
                </a:extLst>
              </a:tr>
              <a:tr h="370840">
                <a:tc>
                  <a:txBody>
                    <a:bodyPr/>
                    <a:lstStyle/>
                    <a:p>
                      <a:r>
                        <a:rPr lang="en-AU" sz="1600" dirty="0" smtClean="0"/>
                        <a:t>RA needed before permitted, FSANZ </a:t>
                      </a:r>
                      <a:r>
                        <a:rPr lang="en-AU" sz="1600" dirty="0" err="1" smtClean="0"/>
                        <a:t>cf</a:t>
                      </a:r>
                      <a:r>
                        <a:rPr lang="en-AU" sz="1600" dirty="0" smtClean="0"/>
                        <a:t> JECFA</a:t>
                      </a:r>
                      <a:endParaRPr lang="en-GB" sz="1600" dirty="0"/>
                    </a:p>
                  </a:txBody>
                  <a:tcPr/>
                </a:tc>
                <a:tc>
                  <a:txBody>
                    <a:bodyPr/>
                    <a:lstStyle/>
                    <a:p>
                      <a:r>
                        <a:rPr lang="en-AU" sz="1600" b="1" dirty="0" smtClean="0"/>
                        <a:t>Separate</a:t>
                      </a:r>
                      <a:r>
                        <a:rPr lang="en-AU" sz="1600" b="1" baseline="0" dirty="0" smtClean="0"/>
                        <a:t> </a:t>
                      </a:r>
                      <a:r>
                        <a:rPr lang="en-AU" sz="1600" b="1" kern="1200" dirty="0" smtClean="0">
                          <a:solidFill>
                            <a:schemeClr val="dk1"/>
                          </a:solidFill>
                          <a:latin typeface="+mn-lt"/>
                          <a:ea typeface="+mn-ea"/>
                          <a:cs typeface="+mn-cs"/>
                        </a:rPr>
                        <a:t>category: Preparations of food additives 	</a:t>
                      </a:r>
                      <a:endParaRPr lang="en-AU" sz="1600" b="1" kern="1200" dirty="0" smtClean="0">
                        <a:solidFill>
                          <a:schemeClr val="dk1"/>
                        </a:solidFill>
                        <a:latin typeface="+mn-lt"/>
                        <a:ea typeface="+mn-ea"/>
                        <a:cs typeface="+mn-cs"/>
                      </a:endParaRPr>
                    </a:p>
                  </a:txBody>
                  <a:tcPr/>
                </a:tc>
                <a:extLst>
                  <a:ext uri="{0D108BD9-81ED-4DB2-BD59-A6C34878D82A}">
                    <a16:rowId xmlns:a16="http://schemas.microsoft.com/office/drawing/2014/main" xmlns="" val="4186842600"/>
                  </a:ext>
                </a:extLst>
              </a:tr>
              <a:tr h="370840">
                <a:tc>
                  <a:txBody>
                    <a:bodyPr/>
                    <a:lstStyle/>
                    <a:p>
                      <a:r>
                        <a:rPr lang="en-AU" sz="1600" dirty="0" smtClean="0"/>
                        <a:t>Specifications, </a:t>
                      </a:r>
                      <a:r>
                        <a:rPr lang="en-AU" sz="1600" dirty="0" err="1" smtClean="0"/>
                        <a:t>Sched</a:t>
                      </a:r>
                      <a:r>
                        <a:rPr lang="en-AU" sz="1600" dirty="0" smtClean="0"/>
                        <a:t> 3</a:t>
                      </a:r>
                      <a:r>
                        <a:rPr lang="en-AU" sz="1600" baseline="0" dirty="0" smtClean="0"/>
                        <a:t> </a:t>
                      </a:r>
                      <a:r>
                        <a:rPr lang="en-AU" sz="1600" baseline="0" dirty="0" err="1" smtClean="0"/>
                        <a:t>incl</a:t>
                      </a:r>
                      <a:r>
                        <a:rPr lang="en-AU" sz="1600" baseline="0" dirty="0" smtClean="0"/>
                        <a:t> JECFA </a:t>
                      </a:r>
                      <a:r>
                        <a:rPr lang="en-AU" sz="1600" baseline="0" dirty="0" err="1" smtClean="0"/>
                        <a:t>cf</a:t>
                      </a:r>
                      <a:r>
                        <a:rPr lang="en-AU" sz="1600" baseline="0" dirty="0" smtClean="0"/>
                        <a:t> JECFA</a:t>
                      </a:r>
                      <a:endParaRPr lang="en-GB" sz="1600" dirty="0"/>
                    </a:p>
                  </a:txBody>
                  <a:tcPr/>
                </a:tc>
                <a:tc>
                  <a:txBody>
                    <a:bodyPr/>
                    <a:lstStyle/>
                    <a:p>
                      <a:r>
                        <a:rPr lang="en-AU" sz="1600" b="1" dirty="0" smtClean="0"/>
                        <a:t>Standards</a:t>
                      </a:r>
                      <a:r>
                        <a:rPr lang="en-AU" sz="1600" b="1" baseline="0" dirty="0" smtClean="0"/>
                        <a:t> apply </a:t>
                      </a:r>
                      <a:r>
                        <a:rPr lang="en-AU" sz="1600" b="1" dirty="0" smtClean="0"/>
                        <a:t>for </a:t>
                      </a:r>
                      <a:r>
                        <a:rPr lang="en-AU" sz="1600" b="1" dirty="0" smtClean="0"/>
                        <a:t>food </a:t>
                      </a:r>
                      <a:r>
                        <a:rPr lang="en-AU" sz="1600" b="1" dirty="0" smtClean="0"/>
                        <a:t>at point of sale,</a:t>
                      </a:r>
                      <a:r>
                        <a:rPr lang="en-AU" sz="1600" b="1" baseline="0" dirty="0" smtClean="0"/>
                        <a:t> </a:t>
                      </a:r>
                      <a:r>
                        <a:rPr lang="en-AU" sz="1600" dirty="0" smtClean="0"/>
                        <a:t>unless </a:t>
                      </a:r>
                      <a:r>
                        <a:rPr lang="en-AU" sz="1600" dirty="0" smtClean="0"/>
                        <a:t>otherwise specified</a:t>
                      </a:r>
                      <a:endParaRPr lang="en-GB" sz="1600" dirty="0"/>
                    </a:p>
                  </a:txBody>
                  <a:tcPr/>
                </a:tc>
                <a:extLst>
                  <a:ext uri="{0D108BD9-81ED-4DB2-BD59-A6C34878D82A}">
                    <a16:rowId xmlns:a16="http://schemas.microsoft.com/office/drawing/2014/main" xmlns="" val="1566973438"/>
                  </a:ext>
                </a:extLst>
              </a:tr>
              <a:tr h="370840">
                <a:tc>
                  <a:txBody>
                    <a:bodyPr/>
                    <a:lstStyle/>
                    <a:p>
                      <a:r>
                        <a:rPr lang="en-AU" sz="1600" dirty="0" smtClean="0"/>
                        <a:t>INS names and numbers</a:t>
                      </a:r>
                      <a:endParaRPr lang="en-GB" sz="1600" dirty="0"/>
                    </a:p>
                  </a:txBody>
                  <a:tcPr/>
                </a:tc>
                <a:tc>
                  <a:txBody>
                    <a:bodyPr/>
                    <a:lstStyle/>
                    <a:p>
                      <a:r>
                        <a:rPr lang="en-AU" sz="1600" b="1" dirty="0" smtClean="0"/>
                        <a:t>RA/RM functional</a:t>
                      </a:r>
                      <a:r>
                        <a:rPr lang="en-AU" sz="1600" b="1" baseline="0" dirty="0" smtClean="0"/>
                        <a:t> separation within FSANZ</a:t>
                      </a:r>
                      <a:r>
                        <a:rPr lang="en-AU" sz="1600" dirty="0" smtClean="0"/>
                        <a:t>, </a:t>
                      </a:r>
                      <a:r>
                        <a:rPr lang="en-AU" sz="1600" dirty="0" err="1" smtClean="0"/>
                        <a:t>cf</a:t>
                      </a:r>
                      <a:r>
                        <a:rPr lang="en-AU" sz="1600" dirty="0" smtClean="0"/>
                        <a:t> JECFA (RA) and CCFA (RM)</a:t>
                      </a:r>
                      <a:endParaRPr lang="en-GB" sz="1600" dirty="0"/>
                    </a:p>
                  </a:txBody>
                  <a:tcPr/>
                </a:tc>
                <a:extLst>
                  <a:ext uri="{0D108BD9-81ED-4DB2-BD59-A6C34878D82A}">
                    <a16:rowId xmlns:a16="http://schemas.microsoft.com/office/drawing/2014/main" xmlns="" val="3354766713"/>
                  </a:ext>
                </a:extLst>
              </a:tr>
              <a:tr h="370840">
                <a:tc>
                  <a:txBody>
                    <a:bodyPr/>
                    <a:lstStyle/>
                    <a:p>
                      <a:r>
                        <a:rPr lang="en-AU" sz="1600" dirty="0" smtClean="0"/>
                        <a:t>Labelling, ingredient labels</a:t>
                      </a:r>
                      <a:endParaRPr lang="en-GB" sz="1600" dirty="0"/>
                    </a:p>
                  </a:txBody>
                  <a:tcPr/>
                </a:tc>
                <a:tc>
                  <a:txBody>
                    <a:bodyPr/>
                    <a:lstStyle/>
                    <a:p>
                      <a:r>
                        <a:rPr lang="en-AU" sz="1600" b="1" dirty="0" smtClean="0"/>
                        <a:t>‘Unity’ regulatio</a:t>
                      </a:r>
                      <a:r>
                        <a:rPr lang="en-AU" sz="1600" dirty="0" smtClean="0"/>
                        <a:t>n: sum of </a:t>
                      </a:r>
                      <a:r>
                        <a:rPr lang="en-AU" sz="1600" dirty="0" err="1" smtClean="0"/>
                        <a:t>f.a</a:t>
                      </a:r>
                      <a:r>
                        <a:rPr lang="en-AU" sz="1600" dirty="0" smtClean="0"/>
                        <a:t>. performing</a:t>
                      </a:r>
                      <a:r>
                        <a:rPr lang="en-AU" sz="1600" baseline="0" dirty="0" smtClean="0"/>
                        <a:t> same tech purpose reduced so total proportion is ≤1</a:t>
                      </a:r>
                      <a:endParaRPr lang="en-GB" sz="1600" dirty="0"/>
                    </a:p>
                  </a:txBody>
                  <a:tcPr/>
                </a:tc>
                <a:extLst>
                  <a:ext uri="{0D108BD9-81ED-4DB2-BD59-A6C34878D82A}">
                    <a16:rowId xmlns:a16="http://schemas.microsoft.com/office/drawing/2014/main" xmlns="" val="2539140949"/>
                  </a:ext>
                </a:extLst>
              </a:tr>
              <a:tr h="370840">
                <a:tc>
                  <a:txBody>
                    <a:bodyPr/>
                    <a:lstStyle/>
                    <a:p>
                      <a:r>
                        <a:rPr lang="en-AU" sz="1600" dirty="0" smtClean="0"/>
                        <a:t>Processes, </a:t>
                      </a:r>
                      <a:r>
                        <a:rPr lang="en-AU" sz="1600" dirty="0" err="1" smtClean="0"/>
                        <a:t>Stds</a:t>
                      </a:r>
                      <a:r>
                        <a:rPr lang="en-AU" sz="1600" dirty="0" smtClean="0"/>
                        <a:t>,</a:t>
                      </a:r>
                      <a:r>
                        <a:rPr lang="en-AU" sz="1600" baseline="0" dirty="0" smtClean="0"/>
                        <a:t> assessments, reports, consultation all public </a:t>
                      </a:r>
                      <a:endParaRPr lang="en-GB" sz="1600" dirty="0"/>
                    </a:p>
                  </a:txBody>
                  <a:tcPr/>
                </a:tc>
                <a:tc>
                  <a:txBody>
                    <a:bodyPr/>
                    <a:lstStyle/>
                    <a:p>
                      <a:r>
                        <a:rPr lang="en-AU" sz="1600" b="1" dirty="0" smtClean="0"/>
                        <a:t>“Carry-over” of food additives </a:t>
                      </a:r>
                      <a:r>
                        <a:rPr lang="en-AU" sz="1600" b="1" dirty="0" smtClean="0"/>
                        <a:t>included </a:t>
                      </a:r>
                      <a:r>
                        <a:rPr lang="en-AU" sz="1600" dirty="0" smtClean="0"/>
                        <a:t>for </a:t>
                      </a:r>
                      <a:r>
                        <a:rPr lang="en-AU" sz="1600" dirty="0" smtClean="0"/>
                        <a:t>all food </a:t>
                      </a:r>
                      <a:r>
                        <a:rPr lang="en-AU" sz="1600" dirty="0" smtClean="0"/>
                        <a:t>categories cf. some </a:t>
                      </a:r>
                      <a:r>
                        <a:rPr lang="en-AU" sz="1600" dirty="0" smtClean="0"/>
                        <a:t>exemptions</a:t>
                      </a:r>
                      <a:r>
                        <a:rPr lang="en-AU" sz="1600" baseline="0" dirty="0" smtClean="0"/>
                        <a:t> GSFA</a:t>
                      </a:r>
                      <a:endParaRPr lang="en-GB" sz="1600" dirty="0"/>
                    </a:p>
                  </a:txBody>
                  <a:tcPr/>
                </a:tc>
                <a:extLst>
                  <a:ext uri="{0D108BD9-81ED-4DB2-BD59-A6C34878D82A}">
                    <a16:rowId xmlns:a16="http://schemas.microsoft.com/office/drawing/2014/main" xmlns="" val="1640760699"/>
                  </a:ext>
                </a:extLst>
              </a:tr>
            </a:tbl>
          </a:graphicData>
        </a:graphic>
      </p:graphicFrame>
      <p:sp>
        <p:nvSpPr>
          <p:cNvPr id="3" name="Slide Number Placeholder 2"/>
          <p:cNvSpPr>
            <a:spLocks noGrp="1"/>
          </p:cNvSpPr>
          <p:nvPr>
            <p:ph type="sldNum" sz="quarter" idx="12"/>
          </p:nvPr>
        </p:nvSpPr>
        <p:spPr/>
        <p:txBody>
          <a:bodyPr/>
          <a:lstStyle/>
          <a:p>
            <a:fld id="{5692DE6A-49E0-2045-AA01-0E0557667F1F}" type="slidenum">
              <a:rPr lang="en-AU" smtClean="0"/>
              <a:pPr/>
              <a:t>6</a:t>
            </a:fld>
            <a:endParaRPr lang="en-AU"/>
          </a:p>
        </p:txBody>
      </p:sp>
      <p:sp>
        <p:nvSpPr>
          <p:cNvPr id="4" name="Title 3"/>
          <p:cNvSpPr>
            <a:spLocks noGrp="1"/>
          </p:cNvSpPr>
          <p:nvPr>
            <p:ph type="title"/>
          </p:nvPr>
        </p:nvSpPr>
        <p:spPr>
          <a:xfrm>
            <a:off x="350194" y="245626"/>
            <a:ext cx="8229600" cy="627076"/>
          </a:xfrm>
        </p:spPr>
        <p:txBody>
          <a:bodyPr/>
          <a:lstStyle/>
          <a:p>
            <a:pPr algn="ctr"/>
            <a:r>
              <a:rPr lang="en-AU" dirty="0" smtClean="0"/>
              <a:t>Comparison </a:t>
            </a:r>
            <a:r>
              <a:rPr lang="en-AU" dirty="0" smtClean="0"/>
              <a:t>with Codex</a:t>
            </a:r>
            <a:endParaRPr lang="en-GB" dirty="0"/>
          </a:p>
        </p:txBody>
      </p:sp>
    </p:spTree>
    <p:extLst>
      <p:ext uri="{BB962C8B-B14F-4D97-AF65-F5344CB8AC3E}">
        <p14:creationId xmlns:p14="http://schemas.microsoft.com/office/powerpoint/2010/main" val="33413993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1952" y="1184866"/>
            <a:ext cx="8229600" cy="4866694"/>
          </a:xfrm>
        </p:spPr>
        <p:txBody>
          <a:bodyPr/>
          <a:lstStyle/>
          <a:p>
            <a:pPr marL="0" indent="0"/>
            <a:r>
              <a:rPr lang="en-AU" sz="2400" dirty="0" smtClean="0"/>
              <a:t>Section 3.3.1 Additives &amp; Section 3.3.2 Processing Aids</a:t>
            </a:r>
          </a:p>
          <a:p>
            <a:pPr marL="0" indent="0"/>
            <a:endParaRPr lang="en-AU" sz="1200" u="sng" dirty="0" smtClean="0"/>
          </a:p>
          <a:p>
            <a:pPr marL="0" indent="0"/>
            <a:r>
              <a:rPr lang="en-AU" sz="2400" u="sng" dirty="0" smtClean="0"/>
              <a:t>Technical information</a:t>
            </a:r>
          </a:p>
          <a:p>
            <a:pPr marL="0" indent="0"/>
            <a:r>
              <a:rPr lang="en-AU" sz="1800" b="0" dirty="0" smtClean="0"/>
              <a:t>Identification, specification</a:t>
            </a:r>
          </a:p>
          <a:p>
            <a:pPr marL="0" indent="0"/>
            <a:r>
              <a:rPr lang="en-AU" sz="1800" b="0" dirty="0" smtClean="0"/>
              <a:t>Properties</a:t>
            </a:r>
          </a:p>
          <a:p>
            <a:pPr marL="0" indent="0"/>
            <a:r>
              <a:rPr lang="en-AU" sz="1800" b="0" dirty="0" smtClean="0"/>
              <a:t>Technological purpose</a:t>
            </a:r>
          </a:p>
          <a:p>
            <a:pPr marL="0" indent="0"/>
            <a:r>
              <a:rPr lang="en-AU" sz="1800" b="0" dirty="0"/>
              <a:t>Manufacturing, </a:t>
            </a:r>
            <a:r>
              <a:rPr lang="en-AU" sz="1800" b="0" dirty="0" err="1" smtClean="0"/>
              <a:t>MoA</a:t>
            </a:r>
            <a:r>
              <a:rPr lang="en-AU" sz="1800" b="0" dirty="0" smtClean="0"/>
              <a:t> etc.</a:t>
            </a:r>
            <a:endParaRPr lang="en-AU" sz="1800" b="0" dirty="0"/>
          </a:p>
          <a:p>
            <a:pPr marL="0" indent="0"/>
            <a:r>
              <a:rPr lang="en-AU" sz="2400" u="sng" dirty="0"/>
              <a:t>Safety </a:t>
            </a:r>
            <a:r>
              <a:rPr lang="en-AU" sz="2400" u="sng" dirty="0" smtClean="0"/>
              <a:t>information</a:t>
            </a:r>
          </a:p>
          <a:p>
            <a:pPr marL="0" indent="0"/>
            <a:r>
              <a:rPr lang="en-AU" sz="1800" b="0" dirty="0" smtClean="0"/>
              <a:t>Toxicokinetics, metabolism</a:t>
            </a:r>
          </a:p>
          <a:p>
            <a:pPr marL="0" indent="0"/>
            <a:r>
              <a:rPr lang="en-AU" sz="1800" b="0" dirty="0" smtClean="0"/>
              <a:t>Toxicity, acute, chronic, </a:t>
            </a:r>
            <a:r>
              <a:rPr lang="en-AU" sz="1800" b="0" dirty="0" err="1" smtClean="0"/>
              <a:t>genotoxicity</a:t>
            </a:r>
            <a:endParaRPr lang="en-AU" sz="2400" u="sng" dirty="0"/>
          </a:p>
          <a:p>
            <a:pPr marL="0" indent="0"/>
            <a:r>
              <a:rPr lang="en-AU" sz="2400" u="sng" dirty="0"/>
              <a:t>Dietary exposure</a:t>
            </a:r>
          </a:p>
          <a:p>
            <a:pPr marL="0" indent="0"/>
            <a:r>
              <a:rPr lang="en-AU" sz="1800" b="0" dirty="0" smtClean="0"/>
              <a:t>Foods categories</a:t>
            </a:r>
          </a:p>
          <a:p>
            <a:pPr marL="0" indent="0"/>
            <a:r>
              <a:rPr lang="en-AU" sz="1800" b="0" dirty="0" smtClean="0"/>
              <a:t>Levels proposed</a:t>
            </a:r>
            <a:endParaRPr lang="en-AU" sz="1800" b="0" dirty="0"/>
          </a:p>
          <a:p>
            <a:pPr marL="0" indent="0"/>
            <a:endParaRPr lang="en-AU" sz="2400" u="sng" dirty="0" smtClean="0"/>
          </a:p>
        </p:txBody>
      </p:sp>
      <p:sp>
        <p:nvSpPr>
          <p:cNvPr id="3" name="Title 2"/>
          <p:cNvSpPr>
            <a:spLocks noGrp="1"/>
          </p:cNvSpPr>
          <p:nvPr>
            <p:ph type="title"/>
          </p:nvPr>
        </p:nvSpPr>
        <p:spPr>
          <a:xfrm>
            <a:off x="357807" y="333020"/>
            <a:ext cx="8229600" cy="578112"/>
          </a:xfrm>
        </p:spPr>
        <p:txBody>
          <a:bodyPr/>
          <a:lstStyle/>
          <a:p>
            <a:pPr algn="ctr"/>
            <a:r>
              <a:rPr lang="en-AU" dirty="0" smtClean="0"/>
              <a:t>Handbook requirements </a:t>
            </a:r>
            <a:endParaRPr lang="en-GB" dirty="0"/>
          </a:p>
        </p:txBody>
      </p:sp>
      <p:sp>
        <p:nvSpPr>
          <p:cNvPr id="4" name="Slide Number Placeholder 3"/>
          <p:cNvSpPr>
            <a:spLocks noGrp="1"/>
          </p:cNvSpPr>
          <p:nvPr>
            <p:ph type="sldNum" sz="quarter" idx="12"/>
          </p:nvPr>
        </p:nvSpPr>
        <p:spPr/>
        <p:txBody>
          <a:bodyPr/>
          <a:lstStyle/>
          <a:p>
            <a:fld id="{5692DE6A-49E0-2045-AA01-0E0557667F1F}" type="slidenum">
              <a:rPr lang="en-AU" smtClean="0"/>
              <a:pPr/>
              <a:t>7</a:t>
            </a:fld>
            <a:endParaRPr lang="en-AU"/>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44721" y="3765382"/>
            <a:ext cx="1994837" cy="160749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72607" y="1810166"/>
            <a:ext cx="3746500" cy="775138"/>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9" name="Picture 4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644006">
            <a:off x="4533740" y="2892780"/>
            <a:ext cx="2050107" cy="2994065"/>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6800704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692DE6A-49E0-2045-AA01-0E0557667F1F}" type="slidenum">
              <a:rPr lang="en-AU" smtClean="0"/>
              <a:pPr/>
              <a:t>8</a:t>
            </a:fld>
            <a:endParaRPr lang="en-AU"/>
          </a:p>
        </p:txBody>
      </p:sp>
      <p:sp>
        <p:nvSpPr>
          <p:cNvPr id="6" name="Title 10"/>
          <p:cNvSpPr txBox="1">
            <a:spLocks/>
          </p:cNvSpPr>
          <p:nvPr/>
        </p:nvSpPr>
        <p:spPr>
          <a:xfrm>
            <a:off x="457200" y="482599"/>
            <a:ext cx="8229600" cy="683911"/>
          </a:xfrm>
          <a:prstGeom prst="rect">
            <a:avLst/>
          </a:prstGeom>
          <a:effectLst>
            <a:outerShdw blurRad="50800" dist="12700" dir="2700000">
              <a:srgbClr val="000000">
                <a:alpha val="20000"/>
              </a:srgbClr>
            </a:outerShdw>
          </a:effectLst>
        </p:spPr>
        <p:txBody>
          <a:bodyPr/>
          <a:lstStyle>
            <a:lvl1pPr algn="l" defTabSz="457200" rtl="0" eaLnBrk="1" latinLnBrk="0" hangingPunct="1">
              <a:spcBef>
                <a:spcPct val="0"/>
              </a:spcBef>
              <a:buNone/>
              <a:defRPr sz="3200" b="1" kern="1200" cap="all">
                <a:solidFill>
                  <a:schemeClr val="tx2"/>
                </a:solidFill>
                <a:effectLst>
                  <a:outerShdw blurRad="50800" dist="38100" dir="2700000">
                    <a:srgbClr val="000000">
                      <a:alpha val="43000"/>
                    </a:srgbClr>
                  </a:outerShdw>
                </a:effectLst>
                <a:latin typeface="+mj-lt"/>
                <a:ea typeface="+mj-ea"/>
                <a:cs typeface="+mj-cs"/>
              </a:defRPr>
            </a:lvl1pPr>
          </a:lstStyle>
          <a:p>
            <a:pPr algn="ctr"/>
            <a:r>
              <a:rPr lang="en-AU" dirty="0" smtClean="0"/>
              <a:t>Labelling requirements</a:t>
            </a:r>
            <a:br>
              <a:rPr lang="en-AU" dirty="0" smtClean="0"/>
            </a:br>
            <a:endParaRPr lang="en-AU" dirty="0"/>
          </a:p>
        </p:txBody>
      </p:sp>
      <p:sp>
        <p:nvSpPr>
          <p:cNvPr id="10" name="Text Placeholder 2"/>
          <p:cNvSpPr txBox="1">
            <a:spLocks/>
          </p:cNvSpPr>
          <p:nvPr/>
        </p:nvSpPr>
        <p:spPr>
          <a:xfrm>
            <a:off x="357809" y="1770436"/>
            <a:ext cx="8100392" cy="4362792"/>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40000" indent="-468000">
              <a:spcBef>
                <a:spcPts val="1200"/>
              </a:spcBef>
              <a:spcAft>
                <a:spcPts val="4800"/>
              </a:spcAft>
            </a:pPr>
            <a:r>
              <a:rPr lang="en-AU" sz="2400" dirty="0"/>
              <a:t>Food additives (incl. flavourings) must be identified </a:t>
            </a:r>
            <a:r>
              <a:rPr lang="en-AU" sz="2400" dirty="0" smtClean="0"/>
              <a:t>on the label </a:t>
            </a:r>
            <a:r>
              <a:rPr lang="en-AU" sz="2400" dirty="0" smtClean="0"/>
              <a:t>too</a:t>
            </a:r>
            <a:endParaRPr lang="en-AU" sz="2400" dirty="0" smtClean="0"/>
          </a:p>
          <a:p>
            <a:pPr marL="540000" indent="-468000">
              <a:spcBef>
                <a:spcPts val="1200"/>
              </a:spcBef>
              <a:spcAft>
                <a:spcPts val="4800"/>
              </a:spcAft>
            </a:pPr>
            <a:r>
              <a:rPr lang="en-AU" sz="2400" dirty="0" smtClean="0"/>
              <a:t>Ingredient list                                                               (name/INS no.)</a:t>
            </a:r>
            <a:endParaRPr lang="en-AU" sz="2400" dirty="0" smtClean="0"/>
          </a:p>
          <a:p>
            <a:pPr marL="540000" indent="-468000">
              <a:spcBef>
                <a:spcPts val="1200"/>
              </a:spcBef>
              <a:spcAft>
                <a:spcPts val="4800"/>
              </a:spcAft>
            </a:pPr>
            <a:r>
              <a:rPr lang="en-US" sz="2400" dirty="0"/>
              <a:t>There is no requirement for using the </a:t>
            </a:r>
            <a:r>
              <a:rPr lang="en-US" sz="2400" dirty="0" smtClean="0"/>
              <a:t>terms </a:t>
            </a:r>
            <a:r>
              <a:rPr lang="en-US" sz="2400" dirty="0"/>
              <a:t>“natural” and “synthetic</a:t>
            </a:r>
            <a:r>
              <a:rPr lang="en-US" sz="2000" dirty="0" smtClean="0"/>
              <a:t>”</a:t>
            </a:r>
          </a:p>
          <a:p>
            <a:pPr marL="719138" lvl="1" indent="-319088">
              <a:buNone/>
            </a:pPr>
            <a:endParaRPr lang="en-US" sz="2000" b="1" dirty="0"/>
          </a:p>
          <a:p>
            <a:pPr marL="719138" lvl="1" indent="-319088">
              <a:buNone/>
            </a:pPr>
            <a:endParaRPr lang="en-US" sz="2000" b="1" dirty="0" smtClean="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82284" y="2705883"/>
            <a:ext cx="5411520" cy="17493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8936873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Number Placeholder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a:solidFill>
                  <a:schemeClr val="tx1"/>
                </a:solidFill>
                <a:latin typeface="Arial Unicode MS" pitchFamily="34" charset="-128"/>
              </a:defRPr>
            </a:lvl1pPr>
            <a:lvl2pPr marL="742950" indent="-285750" eaLnBrk="0" hangingPunct="0">
              <a:defRPr sz="3200">
                <a:solidFill>
                  <a:schemeClr val="tx1"/>
                </a:solidFill>
                <a:latin typeface="Arial Unicode MS" pitchFamily="34" charset="-128"/>
              </a:defRPr>
            </a:lvl2pPr>
            <a:lvl3pPr marL="1143000" indent="-228600" eaLnBrk="0" hangingPunct="0">
              <a:defRPr sz="3200">
                <a:solidFill>
                  <a:schemeClr val="tx1"/>
                </a:solidFill>
                <a:latin typeface="Arial Unicode MS" pitchFamily="34" charset="-128"/>
              </a:defRPr>
            </a:lvl3pPr>
            <a:lvl4pPr marL="1600200" indent="-228600" eaLnBrk="0" hangingPunct="0">
              <a:defRPr sz="3200">
                <a:solidFill>
                  <a:schemeClr val="tx1"/>
                </a:solidFill>
                <a:latin typeface="Arial Unicode MS" pitchFamily="34" charset="-128"/>
              </a:defRPr>
            </a:lvl4pPr>
            <a:lvl5pPr marL="2057400" indent="-228600" eaLnBrk="0" hangingPunct="0">
              <a:defRPr sz="3200">
                <a:solidFill>
                  <a:schemeClr val="tx1"/>
                </a:solidFill>
                <a:latin typeface="Arial Unicode MS" pitchFamily="34" charset="-128"/>
              </a:defRPr>
            </a:lvl5pPr>
            <a:lvl6pPr marL="2514600" indent="-228600" algn="ctr" eaLnBrk="0" fontAlgn="base" hangingPunct="0">
              <a:spcBef>
                <a:spcPct val="0"/>
              </a:spcBef>
              <a:spcAft>
                <a:spcPct val="0"/>
              </a:spcAft>
              <a:defRPr sz="3200">
                <a:solidFill>
                  <a:schemeClr val="tx1"/>
                </a:solidFill>
                <a:latin typeface="Arial Unicode MS" pitchFamily="34" charset="-128"/>
              </a:defRPr>
            </a:lvl6pPr>
            <a:lvl7pPr marL="2971800" indent="-228600" algn="ctr" eaLnBrk="0" fontAlgn="base" hangingPunct="0">
              <a:spcBef>
                <a:spcPct val="0"/>
              </a:spcBef>
              <a:spcAft>
                <a:spcPct val="0"/>
              </a:spcAft>
              <a:defRPr sz="3200">
                <a:solidFill>
                  <a:schemeClr val="tx1"/>
                </a:solidFill>
                <a:latin typeface="Arial Unicode MS" pitchFamily="34" charset="-128"/>
              </a:defRPr>
            </a:lvl7pPr>
            <a:lvl8pPr marL="3429000" indent="-228600" algn="ctr" eaLnBrk="0" fontAlgn="base" hangingPunct="0">
              <a:spcBef>
                <a:spcPct val="0"/>
              </a:spcBef>
              <a:spcAft>
                <a:spcPct val="0"/>
              </a:spcAft>
              <a:defRPr sz="3200">
                <a:solidFill>
                  <a:schemeClr val="tx1"/>
                </a:solidFill>
                <a:latin typeface="Arial Unicode MS" pitchFamily="34" charset="-128"/>
              </a:defRPr>
            </a:lvl8pPr>
            <a:lvl9pPr marL="3886200" indent="-228600" algn="ctr" eaLnBrk="0" fontAlgn="base" hangingPunct="0">
              <a:spcBef>
                <a:spcPct val="0"/>
              </a:spcBef>
              <a:spcAft>
                <a:spcPct val="0"/>
              </a:spcAft>
              <a:defRPr sz="3200">
                <a:solidFill>
                  <a:schemeClr val="tx1"/>
                </a:solidFill>
                <a:latin typeface="Arial Unicode MS" pitchFamily="34" charset="-128"/>
              </a:defRPr>
            </a:lvl9pPr>
          </a:lstStyle>
          <a:p>
            <a:pPr eaLnBrk="1" hangingPunct="1"/>
            <a:fld id="{6A562802-D446-453F-83A2-1C55199505E5}" type="slidenum">
              <a:rPr lang="en-AU" altLang="en-US" sz="1400" smtClean="0"/>
              <a:pPr eaLnBrk="1" hangingPunct="1"/>
              <a:t>9</a:t>
            </a:fld>
            <a:endParaRPr lang="en-AU" altLang="en-US" sz="1400" smtClean="0"/>
          </a:p>
        </p:txBody>
      </p:sp>
      <p:sp>
        <p:nvSpPr>
          <p:cNvPr id="6" name="Title 1"/>
          <p:cNvSpPr txBox="1">
            <a:spLocks/>
          </p:cNvSpPr>
          <p:nvPr/>
        </p:nvSpPr>
        <p:spPr bwMode="auto">
          <a:xfrm>
            <a:off x="457199" y="208331"/>
            <a:ext cx="8229600" cy="785813"/>
          </a:xfrm>
          <a:prstGeom prst="rect">
            <a:avLst/>
          </a:prstGeom>
          <a:noFill/>
          <a:ln w="9525">
            <a:noFill/>
            <a:miter lim="800000"/>
            <a:headEnd/>
            <a:tailEnd/>
          </a:ln>
        </p:spPr>
        <p:txBody>
          <a:bodyPr anchor="ctr"/>
          <a:lstStyle/>
          <a:p>
            <a:pPr algn="ctr" eaLnBrk="0" hangingPunct="0">
              <a:defRPr/>
            </a:pPr>
            <a:r>
              <a:rPr lang="en-AU" sz="3200" b="1" cap="all" dirty="0">
                <a:solidFill>
                  <a:schemeClr val="tx2"/>
                </a:solidFill>
                <a:effectLst>
                  <a:outerShdw blurRad="50800" dist="38100" dir="2700000">
                    <a:srgbClr val="000000">
                      <a:alpha val="43000"/>
                    </a:srgbClr>
                  </a:outerShdw>
                </a:effectLst>
                <a:latin typeface="+mj-lt"/>
                <a:ea typeface="+mj-ea"/>
                <a:cs typeface="+mj-cs"/>
              </a:rPr>
              <a:t>Summary	</a:t>
            </a:r>
          </a:p>
        </p:txBody>
      </p:sp>
      <p:sp>
        <p:nvSpPr>
          <p:cNvPr id="50180" name="Content Placeholder 4"/>
          <p:cNvSpPr>
            <a:spLocks noGrp="1"/>
          </p:cNvSpPr>
          <p:nvPr>
            <p:ph idx="1"/>
          </p:nvPr>
        </p:nvSpPr>
        <p:spPr>
          <a:xfrm>
            <a:off x="623415" y="1425630"/>
            <a:ext cx="8150088" cy="4525962"/>
          </a:xfrm>
        </p:spPr>
        <p:txBody>
          <a:bodyPr/>
          <a:lstStyle/>
          <a:p>
            <a:pPr>
              <a:spcAft>
                <a:spcPts val="600"/>
              </a:spcAft>
              <a:buFont typeface="Arial" panose="020B0604020202020204" pitchFamily="34" charset="0"/>
              <a:buChar char="•"/>
            </a:pPr>
            <a:r>
              <a:rPr lang="en-US" altLang="en-US" sz="2400" b="0" dirty="0" smtClean="0"/>
              <a:t>Positive list of food additives &amp; processing aids permitted in </a:t>
            </a:r>
            <a:r>
              <a:rPr lang="en-US" altLang="en-US" sz="2400" b="0" dirty="0" smtClean="0"/>
              <a:t>Code –  apply to Australia &amp;New Zealand</a:t>
            </a:r>
            <a:endParaRPr lang="en-US" altLang="en-US" sz="2400" b="0" dirty="0" smtClean="0"/>
          </a:p>
          <a:p>
            <a:pPr>
              <a:spcAft>
                <a:spcPts val="600"/>
              </a:spcAft>
              <a:buFont typeface="Arial" panose="020B0604020202020204" pitchFamily="34" charset="0"/>
              <a:buChar char="•"/>
            </a:pPr>
            <a:r>
              <a:rPr lang="en-US" altLang="en-US" sz="2400" b="0" dirty="0" smtClean="0"/>
              <a:t>Pre-market approval and </a:t>
            </a:r>
            <a:r>
              <a:rPr lang="en-US" altLang="en-US" sz="2400" b="0" dirty="0" smtClean="0"/>
              <a:t>scientific assessment required</a:t>
            </a:r>
            <a:endParaRPr lang="en-US" altLang="en-US" sz="2400" b="0" dirty="0" smtClean="0"/>
          </a:p>
          <a:p>
            <a:pPr>
              <a:spcAft>
                <a:spcPts val="600"/>
              </a:spcAft>
              <a:buFont typeface="Arial" panose="020B0604020202020204" pitchFamily="34" charset="0"/>
              <a:buChar char="•"/>
            </a:pPr>
            <a:r>
              <a:rPr lang="en-US" altLang="en-US" sz="2400" b="0" dirty="0" smtClean="0"/>
              <a:t>FSANZ uses the Risk Analysis Framework (based on Codex Risk Analysis Framework) in assessments</a:t>
            </a:r>
          </a:p>
          <a:p>
            <a:pPr>
              <a:spcAft>
                <a:spcPts val="600"/>
              </a:spcAft>
              <a:buFont typeface="Arial" panose="020B0604020202020204" pitchFamily="34" charset="0"/>
              <a:buChar char="•"/>
            </a:pPr>
            <a:r>
              <a:rPr lang="en-US" altLang="en-US" sz="2400" b="0" dirty="0" smtClean="0"/>
              <a:t>JECFA assessments also referenced where appropriate.</a:t>
            </a:r>
          </a:p>
          <a:p>
            <a:pPr>
              <a:spcAft>
                <a:spcPts val="600"/>
              </a:spcAft>
              <a:buFont typeface="Arial" panose="020B0604020202020204" pitchFamily="34" charset="0"/>
              <a:buChar char="•"/>
            </a:pPr>
            <a:r>
              <a:rPr lang="en-US" altLang="en-US" sz="2400" b="0" dirty="0" smtClean="0"/>
              <a:t>Food </a:t>
            </a:r>
            <a:r>
              <a:rPr lang="en-US" altLang="en-US" sz="2400" b="0" dirty="0"/>
              <a:t>additives </a:t>
            </a:r>
            <a:r>
              <a:rPr lang="en-US" altLang="en-US" sz="2400" b="0" dirty="0" smtClean="0"/>
              <a:t>&amp; processing aids need </a:t>
            </a:r>
            <a:r>
              <a:rPr lang="en-US" altLang="en-US" sz="2400" b="0" dirty="0"/>
              <a:t>to demonstrate safety and effectiveness, and uses may be </a:t>
            </a:r>
            <a:r>
              <a:rPr lang="en-US" altLang="en-US" sz="2400" b="0" dirty="0" smtClean="0"/>
              <a:t>restricted</a:t>
            </a:r>
          </a:p>
          <a:p>
            <a:pPr>
              <a:spcAft>
                <a:spcPts val="600"/>
              </a:spcAft>
              <a:buFont typeface="Arial" panose="020B0604020202020204" pitchFamily="34" charset="0"/>
              <a:buChar char="•"/>
            </a:pPr>
            <a:r>
              <a:rPr lang="en-US" altLang="en-US" sz="2400" b="0" dirty="0" err="1" smtClean="0"/>
              <a:t>Labelling</a:t>
            </a:r>
            <a:r>
              <a:rPr lang="en-US" altLang="en-US" sz="2400" b="0" dirty="0" smtClean="0"/>
              <a:t> requirement to allow consumers to make informed choices. </a:t>
            </a:r>
            <a:endParaRPr lang="en-US" altLang="en-US" sz="2400" b="0" dirty="0" smtClean="0"/>
          </a:p>
        </p:txBody>
      </p:sp>
    </p:spTree>
    <p:extLst>
      <p:ext uri="{BB962C8B-B14F-4D97-AF65-F5344CB8AC3E}">
        <p14:creationId xmlns:p14="http://schemas.microsoft.com/office/powerpoint/2010/main" val="1220911813"/>
      </p:ext>
    </p:extLst>
  </p:cSld>
  <p:clrMapOvr>
    <a:masterClrMapping/>
  </p:clrMapOvr>
  <p:timing>
    <p:tnLst>
      <p:par>
        <p:cTn id="1" dur="indefinite" restart="never" nodeType="tmRoot"/>
      </p:par>
    </p:tnLst>
  </p:timing>
</p:sld>
</file>

<file path=ppt/theme/theme1.xml><?xml version="1.0" encoding="utf-8"?>
<a:theme xmlns:a="http://schemas.openxmlformats.org/drawingml/2006/main" name="FSANZ_both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sisl xmlns:xsd="http://www.w3.org/2001/XMLSchema" xmlns:xsi="http://www.w3.org/2001/XMLSchema-instance" xmlns="http://www.boldonjames.com/2008/01/sie/internal/label" sislVersion="0" policy="1865c0a7-d648-4a74-80fe-fa9dc7fe13cc" origin="userSelected">
  <element uid="66ddac19-06c4-4e63-b4dd-d8240d87a23f" value=""/>
</sisl>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4.xml><?xml version="1.0" encoding="utf-8"?>
<p:properties xmlns:p="http://schemas.microsoft.com/office/2006/metadata/properties" xmlns:xsi="http://www.w3.org/2001/XMLSchema-instance" xmlns:pc="http://schemas.microsoft.com/office/infopath/2007/PartnerControls">
  <documentManagement>
    <_dlc_DocId xmlns="5759555f-5bed-45a4-a4c2-4e28e2623455">MMF7YEMDTSDN-356-39842</_dlc_DocId>
    <_dlc_DocIdUrl xmlns="5759555f-5bed-45a4-a4c2-4e28e2623455">
      <Url>http://fsintranet/IWG/codex/_layouts/15/DocIdRedir.aspx?ID=MMF7YEMDTSDN-356-39842</Url>
      <Description>MMF7YEMDTSDN-356-39842</Description>
    </_dlc_DocIdUrl>
    <Related_x0020_project xmlns="ec50576e-4a27-4780-a1e1-e59563bc70b8" xsi:nil="true"/>
    <TaxCatchAll xmlns="ec50576e-4a27-4780-a1e1-e59563bc70b8">
      <Value>344</Value>
    </TaxCatchAll>
    <bd06d2da0152468b9236b575a71e0e7c xmlns="ec50576e-4a27-4780-a1e1-e59563bc70b8">
      <Terms xmlns="http://schemas.microsoft.com/office/infopath/2007/PartnerControls">
        <TermInfo xmlns="http://schemas.microsoft.com/office/infopath/2007/PartnerControls">
          <TermName>Meetings</TermName>
          <TermId>f50cdd15-570b-44a6-b4b5-bdba3689e914</TermId>
        </TermInfo>
      </Terms>
    </bd06d2da0152468b9236b575a71e0e7c>
    <_dlc_DocIdPersistId xmlns="5759555f-5bed-45a4-a4c2-4e28e2623455">true</_dlc_DocIdPersistId>
  </documentManagement>
</p:properties>
</file>

<file path=customXml/item5.xml><?xml version="1.0" encoding="utf-8"?>
<ct:contentTypeSchema xmlns:ct="http://schemas.microsoft.com/office/2006/metadata/contentType" xmlns:ma="http://schemas.microsoft.com/office/2006/metadata/properties/metaAttributes" ct:_="" ma:_="" ma:contentTypeName="Other Document" ma:contentTypeID="0x01010004C4C934AD08B647A78FCADD498BE31900609B9F3725084048AC7123789D6F4EAB" ma:contentTypeVersion="39" ma:contentTypeDescription="Other Document." ma:contentTypeScope="" ma:versionID="f018b92944c4884370574488fc3606bc">
  <xsd:schema xmlns:xsd="http://www.w3.org/2001/XMLSchema" xmlns:xs="http://www.w3.org/2001/XMLSchema" xmlns:p="http://schemas.microsoft.com/office/2006/metadata/properties" xmlns:ns3="ec50576e-4a27-4780-a1e1-e59563bc70b8" xmlns:ns4="5759555f-5bed-45a4-a4c2-4e28e2623455" targetNamespace="http://schemas.microsoft.com/office/2006/metadata/properties" ma:root="true" ma:fieldsID="9147f44493136372feac3e735a57828c" ns3:_="" ns4:_="">
    <xsd:import namespace="ec50576e-4a27-4780-a1e1-e59563bc70b8"/>
    <xsd:import namespace="5759555f-5bed-45a4-a4c2-4e28e2623455"/>
    <xsd:element name="properties">
      <xsd:complexType>
        <xsd:sequence>
          <xsd:element name="documentManagement">
            <xsd:complexType>
              <xsd:all>
                <xsd:element ref="ns3:bd06d2da0152468b9236b575a71e0e7c" minOccurs="0"/>
                <xsd:element ref="ns3:TaxCatchAll" minOccurs="0"/>
                <xsd:element ref="ns3:TaxCatchAllLabel" minOccurs="0"/>
                <xsd:element ref="ns3:Related_x0020_project" minOccurs="0"/>
                <xsd:element ref="ns4:_dlc_DocId" minOccurs="0"/>
                <xsd:element ref="ns4:_dlc_DocIdUrl" minOccurs="0"/>
                <xsd:element ref="ns4: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c50576e-4a27-4780-a1e1-e59563bc70b8" elementFormDefault="qualified">
    <xsd:import namespace="http://schemas.microsoft.com/office/2006/documentManagement/types"/>
    <xsd:import namespace="http://schemas.microsoft.com/office/infopath/2007/PartnerControls"/>
    <xsd:element name="bd06d2da0152468b9236b575a71e0e7c" ma:index="9" nillable="true" ma:taxonomy="true" ma:internalName="bd06d2da0152468b9236b575a71e0e7c" ma:taxonomyFieldName="BCS_" ma:displayName="BCS" ma:readOnly="false" ma:default="" ma:fieldId="{bd06d2da-0152-468b-9236-b575a71e0e7c}" ma:sspId="8959f586-1386-49a0-8f25-29490ba8c513" ma:termSetId="fc8f01d6-1aad-49dd-91fa-931823794f85" ma:anchorId="00000000-0000-0000-0000-000000000000" ma:open="false" ma:isKeyword="false">
      <xsd:complexType>
        <xsd:sequence>
          <xsd:element ref="pc:Terms" minOccurs="0" maxOccurs="1"/>
        </xsd:sequence>
      </xsd:complexType>
    </xsd:element>
    <xsd:element name="TaxCatchAll" ma:index="10" nillable="true" ma:displayName="Taxonomy Catch All Column" ma:hidden="true" ma:list="{cb99702b-f02c-439b-bf93-e301643b6a94}" ma:internalName="TaxCatchAll" ma:showField="CatchAllData" ma:web="5759555f-5bed-45a4-a4c2-4e28e2623455">
      <xsd:complexType>
        <xsd:complexContent>
          <xsd:extension base="dms:MultiChoiceLookup">
            <xsd:sequence>
              <xsd:element name="Value" type="dms:Lookup" maxOccurs="unbounded" minOccurs="0" nillable="true"/>
            </xsd:sequence>
          </xsd:extension>
        </xsd:complexContent>
      </xsd:complexType>
    </xsd:element>
    <xsd:element name="TaxCatchAllLabel" ma:index="11" nillable="true" ma:displayName="Taxonomy Catch All Column1" ma:hidden="true" ma:list="{cb99702b-f02c-439b-bf93-e301643b6a94}" ma:internalName="TaxCatchAllLabel" ma:readOnly="true" ma:showField="CatchAllDataLabel" ma:web="5759555f-5bed-45a4-a4c2-4e28e2623455">
      <xsd:complexType>
        <xsd:complexContent>
          <xsd:extension base="dms:MultiChoiceLookup">
            <xsd:sequence>
              <xsd:element name="Value" type="dms:Lookup" maxOccurs="unbounded" minOccurs="0" nillable="true"/>
            </xsd:sequence>
          </xsd:extension>
        </xsd:complexContent>
      </xsd:complexType>
    </xsd:element>
    <xsd:element name="Related_x0020_project" ma:index="13" nillable="true" ma:displayName="Related project" ma:description="Project ID this item relates to. eg: W1234" ma:internalName="Related_x0020_project">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759555f-5bed-45a4-a4c2-4e28e2623455" elementFormDefault="qualified">
    <xsd:import namespace="http://schemas.microsoft.com/office/2006/documentManagement/types"/>
    <xsd:import namespace="http://schemas.microsoft.com/office/infopath/2007/PartnerControls"/>
    <xsd:element name="_dlc_DocId" ma:index="14" nillable="true" ma:displayName="Document ID Value" ma:description="The value of the document ID assigned to this item." ma:internalName="_dlc_DocId" ma:readOnly="true">
      <xsd:simpleType>
        <xsd:restriction base="dms:Text"/>
      </xsd:simpleType>
    </xsd:element>
    <xsd:element name="_dlc_DocIdUrl" ma:index="15"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6"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6.xml><?xml version="1.0" encoding="utf-8"?>
<?mso-contentType ?>
<customXsn xmlns="http://schemas.microsoft.com/office/2006/metadata/customXsn">
  <xsnLocation/>
  <cached>True</cached>
  <openByDefault>True</openByDefault>
  <xsnScope/>
</customXsn>
</file>

<file path=customXml/item7.xml><?xml version="1.0" encoding="utf-8"?>
<?mso-contentType ?>
<SharedContentType xmlns="Microsoft.SharePoint.Taxonomy.ContentTypeSync" SourceId="8959f586-1386-49a0-8f25-29490ba8c513" ContentTypeId="0x01010004C4C934AD08B647A78FCADD498BE319" PreviousValue="false"/>
</file>

<file path=customXml/itemProps1.xml><?xml version="1.0" encoding="utf-8"?>
<ds:datastoreItem xmlns:ds="http://schemas.openxmlformats.org/officeDocument/2006/customXml" ds:itemID="{27F0508D-8EA0-45BF-A854-FB1A14F38A16}">
  <ds:schemaRefs>
    <ds:schemaRef ds:uri="http://schemas.microsoft.com/sharepoint/v3/contenttype/forms"/>
  </ds:schemaRefs>
</ds:datastoreItem>
</file>

<file path=customXml/itemProps2.xml><?xml version="1.0" encoding="utf-8"?>
<ds:datastoreItem xmlns:ds="http://schemas.openxmlformats.org/officeDocument/2006/customXml" ds:itemID="{9EBFAFDA-5219-461C-8F75-B224399C3BE1}">
  <ds:schemaRefs>
    <ds:schemaRef ds:uri="http://www.w3.org/2001/XMLSchema"/>
    <ds:schemaRef ds:uri="http://www.boldonjames.com/2008/01/sie/internal/label"/>
  </ds:schemaRefs>
</ds:datastoreItem>
</file>

<file path=customXml/itemProps3.xml><?xml version="1.0" encoding="utf-8"?>
<ds:datastoreItem xmlns:ds="http://schemas.openxmlformats.org/officeDocument/2006/customXml" ds:itemID="{9FB9DF1A-B260-4369-B864-88C1B21C67E1}">
  <ds:schemaRefs>
    <ds:schemaRef ds:uri="http://schemas.microsoft.com/sharepoint/events"/>
  </ds:schemaRefs>
</ds:datastoreItem>
</file>

<file path=customXml/itemProps4.xml><?xml version="1.0" encoding="utf-8"?>
<ds:datastoreItem xmlns:ds="http://schemas.openxmlformats.org/officeDocument/2006/customXml" ds:itemID="{AC2DA6C0-18D9-436E-9FFF-8638DE547F0F}">
  <ds:schemaRefs>
    <ds:schemaRef ds:uri="http://schemas.openxmlformats.org/package/2006/metadata/core-properties"/>
    <ds:schemaRef ds:uri="http://purl.org/dc/dcmitype/"/>
    <ds:schemaRef ds:uri="http://schemas.microsoft.com/office/2006/documentManagement/types"/>
    <ds:schemaRef ds:uri="5759555f-5bed-45a4-a4c2-4e28e2623455"/>
    <ds:schemaRef ds:uri="http://purl.org/dc/elements/1.1/"/>
    <ds:schemaRef ds:uri="http://schemas.microsoft.com/office/2006/metadata/properties"/>
    <ds:schemaRef ds:uri="http://purl.org/dc/terms/"/>
    <ds:schemaRef ds:uri="http://schemas.microsoft.com/office/infopath/2007/PartnerControls"/>
    <ds:schemaRef ds:uri="ec50576e-4a27-4780-a1e1-e59563bc70b8"/>
    <ds:schemaRef ds:uri="http://www.w3.org/XML/1998/namespace"/>
  </ds:schemaRefs>
</ds:datastoreItem>
</file>

<file path=customXml/itemProps5.xml><?xml version="1.0" encoding="utf-8"?>
<ds:datastoreItem xmlns:ds="http://schemas.openxmlformats.org/officeDocument/2006/customXml" ds:itemID="{D0EE3732-2C75-4770-B199-7AAB086ACC9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c50576e-4a27-4780-a1e1-e59563bc70b8"/>
    <ds:schemaRef ds:uri="5759555f-5bed-45a4-a4c2-4e28e262345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6.xml><?xml version="1.0" encoding="utf-8"?>
<ds:datastoreItem xmlns:ds="http://schemas.openxmlformats.org/officeDocument/2006/customXml" ds:itemID="{BE1BAE3F-4ADA-491E-9179-8EB7CA586F2E}">
  <ds:schemaRefs>
    <ds:schemaRef ds:uri="http://schemas.microsoft.com/office/2006/metadata/customXsn"/>
  </ds:schemaRefs>
</ds:datastoreItem>
</file>

<file path=customXml/itemProps7.xml><?xml version="1.0" encoding="utf-8"?>
<ds:datastoreItem xmlns:ds="http://schemas.openxmlformats.org/officeDocument/2006/customXml" ds:itemID="{4A5E06B9-D909-4381-A27D-895D752E5820}">
  <ds:schemaRefs>
    <ds:schemaRef ds:uri="Microsoft.SharePoint.Taxonomy.ContentTypeSync"/>
  </ds:schemaRefs>
</ds:datastoreItem>
</file>

<file path=docProps/app.xml><?xml version="1.0" encoding="utf-8"?>
<Properties xmlns="http://schemas.openxmlformats.org/officeDocument/2006/extended-properties" xmlns:vt="http://schemas.openxmlformats.org/officeDocument/2006/docPropsVTypes">
  <Template/>
  <TotalTime>3764</TotalTime>
  <Words>2289</Words>
  <Application>Microsoft Office PowerPoint</Application>
  <PresentationFormat>On-screen Show (4:3)</PresentationFormat>
  <Paragraphs>208</Paragraphs>
  <Slides>9</Slides>
  <Notes>9</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FSANZ_both2</vt:lpstr>
      <vt:lpstr>REGULATION OF Food additives in Australia </vt:lpstr>
      <vt:lpstr>Pre-market approval</vt:lpstr>
      <vt:lpstr>The AUSTRALIA NEW ZEALAND FOOD STANDARDS CODE</vt:lpstr>
      <vt:lpstr>Food additives</vt:lpstr>
      <vt:lpstr>Schedule 15 – Food additive permissions</vt:lpstr>
      <vt:lpstr>Comparison with Codex</vt:lpstr>
      <vt:lpstr>Handbook requirements </vt:lpstr>
      <vt:lpstr>PowerPoint Presentation</vt:lpstr>
      <vt:lpstr>PowerPoint Presentation</vt:lpstr>
    </vt:vector>
  </TitlesOfParts>
  <Company>Wild Digital - Sales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Food additives and the application process</dc:title>
  <dc:creator>john / whitfield</dc:creator>
  <cp:lastModifiedBy>Windows User</cp:lastModifiedBy>
  <cp:revision>193</cp:revision>
  <cp:lastPrinted>2019-02-25T00:29:35Z</cp:lastPrinted>
  <dcterms:created xsi:type="dcterms:W3CDTF">2013-05-09T04:06:16Z</dcterms:created>
  <dcterms:modified xsi:type="dcterms:W3CDTF">2019-03-26T03:51:10Z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0x01010004C4C934AD08B647A78FCADD498BE31900609B9F3725084048AC7123789D6F4EAB</vt:lpwstr>
  </property>
  <property fmtid="{D5CDD505-2E9C-101B-9397-08002B2CF9AE}" pid="3" name="_dlc_DocIdItemGuid">
    <vt:lpwstr>e169b25e-cb63-44b8-9605-f29e8beeda75</vt:lpwstr>
  </property>
  <property fmtid="{D5CDD505-2E9C-101B-9397-08002B2CF9AE}" pid="4" name="BCS_">
    <vt:lpwstr>344;#Meetings|f50cdd15-570b-44a6-b4b5-bdba3689e914</vt:lpwstr>
  </property>
  <property fmtid="{D5CDD505-2E9C-101B-9397-08002B2CF9AE}" pid="5" name="SPPCopyMoveEvent">
    <vt:lpwstr>1</vt:lpwstr>
  </property>
  <property fmtid="{D5CDD505-2E9C-101B-9397-08002B2CF9AE}" pid="6" name="docIndexRef">
    <vt:lpwstr>a1eb152d-a331-4be8-bb02-bfb6a677caa5</vt:lpwstr>
  </property>
  <property fmtid="{D5CDD505-2E9C-101B-9397-08002B2CF9AE}" pid="7" name="bjSaver">
    <vt:lpwstr>MGDMrtrA0aC/7nR6i/ZsBNDxscKyeXA3</vt:lpwstr>
  </property>
  <property fmtid="{D5CDD505-2E9C-101B-9397-08002B2CF9AE}" pid="8" name="bjDocumentLabelXML">
    <vt:lpwstr>&lt;?xml version="1.0" encoding="us-ascii"?&gt;&lt;sisl xmlns:xsd="http://www.w3.org/2001/XMLSchema" xmlns:xsi="http://www.w3.org/2001/XMLSchema-instance" sislVersion="0" policy="1865c0a7-d648-4a74-80fe-fa9dc7fe13cc" origin="userSelected" xmlns="http://www.boldonj</vt:lpwstr>
  </property>
  <property fmtid="{D5CDD505-2E9C-101B-9397-08002B2CF9AE}" pid="9" name="bjDocumentLabelXML-0">
    <vt:lpwstr>ames.com/2008/01/sie/internal/label"&gt;&lt;element uid="66ddac19-06c4-4e63-b4dd-d8240d87a23f" value="" /&gt;&lt;/sisl&gt;</vt:lpwstr>
  </property>
  <property fmtid="{D5CDD505-2E9C-101B-9397-08002B2CF9AE}" pid="10" name="bjDocumentSecurityLabel">
    <vt:lpwstr>NO SECURITY CLASSIFICATION REQUIRED</vt:lpwstr>
  </property>
</Properties>
</file>