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9" r:id="rId2"/>
    <p:sldId id="257" r:id="rId3"/>
    <p:sldId id="286" r:id="rId4"/>
    <p:sldId id="289" r:id="rId5"/>
    <p:sldId id="287" r:id="rId6"/>
    <p:sldId id="291" r:id="rId7"/>
    <p:sldId id="266" r:id="rId8"/>
    <p:sldId id="270" r:id="rId9"/>
    <p:sldId id="279" r:id="rId10"/>
    <p:sldId id="273" r:id="rId11"/>
    <p:sldId id="290" r:id="rId12"/>
    <p:sldId id="278" r:id="rId13"/>
  </p:sldIdLst>
  <p:sldSz cx="9144000" cy="6858000" type="screen4x3"/>
  <p:notesSz cx="6797675" cy="992822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504" autoAdjust="0"/>
  </p:normalViewPr>
  <p:slideViewPr>
    <p:cSldViewPr>
      <p:cViewPr varScale="1">
        <p:scale>
          <a:sx n="56" d="100"/>
          <a:sy n="56" d="100"/>
        </p:scale>
        <p:origin x="612"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D25F102F-3519-4D42-9C39-C1A1275588AB}" type="datetimeFigureOut">
              <a:rPr kumimoji="1" lang="ja-JP" altLang="en-US" smtClean="0"/>
              <a:t>2019/3/26</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308A7DFC-D503-44D2-ABBD-5FC187BB8BC7}" type="slidenum">
              <a:rPr kumimoji="1" lang="ja-JP" altLang="en-US" smtClean="0"/>
              <a:t>‹#›</a:t>
            </a:fld>
            <a:endParaRPr kumimoji="1" lang="ja-JP" altLang="en-US"/>
          </a:p>
        </p:txBody>
      </p:sp>
    </p:spTree>
    <p:extLst>
      <p:ext uri="{BB962C8B-B14F-4D97-AF65-F5344CB8AC3E}">
        <p14:creationId xmlns:p14="http://schemas.microsoft.com/office/powerpoint/2010/main" val="41355104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08A7DFC-D503-44D2-ABBD-5FC187BB8BC7}" type="slidenum">
              <a:rPr kumimoji="1" lang="ja-JP" altLang="en-US" smtClean="0"/>
              <a:t>6</a:t>
            </a:fld>
            <a:endParaRPr kumimoji="1" lang="ja-JP" altLang="en-US"/>
          </a:p>
        </p:txBody>
      </p:sp>
    </p:spTree>
    <p:extLst>
      <p:ext uri="{BB962C8B-B14F-4D97-AF65-F5344CB8AC3E}">
        <p14:creationId xmlns:p14="http://schemas.microsoft.com/office/powerpoint/2010/main" val="3792890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5488FC0-574B-44BF-BE7A-B3C5FC5DA121}" type="slidenum">
              <a:rPr lang="en-US" altLang="ja-JP" smtClean="0">
                <a:latin typeface="Arial" pitchFamily="34" charset="0"/>
              </a:rPr>
              <a:pPr/>
              <a:t>9</a:t>
            </a:fld>
            <a:endParaRPr lang="en-US" altLang="ja-JP">
              <a:latin typeface="Arial" pitchFamily="34" charset="0"/>
            </a:endParaRPr>
          </a:p>
        </p:txBody>
      </p:sp>
      <p:sp>
        <p:nvSpPr>
          <p:cNvPr id="53251" name="Rectangle 2"/>
          <p:cNvSpPr>
            <a:spLocks noGrp="1" noRot="1" noChangeAspect="1" noChangeArrowheads="1" noTextEdit="1"/>
          </p:cNvSpPr>
          <p:nvPr>
            <p:ph type="sldImg"/>
          </p:nvPr>
        </p:nvSpPr>
        <p:spPr>
          <a:xfrm>
            <a:off x="922338" y="742950"/>
            <a:ext cx="4973637" cy="3729038"/>
          </a:xfrm>
          <a:ln/>
        </p:spPr>
      </p:sp>
      <p:sp>
        <p:nvSpPr>
          <p:cNvPr id="53252" name="Rectangle 3"/>
          <p:cNvSpPr>
            <a:spLocks noGrp="1" noChangeArrowheads="1"/>
          </p:cNvSpPr>
          <p:nvPr>
            <p:ph type="body" idx="1"/>
          </p:nvPr>
        </p:nvSpPr>
        <p:spPr>
          <a:xfrm>
            <a:off x="679610" y="4721227"/>
            <a:ext cx="5447983" cy="4473575"/>
          </a:xfrm>
          <a:noFill/>
          <a:ln/>
        </p:spPr>
        <p:txBody>
          <a:bodyPr/>
          <a:lstStyle/>
          <a:p>
            <a:pPr eaLnBrk="1" hangingPunct="1"/>
            <a:endParaRPr lang="ja-JP" altLang="ja-JP">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69888" y="201613"/>
            <a:ext cx="5943600" cy="4459287"/>
          </a:xfrm>
        </p:spPr>
      </p:sp>
      <p:sp>
        <p:nvSpPr>
          <p:cNvPr id="4" name="スライド番号プレースホルダー 3"/>
          <p:cNvSpPr>
            <a:spLocks noGrp="1"/>
          </p:cNvSpPr>
          <p:nvPr>
            <p:ph type="sldNum" sz="quarter" idx="10"/>
          </p:nvPr>
        </p:nvSpPr>
        <p:spPr/>
        <p:txBody>
          <a:bodyPr/>
          <a:lstStyle/>
          <a:p>
            <a:fld id="{01F5B3BF-15D1-4305-A10D-F7E2A91B6B81}" type="slidenum">
              <a:rPr kumimoji="1" lang="ja-JP" altLang="en-US" smtClean="0"/>
              <a:pPr/>
              <a:t>11</a:t>
            </a:fld>
            <a:endParaRPr kumimoji="1" lang="ja-JP" altLang="en-US"/>
          </a:p>
        </p:txBody>
      </p:sp>
      <p:sp>
        <p:nvSpPr>
          <p:cNvPr id="3" name="ノート プレースホルダー 2"/>
          <p:cNvSpPr>
            <a:spLocks noGrp="1"/>
          </p:cNvSpPr>
          <p:nvPr>
            <p:ph type="body" sz="quarter" idx="11"/>
          </p:nvPr>
        </p:nvSpPr>
        <p:spPr/>
        <p:txBody>
          <a:bodyPr/>
          <a:lstStyle/>
          <a:p>
            <a:endParaRPr kumimoji="1" lang="ja-JP" altLang="en-US"/>
          </a:p>
        </p:txBody>
      </p:sp>
    </p:spTree>
    <p:extLst>
      <p:ext uri="{BB962C8B-B14F-4D97-AF65-F5344CB8AC3E}">
        <p14:creationId xmlns:p14="http://schemas.microsoft.com/office/powerpoint/2010/main" val="1177865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08A7DFC-D503-44D2-ABBD-5FC187BB8BC7}" type="slidenum">
              <a:rPr kumimoji="1" lang="ja-JP" altLang="en-US" smtClean="0"/>
              <a:t>12</a:t>
            </a:fld>
            <a:endParaRPr kumimoji="1" lang="ja-JP" altLang="en-US"/>
          </a:p>
        </p:txBody>
      </p:sp>
    </p:spTree>
    <p:extLst>
      <p:ext uri="{BB962C8B-B14F-4D97-AF65-F5344CB8AC3E}">
        <p14:creationId xmlns:p14="http://schemas.microsoft.com/office/powerpoint/2010/main" val="1448195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C520F6F-9B7E-47F0-85AB-9EF10637F3C3}" type="datetime1">
              <a:rPr kumimoji="1" lang="ja-JP" altLang="en-US" smtClean="0"/>
              <a:t>2019/3/26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2134684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3EBA846-A298-4380-8777-52C3371CA1D7}" type="datetime1">
              <a:rPr kumimoji="1" lang="ja-JP" altLang="en-US" smtClean="0"/>
              <a:t>2019/3/26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1667915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FA5E19E-44E6-405C-8503-BF8C261956C4}" type="datetime1">
              <a:rPr kumimoji="1" lang="ja-JP" altLang="en-US" smtClean="0"/>
              <a:t>2019/3/26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1953613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C68E902-235D-41A1-9F53-871D93A458BA}" type="datetime1">
              <a:rPr kumimoji="1" lang="ja-JP" altLang="en-US" smtClean="0"/>
              <a:t>2019/3/26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716438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7E53028-84A2-4C3B-9BA3-90F2D39BDA39}" type="datetime1">
              <a:rPr kumimoji="1" lang="ja-JP" altLang="en-US" smtClean="0"/>
              <a:t>2019/3/26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4098312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929EA1E-B024-4A06-91FF-924FE1286615}" type="datetime1">
              <a:rPr kumimoji="1" lang="ja-JP" altLang="en-US" smtClean="0"/>
              <a:t>2019/3/26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2432099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1D40E261-1190-4ECA-9DFA-CE330F1C710D}" type="datetime1">
              <a:rPr kumimoji="1" lang="ja-JP" altLang="en-US" smtClean="0"/>
              <a:t>2019/3/26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760825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DEBFA5C-109B-4635-AEE2-ED86CB1490F4}" type="datetime1">
              <a:rPr kumimoji="1" lang="ja-JP" altLang="en-US" smtClean="0"/>
              <a:t>2019/3/26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1235148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7D2DCAA-14EC-4D17-95D8-19442E0E1465}" type="datetime1">
              <a:rPr kumimoji="1" lang="ja-JP" altLang="en-US" smtClean="0"/>
              <a:t>2019/3/26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1907913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57519A4-BD93-4C78-AF9C-C538DF0F91C1}" type="datetime1">
              <a:rPr kumimoji="1" lang="ja-JP" altLang="en-US" smtClean="0"/>
              <a:t>2019/3/26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2363094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B4B2392-6665-4B43-B075-C4B086374810}" type="datetime1">
              <a:rPr kumimoji="1" lang="ja-JP" altLang="en-US" smtClean="0"/>
              <a:t>2019/3/26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559461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474AB-4C82-473D-A7D8-67FB01B05C01}" type="datetime1">
              <a:rPr kumimoji="1" lang="ja-JP" altLang="en-US" smtClean="0"/>
              <a:t>2019/3/26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8AD7A-92B3-4FDF-81C0-DF2A8100A5D3}" type="slidenum">
              <a:rPr kumimoji="1" lang="ja-JP" altLang="en-US" smtClean="0"/>
              <a:t>‹#›</a:t>
            </a:fld>
            <a:endParaRPr kumimoji="1" lang="ja-JP" altLang="en-US"/>
          </a:p>
        </p:txBody>
      </p:sp>
    </p:spTree>
    <p:extLst>
      <p:ext uri="{BB962C8B-B14F-4D97-AF65-F5344CB8AC3E}">
        <p14:creationId xmlns:p14="http://schemas.microsoft.com/office/powerpoint/2010/main" val="35672983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fsc.go.jp/english/index.html" TargetMode="External"/><Relationship Id="rId2" Type="http://schemas.openxmlformats.org/officeDocument/2006/relationships/hyperlink" Target="http://www.mhlw.go.jp/english/topics/foodsafety/foodadditives/index.html" TargetMode="External"/><Relationship Id="rId1" Type="http://schemas.openxmlformats.org/officeDocument/2006/relationships/slideLayout" Target="../slideLayouts/slideLayout1.xml"/><Relationship Id="rId6" Type="http://schemas.openxmlformats.org/officeDocument/2006/relationships/hyperlink" Target="https://www.fsc.go.jp/senmon/sonota/#a1" TargetMode="External"/><Relationship Id="rId5" Type="http://schemas.openxmlformats.org/officeDocument/2006/relationships/hyperlink" Target="https://www.fsc.go.jp/senmon/tenkabutu/" TargetMode="External"/><Relationship Id="rId4" Type="http://schemas.openxmlformats.org/officeDocument/2006/relationships/hyperlink" Target="http://www.fsc.go.jp/english/RiskAssessment.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nihs.go.jp/dfa/dfa-j/shokuten_kikaku_j.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mhlw.go.jp/stf/seisakunitsuite/bunya/kenkou_iryou/shokuhin/syokuten/sesshu/index.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275856" y="4782378"/>
            <a:ext cx="6264696" cy="1200329"/>
          </a:xfrm>
          <a:prstGeom prst="rect">
            <a:avLst/>
          </a:prstGeom>
          <a:noFill/>
        </p:spPr>
        <p:txBody>
          <a:bodyPr wrap="square" rtlCol="0">
            <a:spAutoFit/>
          </a:bodyPr>
          <a:lstStyle/>
          <a:p>
            <a:r>
              <a:rPr lang="en-US" altLang="ja-JP" sz="2400" dirty="0">
                <a:latin typeface="Arial" panose="020B0604020202020204" pitchFamily="34" charset="0"/>
                <a:cs typeface="Arial" panose="020B0604020202020204" pitchFamily="34" charset="0"/>
              </a:rPr>
              <a:t>Shumpei Tsuda</a:t>
            </a:r>
          </a:p>
          <a:p>
            <a:r>
              <a:rPr lang="en-US" altLang="ja-JP" sz="2400" dirty="0">
                <a:latin typeface="Arial" panose="020B0604020202020204" pitchFamily="34" charset="0"/>
                <a:cs typeface="Arial" panose="020B0604020202020204" pitchFamily="34" charset="0"/>
              </a:rPr>
              <a:t>Ministry of Health, </a:t>
            </a:r>
            <a:r>
              <a:rPr lang="en-US" altLang="ja-JP" sz="2400" dirty="0" err="1">
                <a:latin typeface="Arial" panose="020B0604020202020204" pitchFamily="34" charset="0"/>
                <a:cs typeface="Arial" panose="020B0604020202020204" pitchFamily="34" charset="0"/>
              </a:rPr>
              <a:t>Labour</a:t>
            </a:r>
            <a:r>
              <a:rPr lang="en-US" altLang="ja-JP" sz="2400" dirty="0">
                <a:latin typeface="Arial" panose="020B0604020202020204" pitchFamily="34" charset="0"/>
                <a:cs typeface="Arial" panose="020B0604020202020204" pitchFamily="34" charset="0"/>
              </a:rPr>
              <a:t> and Welfare,</a:t>
            </a:r>
          </a:p>
          <a:p>
            <a:r>
              <a:rPr lang="en-US" altLang="ja-JP" sz="2400" dirty="0">
                <a:latin typeface="Arial" panose="020B0604020202020204" pitchFamily="34" charset="0"/>
                <a:cs typeface="Arial" panose="020B0604020202020204" pitchFamily="34" charset="0"/>
              </a:rPr>
              <a:t>Japan</a:t>
            </a:r>
          </a:p>
        </p:txBody>
      </p:sp>
      <p:sp>
        <p:nvSpPr>
          <p:cNvPr id="2" name="テキスト ボックス 1"/>
          <p:cNvSpPr txBox="1"/>
          <p:nvPr/>
        </p:nvSpPr>
        <p:spPr>
          <a:xfrm>
            <a:off x="827584" y="1475457"/>
            <a:ext cx="7488832" cy="1200329"/>
          </a:xfrm>
          <a:prstGeom prst="rect">
            <a:avLst/>
          </a:prstGeom>
          <a:noFill/>
        </p:spPr>
        <p:txBody>
          <a:bodyPr wrap="square" rtlCol="0">
            <a:spAutoFit/>
          </a:bodyPr>
          <a:lstStyle/>
          <a:p>
            <a:pPr algn="ctr"/>
            <a:r>
              <a:rPr lang="en-GB" altLang="ja-JP" sz="3600" b="1" dirty="0">
                <a:latin typeface="Arial" panose="020B0604020202020204" pitchFamily="34" charset="0"/>
                <a:cs typeface="Arial" panose="020B0604020202020204" pitchFamily="34" charset="0"/>
              </a:rPr>
              <a:t>Japan’s Regulatory Framework for Food Additives</a:t>
            </a:r>
            <a:endParaRPr lang="en-US" altLang="ja-JP" sz="3600" b="1" dirty="0">
              <a:latin typeface="Times New Roman" pitchFamily="18" charset="0"/>
            </a:endParaRPr>
          </a:p>
        </p:txBody>
      </p:sp>
      <p:sp>
        <p:nvSpPr>
          <p:cNvPr id="3" name="スライド番号プレースホルダー 2"/>
          <p:cNvSpPr>
            <a:spLocks noGrp="1"/>
          </p:cNvSpPr>
          <p:nvPr>
            <p:ph type="sldNum" sz="quarter" idx="12"/>
          </p:nvPr>
        </p:nvSpPr>
        <p:spPr/>
        <p:txBody>
          <a:bodyPr/>
          <a:lstStyle/>
          <a:p>
            <a:fld id="{BFA8AD7A-92B3-4FDF-81C0-DF2A8100A5D3}" type="slidenum">
              <a:rPr kumimoji="1" lang="ja-JP" altLang="en-US" smtClean="0"/>
              <a:t>1</a:t>
            </a:fld>
            <a:endParaRPr kumimoji="1" lang="ja-JP" altLang="en-US"/>
          </a:p>
        </p:txBody>
      </p:sp>
    </p:spTree>
    <p:extLst>
      <p:ext uri="{BB962C8B-B14F-4D97-AF65-F5344CB8AC3E}">
        <p14:creationId xmlns:p14="http://schemas.microsoft.com/office/powerpoint/2010/main" val="3702890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
            <a:ext cx="9144000" cy="7920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ja-JP" sz="3200" dirty="0">
                <a:solidFill>
                  <a:prstClr val="black"/>
                </a:solidFill>
                <a:latin typeface="Arial" panose="020B0604020202020204" pitchFamily="34" charset="0"/>
                <a:cs typeface="Arial" panose="020B0604020202020204" pitchFamily="34" charset="0"/>
              </a:rPr>
              <a:t>More Information on Food Additives in Japan</a:t>
            </a:r>
          </a:p>
        </p:txBody>
      </p:sp>
      <p:sp>
        <p:nvSpPr>
          <p:cNvPr id="5" name="テキスト ボックス 4"/>
          <p:cNvSpPr txBox="1"/>
          <p:nvPr/>
        </p:nvSpPr>
        <p:spPr>
          <a:xfrm>
            <a:off x="-3" y="857411"/>
            <a:ext cx="9143999" cy="6078587"/>
          </a:xfrm>
          <a:prstGeom prst="rect">
            <a:avLst/>
          </a:prstGeom>
          <a:noFill/>
        </p:spPr>
        <p:txBody>
          <a:bodyPr wrap="square" rtlCol="0">
            <a:spAutoFit/>
          </a:bodyPr>
          <a:lstStyle/>
          <a:p>
            <a:pPr marL="342900" indent="-342900">
              <a:buFont typeface="Wingdings" panose="05000000000000000000" pitchFamily="2" charset="2"/>
              <a:buChar char="n"/>
            </a:pPr>
            <a:r>
              <a:rPr lang="en-US" altLang="ja-JP" sz="1600" b="1" dirty="0">
                <a:latin typeface="Arial" panose="020B0604020202020204" pitchFamily="34" charset="0"/>
                <a:ea typeface="メイリオ" pitchFamily="50" charset="-128"/>
                <a:cs typeface="Arial" panose="020B0604020202020204" pitchFamily="34" charset="0"/>
              </a:rPr>
              <a:t>Ministry of Health, </a:t>
            </a:r>
            <a:r>
              <a:rPr lang="en-US" altLang="ja-JP" sz="1600" b="1" dirty="0" err="1">
                <a:latin typeface="Arial" panose="020B0604020202020204" pitchFamily="34" charset="0"/>
                <a:ea typeface="メイリオ" pitchFamily="50" charset="-128"/>
                <a:cs typeface="Arial" panose="020B0604020202020204" pitchFamily="34" charset="0"/>
              </a:rPr>
              <a:t>Labour</a:t>
            </a:r>
            <a:r>
              <a:rPr lang="en-US" altLang="ja-JP" sz="1600" b="1" dirty="0">
                <a:latin typeface="Arial" panose="020B0604020202020204" pitchFamily="34" charset="0"/>
                <a:ea typeface="メイリオ" pitchFamily="50" charset="-128"/>
                <a:cs typeface="Arial" panose="020B0604020202020204" pitchFamily="34" charset="0"/>
              </a:rPr>
              <a:t> and Welfare, Japan </a:t>
            </a:r>
            <a:r>
              <a:rPr lang="en-US" altLang="ja-JP" sz="1600" dirty="0">
                <a:solidFill>
                  <a:srgbClr val="7030A0"/>
                </a:solidFill>
                <a:latin typeface="Arial" panose="020B0604020202020204" pitchFamily="34" charset="0"/>
                <a:ea typeface="メイリオ" pitchFamily="50" charset="-128"/>
                <a:cs typeface="Arial" panose="020B0604020202020204" pitchFamily="34" charset="0"/>
              </a:rPr>
              <a:t>  </a:t>
            </a:r>
          </a:p>
          <a:p>
            <a:pPr marL="461963" indent="-285750">
              <a:spcBef>
                <a:spcPts val="0"/>
              </a:spcBef>
              <a:buFont typeface="Arial" panose="020B0604020202020204" pitchFamily="34" charset="0"/>
              <a:buChar char="•"/>
            </a:pPr>
            <a:r>
              <a:rPr lang="en-US" altLang="ja-JP" sz="1600" dirty="0">
                <a:latin typeface="Arial" panose="020B0604020202020204" pitchFamily="34" charset="0"/>
                <a:ea typeface="メイリオ" pitchFamily="50" charset="-128"/>
                <a:cs typeface="Arial" panose="020B0604020202020204" pitchFamily="34" charset="0"/>
              </a:rPr>
              <a:t>Food Additives Homepage (in English)</a:t>
            </a:r>
          </a:p>
          <a:p>
            <a:pPr marL="449263">
              <a:spcBef>
                <a:spcPts val="0"/>
              </a:spcBef>
            </a:pPr>
            <a:r>
              <a:rPr lang="en-US" altLang="ja-JP" sz="1600" dirty="0">
                <a:latin typeface="Arial" panose="020B0604020202020204" pitchFamily="34" charset="0"/>
                <a:ea typeface="メイリオ" pitchFamily="50" charset="-128"/>
                <a:cs typeface="Arial" panose="020B0604020202020204" pitchFamily="34" charset="0"/>
                <a:hlinkClick r:id="rId2"/>
              </a:rPr>
              <a:t>http://www.mhlw.go.jp/english/topics/foodsafety/foodadditives/index.html</a:t>
            </a:r>
            <a:endParaRPr lang="en-US" altLang="ja-JP" sz="1600" dirty="0">
              <a:latin typeface="Arial" panose="020B0604020202020204" pitchFamily="34" charset="0"/>
              <a:ea typeface="メイリオ" pitchFamily="50" charset="-128"/>
              <a:cs typeface="Arial" panose="020B0604020202020204" pitchFamily="34" charset="0"/>
            </a:endParaRPr>
          </a:p>
          <a:p>
            <a:pPr marL="735013" indent="-285750">
              <a:spcBef>
                <a:spcPts val="0"/>
              </a:spcBef>
              <a:buFont typeface="Wingdings" panose="05000000000000000000" pitchFamily="2" charset="2"/>
              <a:buChar char="Ø"/>
            </a:pPr>
            <a:r>
              <a:rPr lang="en-US" altLang="ja-JP" sz="1600" dirty="0">
                <a:latin typeface="Arial" panose="020B0604020202020204" pitchFamily="34" charset="0"/>
                <a:ea typeface="メイリオ" pitchFamily="50" charset="-128"/>
                <a:cs typeface="Arial" panose="020B0604020202020204" pitchFamily="34" charset="0"/>
              </a:rPr>
              <a:t>Guidelines for the Designation of Food Additives and Revision of Standards for Use of Food Additives</a:t>
            </a:r>
          </a:p>
          <a:p>
            <a:pPr marL="735013" indent="-285750">
              <a:spcBef>
                <a:spcPts val="0"/>
              </a:spcBef>
              <a:buFont typeface="Wingdings" panose="05000000000000000000" pitchFamily="2" charset="2"/>
              <a:buChar char="Ø"/>
            </a:pPr>
            <a:r>
              <a:rPr lang="en-US" altLang="ja-JP" sz="1600" dirty="0">
                <a:latin typeface="Arial" panose="020B0604020202020204" pitchFamily="34" charset="0"/>
                <a:ea typeface="メイリオ" pitchFamily="50" charset="-128"/>
                <a:cs typeface="Arial" panose="020B0604020202020204" pitchFamily="34" charset="0"/>
              </a:rPr>
              <a:t>Guidelines for the Designation of Flavoring Agents</a:t>
            </a:r>
          </a:p>
          <a:p>
            <a:pPr marL="735013" indent="-285750">
              <a:spcBef>
                <a:spcPts val="0"/>
              </a:spcBef>
              <a:buFont typeface="Wingdings" panose="05000000000000000000" pitchFamily="2" charset="2"/>
              <a:buChar char="Ø"/>
            </a:pPr>
            <a:r>
              <a:rPr lang="en-US" altLang="ja-JP" sz="1600" dirty="0">
                <a:latin typeface="Arial" panose="020B0604020202020204" pitchFamily="34" charset="0"/>
                <a:ea typeface="メイリオ" pitchFamily="50" charset="-128"/>
                <a:cs typeface="Arial" panose="020B0604020202020204" pitchFamily="34" charset="0"/>
              </a:rPr>
              <a:t>The Procedure for Preparing Application Documents for Designation of Food Additives and Revision of Use Standards for Food Additives</a:t>
            </a:r>
          </a:p>
          <a:p>
            <a:pPr marL="735013" indent="-285750">
              <a:spcBef>
                <a:spcPts val="0"/>
              </a:spcBef>
              <a:buFont typeface="Wingdings" panose="05000000000000000000" pitchFamily="2" charset="2"/>
              <a:buChar char="Ø"/>
            </a:pPr>
            <a:r>
              <a:rPr lang="en-US" altLang="ja-JP" sz="1600" dirty="0">
                <a:latin typeface="Arial" panose="020B0604020202020204" pitchFamily="34" charset="0"/>
                <a:ea typeface="メイリオ" pitchFamily="50" charset="-128"/>
                <a:cs typeface="Arial" panose="020B0604020202020204" pitchFamily="34" charset="0"/>
              </a:rPr>
              <a:t>Data of average intake of individual food</a:t>
            </a:r>
          </a:p>
          <a:p>
            <a:pPr>
              <a:spcBef>
                <a:spcPts val="0"/>
              </a:spcBef>
            </a:pPr>
            <a:endParaRPr lang="en-US" altLang="ja-JP" sz="1600" dirty="0">
              <a:latin typeface="Arial" panose="020B0604020202020204" pitchFamily="34" charset="0"/>
              <a:ea typeface="メイリオ" pitchFamily="50" charset="-128"/>
              <a:cs typeface="Arial" panose="020B0604020202020204" pitchFamily="34" charset="0"/>
            </a:endParaRPr>
          </a:p>
          <a:p>
            <a:pPr marL="342900" indent="-342900">
              <a:spcBef>
                <a:spcPts val="600"/>
              </a:spcBef>
              <a:buFont typeface="Wingdings" panose="05000000000000000000" pitchFamily="2" charset="2"/>
              <a:buChar char="n"/>
            </a:pPr>
            <a:r>
              <a:rPr lang="en-US" altLang="ja-JP" sz="1600" b="1" dirty="0">
                <a:latin typeface="Arial" panose="020B0604020202020204" pitchFamily="34" charset="0"/>
                <a:ea typeface="メイリオ" pitchFamily="50" charset="-128"/>
                <a:cs typeface="Arial" panose="020B0604020202020204" pitchFamily="34" charset="0"/>
              </a:rPr>
              <a:t>Food Safety Commission of Japan </a:t>
            </a:r>
          </a:p>
          <a:p>
            <a:pPr marL="461963" indent="-285750">
              <a:spcBef>
                <a:spcPts val="0"/>
              </a:spcBef>
              <a:buFont typeface="Arial" panose="020B0604020202020204" pitchFamily="34" charset="0"/>
              <a:buChar char="•"/>
            </a:pPr>
            <a:r>
              <a:rPr lang="en-US" altLang="ja-JP" sz="1600" dirty="0">
                <a:latin typeface="Arial" panose="020B0604020202020204" pitchFamily="34" charset="0"/>
                <a:ea typeface="メイリオ" pitchFamily="50" charset="-128"/>
                <a:cs typeface="Arial" panose="020B0604020202020204" pitchFamily="34" charset="0"/>
              </a:rPr>
              <a:t>Top page (in English)</a:t>
            </a:r>
          </a:p>
          <a:p>
            <a:pPr marL="449263">
              <a:spcBef>
                <a:spcPts val="0"/>
              </a:spcBef>
            </a:pPr>
            <a:r>
              <a:rPr lang="en-US" altLang="ja-JP" sz="1600" dirty="0">
                <a:latin typeface="Arial" panose="020B0604020202020204" pitchFamily="34" charset="0"/>
                <a:ea typeface="メイリオ" pitchFamily="50" charset="-128"/>
                <a:cs typeface="Arial" panose="020B0604020202020204" pitchFamily="34" charset="0"/>
                <a:hlinkClick r:id="rId3"/>
              </a:rPr>
              <a:t>http://www.fsc.go.jp/english/index.html</a:t>
            </a:r>
            <a:endParaRPr lang="en-US" altLang="ja-JP" sz="1600" dirty="0">
              <a:latin typeface="Arial" panose="020B0604020202020204" pitchFamily="34" charset="0"/>
              <a:ea typeface="メイリオ" pitchFamily="50" charset="-128"/>
              <a:cs typeface="Arial" panose="020B0604020202020204" pitchFamily="34" charset="0"/>
            </a:endParaRPr>
          </a:p>
          <a:p>
            <a:pPr marL="461963" indent="-285750">
              <a:spcBef>
                <a:spcPts val="0"/>
              </a:spcBef>
              <a:buFont typeface="Arial" panose="020B0604020202020204" pitchFamily="34" charset="0"/>
              <a:buChar char="•"/>
            </a:pPr>
            <a:r>
              <a:rPr lang="en-US" altLang="ja-JP" sz="1600" dirty="0">
                <a:latin typeface="Arial" panose="020B0604020202020204" pitchFamily="34" charset="0"/>
                <a:ea typeface="メイリオ" pitchFamily="50" charset="-128"/>
                <a:cs typeface="Arial" panose="020B0604020202020204" pitchFamily="34" charset="0"/>
              </a:rPr>
              <a:t>Risk Assessment (in English)</a:t>
            </a:r>
          </a:p>
          <a:p>
            <a:pPr marL="449263">
              <a:spcBef>
                <a:spcPts val="0"/>
              </a:spcBef>
            </a:pPr>
            <a:r>
              <a:rPr lang="en-US" altLang="ja-JP" sz="1600" dirty="0">
                <a:latin typeface="Arial" panose="020B0604020202020204" pitchFamily="34" charset="0"/>
                <a:ea typeface="メイリオ" pitchFamily="50" charset="-128"/>
                <a:cs typeface="Arial" panose="020B0604020202020204" pitchFamily="34" charset="0"/>
                <a:hlinkClick r:id="rId4"/>
              </a:rPr>
              <a:t>http://www.fsc.go.jp/english/RiskAssessment.html</a:t>
            </a:r>
            <a:endParaRPr lang="en-US" altLang="ja-JP" sz="1600" dirty="0">
              <a:latin typeface="Arial" panose="020B0604020202020204" pitchFamily="34" charset="0"/>
              <a:ea typeface="メイリオ" pitchFamily="50" charset="-128"/>
              <a:cs typeface="Arial" panose="020B0604020202020204" pitchFamily="34" charset="0"/>
            </a:endParaRPr>
          </a:p>
          <a:p>
            <a:pPr marL="735013" indent="-285750">
              <a:spcBef>
                <a:spcPts val="0"/>
              </a:spcBef>
              <a:buFont typeface="Wingdings" panose="05000000000000000000" pitchFamily="2" charset="2"/>
              <a:buChar char="Ø"/>
            </a:pPr>
            <a:r>
              <a:rPr lang="en-US" altLang="ja-JP" sz="1600" dirty="0">
                <a:latin typeface="Arial" panose="020B0604020202020204" pitchFamily="34" charset="0"/>
                <a:ea typeface="メイリオ" pitchFamily="50" charset="-128"/>
                <a:cs typeface="Arial" panose="020B0604020202020204" pitchFamily="34" charset="0"/>
              </a:rPr>
              <a:t>Guideline for Assessment of the Effect of Food on Human Health Regarding Food Additives</a:t>
            </a:r>
          </a:p>
          <a:p>
            <a:pPr marL="735013" indent="-285750">
              <a:spcBef>
                <a:spcPts val="0"/>
              </a:spcBef>
              <a:buFont typeface="Wingdings" panose="05000000000000000000" pitchFamily="2" charset="2"/>
              <a:buChar char="Ø"/>
            </a:pPr>
            <a:r>
              <a:rPr lang="en-US" altLang="ja-JP" sz="1600" dirty="0">
                <a:latin typeface="Arial" panose="020B0604020202020204" pitchFamily="34" charset="0"/>
                <a:ea typeface="メイリオ" pitchFamily="50" charset="-128"/>
                <a:cs typeface="Arial" panose="020B0604020202020204" pitchFamily="34" charset="0"/>
              </a:rPr>
              <a:t>Guidelines for the Assessment of Flavoring Substances in Foods on Health </a:t>
            </a:r>
          </a:p>
          <a:p>
            <a:pPr marL="449263" indent="-273050">
              <a:spcBef>
                <a:spcPts val="0"/>
              </a:spcBef>
              <a:buFont typeface="Arial" panose="020B0604020202020204" pitchFamily="34" charset="0"/>
              <a:buChar char="•"/>
            </a:pPr>
            <a:r>
              <a:rPr lang="en-US" altLang="ja-JP" sz="1600" dirty="0">
                <a:latin typeface="Arial" panose="020B0604020202020204" pitchFamily="34" charset="0"/>
                <a:ea typeface="メイリオ" pitchFamily="50" charset="-128"/>
                <a:cs typeface="Arial" panose="020B0604020202020204" pitchFamily="34" charset="0"/>
              </a:rPr>
              <a:t>The latest guidelines (in Japanese)</a:t>
            </a:r>
          </a:p>
          <a:p>
            <a:pPr marL="449263">
              <a:spcBef>
                <a:spcPts val="0"/>
              </a:spcBef>
            </a:pPr>
            <a:r>
              <a:rPr lang="en-US" altLang="ja-JP" sz="1600" dirty="0">
                <a:latin typeface="Arial" panose="020B0604020202020204" pitchFamily="34" charset="0"/>
                <a:ea typeface="メイリオ" pitchFamily="50" charset="-128"/>
                <a:cs typeface="Arial" panose="020B0604020202020204" pitchFamily="34" charset="0"/>
                <a:hlinkClick r:id="rId5"/>
              </a:rPr>
              <a:t>https://www.fsc.go.jp/senmon/tenkabutu/</a:t>
            </a:r>
            <a:endParaRPr lang="en-US" altLang="ja-JP" sz="1600" dirty="0">
              <a:latin typeface="Arial" panose="020B0604020202020204" pitchFamily="34" charset="0"/>
              <a:ea typeface="メイリオ" pitchFamily="50" charset="-128"/>
              <a:cs typeface="Arial" panose="020B0604020202020204" pitchFamily="34" charset="0"/>
            </a:endParaRPr>
          </a:p>
          <a:p>
            <a:pPr marL="735013" indent="-285750">
              <a:spcBef>
                <a:spcPts val="0"/>
              </a:spcBef>
              <a:buFont typeface="Wingdings" panose="05000000000000000000" pitchFamily="2" charset="2"/>
              <a:buChar char="Ø"/>
            </a:pPr>
            <a:r>
              <a:rPr lang="en-US" altLang="ja-JP" sz="1600" dirty="0">
                <a:latin typeface="Arial" panose="020B0604020202020204" pitchFamily="34" charset="0"/>
                <a:ea typeface="メイリオ" pitchFamily="50" charset="-128"/>
                <a:cs typeface="Arial" panose="020B0604020202020204" pitchFamily="34" charset="0"/>
              </a:rPr>
              <a:t>Food additives, including processing aids (July 2017)</a:t>
            </a:r>
          </a:p>
          <a:p>
            <a:pPr marL="735013" indent="-285750">
              <a:spcBef>
                <a:spcPts val="0"/>
              </a:spcBef>
              <a:buFont typeface="Wingdings" panose="05000000000000000000" pitchFamily="2" charset="2"/>
              <a:buChar char="Ø"/>
            </a:pPr>
            <a:r>
              <a:rPr lang="en-US" altLang="ja-JP" sz="1600" dirty="0">
                <a:latin typeface="Arial" panose="020B0604020202020204" pitchFamily="34" charset="0"/>
                <a:ea typeface="メイリオ" pitchFamily="50" charset="-128"/>
                <a:cs typeface="Arial" panose="020B0604020202020204" pitchFamily="34" charset="0"/>
              </a:rPr>
              <a:t>Food enzymes (July 2017)</a:t>
            </a:r>
          </a:p>
          <a:p>
            <a:pPr marL="449263">
              <a:spcBef>
                <a:spcPts val="0"/>
              </a:spcBef>
            </a:pPr>
            <a:r>
              <a:rPr lang="en-US" altLang="ja-JP" sz="1600" dirty="0">
                <a:latin typeface="Arial" panose="020B0604020202020204" pitchFamily="34" charset="0"/>
                <a:ea typeface="メイリオ" pitchFamily="50" charset="-128"/>
                <a:cs typeface="Arial" panose="020B0604020202020204" pitchFamily="34" charset="0"/>
                <a:hlinkClick r:id="rId6"/>
              </a:rPr>
              <a:t>https://www.fsc.go.jp/senmon/sonota/#a1</a:t>
            </a:r>
            <a:endParaRPr lang="en-US" altLang="ja-JP" sz="1600" dirty="0">
              <a:latin typeface="Arial" panose="020B0604020202020204" pitchFamily="34" charset="0"/>
              <a:ea typeface="メイリオ" pitchFamily="50" charset="-128"/>
              <a:cs typeface="Arial" panose="020B0604020202020204" pitchFamily="34" charset="0"/>
            </a:endParaRPr>
          </a:p>
          <a:p>
            <a:pPr marL="735013" indent="-285750">
              <a:spcBef>
                <a:spcPts val="0"/>
              </a:spcBef>
              <a:buFont typeface="Wingdings" panose="05000000000000000000" pitchFamily="2" charset="2"/>
              <a:buChar char="Ø"/>
            </a:pPr>
            <a:r>
              <a:rPr lang="en-US" altLang="ja-JP" sz="1600" dirty="0">
                <a:latin typeface="Arial" panose="020B0604020202020204" pitchFamily="34" charset="0"/>
                <a:ea typeface="メイリオ" pitchFamily="50" charset="-128"/>
                <a:cs typeface="Arial" panose="020B0604020202020204" pitchFamily="34" charset="0"/>
              </a:rPr>
              <a:t>Nutrients (July 2017)</a:t>
            </a:r>
            <a:endParaRPr lang="en-US" altLang="ja-JP" dirty="0">
              <a:latin typeface="Arial" panose="020B0604020202020204" pitchFamily="34" charset="0"/>
              <a:ea typeface="メイリオ" pitchFamily="50" charset="-128"/>
              <a:cs typeface="Arial" panose="020B0604020202020204" pitchFamily="34" charset="0"/>
            </a:endParaRPr>
          </a:p>
        </p:txBody>
      </p:sp>
      <p:sp>
        <p:nvSpPr>
          <p:cNvPr id="2" name="スライド番号プレースホルダー 1"/>
          <p:cNvSpPr>
            <a:spLocks noGrp="1"/>
          </p:cNvSpPr>
          <p:nvPr>
            <p:ph type="sldNum" sz="quarter" idx="12"/>
          </p:nvPr>
        </p:nvSpPr>
        <p:spPr/>
        <p:txBody>
          <a:bodyPr/>
          <a:lstStyle/>
          <a:p>
            <a:fld id="{BFA8AD7A-92B3-4FDF-81C0-DF2A8100A5D3}" type="slidenum">
              <a:rPr kumimoji="1" lang="ja-JP" altLang="en-US" smtClean="0"/>
              <a:t>10</a:t>
            </a:fld>
            <a:endParaRPr kumimoji="1" lang="ja-JP" altLang="en-US"/>
          </a:p>
        </p:txBody>
      </p:sp>
    </p:spTree>
    <p:extLst>
      <p:ext uri="{BB962C8B-B14F-4D97-AF65-F5344CB8AC3E}">
        <p14:creationId xmlns:p14="http://schemas.microsoft.com/office/powerpoint/2010/main" val="42768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35700" y="1124385"/>
            <a:ext cx="7672599" cy="665636"/>
          </a:xfrm>
          <a:prstGeom prst="rect">
            <a:avLst/>
          </a:prstGeom>
        </p:spPr>
        <p:txBody>
          <a:bodyPr vert="horz" wrap="square" lIns="91440" tIns="45720" rIns="91440" bIns="45720" rtlCol="0">
            <a:noAutofit/>
          </a:bodyPr>
          <a:lstStyle/>
          <a:p>
            <a:pPr marL="285750" indent="-285750">
              <a:buFont typeface="Wingdings" panose="05000000000000000000" pitchFamily="2" charset="2"/>
              <a:buChar char="n"/>
            </a:pPr>
            <a:r>
              <a:rPr lang="en-US" altLang="ja-JP" dirty="0">
                <a:solidFill>
                  <a:srgbClr val="000000"/>
                </a:solidFill>
                <a:latin typeface="+mn-ea"/>
                <a:cs typeface="メイリオ" panose="020B0604030504040204" pitchFamily="50" charset="-128"/>
              </a:rPr>
              <a:t>Japan’s Specifications and Standards for Food Additives (9</a:t>
            </a:r>
            <a:r>
              <a:rPr lang="en-US" altLang="ja-JP" baseline="30000" dirty="0">
                <a:solidFill>
                  <a:srgbClr val="000000"/>
                </a:solidFill>
                <a:latin typeface="+mn-ea"/>
                <a:cs typeface="メイリオ" panose="020B0604030504040204" pitchFamily="50" charset="-128"/>
              </a:rPr>
              <a:t>th</a:t>
            </a:r>
            <a:r>
              <a:rPr lang="en-US" altLang="ja-JP" dirty="0">
                <a:solidFill>
                  <a:srgbClr val="000000"/>
                </a:solidFill>
                <a:latin typeface="+mn-ea"/>
                <a:cs typeface="メイリオ" panose="020B0604030504040204" pitchFamily="50" charset="-128"/>
              </a:rPr>
              <a:t> edition)</a:t>
            </a:r>
          </a:p>
          <a:p>
            <a:r>
              <a:rPr lang="en-US" altLang="ja-JP" dirty="0">
                <a:solidFill>
                  <a:srgbClr val="000000"/>
                </a:solidFill>
                <a:latin typeface="+mn-ea"/>
                <a:cs typeface="メイリオ" panose="020B0604030504040204" pitchFamily="50" charset="-128"/>
              </a:rPr>
              <a:t>      (compilation of specifications and standards as of November 2017)</a:t>
            </a:r>
            <a:endParaRPr lang="ja-JP" altLang="en-US" dirty="0">
              <a:solidFill>
                <a:srgbClr val="000000"/>
              </a:solidFill>
              <a:latin typeface="+mn-ea"/>
              <a:cs typeface="メイリオ" panose="020B0604030504040204" pitchFamily="50" charset="-128"/>
            </a:endParaRPr>
          </a:p>
          <a:p>
            <a:endParaRPr lang="en-US" altLang="ja-JP" dirty="0"/>
          </a:p>
          <a:p>
            <a:r>
              <a:rPr lang="ja-JP" altLang="en-US" dirty="0"/>
              <a:t>　</a:t>
            </a:r>
            <a:endParaRPr lang="ja-JP" altLang="ja-JP" dirty="0"/>
          </a:p>
        </p:txBody>
      </p:sp>
      <p:sp>
        <p:nvSpPr>
          <p:cNvPr id="13" name="スライド番号プレースホルダー 4"/>
          <p:cNvSpPr>
            <a:spLocks noGrp="1"/>
          </p:cNvSpPr>
          <p:nvPr>
            <p:ph type="sldNum" sz="quarter" idx="12"/>
          </p:nvPr>
        </p:nvSpPr>
        <p:spPr>
          <a:xfrm>
            <a:off x="6769100" y="6470650"/>
            <a:ext cx="2133600" cy="365125"/>
          </a:xfrm>
        </p:spPr>
        <p:txBody>
          <a:bodyPr/>
          <a:lstStyle/>
          <a:p>
            <a:r>
              <a:rPr kumimoji="1" lang="en-US" altLang="ja-JP" dirty="0"/>
              <a:t>48</a:t>
            </a:r>
            <a:endParaRPr kumimoji="1" lang="ja-JP" altLang="en-US" dirty="0"/>
          </a:p>
        </p:txBody>
      </p:sp>
      <p:pic>
        <p:nvPicPr>
          <p:cNvPr id="3" name="図 2"/>
          <p:cNvPicPr>
            <a:picLocks noChangeAspect="1"/>
          </p:cNvPicPr>
          <p:nvPr/>
        </p:nvPicPr>
        <p:blipFill rotWithShape="1">
          <a:blip r:embed="rId3"/>
          <a:srcRect b="55144"/>
          <a:stretch/>
        </p:blipFill>
        <p:spPr>
          <a:xfrm>
            <a:off x="1237873" y="1796124"/>
            <a:ext cx="5868786" cy="2036219"/>
          </a:xfrm>
          <a:prstGeom prst="rect">
            <a:avLst/>
          </a:prstGeom>
          <a:ln w="12700">
            <a:solidFill>
              <a:schemeClr val="tx1"/>
            </a:solidFill>
          </a:ln>
        </p:spPr>
      </p:pic>
      <p:pic>
        <p:nvPicPr>
          <p:cNvPr id="14" name="図 13"/>
          <p:cNvPicPr>
            <a:picLocks noChangeAspect="1"/>
          </p:cNvPicPr>
          <p:nvPr/>
        </p:nvPicPr>
        <p:blipFill rotWithShape="1">
          <a:blip r:embed="rId3"/>
          <a:srcRect l="244" t="44809" r="156" b="-620"/>
          <a:stretch/>
        </p:blipFill>
        <p:spPr>
          <a:xfrm>
            <a:off x="1237873" y="4222866"/>
            <a:ext cx="5868786" cy="2543694"/>
          </a:xfrm>
          <a:prstGeom prst="rect">
            <a:avLst/>
          </a:prstGeom>
          <a:ln w="12700">
            <a:solidFill>
              <a:schemeClr val="tx1"/>
            </a:solidFill>
          </a:ln>
        </p:spPr>
      </p:pic>
      <p:sp>
        <p:nvSpPr>
          <p:cNvPr id="15" name="テキスト ボックス 14"/>
          <p:cNvSpPr txBox="1"/>
          <p:nvPr/>
        </p:nvSpPr>
        <p:spPr>
          <a:xfrm>
            <a:off x="784216" y="3844549"/>
            <a:ext cx="7672599" cy="3794847"/>
          </a:xfrm>
          <a:prstGeom prst="rect">
            <a:avLst/>
          </a:prstGeom>
        </p:spPr>
        <p:txBody>
          <a:bodyPr vert="horz" wrap="square" lIns="91440" tIns="45720" rIns="91440" bIns="45720" rtlCol="0">
            <a:noAutofit/>
          </a:bodyPr>
          <a:lstStyle/>
          <a:p>
            <a:pPr marL="285750" indent="-285750">
              <a:buFont typeface="Wingdings" panose="05000000000000000000" pitchFamily="2" charset="2"/>
              <a:buChar char="n"/>
            </a:pPr>
            <a:r>
              <a:rPr lang="en-US" altLang="ja-JP" dirty="0"/>
              <a:t>URL</a:t>
            </a:r>
            <a:r>
              <a:rPr lang="ja-JP" altLang="en-US" dirty="0"/>
              <a:t>：</a:t>
            </a:r>
            <a:r>
              <a:rPr lang="en-US" altLang="ja-JP" u="sng" dirty="0">
                <a:hlinkClick r:id="rId4"/>
              </a:rPr>
              <a:t>http://www.nihs.go.jp/dfa/dfa-j/shokuten_kikaku_j.html</a:t>
            </a:r>
            <a:endParaRPr lang="ja-JP" altLang="ja-JP" dirty="0"/>
          </a:p>
        </p:txBody>
      </p:sp>
      <p:sp>
        <p:nvSpPr>
          <p:cNvPr id="9" name="正方形/長方形 8">
            <a:extLst>
              <a:ext uri="{FF2B5EF4-FFF2-40B4-BE49-F238E27FC236}">
                <a16:creationId xmlns:a16="http://schemas.microsoft.com/office/drawing/2014/main" id="{EC4B1F68-2611-4174-8B23-245A178A4AAD}"/>
              </a:ext>
            </a:extLst>
          </p:cNvPr>
          <p:cNvSpPr/>
          <p:nvPr/>
        </p:nvSpPr>
        <p:spPr>
          <a:xfrm>
            <a:off x="0" y="-4"/>
            <a:ext cx="9144000" cy="7920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ja-JP" sz="3200" dirty="0">
                <a:solidFill>
                  <a:prstClr val="black"/>
                </a:solidFill>
                <a:latin typeface="Arial" panose="020B0604020202020204" pitchFamily="34" charset="0"/>
                <a:cs typeface="Arial" panose="020B0604020202020204" pitchFamily="34" charset="0"/>
              </a:rPr>
              <a:t>More Information on Food Additives in Japan</a:t>
            </a:r>
          </a:p>
        </p:txBody>
      </p:sp>
    </p:spTree>
    <p:extLst>
      <p:ext uri="{BB962C8B-B14F-4D97-AF65-F5344CB8AC3E}">
        <p14:creationId xmlns:p14="http://schemas.microsoft.com/office/powerpoint/2010/main" val="1763367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971600" y="2636912"/>
            <a:ext cx="7427168" cy="964703"/>
          </a:xfrm>
        </p:spPr>
        <p:txBody>
          <a:bodyPr>
            <a:normAutofit/>
          </a:bodyPr>
          <a:lstStyle/>
          <a:p>
            <a:pPr marL="0" indent="0">
              <a:buNone/>
            </a:pPr>
            <a:r>
              <a:rPr lang="en-US" altLang="ja-JP" sz="4400" dirty="0">
                <a:latin typeface="Arial" panose="020B0604020202020204" pitchFamily="34" charset="0"/>
                <a:cs typeface="Arial" panose="020B0604020202020204" pitchFamily="34" charset="0"/>
              </a:rPr>
              <a:t>Thank you for your attention.</a:t>
            </a:r>
            <a:endParaRPr kumimoji="1" lang="ja-JP" altLang="en-US" sz="4400" dirty="0">
              <a:latin typeface="Arial" panose="020B0604020202020204" pitchFamily="34" charset="0"/>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BFA8AD7A-92B3-4FDF-81C0-DF2A8100A5D3}" type="slidenum">
              <a:rPr kumimoji="1" lang="ja-JP" altLang="en-US" smtClean="0"/>
              <a:t>12</a:t>
            </a:fld>
            <a:endParaRPr kumimoji="1" lang="ja-JP" altLang="en-US"/>
          </a:p>
        </p:txBody>
      </p:sp>
    </p:spTree>
    <p:extLst>
      <p:ext uri="{BB962C8B-B14F-4D97-AF65-F5344CB8AC3E}">
        <p14:creationId xmlns:p14="http://schemas.microsoft.com/office/powerpoint/2010/main" val="1066345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
            <a:ext cx="9144000" cy="7920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a:solidFill>
                  <a:schemeClr val="tx1"/>
                </a:solidFill>
                <a:latin typeface="Arial" panose="020B0604020202020204" pitchFamily="34" charset="0"/>
              </a:rPr>
              <a:t>Definition and Scope of Food Additives in Japan</a:t>
            </a:r>
          </a:p>
        </p:txBody>
      </p:sp>
      <p:sp>
        <p:nvSpPr>
          <p:cNvPr id="3" name="正方形/長方形 2"/>
          <p:cNvSpPr/>
          <p:nvPr/>
        </p:nvSpPr>
        <p:spPr>
          <a:xfrm>
            <a:off x="251520" y="1268760"/>
            <a:ext cx="8712968" cy="4909036"/>
          </a:xfrm>
          <a:prstGeom prst="rect">
            <a:avLst/>
          </a:prstGeom>
        </p:spPr>
        <p:txBody>
          <a:bodyPr wrap="square">
            <a:spAutoFit/>
          </a:bodyPr>
          <a:lstStyle/>
          <a:p>
            <a:r>
              <a:rPr lang="en-US" altLang="ja-JP" sz="2800" b="1" dirty="0">
                <a:latin typeface="Arial" panose="020B0604020202020204" pitchFamily="34" charset="0"/>
                <a:ea typeface="メイリオ" panose="020B0604030504040204" pitchFamily="50" charset="-128"/>
                <a:cs typeface="Arial" panose="020B0604020202020204" pitchFamily="34" charset="0"/>
              </a:rPr>
              <a:t>“</a:t>
            </a:r>
            <a:r>
              <a:rPr lang="en-US" altLang="ja-JP" sz="2800" b="1" dirty="0">
                <a:solidFill>
                  <a:srgbClr val="FF0000"/>
                </a:solidFill>
                <a:latin typeface="Arial" panose="020B0604020202020204" pitchFamily="34" charset="0"/>
                <a:ea typeface="メイリオ" panose="020B0604030504040204" pitchFamily="50" charset="-128"/>
                <a:cs typeface="Arial" panose="020B0604020202020204" pitchFamily="34" charset="0"/>
              </a:rPr>
              <a:t>Additives</a:t>
            </a:r>
            <a:r>
              <a:rPr lang="en-US" altLang="ja-JP" sz="2800" b="1" dirty="0">
                <a:latin typeface="Arial" panose="020B0604020202020204" pitchFamily="34" charset="0"/>
                <a:ea typeface="メイリオ" panose="020B0604030504040204" pitchFamily="50" charset="-128"/>
                <a:cs typeface="Arial" panose="020B0604020202020204" pitchFamily="34" charset="0"/>
              </a:rPr>
              <a:t>" mean substances </a:t>
            </a:r>
          </a:p>
          <a:p>
            <a:pPr marL="179388"/>
            <a:r>
              <a:rPr lang="en-US" altLang="ja-JP" sz="2800" dirty="0">
                <a:latin typeface="Arial" panose="020B0604020202020204" pitchFamily="34" charset="0"/>
                <a:ea typeface="メイリオ" panose="020B0604030504040204" pitchFamily="50" charset="-128"/>
                <a:cs typeface="Arial" panose="020B0604020202020204" pitchFamily="34" charset="0"/>
              </a:rPr>
              <a:t>that are used by being added, mixed or infiltrated</a:t>
            </a:r>
          </a:p>
          <a:p>
            <a:pPr marL="179388"/>
            <a:r>
              <a:rPr lang="en-US" altLang="ja-JP" sz="2800" dirty="0">
                <a:latin typeface="Arial" panose="020B0604020202020204" pitchFamily="34" charset="0"/>
                <a:ea typeface="メイリオ" panose="020B0604030504040204" pitchFamily="50" charset="-128"/>
                <a:cs typeface="Arial" panose="020B0604020202020204" pitchFamily="34" charset="0"/>
              </a:rPr>
              <a:t>into food or by other methods </a:t>
            </a:r>
          </a:p>
          <a:p>
            <a:endParaRPr lang="en-US" altLang="ja-JP" sz="2800" dirty="0">
              <a:latin typeface="Arial" panose="020B0604020202020204" pitchFamily="34" charset="0"/>
              <a:ea typeface="メイリオ" panose="020B0604030504040204" pitchFamily="50" charset="-128"/>
              <a:cs typeface="Arial" panose="020B0604020202020204" pitchFamily="34" charset="0"/>
            </a:endParaRPr>
          </a:p>
          <a:p>
            <a:pPr>
              <a:spcAft>
                <a:spcPts val="600"/>
              </a:spcAft>
            </a:pPr>
            <a:r>
              <a:rPr lang="en-US" altLang="ja-JP" sz="2800" b="1" dirty="0">
                <a:latin typeface="Arial" panose="020B0604020202020204" pitchFamily="34" charset="0"/>
                <a:ea typeface="メイリオ" panose="020B0604030504040204" pitchFamily="50" charset="-128"/>
                <a:cs typeface="Arial" panose="020B0604020202020204" pitchFamily="34" charset="0"/>
              </a:rPr>
              <a:t>  - </a:t>
            </a:r>
            <a:r>
              <a:rPr lang="en-US" altLang="ja-JP" sz="2800" b="1" u="sng" dirty="0">
                <a:latin typeface="Arial" panose="020B0604020202020204" pitchFamily="34" charset="0"/>
                <a:ea typeface="メイリオ" panose="020B0604030504040204" pitchFamily="50" charset="-128"/>
                <a:cs typeface="Arial" panose="020B0604020202020204" pitchFamily="34" charset="0"/>
              </a:rPr>
              <a:t>in the process of producing food</a:t>
            </a:r>
          </a:p>
          <a:p>
            <a:pPr>
              <a:spcAft>
                <a:spcPts val="600"/>
              </a:spcAft>
            </a:pPr>
            <a:r>
              <a:rPr lang="en-US" altLang="ja-JP" sz="2800" dirty="0">
                <a:latin typeface="Arial" panose="020B0604020202020204" pitchFamily="34" charset="0"/>
                <a:ea typeface="メイリオ" panose="020B0604030504040204" pitchFamily="50" charset="-128"/>
                <a:cs typeface="Arial" panose="020B0604020202020204" pitchFamily="34" charset="0"/>
              </a:rPr>
              <a:t>or</a:t>
            </a:r>
          </a:p>
          <a:p>
            <a:pPr marL="449263" indent="-449263">
              <a:spcAft>
                <a:spcPts val="600"/>
              </a:spcAft>
            </a:pPr>
            <a:r>
              <a:rPr lang="en-US" altLang="ja-JP" sz="2800" b="1" dirty="0">
                <a:latin typeface="Arial" panose="020B0604020202020204" pitchFamily="34" charset="0"/>
                <a:ea typeface="メイリオ" panose="020B0604030504040204" pitchFamily="50" charset="-128"/>
                <a:cs typeface="Arial" panose="020B0604020202020204" pitchFamily="34" charset="0"/>
              </a:rPr>
              <a:t>  - </a:t>
            </a:r>
            <a:r>
              <a:rPr lang="en-US" altLang="ja-JP" sz="2800" b="1" u="sng" dirty="0">
                <a:latin typeface="Arial" panose="020B0604020202020204" pitchFamily="34" charset="0"/>
                <a:ea typeface="メイリオ" panose="020B0604030504040204" pitchFamily="50" charset="-128"/>
                <a:cs typeface="Arial" panose="020B0604020202020204" pitchFamily="34" charset="0"/>
              </a:rPr>
              <a:t>for the purpose of processing or preserving food</a:t>
            </a:r>
          </a:p>
          <a:p>
            <a:pPr lvl="0" algn="r"/>
            <a:endParaRPr lang="en-US" altLang="ja-JP" sz="2800" dirty="0">
              <a:latin typeface="Arial" panose="020B0604020202020204" pitchFamily="34" charset="0"/>
              <a:ea typeface="メイリオ" panose="020B0604030504040204" pitchFamily="50" charset="-128"/>
              <a:cs typeface="Arial" panose="020B0604020202020204" pitchFamily="34" charset="0"/>
            </a:endParaRPr>
          </a:p>
          <a:p>
            <a:pPr lvl="0" algn="r"/>
            <a:r>
              <a:rPr lang="en-US" altLang="ja-JP" sz="2800" dirty="0">
                <a:latin typeface="Arial" panose="020B0604020202020204" pitchFamily="34" charset="0"/>
                <a:ea typeface="メイリオ" panose="020B0604030504040204" pitchFamily="50" charset="-128"/>
                <a:cs typeface="Arial" panose="020B0604020202020204" pitchFamily="34" charset="0"/>
              </a:rPr>
              <a:t>(Article 4 of the Food Sanitation Act)</a:t>
            </a:r>
            <a:endParaRPr lang="ja-JP" altLang="en-US" sz="2800" dirty="0">
              <a:latin typeface="Arial" panose="020B0604020202020204" pitchFamily="34" charset="0"/>
              <a:ea typeface="メイリオ" panose="020B0604030504040204" pitchFamily="50" charset="-128"/>
              <a:cs typeface="Arial" panose="020B0604020202020204" pitchFamily="34" charset="0"/>
            </a:endParaRPr>
          </a:p>
          <a:p>
            <a:endParaRPr lang="en-US" altLang="ja-JP" dirty="0">
              <a:latin typeface="Arial" panose="020B0604020202020204" pitchFamily="34" charset="0"/>
              <a:ea typeface="メイリオ" panose="020B0604030504040204" pitchFamily="50" charset="-128"/>
              <a:cs typeface="Arial" panose="020B0604020202020204" pitchFamily="34" charset="0"/>
            </a:endParaRPr>
          </a:p>
        </p:txBody>
      </p:sp>
      <p:sp>
        <p:nvSpPr>
          <p:cNvPr id="2" name="スライド番号プレースホルダー 1"/>
          <p:cNvSpPr>
            <a:spLocks noGrp="1"/>
          </p:cNvSpPr>
          <p:nvPr>
            <p:ph type="sldNum" sz="quarter" idx="12"/>
          </p:nvPr>
        </p:nvSpPr>
        <p:spPr/>
        <p:txBody>
          <a:bodyPr/>
          <a:lstStyle/>
          <a:p>
            <a:fld id="{BFA8AD7A-92B3-4FDF-81C0-DF2A8100A5D3}" type="slidenum">
              <a:rPr kumimoji="1" lang="ja-JP" altLang="en-US" smtClean="0"/>
              <a:t>2</a:t>
            </a:fld>
            <a:endParaRPr kumimoji="1" lang="ja-JP" altLang="en-US"/>
          </a:p>
        </p:txBody>
      </p:sp>
    </p:spTree>
    <p:extLst>
      <p:ext uri="{BB962C8B-B14F-4D97-AF65-F5344CB8AC3E}">
        <p14:creationId xmlns:p14="http://schemas.microsoft.com/office/powerpoint/2010/main" val="4269264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
            <a:ext cx="9144000" cy="7920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a:solidFill>
                  <a:prstClr val="black"/>
                </a:solidFill>
                <a:latin typeface="Arial" panose="020B0604020202020204" pitchFamily="34" charset="0"/>
              </a:rPr>
              <a:t>Definition and Scope of Food Additives in Japan</a:t>
            </a:r>
          </a:p>
        </p:txBody>
      </p:sp>
      <p:sp>
        <p:nvSpPr>
          <p:cNvPr id="2" name="正方形/長方形 1"/>
          <p:cNvSpPr/>
          <p:nvPr/>
        </p:nvSpPr>
        <p:spPr>
          <a:xfrm>
            <a:off x="251520" y="1124744"/>
            <a:ext cx="8640960" cy="5262979"/>
          </a:xfrm>
          <a:prstGeom prst="rect">
            <a:avLst/>
          </a:prstGeom>
        </p:spPr>
        <p:txBody>
          <a:bodyPr wrap="square">
            <a:spAutoFit/>
          </a:bodyPr>
          <a:lstStyle/>
          <a:p>
            <a:pPr marL="342900" indent="-342900">
              <a:buClr>
                <a:prstClr val="black"/>
              </a:buClr>
              <a:buFont typeface="Wingdings" panose="05000000000000000000" pitchFamily="2" charset="2"/>
              <a:buChar char="n"/>
            </a:pPr>
            <a:r>
              <a:rPr lang="en-US" altLang="ja-JP" sz="2400" b="1" dirty="0">
                <a:solidFill>
                  <a:srgbClr val="FF0000"/>
                </a:solidFill>
                <a:latin typeface="Arial" panose="020B0604020202020204" pitchFamily="34" charset="0"/>
                <a:ea typeface="メイリオ" panose="020B0604030504040204" pitchFamily="50" charset="-128"/>
                <a:cs typeface="Arial" panose="020B0604020202020204" pitchFamily="34" charset="0"/>
              </a:rPr>
              <a:t>Food additives include</a:t>
            </a:r>
            <a:r>
              <a:rPr lang="en-US" altLang="ja-JP" sz="2400" b="1" dirty="0">
                <a:solidFill>
                  <a:prstClr val="black"/>
                </a:solidFill>
                <a:latin typeface="Arial" panose="020B0604020202020204" pitchFamily="34" charset="0"/>
                <a:ea typeface="メイリオ" panose="020B0604030504040204" pitchFamily="50" charset="-128"/>
                <a:cs typeface="Arial" panose="020B0604020202020204" pitchFamily="34" charset="0"/>
              </a:rPr>
              <a:t>: </a:t>
            </a:r>
          </a:p>
          <a:p>
            <a:pPr marL="703263" indent="-342900">
              <a:buClr>
                <a:prstClr val="black"/>
              </a:buClr>
              <a:buFont typeface="Arial" panose="020B0604020202020204" pitchFamily="34" charset="0"/>
              <a:buChar char="•"/>
            </a:pPr>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Enzymes </a:t>
            </a:r>
          </a:p>
          <a:p>
            <a:pPr marL="703263" indent="-342900">
              <a:buFont typeface="Arial" panose="020B0604020202020204" pitchFamily="34" charset="0"/>
              <a:buChar char="•"/>
            </a:pPr>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Nutrients</a:t>
            </a:r>
            <a:endParaRPr lang="en-US" altLang="ja-JP" sz="2400" strike="sngStrike" dirty="0">
              <a:solidFill>
                <a:prstClr val="black"/>
              </a:solidFill>
              <a:latin typeface="Arial" panose="020B0604020202020204" pitchFamily="34" charset="0"/>
              <a:ea typeface="メイリオ" panose="020B0604030504040204" pitchFamily="50" charset="-128"/>
              <a:cs typeface="Arial" panose="020B0604020202020204" pitchFamily="34" charset="0"/>
            </a:endParaRPr>
          </a:p>
          <a:p>
            <a:pPr marL="703263" indent="-342900">
              <a:buFont typeface="Arial" panose="020B0604020202020204" pitchFamily="34" charset="0"/>
              <a:buChar char="•"/>
            </a:pPr>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Flavorings </a:t>
            </a:r>
          </a:p>
          <a:p>
            <a:pPr marL="703263" indent="-342900">
              <a:buFont typeface="Arial" panose="020B0604020202020204" pitchFamily="34" charset="0"/>
              <a:buChar char="•"/>
            </a:pPr>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Processing aids </a:t>
            </a:r>
          </a:p>
          <a:p>
            <a:pPr marL="360363"/>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    (</a:t>
            </a:r>
            <a:r>
              <a:rPr lang="en-US" altLang="ja-JP" sz="2400" dirty="0">
                <a:latin typeface="Arial" panose="020B0604020202020204" pitchFamily="34" charset="0"/>
                <a:ea typeface="メイリオ" panose="020B0604030504040204" pitchFamily="50" charset="-128"/>
                <a:cs typeface="Arial" panose="020B0604020202020204" pitchFamily="34" charset="0"/>
              </a:rPr>
              <a:t>e.g. antimicrobials, extraction solvents</a:t>
            </a:r>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a:t>
            </a:r>
          </a:p>
          <a:p>
            <a:pPr marL="703263" indent="-342900">
              <a:buFont typeface="Arial" panose="020B0604020202020204" pitchFamily="34" charset="0"/>
              <a:buChar char="•"/>
            </a:pPr>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Post-harvest fungicides</a:t>
            </a:r>
          </a:p>
          <a:p>
            <a:pPr marL="360363"/>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  as well as</a:t>
            </a:r>
          </a:p>
          <a:p>
            <a:pPr marL="703263" indent="-342900">
              <a:buFont typeface="Arial" panose="020B0604020202020204" pitchFamily="34" charset="0"/>
              <a:buChar char="•"/>
            </a:pPr>
            <a:r>
              <a:rPr lang="en-US" altLang="ja-JP" sz="2400" dirty="0">
                <a:latin typeface="Arial" panose="020B0604020202020204" pitchFamily="34" charset="0"/>
                <a:cs typeface="Arial" panose="020B0604020202020204" pitchFamily="34" charset="0"/>
              </a:rPr>
              <a:t>Substances that </a:t>
            </a:r>
            <a:r>
              <a:rPr lang="en-US" altLang="ja-JP" sz="2400" dirty="0">
                <a:solidFill>
                  <a:prstClr val="black"/>
                </a:solidFill>
                <a:latin typeface="Arial" panose="020B0604020202020204" pitchFamily="34" charset="0"/>
                <a:cs typeface="Arial" panose="020B0604020202020204" pitchFamily="34" charset="0"/>
              </a:rPr>
              <a:t>are categorized as additives in Codex Alimentarius Commission (e.g. preservatives)</a:t>
            </a:r>
          </a:p>
          <a:p>
            <a:pPr marL="360363"/>
            <a:endPar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endParaRPr>
          </a:p>
          <a:p>
            <a:pPr marL="342900" indent="-342900">
              <a:buClr>
                <a:prstClr val="black"/>
              </a:buClr>
              <a:buFont typeface="Wingdings" panose="05000000000000000000" pitchFamily="2" charset="2"/>
              <a:buChar char="n"/>
            </a:pPr>
            <a:r>
              <a:rPr lang="en-US" altLang="ja-JP" sz="2400" b="1" dirty="0">
                <a:solidFill>
                  <a:srgbClr val="FF0000"/>
                </a:solidFill>
                <a:latin typeface="Arial" panose="020B0604020202020204" pitchFamily="34" charset="0"/>
                <a:ea typeface="メイリオ" panose="020B0604030504040204" pitchFamily="50" charset="-128"/>
                <a:cs typeface="Arial" panose="020B0604020202020204" pitchFamily="34" charset="0"/>
              </a:rPr>
              <a:t>Food additives are treated equally</a:t>
            </a:r>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 regardless of </a:t>
            </a:r>
          </a:p>
          <a:p>
            <a:pPr marL="360363"/>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whether they are derived from natural sources (e.g., animals and plants) or are chemically synthesized. </a:t>
            </a:r>
            <a:endParaRPr lang="ja-JP" altLang="en-US" sz="2400"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sp>
        <p:nvSpPr>
          <p:cNvPr id="3" name="スライド番号プレースホルダー 2"/>
          <p:cNvSpPr>
            <a:spLocks noGrp="1"/>
          </p:cNvSpPr>
          <p:nvPr>
            <p:ph type="sldNum" sz="quarter" idx="12"/>
          </p:nvPr>
        </p:nvSpPr>
        <p:spPr/>
        <p:txBody>
          <a:bodyPr/>
          <a:lstStyle/>
          <a:p>
            <a:fld id="{BFA8AD7A-92B3-4FDF-81C0-DF2A8100A5D3}" type="slidenum">
              <a:rPr lang="ja-JP" altLang="en-US" smtClean="0">
                <a:solidFill>
                  <a:prstClr val="black">
                    <a:tint val="75000"/>
                  </a:prstClr>
                </a:solidFill>
              </a:rPr>
              <a:pPr/>
              <a:t>3</a:t>
            </a:fld>
            <a:endParaRPr lang="ja-JP" altLang="en-US">
              <a:solidFill>
                <a:prstClr val="black">
                  <a:tint val="75000"/>
                </a:prstClr>
              </a:solidFill>
            </a:endParaRPr>
          </a:p>
        </p:txBody>
      </p:sp>
    </p:spTree>
    <p:extLst>
      <p:ext uri="{BB962C8B-B14F-4D97-AF65-F5344CB8AC3E}">
        <p14:creationId xmlns:p14="http://schemas.microsoft.com/office/powerpoint/2010/main" val="605722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
            <a:ext cx="9144000" cy="47667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ja-JP" sz="2800" dirty="0">
                <a:solidFill>
                  <a:prstClr val="black"/>
                </a:solidFill>
                <a:latin typeface="Arial" panose="020B0604020202020204" pitchFamily="34" charset="0"/>
                <a:cs typeface="Arial" panose="020B0604020202020204" pitchFamily="34" charset="0"/>
              </a:rPr>
              <a:t>Categories of Food Additives </a:t>
            </a:r>
          </a:p>
        </p:txBody>
      </p:sp>
      <p:sp>
        <p:nvSpPr>
          <p:cNvPr id="2" name="正方形/長方形 1"/>
          <p:cNvSpPr/>
          <p:nvPr/>
        </p:nvSpPr>
        <p:spPr>
          <a:xfrm>
            <a:off x="251520" y="1340768"/>
            <a:ext cx="8640960" cy="461665"/>
          </a:xfrm>
          <a:prstGeom prst="rect">
            <a:avLst/>
          </a:prstGeom>
        </p:spPr>
        <p:txBody>
          <a:bodyPr wrap="square">
            <a:spAutoFit/>
          </a:bodyPr>
          <a:lstStyle/>
          <a:p>
            <a:pPr>
              <a:buClr>
                <a:schemeClr val="tx1"/>
              </a:buClr>
            </a:pPr>
            <a:r>
              <a:rPr lang="en-US" altLang="ja-JP" sz="2400" dirty="0">
                <a:latin typeface="Arial" panose="020B0604020202020204" pitchFamily="34" charset="0"/>
                <a:ea typeface="メイリオ" panose="020B0604030504040204" pitchFamily="50" charset="-128"/>
                <a:cs typeface="Arial" panose="020B0604020202020204" pitchFamily="34" charset="0"/>
              </a:rPr>
              <a:t> </a:t>
            </a:r>
            <a:endParaRPr lang="ja-JP" altLang="en-US" sz="2400" dirty="0">
              <a:latin typeface="Arial" panose="020B0604020202020204" pitchFamily="34" charset="0"/>
              <a:ea typeface="メイリオ" panose="020B0604030504040204" pitchFamily="50" charset="-128"/>
              <a:cs typeface="Arial" panose="020B0604020202020204" pitchFamily="34" charset="0"/>
            </a:endParaRPr>
          </a:p>
        </p:txBody>
      </p:sp>
      <p:graphicFrame>
        <p:nvGraphicFramePr>
          <p:cNvPr id="7" name="表 6"/>
          <p:cNvGraphicFramePr>
            <a:graphicFrameLocks noGrp="1"/>
          </p:cNvGraphicFramePr>
          <p:nvPr>
            <p:extLst>
              <p:ext uri="{D42A27DB-BD31-4B8C-83A1-F6EECF244321}">
                <p14:modId xmlns:p14="http://schemas.microsoft.com/office/powerpoint/2010/main" val="2901270764"/>
              </p:ext>
            </p:extLst>
          </p:nvPr>
        </p:nvGraphicFramePr>
        <p:xfrm>
          <a:off x="151206" y="542914"/>
          <a:ext cx="8841587" cy="5301214"/>
        </p:xfrm>
        <a:graphic>
          <a:graphicData uri="http://schemas.openxmlformats.org/drawingml/2006/table">
            <a:tbl>
              <a:tblPr firstRow="1" bandRow="1">
                <a:tableStyleId>{5940675A-B579-460E-94D1-54222C63F5DA}</a:tableStyleId>
              </a:tblPr>
              <a:tblGrid>
                <a:gridCol w="1684490">
                  <a:extLst>
                    <a:ext uri="{9D8B030D-6E8A-4147-A177-3AD203B41FA5}">
                      <a16:colId xmlns:a16="http://schemas.microsoft.com/office/drawing/2014/main" val="20000"/>
                    </a:ext>
                  </a:extLst>
                </a:gridCol>
                <a:gridCol w="4117801">
                  <a:extLst>
                    <a:ext uri="{9D8B030D-6E8A-4147-A177-3AD203B41FA5}">
                      <a16:colId xmlns:a16="http://schemas.microsoft.com/office/drawing/2014/main" val="20001"/>
                    </a:ext>
                  </a:extLst>
                </a:gridCol>
                <a:gridCol w="1428861">
                  <a:extLst>
                    <a:ext uri="{9D8B030D-6E8A-4147-A177-3AD203B41FA5}">
                      <a16:colId xmlns:a16="http://schemas.microsoft.com/office/drawing/2014/main" val="20002"/>
                    </a:ext>
                  </a:extLst>
                </a:gridCol>
                <a:gridCol w="1610435">
                  <a:extLst>
                    <a:ext uri="{9D8B030D-6E8A-4147-A177-3AD203B41FA5}">
                      <a16:colId xmlns:a16="http://schemas.microsoft.com/office/drawing/2014/main" val="20003"/>
                    </a:ext>
                  </a:extLst>
                </a:gridCol>
              </a:tblGrid>
              <a:tr h="5543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1600" b="1" dirty="0">
                          <a:solidFill>
                            <a:srgbClr val="000000"/>
                          </a:solidFill>
                          <a:latin typeface="Arial" panose="020B0604020202020204" pitchFamily="34" charset="0"/>
                          <a:cs typeface="Arial" panose="020B0604020202020204" pitchFamily="34" charset="0"/>
                        </a:rPr>
                        <a:t>Category</a:t>
                      </a:r>
                      <a:endParaRPr kumimoji="1" lang="ja-JP" altLang="en-US" sz="1600" b="1" dirty="0">
                        <a:solidFill>
                          <a:srgbClr val="000000"/>
                        </a:solidFill>
                        <a:latin typeface="Arial" panose="020B0604020202020204" pitchFamily="34" charset="0"/>
                        <a:cs typeface="Arial" panose="020B0604020202020204" pitchFamily="34" charset="0"/>
                      </a:endParaRPr>
                    </a:p>
                    <a:p>
                      <a:endParaRPr kumimoji="1" lang="ja-JP" altLang="en-US" sz="1600" dirty="0">
                        <a:solidFill>
                          <a:srgbClr val="000000"/>
                        </a:solidFill>
                        <a:latin typeface="Arial" panose="020B0604020202020204" pitchFamily="34" charset="0"/>
                        <a:cs typeface="Arial" panose="020B0604020202020204" pitchFamily="34" charset="0"/>
                      </a:endParaRPr>
                    </a:p>
                  </a:txBody>
                  <a:tcPr/>
                </a:tc>
                <a:tc>
                  <a:txBody>
                    <a:bodyPr/>
                    <a:lstStyle/>
                    <a:p>
                      <a:pPr algn="ctr"/>
                      <a:r>
                        <a:rPr kumimoji="1" lang="en-GB" altLang="ja-JP" sz="1600" b="1" dirty="0">
                          <a:solidFill>
                            <a:srgbClr val="000000"/>
                          </a:solidFill>
                          <a:latin typeface="Arial" panose="020B0604020202020204" pitchFamily="34" charset="0"/>
                          <a:cs typeface="Arial" panose="020B0604020202020204" pitchFamily="34" charset="0"/>
                        </a:rPr>
                        <a:t>Definition</a:t>
                      </a:r>
                      <a:endParaRPr kumimoji="1" lang="ja-JP" altLang="en-US" sz="1600" b="1" dirty="0">
                        <a:solidFill>
                          <a:srgbClr val="000000"/>
                        </a:solidFill>
                        <a:latin typeface="Arial" panose="020B0604020202020204" pitchFamily="34" charset="0"/>
                        <a:cs typeface="Arial" panose="020B0604020202020204" pitchFamily="34" charset="0"/>
                      </a:endParaRPr>
                    </a:p>
                  </a:txBody>
                  <a:tcPr/>
                </a:tc>
                <a:tc>
                  <a:txBody>
                    <a:bodyPr/>
                    <a:lstStyle/>
                    <a:p>
                      <a:pPr algn="ctr"/>
                      <a:r>
                        <a:rPr kumimoji="1" lang="en-GB" altLang="ja-JP" sz="1600" b="1" baseline="0" dirty="0">
                          <a:solidFill>
                            <a:srgbClr val="000000"/>
                          </a:solidFill>
                          <a:latin typeface="Arial" panose="020B0604020202020204" pitchFamily="34" charset="0"/>
                          <a:cs typeface="Arial" panose="020B0604020202020204" pitchFamily="34" charset="0"/>
                        </a:rPr>
                        <a:t>No. of substances</a:t>
                      </a:r>
                      <a:r>
                        <a:rPr kumimoji="1" lang="en-GB" altLang="ja-JP" sz="1600" b="1" baseline="30000" dirty="0">
                          <a:solidFill>
                            <a:srgbClr val="000000"/>
                          </a:solidFill>
                          <a:latin typeface="Arial" panose="020B0604020202020204" pitchFamily="34" charset="0"/>
                          <a:cs typeface="Arial" panose="020B0604020202020204" pitchFamily="34" charset="0"/>
                        </a:rPr>
                        <a:t>1</a:t>
                      </a:r>
                      <a:endParaRPr kumimoji="1" lang="ja-JP" altLang="en-US" sz="1600" b="1" baseline="30000" dirty="0">
                        <a:solidFill>
                          <a:srgbClr val="000000"/>
                        </a:solidFill>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kumimoji="1" lang="en-GB" altLang="ja-JP" sz="1600" b="1" dirty="0">
                          <a:solidFill>
                            <a:srgbClr val="000000"/>
                          </a:solidFill>
                          <a:latin typeface="Arial" panose="020B0604020202020204" pitchFamily="34" charset="0"/>
                          <a:cs typeface="Arial" panose="020B0604020202020204" pitchFamily="34" charset="0"/>
                        </a:rPr>
                        <a:t>Remarks</a:t>
                      </a:r>
                      <a:endParaRPr kumimoji="1" lang="ja-JP" altLang="en-US" sz="1600" b="1" dirty="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554332">
                <a:tc>
                  <a:txBody>
                    <a:bodyPr/>
                    <a:lstStyle/>
                    <a:p>
                      <a:r>
                        <a:rPr lang="en-GB" sz="1600" b="1" dirty="0">
                          <a:solidFill>
                            <a:srgbClr val="000000"/>
                          </a:solidFill>
                          <a:latin typeface="Arial" panose="020B0604020202020204" pitchFamily="34" charset="0"/>
                          <a:cs typeface="Arial" panose="020B0604020202020204" pitchFamily="34" charset="0"/>
                        </a:rPr>
                        <a:t>Designated additives</a:t>
                      </a:r>
                      <a:endParaRPr kumimoji="1" lang="ja-JP" altLang="en-US" sz="1600" b="1" dirty="0">
                        <a:solidFill>
                          <a:srgbClr val="000000"/>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latin typeface="Arial" panose="020B0604020202020204" pitchFamily="34" charset="0"/>
                          <a:cs typeface="Arial" panose="020B0604020202020204" pitchFamily="34" charset="0"/>
                        </a:rPr>
                        <a:t>Substances</a:t>
                      </a:r>
                      <a:r>
                        <a:rPr lang="en-GB" sz="1600" baseline="0" dirty="0">
                          <a:solidFill>
                            <a:srgbClr val="000000"/>
                          </a:solidFill>
                          <a:latin typeface="Arial" panose="020B0604020202020204" pitchFamily="34" charset="0"/>
                          <a:cs typeface="Arial" panose="020B0604020202020204" pitchFamily="34" charset="0"/>
                        </a:rPr>
                        <a:t> that have been d</a:t>
                      </a:r>
                      <a:r>
                        <a:rPr lang="en-GB" sz="1600" dirty="0">
                          <a:solidFill>
                            <a:srgbClr val="000000"/>
                          </a:solidFill>
                          <a:latin typeface="Arial" panose="020B0604020202020204" pitchFamily="34" charset="0"/>
                          <a:cs typeface="Arial" panose="020B0604020202020204" pitchFamily="34" charset="0"/>
                        </a:rPr>
                        <a:t>esignated by the Minister based on Article 10 of the FSA</a:t>
                      </a:r>
                      <a:endParaRPr kumimoji="1" lang="ja-JP" altLang="en-US" sz="1600" dirty="0">
                        <a:solidFill>
                          <a:srgbClr val="000000"/>
                        </a:solidFill>
                        <a:latin typeface="Arial" panose="020B0604020202020204" pitchFamily="34" charset="0"/>
                        <a:cs typeface="Arial" panose="020B0604020202020204" pitchFamily="34" charset="0"/>
                      </a:endParaRPr>
                    </a:p>
                  </a:txBody>
                  <a:tcPr/>
                </a:tc>
                <a:tc>
                  <a:txBody>
                    <a:bodyPr/>
                    <a:lstStyle/>
                    <a:p>
                      <a:r>
                        <a:rPr kumimoji="1" lang="en-US" altLang="ja-JP" sz="1600" b="1" dirty="0">
                          <a:solidFill>
                            <a:srgbClr val="000000"/>
                          </a:solidFill>
                          <a:latin typeface="Arial" panose="020B0604020202020204" pitchFamily="34" charset="0"/>
                          <a:cs typeface="Arial" panose="020B0604020202020204" pitchFamily="34" charset="0"/>
                        </a:rPr>
                        <a:t>455</a:t>
                      </a:r>
                      <a:r>
                        <a:rPr kumimoji="1" lang="en-US" altLang="ja-JP" sz="1600" b="1" baseline="30000" dirty="0">
                          <a:solidFill>
                            <a:srgbClr val="000000"/>
                          </a:solidFill>
                          <a:latin typeface="Arial" panose="020B0604020202020204" pitchFamily="34" charset="0"/>
                          <a:cs typeface="Arial" panose="020B0604020202020204" pitchFamily="34" charset="0"/>
                        </a:rPr>
                        <a:t>2</a:t>
                      </a:r>
                      <a:endParaRPr kumimoji="1" lang="ja-JP" altLang="en-US" sz="1600" b="1" baseline="30000" dirty="0">
                        <a:solidFill>
                          <a:srgbClr val="000000"/>
                        </a:solidFill>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c>
                  <a:txBody>
                    <a:bodyPr/>
                    <a:lstStyle/>
                    <a:p>
                      <a:endParaRPr kumimoji="1" lang="ja-JP" altLang="en-US" sz="1600" dirty="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r h="1954749">
                <a:tc>
                  <a:txBody>
                    <a:bodyPr/>
                    <a:lstStyle/>
                    <a:p>
                      <a:r>
                        <a:rPr lang="en-GB" sz="1600" b="1" dirty="0">
                          <a:solidFill>
                            <a:srgbClr val="000000"/>
                          </a:solidFill>
                          <a:latin typeface="Arial" panose="020B0604020202020204" pitchFamily="34" charset="0"/>
                          <a:cs typeface="Arial" panose="020B0604020202020204" pitchFamily="34" charset="0"/>
                        </a:rPr>
                        <a:t>Existing Additives</a:t>
                      </a:r>
                      <a:endParaRPr kumimoji="1" lang="ja-JP" altLang="en-US" sz="1600" b="1" dirty="0">
                        <a:solidFill>
                          <a:srgbClr val="000000"/>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latin typeface="Arial" panose="020B0604020202020204" pitchFamily="34" charset="0"/>
                          <a:cs typeface="Arial" panose="020B0604020202020204" pitchFamily="34" charset="0"/>
                        </a:rPr>
                        <a:t>Additives that were permitted for use  a</a:t>
                      </a:r>
                      <a:r>
                        <a:rPr lang="en-GB" altLang="ja-JP" sz="1600" dirty="0">
                          <a:solidFill>
                            <a:srgbClr val="000000"/>
                          </a:solidFill>
                          <a:latin typeface="Arial" panose="020B0604020202020204" pitchFamily="34" charset="0"/>
                          <a:cs typeface="Arial" panose="020B0604020202020204" pitchFamily="34" charset="0"/>
                        </a:rPr>
                        <a:t>t the time of the</a:t>
                      </a:r>
                      <a:r>
                        <a:rPr lang="en-GB" altLang="ja-JP" sz="1600" baseline="0" dirty="0">
                          <a:solidFill>
                            <a:srgbClr val="000000"/>
                          </a:solidFill>
                          <a:latin typeface="Arial" panose="020B0604020202020204" pitchFamily="34" charset="0"/>
                          <a:cs typeface="Arial" panose="020B0604020202020204" pitchFamily="34" charset="0"/>
                        </a:rPr>
                        <a:t> 1995 revision of the FSA*,</a:t>
                      </a:r>
                      <a:r>
                        <a:rPr lang="en-GB" sz="1600" dirty="0">
                          <a:solidFill>
                            <a:srgbClr val="000000"/>
                          </a:solidFill>
                          <a:latin typeface="Arial" panose="020B0604020202020204" pitchFamily="34" charset="0"/>
                          <a:cs typeface="Arial" panose="020B0604020202020204" pitchFamily="34" charset="0"/>
                        </a:rPr>
                        <a:t> as exception, without </a:t>
                      </a:r>
                      <a:r>
                        <a:rPr lang="en-GB" sz="1600" dirty="0">
                          <a:solidFill>
                            <a:schemeClr val="tx1"/>
                          </a:solidFill>
                          <a:latin typeface="Arial" panose="020B0604020202020204" pitchFamily="34" charset="0"/>
                          <a:cs typeface="Arial" panose="020B0604020202020204" pitchFamily="34" charset="0"/>
                        </a:rPr>
                        <a:t>having gone through the designation process, for the reason that they had been </a:t>
                      </a:r>
                      <a:r>
                        <a:rPr lang="en-GB" sz="1600" dirty="0">
                          <a:solidFill>
                            <a:srgbClr val="000000"/>
                          </a:solidFill>
                          <a:latin typeface="Arial" panose="020B0604020202020204" pitchFamily="34" charset="0"/>
                          <a:cs typeface="Arial" panose="020B0604020202020204" pitchFamily="34" charset="0"/>
                        </a:rPr>
                        <a:t>widely used in Japan and had a long history of human consumption.</a:t>
                      </a:r>
                      <a:r>
                        <a:rPr lang="en-GB" sz="1600" baseline="0" dirty="0">
                          <a:solidFill>
                            <a:srgbClr val="000000"/>
                          </a:solidFill>
                          <a:latin typeface="Arial" panose="020B0604020202020204" pitchFamily="34" charset="0"/>
                          <a:cs typeface="Arial" panose="020B0604020202020204" pitchFamily="34" charset="0"/>
                        </a:rPr>
                        <a:t> </a:t>
                      </a:r>
                      <a:r>
                        <a:rPr lang="en-GB" sz="1600" dirty="0">
                          <a:solidFill>
                            <a:srgbClr val="000000"/>
                          </a:solidFill>
                          <a:latin typeface="Arial" panose="020B0604020202020204" pitchFamily="34" charset="0"/>
                          <a:cs typeface="Arial" panose="020B0604020202020204" pitchFamily="34" charset="0"/>
                        </a:rPr>
                        <a:t>They are specified on the List of Existing Additives. </a:t>
                      </a:r>
                    </a:p>
                    <a:p>
                      <a:pPr marL="179388" marR="0" indent="-179388" algn="l" defTabSz="914400" rtl="0" eaLnBrk="1" fontAlgn="auto" latinLnBrk="0" hangingPunct="1">
                        <a:lnSpc>
                          <a:spcPct val="100000"/>
                        </a:lnSpc>
                        <a:spcBef>
                          <a:spcPts val="0"/>
                        </a:spcBef>
                        <a:spcAft>
                          <a:spcPts val="0"/>
                        </a:spcAft>
                        <a:buClrTx/>
                        <a:buSzTx/>
                        <a:buFontTx/>
                        <a:buNone/>
                        <a:tabLst/>
                        <a:defRPr/>
                      </a:pPr>
                      <a:r>
                        <a:rPr kumimoji="1" lang="en-GB" altLang="ja-JP" sz="1400" dirty="0">
                          <a:solidFill>
                            <a:srgbClr val="000000"/>
                          </a:solidFill>
                          <a:latin typeface="Arial" panose="020B0604020202020204" pitchFamily="34" charset="0"/>
                          <a:cs typeface="Arial" panose="020B0604020202020204" pitchFamily="34" charset="0"/>
                        </a:rPr>
                        <a:t> *  The 1995</a:t>
                      </a:r>
                      <a:r>
                        <a:rPr kumimoji="1" lang="en-GB" altLang="ja-JP" sz="1400" baseline="0" dirty="0">
                          <a:solidFill>
                            <a:srgbClr val="000000"/>
                          </a:solidFill>
                          <a:latin typeface="Arial" panose="020B0604020202020204" pitchFamily="34" charset="0"/>
                          <a:cs typeface="Arial" panose="020B0604020202020204" pitchFamily="34" charset="0"/>
                        </a:rPr>
                        <a:t> amendment expanded  the designation process to natural additives.</a:t>
                      </a:r>
                      <a:endParaRPr kumimoji="1" lang="ja-JP" altLang="en-US" sz="1400" dirty="0">
                        <a:solidFill>
                          <a:srgbClr val="000000"/>
                        </a:solidFill>
                        <a:latin typeface="Arial" panose="020B0604020202020204" pitchFamily="34" charset="0"/>
                        <a:cs typeface="Arial" panose="020B0604020202020204" pitchFamily="34" charset="0"/>
                      </a:endParaRPr>
                    </a:p>
                  </a:txBody>
                  <a:tcPr/>
                </a:tc>
                <a:tc>
                  <a:txBody>
                    <a:bodyPr/>
                    <a:lstStyle/>
                    <a:p>
                      <a:r>
                        <a:rPr kumimoji="1" lang="en-US" altLang="ja-JP" sz="1600" b="1" dirty="0">
                          <a:solidFill>
                            <a:srgbClr val="000000"/>
                          </a:solidFill>
                          <a:latin typeface="Arial" panose="020B0604020202020204" pitchFamily="34" charset="0"/>
                          <a:cs typeface="Arial" panose="020B0604020202020204" pitchFamily="34" charset="0"/>
                        </a:rPr>
                        <a:t>365</a:t>
                      </a:r>
                      <a:r>
                        <a:rPr kumimoji="1" lang="en-US" altLang="ja-JP" sz="1600" b="1" baseline="30000" dirty="0">
                          <a:solidFill>
                            <a:srgbClr val="000000"/>
                          </a:solidFill>
                          <a:latin typeface="Arial" panose="020B0604020202020204" pitchFamily="34" charset="0"/>
                          <a:cs typeface="Arial" panose="020B0604020202020204" pitchFamily="34" charset="0"/>
                        </a:rPr>
                        <a:t>3</a:t>
                      </a:r>
                      <a:endParaRPr kumimoji="1" lang="ja-JP" altLang="en-US" sz="1600" b="1" baseline="30000" dirty="0">
                        <a:solidFill>
                          <a:srgbClr val="000000"/>
                        </a:solidFill>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c>
                  <a:txBody>
                    <a:bodyPr/>
                    <a:lstStyle/>
                    <a:p>
                      <a:r>
                        <a:rPr kumimoji="1" lang="en-GB" altLang="ja-JP" sz="1600" dirty="0">
                          <a:solidFill>
                            <a:schemeClr val="tx1"/>
                          </a:solidFill>
                          <a:latin typeface="Arial" panose="020B0604020202020204" pitchFamily="34" charset="0"/>
                          <a:cs typeface="Arial" panose="020B0604020202020204" pitchFamily="34" charset="0"/>
                        </a:rPr>
                        <a:t>Existing Additives will</a:t>
                      </a:r>
                      <a:r>
                        <a:rPr kumimoji="1" lang="en-GB" altLang="ja-JP" sz="1600" baseline="0" dirty="0">
                          <a:solidFill>
                            <a:schemeClr val="tx1"/>
                          </a:solidFill>
                          <a:latin typeface="Arial" panose="020B0604020202020204" pitchFamily="34" charset="0"/>
                          <a:cs typeface="Arial" panose="020B0604020202020204" pitchFamily="34" charset="0"/>
                        </a:rPr>
                        <a:t> be</a:t>
                      </a:r>
                      <a:r>
                        <a:rPr kumimoji="1" lang="en-GB" altLang="ja-JP" sz="1600" dirty="0">
                          <a:solidFill>
                            <a:schemeClr val="tx1"/>
                          </a:solidFill>
                          <a:latin typeface="Arial" panose="020B0604020202020204" pitchFamily="34" charset="0"/>
                          <a:cs typeface="Arial" panose="020B0604020202020204" pitchFamily="34" charset="0"/>
                        </a:rPr>
                        <a:t> delisted</a:t>
                      </a:r>
                      <a:r>
                        <a:rPr kumimoji="1" lang="en-GB" altLang="ja-JP" sz="1600" baseline="0" dirty="0">
                          <a:solidFill>
                            <a:schemeClr val="tx1"/>
                          </a:solidFill>
                          <a:latin typeface="Arial" panose="020B0604020202020204" pitchFamily="34" charset="0"/>
                          <a:cs typeface="Arial" panose="020B0604020202020204" pitchFamily="34" charset="0"/>
                        </a:rPr>
                        <a:t> </a:t>
                      </a:r>
                      <a:r>
                        <a:rPr kumimoji="1" lang="en-GB" altLang="ja-JP" sz="1600" dirty="0">
                          <a:solidFill>
                            <a:schemeClr val="tx1"/>
                          </a:solidFill>
                          <a:latin typeface="Arial" panose="020B0604020202020204" pitchFamily="34" charset="0"/>
                          <a:cs typeface="Arial" panose="020B0604020202020204" pitchFamily="34" charset="0"/>
                        </a:rPr>
                        <a:t>if</a:t>
                      </a:r>
                      <a:r>
                        <a:rPr kumimoji="1" lang="en-GB" altLang="ja-JP" sz="1600" baseline="0" dirty="0">
                          <a:solidFill>
                            <a:schemeClr val="tx1"/>
                          </a:solidFill>
                          <a:latin typeface="Arial" panose="020B0604020202020204" pitchFamily="34" charset="0"/>
                          <a:cs typeface="Arial" panose="020B0604020202020204" pitchFamily="34" charset="0"/>
                        </a:rPr>
                        <a:t> </a:t>
                      </a:r>
                      <a:r>
                        <a:rPr kumimoji="1" lang="en-GB" altLang="ja-JP" sz="1600" dirty="0">
                          <a:solidFill>
                            <a:schemeClr val="tx1"/>
                          </a:solidFill>
                          <a:latin typeface="Arial" panose="020B0604020202020204" pitchFamily="34" charset="0"/>
                          <a:cs typeface="Arial" panose="020B0604020202020204" pitchFamily="34" charset="0"/>
                        </a:rPr>
                        <a:t>problems with their safety</a:t>
                      </a:r>
                      <a:r>
                        <a:rPr kumimoji="1" lang="en-GB" altLang="ja-JP" sz="1600" baseline="0" dirty="0">
                          <a:solidFill>
                            <a:schemeClr val="tx1"/>
                          </a:solidFill>
                          <a:latin typeface="Arial" panose="020B0604020202020204" pitchFamily="34" charset="0"/>
                          <a:cs typeface="Arial" panose="020B0604020202020204" pitchFamily="34" charset="0"/>
                        </a:rPr>
                        <a:t> are discovered or they are no longer in use.</a:t>
                      </a:r>
                      <a:endParaRPr kumimoji="1" lang="ja-JP" altLang="en-US" sz="16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787735">
                <a:tc>
                  <a:txBody>
                    <a:bodyPr/>
                    <a:lstStyle/>
                    <a:p>
                      <a:r>
                        <a:rPr lang="en-GB" sz="1600" b="1" dirty="0">
                          <a:solidFill>
                            <a:srgbClr val="000000"/>
                          </a:solidFill>
                          <a:latin typeface="Arial" panose="020B0604020202020204" pitchFamily="34" charset="0"/>
                          <a:cs typeface="Arial" panose="020B0604020202020204" pitchFamily="34" charset="0"/>
                        </a:rPr>
                        <a:t>Natural </a:t>
                      </a:r>
                      <a:r>
                        <a:rPr lang="en-GB" sz="1600" b="1" dirty="0" err="1">
                          <a:solidFill>
                            <a:srgbClr val="000000"/>
                          </a:solidFill>
                          <a:latin typeface="Arial" panose="020B0604020202020204" pitchFamily="34" charset="0"/>
                          <a:cs typeface="Arial" panose="020B0604020202020204" pitchFamily="34" charset="0"/>
                        </a:rPr>
                        <a:t>flavoring</a:t>
                      </a:r>
                      <a:r>
                        <a:rPr lang="en-GB" sz="1600" b="1" dirty="0">
                          <a:solidFill>
                            <a:srgbClr val="000000"/>
                          </a:solidFill>
                          <a:latin typeface="Arial" panose="020B0604020202020204" pitchFamily="34" charset="0"/>
                          <a:cs typeface="Arial" panose="020B0604020202020204" pitchFamily="34" charset="0"/>
                        </a:rPr>
                        <a:t> agents</a:t>
                      </a:r>
                      <a:endParaRPr kumimoji="1" lang="ja-JP" altLang="en-US" sz="1600" b="1" dirty="0">
                        <a:solidFill>
                          <a:srgbClr val="000000"/>
                        </a:solidFill>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rgbClr val="000000"/>
                          </a:solidFill>
                          <a:latin typeface="Arial" panose="020B0604020202020204" pitchFamily="34" charset="0"/>
                          <a:cs typeface="Arial" panose="020B0604020202020204" pitchFamily="34" charset="0"/>
                        </a:rPr>
                        <a:t>Substances that are</a:t>
                      </a:r>
                      <a:r>
                        <a:rPr lang="en-GB" sz="1600" baseline="0" dirty="0">
                          <a:solidFill>
                            <a:srgbClr val="000000"/>
                          </a:solidFill>
                          <a:latin typeface="Arial" panose="020B0604020202020204" pitchFamily="34" charset="0"/>
                          <a:cs typeface="Arial" panose="020B0604020202020204" pitchFamily="34" charset="0"/>
                        </a:rPr>
                        <a:t> </a:t>
                      </a:r>
                      <a:r>
                        <a:rPr lang="en-GB" sz="1600" dirty="0">
                          <a:solidFill>
                            <a:srgbClr val="000000"/>
                          </a:solidFill>
                          <a:latin typeface="Arial" panose="020B0604020202020204" pitchFamily="34" charset="0"/>
                          <a:cs typeface="Arial" panose="020B0604020202020204" pitchFamily="34" charset="0"/>
                        </a:rPr>
                        <a:t>derived from natural sources, such as animals and plants, and used for </a:t>
                      </a:r>
                      <a:r>
                        <a:rPr lang="en-GB" sz="1600" dirty="0" err="1">
                          <a:solidFill>
                            <a:srgbClr val="000000"/>
                          </a:solidFill>
                          <a:latin typeface="Arial" panose="020B0604020202020204" pitchFamily="34" charset="0"/>
                          <a:cs typeface="Arial" panose="020B0604020202020204" pitchFamily="34" charset="0"/>
                        </a:rPr>
                        <a:t>flavoring</a:t>
                      </a:r>
                      <a:r>
                        <a:rPr lang="en-GB" sz="1600" dirty="0">
                          <a:solidFill>
                            <a:srgbClr val="000000"/>
                          </a:solidFill>
                          <a:latin typeface="Arial" panose="020B0604020202020204" pitchFamily="34" charset="0"/>
                          <a:cs typeface="Arial" panose="020B0604020202020204" pitchFamily="34" charset="0"/>
                        </a:rPr>
                        <a:t> purposes</a:t>
                      </a:r>
                      <a:r>
                        <a:rPr lang="en-GB" sz="1600" baseline="0" dirty="0">
                          <a:solidFill>
                            <a:srgbClr val="000000"/>
                          </a:solidFill>
                          <a:latin typeface="Arial" panose="020B0604020202020204" pitchFamily="34" charset="0"/>
                          <a:cs typeface="Arial" panose="020B0604020202020204" pitchFamily="34" charset="0"/>
                        </a:rPr>
                        <a:t> </a:t>
                      </a:r>
                      <a:endParaRPr kumimoji="1" lang="ja-JP" altLang="en-US" sz="1600" dirty="0">
                        <a:solidFill>
                          <a:srgbClr val="000000"/>
                        </a:solidFill>
                        <a:latin typeface="Arial" panose="020B0604020202020204" pitchFamily="34" charset="0"/>
                        <a:cs typeface="Arial" panose="020B0604020202020204" pitchFamily="34" charset="0"/>
                      </a:endParaRPr>
                    </a:p>
                  </a:txBody>
                  <a:tcPr/>
                </a:tc>
                <a:tc>
                  <a:txBody>
                    <a:bodyPr/>
                    <a:lstStyle/>
                    <a:p>
                      <a:r>
                        <a:rPr kumimoji="1" lang="en-GB" altLang="ja-JP" sz="1600" b="1" dirty="0">
                          <a:solidFill>
                            <a:srgbClr val="000000"/>
                          </a:solidFill>
                          <a:latin typeface="Arial" panose="020B0604020202020204" pitchFamily="34" charset="0"/>
                          <a:cs typeface="Arial" panose="020B0604020202020204" pitchFamily="34" charset="0"/>
                        </a:rPr>
                        <a:t>Ca.</a:t>
                      </a:r>
                      <a:r>
                        <a:rPr kumimoji="1" lang="en-US" altLang="ja-JP" sz="1600" b="1" dirty="0">
                          <a:solidFill>
                            <a:srgbClr val="000000"/>
                          </a:solidFill>
                          <a:latin typeface="Arial" panose="020B0604020202020204" pitchFamily="34" charset="0"/>
                          <a:cs typeface="Arial" panose="020B0604020202020204" pitchFamily="34" charset="0"/>
                        </a:rPr>
                        <a:t>600</a:t>
                      </a:r>
                      <a:r>
                        <a:rPr kumimoji="1" lang="en-US" altLang="ja-JP" sz="1600" b="1" baseline="30000" dirty="0">
                          <a:solidFill>
                            <a:srgbClr val="000000"/>
                          </a:solidFill>
                          <a:latin typeface="Arial" panose="020B0604020202020204" pitchFamily="34" charset="0"/>
                          <a:cs typeface="Arial" panose="020B0604020202020204" pitchFamily="34" charset="0"/>
                        </a:rPr>
                        <a:t>4</a:t>
                      </a:r>
                      <a:endParaRPr kumimoji="1" lang="ja-JP" altLang="en-US" sz="1600" b="1" baseline="30000" dirty="0">
                        <a:solidFill>
                          <a:srgbClr val="000000"/>
                        </a:solidFill>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GB" altLang="ja-JP" sz="1600" dirty="0">
                          <a:solidFill>
                            <a:srgbClr val="000000"/>
                          </a:solidFill>
                          <a:latin typeface="Arial" panose="020B0604020202020204" pitchFamily="34" charset="0"/>
                          <a:cs typeface="Arial" panose="020B0604020202020204" pitchFamily="34" charset="0"/>
                        </a:rPr>
                        <a:t>Exempt</a:t>
                      </a:r>
                      <a:r>
                        <a:rPr kumimoji="1" lang="en-GB" altLang="ja-JP" sz="1600" baseline="0" dirty="0">
                          <a:solidFill>
                            <a:srgbClr val="000000"/>
                          </a:solidFill>
                          <a:latin typeface="Arial" panose="020B0604020202020204" pitchFamily="34" charset="0"/>
                          <a:cs typeface="Arial" panose="020B0604020202020204" pitchFamily="34" charset="0"/>
                        </a:rPr>
                        <a:t> from   designation  as additives</a:t>
                      </a:r>
                      <a:endParaRPr kumimoji="1" lang="ja-JP" altLang="en-US" sz="1600" dirty="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851134">
                <a:tc>
                  <a:txBody>
                    <a:bodyPr/>
                    <a:lstStyle/>
                    <a:p>
                      <a:r>
                        <a:rPr lang="en-GB" sz="1600" b="1" dirty="0">
                          <a:solidFill>
                            <a:srgbClr val="000000"/>
                          </a:solidFill>
                          <a:latin typeface="Arial" panose="020B0604020202020204" pitchFamily="34" charset="0"/>
                          <a:cs typeface="Arial" panose="020B0604020202020204" pitchFamily="34" charset="0"/>
                        </a:rPr>
                        <a:t>Ordinary foods used as food additives</a:t>
                      </a:r>
                      <a:endParaRPr kumimoji="1" lang="ja-JP" altLang="en-US" sz="1600" b="1" dirty="0">
                        <a:solidFill>
                          <a:srgbClr val="000000"/>
                        </a:solidFill>
                        <a:latin typeface="Arial" panose="020B0604020202020204" pitchFamily="34" charset="0"/>
                        <a:cs typeface="Arial" panose="020B0604020202020204" pitchFamily="34" charset="0"/>
                      </a:endParaRPr>
                    </a:p>
                  </a:txBody>
                  <a:tcPr/>
                </a:tc>
                <a:tc>
                  <a:txBody>
                    <a:bodyPr/>
                    <a:lstStyle/>
                    <a:p>
                      <a:r>
                        <a:rPr lang="en-GB" sz="1600" dirty="0">
                          <a:solidFill>
                            <a:srgbClr val="000000"/>
                          </a:solidFill>
                          <a:latin typeface="Arial" panose="020B0604020202020204" pitchFamily="34" charset="0"/>
                          <a:cs typeface="Arial" panose="020B0604020202020204" pitchFamily="34" charset="0"/>
                        </a:rPr>
                        <a:t>Substances that are </a:t>
                      </a:r>
                      <a:r>
                        <a:rPr lang="en-GB" sz="1600" dirty="0">
                          <a:solidFill>
                            <a:schemeClr val="tx1"/>
                          </a:solidFill>
                          <a:latin typeface="Arial" panose="020B0604020202020204" pitchFamily="34" charset="0"/>
                          <a:cs typeface="Arial" panose="020B0604020202020204" pitchFamily="34" charset="0"/>
                        </a:rPr>
                        <a:t>generally used </a:t>
                      </a:r>
                      <a:r>
                        <a:rPr lang="en-GB" sz="1600" dirty="0">
                          <a:solidFill>
                            <a:srgbClr val="000000"/>
                          </a:solidFill>
                          <a:latin typeface="Arial" panose="020B0604020202020204" pitchFamily="34" charset="0"/>
                          <a:cs typeface="Arial" panose="020B0604020202020204" pitchFamily="34" charset="0"/>
                        </a:rPr>
                        <a:t>for eating or drinking as food and also used as food additives</a:t>
                      </a:r>
                      <a:endParaRPr kumimoji="1" lang="ja-JP" altLang="en-US" sz="1600" dirty="0">
                        <a:solidFill>
                          <a:srgbClr val="000000"/>
                        </a:solidFill>
                        <a:latin typeface="Arial" panose="020B0604020202020204" pitchFamily="34" charset="0"/>
                        <a:cs typeface="Arial" panose="020B0604020202020204" pitchFamily="34" charset="0"/>
                      </a:endParaRPr>
                    </a:p>
                  </a:txBody>
                  <a:tcPr/>
                </a:tc>
                <a:tc>
                  <a:txBody>
                    <a:bodyPr/>
                    <a:lstStyle/>
                    <a:p>
                      <a:r>
                        <a:rPr kumimoji="1" lang="en-GB" altLang="ja-JP" sz="1600" b="1" dirty="0">
                          <a:solidFill>
                            <a:srgbClr val="000000"/>
                          </a:solidFill>
                          <a:latin typeface="Arial" panose="020B0604020202020204" pitchFamily="34" charset="0"/>
                          <a:cs typeface="Arial" panose="020B0604020202020204" pitchFamily="34" charset="0"/>
                        </a:rPr>
                        <a:t>Ca.</a:t>
                      </a:r>
                      <a:r>
                        <a:rPr kumimoji="1" lang="en-US" altLang="ja-JP" sz="1600" b="1" dirty="0">
                          <a:solidFill>
                            <a:srgbClr val="000000"/>
                          </a:solidFill>
                          <a:latin typeface="Arial" panose="020B0604020202020204" pitchFamily="34" charset="0"/>
                          <a:cs typeface="Arial" panose="020B0604020202020204" pitchFamily="34" charset="0"/>
                        </a:rPr>
                        <a:t>100</a:t>
                      </a:r>
                      <a:r>
                        <a:rPr kumimoji="1" lang="en-US" altLang="ja-JP" sz="1600" b="1" baseline="30000" dirty="0">
                          <a:solidFill>
                            <a:srgbClr val="000000"/>
                          </a:solidFill>
                          <a:latin typeface="Arial" panose="020B0604020202020204" pitchFamily="34" charset="0"/>
                          <a:cs typeface="Arial" panose="020B0604020202020204" pitchFamily="34" charset="0"/>
                        </a:rPr>
                        <a:t>5</a:t>
                      </a:r>
                      <a:endParaRPr kumimoji="1" lang="ja-JP" altLang="en-US" sz="1600" b="1" baseline="30000" dirty="0">
                        <a:solidFill>
                          <a:srgbClr val="000000"/>
                        </a:solidFill>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bl>
          </a:graphicData>
        </a:graphic>
      </p:graphicFrame>
      <p:sp>
        <p:nvSpPr>
          <p:cNvPr id="8" name="正方形/長方形 7"/>
          <p:cNvSpPr/>
          <p:nvPr/>
        </p:nvSpPr>
        <p:spPr>
          <a:xfrm>
            <a:off x="29704" y="5821242"/>
            <a:ext cx="9144000" cy="1015663"/>
          </a:xfrm>
          <a:prstGeom prst="rect">
            <a:avLst/>
          </a:prstGeom>
        </p:spPr>
        <p:txBody>
          <a:bodyPr wrap="square">
            <a:spAutoFit/>
          </a:bodyPr>
          <a:lstStyle/>
          <a:p>
            <a:pPr marL="269875"/>
            <a:r>
              <a:rPr lang="en-US" altLang="ja-JP" sz="1200" baseline="30000" dirty="0">
                <a:latin typeface="Arial" panose="020B0604020202020204" pitchFamily="34" charset="0"/>
                <a:cs typeface="Arial" panose="020B0604020202020204" pitchFamily="34" charset="0"/>
              </a:rPr>
              <a:t>1</a:t>
            </a:r>
            <a:r>
              <a:rPr lang="en-GB" altLang="ja-JP" sz="1200" dirty="0">
                <a:latin typeface="Arial" panose="020B0604020202020204" pitchFamily="34" charset="0"/>
                <a:cs typeface="Arial" panose="020B0604020202020204" pitchFamily="34" charset="0"/>
              </a:rPr>
              <a:t>as of March</a:t>
            </a:r>
            <a:r>
              <a:rPr lang="en-US" altLang="ja-JP" sz="1200" dirty="0">
                <a:latin typeface="Arial" panose="020B0604020202020204" pitchFamily="34" charset="0"/>
                <a:cs typeface="Arial" panose="020B0604020202020204" pitchFamily="34" charset="0"/>
              </a:rPr>
              <a:t> </a:t>
            </a:r>
            <a:r>
              <a:rPr lang="en-GB" altLang="ja-JP" sz="1200" dirty="0">
                <a:latin typeface="Arial" panose="020B0604020202020204" pitchFamily="34" charset="0"/>
                <a:cs typeface="Arial" panose="020B0604020202020204" pitchFamily="34" charset="0"/>
              </a:rPr>
              <a:t>201</a:t>
            </a:r>
            <a:r>
              <a:rPr lang="en-US" altLang="ja-JP" sz="1200" dirty="0">
                <a:latin typeface="Arial" panose="020B0604020202020204" pitchFamily="34" charset="0"/>
                <a:cs typeface="Arial" panose="020B0604020202020204" pitchFamily="34" charset="0"/>
              </a:rPr>
              <a:t>9</a:t>
            </a:r>
          </a:p>
          <a:p>
            <a:pPr marL="269875"/>
            <a:r>
              <a:rPr lang="en-US" altLang="ja-JP" sz="1200" baseline="30000" dirty="0">
                <a:latin typeface="Arial" panose="020B0604020202020204" pitchFamily="34" charset="0"/>
                <a:cs typeface="Arial" panose="020B0604020202020204" pitchFamily="34" charset="0"/>
              </a:rPr>
              <a:t>2</a:t>
            </a:r>
            <a:r>
              <a:rPr lang="en-US" altLang="ja-JP" sz="1200" dirty="0">
                <a:latin typeface="Arial" panose="020B0604020202020204" pitchFamily="34" charset="0"/>
                <a:cs typeface="Arial" panose="020B0604020202020204" pitchFamily="34" charset="0"/>
              </a:rPr>
              <a:t>http://www.ffcr.or.jp/zaidan/FFCRHOME.nsf/pages/list-desin.add-x (English)</a:t>
            </a:r>
          </a:p>
          <a:p>
            <a:pPr marL="269875"/>
            <a:r>
              <a:rPr lang="en-US" altLang="ja-JP" sz="1200" baseline="30000" dirty="0">
                <a:latin typeface="Arial" panose="020B0604020202020204" pitchFamily="34" charset="0"/>
                <a:cs typeface="Arial" panose="020B0604020202020204" pitchFamily="34" charset="0"/>
              </a:rPr>
              <a:t>3</a:t>
            </a:r>
            <a:r>
              <a:rPr lang="en-US" altLang="ja-JP" sz="1200" dirty="0">
                <a:latin typeface="Arial" panose="020B0604020202020204" pitchFamily="34" charset="0"/>
                <a:cs typeface="Arial" panose="020B0604020202020204" pitchFamily="34" charset="0"/>
              </a:rPr>
              <a:t>http://www.ffcr.or.jp/zaidan/FFCRHOME.nsf/pages/list-exst.add (English)</a:t>
            </a:r>
          </a:p>
          <a:p>
            <a:pPr marL="269875" algn="just"/>
            <a:r>
              <a:rPr lang="en-US" altLang="ja-JP" sz="1200" baseline="30000" dirty="0">
                <a:latin typeface="Arial" panose="020B0604020202020204" pitchFamily="34" charset="0"/>
                <a:cs typeface="Arial" panose="020B0604020202020204" pitchFamily="34" charset="0"/>
              </a:rPr>
              <a:t>4</a:t>
            </a:r>
            <a:r>
              <a:rPr lang="en-US" altLang="ja-JP" sz="1200" dirty="0">
                <a:latin typeface="Arial" panose="020B0604020202020204" pitchFamily="34" charset="0"/>
                <a:cs typeface="Arial" panose="020B0604020202020204" pitchFamily="34" charset="0"/>
              </a:rPr>
              <a:t>http://www.ffcr.or.jp/zaidan/FFCRHOME.nsf/pages/list-nat.flavors (English)</a:t>
            </a:r>
          </a:p>
          <a:p>
            <a:pPr marL="269875" algn="just"/>
            <a:r>
              <a:rPr lang="en-US" altLang="ja-JP" sz="1200" baseline="30000" dirty="0">
                <a:latin typeface="Arial" panose="020B0604020202020204" pitchFamily="34" charset="0"/>
                <a:cs typeface="Arial" panose="020B0604020202020204" pitchFamily="34" charset="0"/>
              </a:rPr>
              <a:t>5</a:t>
            </a:r>
            <a:r>
              <a:rPr lang="en-US" altLang="ja-JP" sz="1200" dirty="0">
                <a:latin typeface="Arial" panose="020B0604020202020204" pitchFamily="34" charset="0"/>
                <a:cs typeface="Arial" panose="020B0604020202020204" pitchFamily="34" charset="0"/>
              </a:rPr>
              <a:t>http://www.ffcr.or.jp/zaidan/FFCRHOME.nsf/pages/list-general.provd.add (English)</a:t>
            </a:r>
            <a:endParaRPr lang="ja-JP" altLang="en-US" sz="1200" dirty="0">
              <a:latin typeface="Arial" panose="020B0604020202020204" pitchFamily="34" charset="0"/>
              <a:cs typeface="Arial" panose="020B0604020202020204" pitchFamily="34" charset="0"/>
            </a:endParaRPr>
          </a:p>
        </p:txBody>
      </p:sp>
      <p:sp>
        <p:nvSpPr>
          <p:cNvPr id="3" name="スライド番号プレースホルダー 2"/>
          <p:cNvSpPr>
            <a:spLocks noGrp="1"/>
          </p:cNvSpPr>
          <p:nvPr>
            <p:ph type="sldNum" sz="quarter" idx="12"/>
          </p:nvPr>
        </p:nvSpPr>
        <p:spPr/>
        <p:txBody>
          <a:bodyPr/>
          <a:lstStyle/>
          <a:p>
            <a:fld id="{BFA8AD7A-92B3-4FDF-81C0-DF2A8100A5D3}" type="slidenum">
              <a:rPr kumimoji="1" lang="ja-JP" altLang="en-US" smtClean="0"/>
              <a:t>4</a:t>
            </a:fld>
            <a:endParaRPr kumimoji="1" lang="ja-JP" altLang="en-US"/>
          </a:p>
        </p:txBody>
      </p:sp>
    </p:spTree>
    <p:extLst>
      <p:ext uri="{BB962C8B-B14F-4D97-AF65-F5344CB8AC3E}">
        <p14:creationId xmlns:p14="http://schemas.microsoft.com/office/powerpoint/2010/main" val="1533402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
            <a:ext cx="9144000" cy="7920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dirty="0">
                <a:solidFill>
                  <a:prstClr val="black"/>
                </a:solidFill>
                <a:latin typeface="Arial" panose="020B0604020202020204" pitchFamily="34" charset="0"/>
                <a:cs typeface="Arial" panose="020B0604020202020204" pitchFamily="34" charset="0"/>
              </a:rPr>
              <a:t>Regulatory Framework of Food Additives </a:t>
            </a:r>
          </a:p>
        </p:txBody>
      </p:sp>
      <p:sp>
        <p:nvSpPr>
          <p:cNvPr id="2" name="正方形/長方形 1"/>
          <p:cNvSpPr/>
          <p:nvPr/>
        </p:nvSpPr>
        <p:spPr>
          <a:xfrm>
            <a:off x="251520" y="1340768"/>
            <a:ext cx="8640960" cy="461665"/>
          </a:xfrm>
          <a:prstGeom prst="rect">
            <a:avLst/>
          </a:prstGeom>
        </p:spPr>
        <p:txBody>
          <a:bodyPr wrap="square">
            <a:spAutoFit/>
          </a:bodyPr>
          <a:lstStyle/>
          <a:p>
            <a:pPr>
              <a:buClr>
                <a:prstClr val="black"/>
              </a:buClr>
            </a:pPr>
            <a:r>
              <a:rPr lang="en-US" altLang="ja-JP" sz="2400" dirty="0">
                <a:solidFill>
                  <a:prstClr val="black"/>
                </a:solidFill>
                <a:latin typeface="Arial" panose="020B0604020202020204" pitchFamily="34" charset="0"/>
                <a:ea typeface="メイリオ" panose="020B0604030504040204" pitchFamily="50" charset="-128"/>
                <a:cs typeface="Arial" panose="020B0604020202020204" pitchFamily="34" charset="0"/>
              </a:rPr>
              <a:t> </a:t>
            </a:r>
            <a:endParaRPr lang="ja-JP" altLang="en-US" sz="2400" dirty="0">
              <a:solidFill>
                <a:prstClr val="black"/>
              </a:solidFill>
              <a:latin typeface="Arial" panose="020B0604020202020204" pitchFamily="34" charset="0"/>
              <a:ea typeface="メイリオ" panose="020B0604030504040204" pitchFamily="50" charset="-128"/>
              <a:cs typeface="Arial" panose="020B0604020202020204" pitchFamily="34" charset="0"/>
            </a:endParaRPr>
          </a:p>
        </p:txBody>
      </p:sp>
      <p:sp>
        <p:nvSpPr>
          <p:cNvPr id="3" name="正方形/長方形 2"/>
          <p:cNvSpPr/>
          <p:nvPr/>
        </p:nvSpPr>
        <p:spPr>
          <a:xfrm>
            <a:off x="76236" y="980728"/>
            <a:ext cx="8975249" cy="4401205"/>
          </a:xfrm>
          <a:prstGeom prst="rect">
            <a:avLst/>
          </a:prstGeom>
        </p:spPr>
        <p:txBody>
          <a:bodyPr wrap="square">
            <a:spAutoFit/>
          </a:bodyPr>
          <a:lstStyle/>
          <a:p>
            <a:pPr marL="285750" indent="-285750">
              <a:buFont typeface="Wingdings" panose="05000000000000000000" pitchFamily="2" charset="2"/>
              <a:buChar char="n"/>
            </a:pPr>
            <a:r>
              <a:rPr lang="en-GB" altLang="ja-JP" sz="2000" b="1" dirty="0">
                <a:solidFill>
                  <a:prstClr val="black"/>
                </a:solidFill>
                <a:latin typeface="Arial" panose="020B0604020202020204" pitchFamily="34" charset="0"/>
                <a:cs typeface="Arial" panose="020B0604020202020204" pitchFamily="34" charset="0"/>
              </a:rPr>
              <a:t>Article 10 of the Food Sanitation Act</a:t>
            </a:r>
            <a:endParaRPr lang="en-US" altLang="ja-JP" sz="2000" b="1" dirty="0">
              <a:solidFill>
                <a:prstClr val="black"/>
              </a:solidFill>
              <a:latin typeface="Arial" panose="020B0604020202020204" pitchFamily="34" charset="0"/>
              <a:cs typeface="Arial" panose="020B0604020202020204" pitchFamily="34" charset="0"/>
            </a:endParaRPr>
          </a:p>
          <a:p>
            <a:pPr marL="269875"/>
            <a:r>
              <a:rPr lang="en-GB" altLang="ja-JP" sz="2000" u="sng" dirty="0">
                <a:solidFill>
                  <a:srgbClr val="FF0000"/>
                </a:solidFill>
                <a:latin typeface="Arial" panose="020B0604020202020204" pitchFamily="34" charset="0"/>
                <a:cs typeface="Arial" panose="020B0604020202020204" pitchFamily="34" charset="0"/>
              </a:rPr>
              <a:t>Additives</a:t>
            </a:r>
            <a:r>
              <a:rPr lang="en-GB" altLang="ja-JP" sz="2000" dirty="0">
                <a:solidFill>
                  <a:prstClr val="black"/>
                </a:solidFill>
                <a:latin typeface="Arial" panose="020B0604020202020204" pitchFamily="34" charset="0"/>
                <a:cs typeface="Arial" panose="020B0604020202020204" pitchFamily="34" charset="0"/>
              </a:rPr>
              <a:t> (excluding natural </a:t>
            </a:r>
            <a:r>
              <a:rPr lang="en-GB" altLang="ja-JP" sz="2000" dirty="0" err="1">
                <a:solidFill>
                  <a:prstClr val="black"/>
                </a:solidFill>
                <a:latin typeface="Arial" panose="020B0604020202020204" pitchFamily="34" charset="0"/>
                <a:cs typeface="Arial" panose="020B0604020202020204" pitchFamily="34" charset="0"/>
              </a:rPr>
              <a:t>flavoring</a:t>
            </a:r>
            <a:r>
              <a:rPr lang="en-GB" altLang="ja-JP" sz="2000" dirty="0">
                <a:solidFill>
                  <a:prstClr val="black"/>
                </a:solidFill>
                <a:latin typeface="Arial" panose="020B0604020202020204" pitchFamily="34" charset="0"/>
                <a:cs typeface="Arial" panose="020B0604020202020204" pitchFamily="34" charset="0"/>
              </a:rPr>
              <a:t> agents and </a:t>
            </a:r>
            <a:r>
              <a:rPr lang="en-GB" altLang="ja-JP" sz="2000" dirty="0">
                <a:latin typeface="Arial" panose="020B0604020202020204" pitchFamily="34" charset="0"/>
                <a:cs typeface="Arial" panose="020B0604020202020204" pitchFamily="34" charset="0"/>
              </a:rPr>
              <a:t>ordinary</a:t>
            </a:r>
            <a:r>
              <a:rPr lang="en-GB" altLang="ja-JP" sz="2000" dirty="0">
                <a:solidFill>
                  <a:prstClr val="black"/>
                </a:solidFill>
                <a:latin typeface="Arial" panose="020B0604020202020204" pitchFamily="34" charset="0"/>
                <a:cs typeface="Arial" panose="020B0604020202020204" pitchFamily="34" charset="0"/>
              </a:rPr>
              <a:t> foods used as </a:t>
            </a:r>
            <a:r>
              <a:rPr lang="en-GB" altLang="ja-JP" sz="2000" dirty="0">
                <a:latin typeface="Arial" panose="020B0604020202020204" pitchFamily="34" charset="0"/>
                <a:cs typeface="Arial" panose="020B0604020202020204" pitchFamily="34" charset="0"/>
              </a:rPr>
              <a:t>food </a:t>
            </a:r>
            <a:r>
              <a:rPr lang="en-GB" altLang="ja-JP" sz="2000" dirty="0">
                <a:solidFill>
                  <a:prstClr val="black"/>
                </a:solidFill>
                <a:latin typeface="Arial" panose="020B0604020202020204" pitchFamily="34" charset="0"/>
                <a:cs typeface="Arial" panose="020B0604020202020204" pitchFamily="34" charset="0"/>
              </a:rPr>
              <a:t>additives), additive preparations and foods containing additives </a:t>
            </a:r>
            <a:r>
              <a:rPr lang="en-GB" altLang="ja-JP" sz="2000" u="sng" dirty="0">
                <a:solidFill>
                  <a:srgbClr val="FF0000"/>
                </a:solidFill>
                <a:latin typeface="Arial" panose="020B0604020202020204" pitchFamily="34" charset="0"/>
                <a:cs typeface="Arial" panose="020B0604020202020204" pitchFamily="34" charset="0"/>
              </a:rPr>
              <a:t>shall not be sold; nor be produced, imported, processed, used, stored or displayed for the purpose of marketing,</a:t>
            </a:r>
            <a:r>
              <a:rPr lang="en-GB" altLang="ja-JP" sz="2000" dirty="0">
                <a:solidFill>
                  <a:prstClr val="black"/>
                </a:solidFill>
                <a:latin typeface="Arial" panose="020B0604020202020204" pitchFamily="34" charset="0"/>
                <a:cs typeface="Arial" panose="020B0604020202020204" pitchFamily="34" charset="0"/>
              </a:rPr>
              <a:t> </a:t>
            </a:r>
            <a:r>
              <a:rPr lang="en-GB" altLang="ja-JP" sz="2000" u="sng" dirty="0">
                <a:solidFill>
                  <a:srgbClr val="FF0000"/>
                </a:solidFill>
                <a:latin typeface="Arial" panose="020B0604020202020204" pitchFamily="34" charset="0"/>
                <a:cs typeface="Arial" panose="020B0604020202020204" pitchFamily="34" charset="0"/>
              </a:rPr>
              <a:t>except for cases where</a:t>
            </a:r>
            <a:r>
              <a:rPr lang="en-GB" altLang="ja-JP" sz="2000" u="sng" dirty="0">
                <a:latin typeface="Arial" panose="020B0604020202020204" pitchFamily="34" charset="0"/>
                <a:cs typeface="Arial" panose="020B0604020202020204" pitchFamily="34" charset="0"/>
              </a:rPr>
              <a:t> </a:t>
            </a:r>
            <a:r>
              <a:rPr lang="en-GB" altLang="ja-JP" sz="2000" u="sng" dirty="0">
                <a:solidFill>
                  <a:srgbClr val="FF0000"/>
                </a:solidFill>
                <a:latin typeface="Arial" panose="020B0604020202020204" pitchFamily="34" charset="0"/>
                <a:cs typeface="Arial" panose="020B0604020202020204" pitchFamily="34" charset="0"/>
              </a:rPr>
              <a:t>the Minister of Health, Labour and Welfare has specified there is no risk to human health</a:t>
            </a:r>
            <a:r>
              <a:rPr lang="en-GB" altLang="ja-JP" sz="2000" dirty="0">
                <a:solidFill>
                  <a:prstClr val="black"/>
                </a:solidFill>
                <a:latin typeface="Arial" panose="020B0604020202020204" pitchFamily="34" charset="0"/>
                <a:cs typeface="Arial" panose="020B0604020202020204" pitchFamily="34" charset="0"/>
              </a:rPr>
              <a:t> by hearing the opinions of the Pharmaceutical Affairs and Food Sanitation Council.</a:t>
            </a:r>
            <a:r>
              <a:rPr lang="ja-JP" altLang="en-US" sz="2000" dirty="0">
                <a:solidFill>
                  <a:prstClr val="black"/>
                </a:solidFill>
                <a:latin typeface="Arial" panose="020B0604020202020204" pitchFamily="34" charset="0"/>
                <a:cs typeface="Arial" panose="020B0604020202020204" pitchFamily="34" charset="0"/>
              </a:rPr>
              <a:t> </a:t>
            </a:r>
          </a:p>
          <a:p>
            <a:endParaRPr lang="en-US" altLang="ja-JP" sz="2000" dirty="0">
              <a:solidFill>
                <a:prstClr val="black"/>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n"/>
            </a:pPr>
            <a:r>
              <a:rPr lang="en-US" altLang="ja-JP" sz="2000" b="1" dirty="0">
                <a:solidFill>
                  <a:prstClr val="black"/>
                </a:solidFill>
                <a:latin typeface="Arial" panose="020B0604020202020204" pitchFamily="34" charset="0"/>
                <a:cs typeface="Arial" panose="020B0604020202020204" pitchFamily="34" charset="0"/>
              </a:rPr>
              <a:t>Guidelines for the Designation of Food Additives and Revision of Standards for Use of Food Additives</a:t>
            </a:r>
            <a:endParaRPr lang="en-GB" altLang="ja-JP" sz="2000" b="1" dirty="0">
              <a:solidFill>
                <a:prstClr val="black"/>
              </a:solidFill>
              <a:latin typeface="Arial" panose="020B0604020202020204" pitchFamily="34" charset="0"/>
              <a:cs typeface="Arial" panose="020B0604020202020204" pitchFamily="34" charset="0"/>
            </a:endParaRPr>
          </a:p>
          <a:p>
            <a:pPr algn="r"/>
            <a:r>
              <a:rPr lang="ja-JP" altLang="en-US" sz="2000" dirty="0">
                <a:solidFill>
                  <a:prstClr val="black"/>
                </a:solidFill>
                <a:latin typeface="Arial" panose="020B0604020202020204" pitchFamily="34" charset="0"/>
                <a:cs typeface="Arial" panose="020B0604020202020204" pitchFamily="34" charset="0"/>
              </a:rPr>
              <a:t>（</a:t>
            </a:r>
            <a:r>
              <a:rPr lang="en-US" altLang="ja-JP" sz="2000" dirty="0">
                <a:solidFill>
                  <a:prstClr val="black"/>
                </a:solidFill>
                <a:latin typeface="Arial" panose="020B0604020202020204" pitchFamily="34" charset="0"/>
                <a:cs typeface="Arial" panose="020B0604020202020204" pitchFamily="34" charset="0"/>
              </a:rPr>
              <a:t>Ministry of Health, </a:t>
            </a:r>
            <a:r>
              <a:rPr lang="en-US" altLang="ja-JP" sz="2000" dirty="0" err="1">
                <a:solidFill>
                  <a:prstClr val="black"/>
                </a:solidFill>
                <a:latin typeface="Arial" panose="020B0604020202020204" pitchFamily="34" charset="0"/>
                <a:cs typeface="Arial" panose="020B0604020202020204" pitchFamily="34" charset="0"/>
              </a:rPr>
              <a:t>Labour</a:t>
            </a:r>
            <a:r>
              <a:rPr lang="en-US" altLang="ja-JP" sz="2000" dirty="0">
                <a:solidFill>
                  <a:prstClr val="black"/>
                </a:solidFill>
                <a:latin typeface="Arial" panose="020B0604020202020204" pitchFamily="34" charset="0"/>
                <a:cs typeface="Arial" panose="020B0604020202020204" pitchFamily="34" charset="0"/>
              </a:rPr>
              <a:t> and Welfare, March</a:t>
            </a:r>
            <a:r>
              <a:rPr lang="en-GB" altLang="ja-JP" sz="2000" dirty="0">
                <a:solidFill>
                  <a:prstClr val="black"/>
                </a:solidFill>
                <a:latin typeface="Arial" panose="020B0604020202020204" pitchFamily="34" charset="0"/>
                <a:cs typeface="Arial" panose="020B0604020202020204" pitchFamily="34" charset="0"/>
              </a:rPr>
              <a:t> 1996)</a:t>
            </a:r>
            <a:r>
              <a:rPr lang="ja-JP" altLang="en-US" sz="2000" dirty="0">
                <a:solidFill>
                  <a:prstClr val="black"/>
                </a:solidFill>
                <a:latin typeface="Arial" panose="020B0604020202020204" pitchFamily="34" charset="0"/>
                <a:cs typeface="Arial" panose="020B0604020202020204" pitchFamily="34" charset="0"/>
              </a:rPr>
              <a:t> </a:t>
            </a:r>
          </a:p>
          <a:p>
            <a:pPr marL="269875"/>
            <a:r>
              <a:rPr lang="en-US" altLang="ja-JP" sz="2000" dirty="0">
                <a:solidFill>
                  <a:prstClr val="black"/>
                </a:solidFill>
                <a:latin typeface="Arial" panose="020B0604020202020204" pitchFamily="34" charset="0"/>
                <a:cs typeface="Arial" panose="020B0604020202020204" pitchFamily="34" charset="0"/>
              </a:rPr>
              <a:t>Food additives shall not pose a risk to human health and their use </a:t>
            </a:r>
            <a:r>
              <a:rPr lang="en-US" altLang="ja-JP" sz="2000" dirty="0">
                <a:latin typeface="Arial" panose="020B0604020202020204" pitchFamily="34" charset="0"/>
                <a:cs typeface="Arial" panose="020B0604020202020204" pitchFamily="34" charset="0"/>
              </a:rPr>
              <a:t>must </a:t>
            </a:r>
            <a:r>
              <a:rPr lang="en-US" altLang="ja-JP" sz="2000" dirty="0">
                <a:solidFill>
                  <a:prstClr val="black"/>
                </a:solidFill>
                <a:latin typeface="Arial" panose="020B0604020202020204" pitchFamily="34" charset="0"/>
                <a:cs typeface="Arial" panose="020B0604020202020204" pitchFamily="34" charset="0"/>
              </a:rPr>
              <a:t>provide benefits to consumers.</a:t>
            </a:r>
          </a:p>
        </p:txBody>
      </p:sp>
      <p:sp>
        <p:nvSpPr>
          <p:cNvPr id="5" name="下矢印 9"/>
          <p:cNvSpPr>
            <a:spLocks noChangeArrowheads="1"/>
          </p:cNvSpPr>
          <p:nvPr/>
        </p:nvSpPr>
        <p:spPr bwMode="auto">
          <a:xfrm>
            <a:off x="3603723" y="5271410"/>
            <a:ext cx="1844039" cy="562354"/>
          </a:xfrm>
          <a:prstGeom prst="downArrow">
            <a:avLst>
              <a:gd name="adj1" fmla="val 48827"/>
              <a:gd name="adj2" fmla="val 61897"/>
            </a:avLst>
          </a:prstGeom>
          <a:solidFill>
            <a:srgbClr val="92D050"/>
          </a:solidFill>
          <a:ln>
            <a:noFill/>
            <a:headEnd/>
            <a:tailEnd/>
          </a:ln>
        </p:spPr>
        <p:style>
          <a:lnRef idx="1">
            <a:schemeClr val="accent6"/>
          </a:lnRef>
          <a:fillRef idx="2">
            <a:schemeClr val="accent6"/>
          </a:fillRef>
          <a:effectRef idx="1">
            <a:schemeClr val="accent6"/>
          </a:effectRef>
          <a:fontRef idx="minor">
            <a:schemeClr val="dk1"/>
          </a:fontRef>
        </p:style>
        <p:txBody>
          <a:bodyPr wrap="square">
            <a:spAutoFit/>
          </a:bodyPr>
          <a:lstStyle/>
          <a:p>
            <a:endParaRPr lang="ja-JP" altLang="en-US">
              <a:solidFill>
                <a:prstClr val="black"/>
              </a:solidFill>
            </a:endParaRPr>
          </a:p>
        </p:txBody>
      </p:sp>
      <p:sp>
        <p:nvSpPr>
          <p:cNvPr id="6" name="正方形/長方形 5"/>
          <p:cNvSpPr/>
          <p:nvPr/>
        </p:nvSpPr>
        <p:spPr>
          <a:xfrm>
            <a:off x="151441" y="5851021"/>
            <a:ext cx="8853787" cy="830997"/>
          </a:xfrm>
          <a:prstGeom prst="rect">
            <a:avLst/>
          </a:prstGeom>
        </p:spPr>
        <p:txBody>
          <a:bodyPr wrap="square">
            <a:spAutoFit/>
          </a:bodyPr>
          <a:lstStyle/>
          <a:p>
            <a:r>
              <a:rPr lang="en-US" altLang="ja-JP" sz="2400" b="1" u="sng" dirty="0">
                <a:solidFill>
                  <a:prstClr val="black"/>
                </a:solidFill>
                <a:latin typeface="Arial" panose="020B0604020202020204" pitchFamily="34" charset="0"/>
                <a:ea typeface="メイリオ" panose="020B0604030504040204" pitchFamily="50" charset="-128"/>
                <a:cs typeface="Arial" panose="020B0604020202020204" pitchFamily="34" charset="0"/>
              </a:rPr>
              <a:t>Food Additives are not permitted for use unless proven safe and effective.</a:t>
            </a:r>
          </a:p>
        </p:txBody>
      </p:sp>
      <p:sp>
        <p:nvSpPr>
          <p:cNvPr id="7" name="スライド番号プレースホルダー 6"/>
          <p:cNvSpPr>
            <a:spLocks noGrp="1"/>
          </p:cNvSpPr>
          <p:nvPr>
            <p:ph type="sldNum" sz="quarter" idx="12"/>
          </p:nvPr>
        </p:nvSpPr>
        <p:spPr/>
        <p:txBody>
          <a:bodyPr/>
          <a:lstStyle/>
          <a:p>
            <a:fld id="{BFA8AD7A-92B3-4FDF-81C0-DF2A8100A5D3}" type="slidenum">
              <a:rPr lang="ja-JP" altLang="en-US" smtClean="0">
                <a:solidFill>
                  <a:prstClr val="black">
                    <a:tint val="75000"/>
                  </a:prstClr>
                </a:solidFill>
              </a:rPr>
              <a:pPr/>
              <a:t>5</a:t>
            </a:fld>
            <a:endParaRPr lang="ja-JP" altLang="en-US">
              <a:solidFill>
                <a:prstClr val="black">
                  <a:tint val="75000"/>
                </a:prstClr>
              </a:solidFill>
            </a:endParaRPr>
          </a:p>
        </p:txBody>
      </p:sp>
    </p:spTree>
    <p:extLst>
      <p:ext uri="{BB962C8B-B14F-4D97-AF65-F5344CB8AC3E}">
        <p14:creationId xmlns:p14="http://schemas.microsoft.com/office/powerpoint/2010/main" val="3681403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
            <a:ext cx="9144000" cy="7920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ja-JP" sz="3600" dirty="0">
                <a:solidFill>
                  <a:prstClr val="black"/>
                </a:solidFill>
                <a:latin typeface="Arial" panose="020B0604020202020204" pitchFamily="34" charset="0"/>
                <a:cs typeface="Arial" panose="020B0604020202020204" pitchFamily="34" charset="0"/>
              </a:rPr>
              <a:t>Approval Procedures for Food Additives </a:t>
            </a:r>
          </a:p>
        </p:txBody>
      </p:sp>
      <p:sp>
        <p:nvSpPr>
          <p:cNvPr id="2" name="正方形/長方形 1"/>
          <p:cNvSpPr/>
          <p:nvPr/>
        </p:nvSpPr>
        <p:spPr>
          <a:xfrm>
            <a:off x="251520" y="1340768"/>
            <a:ext cx="8640960" cy="461665"/>
          </a:xfrm>
          <a:prstGeom prst="rect">
            <a:avLst/>
          </a:prstGeom>
        </p:spPr>
        <p:txBody>
          <a:bodyPr wrap="square">
            <a:spAutoFit/>
          </a:bodyPr>
          <a:lstStyle/>
          <a:p>
            <a:pPr>
              <a:buClr>
                <a:schemeClr val="tx1"/>
              </a:buClr>
            </a:pPr>
            <a:r>
              <a:rPr lang="en-US" altLang="ja-JP" sz="2400" dirty="0">
                <a:latin typeface="Arial" panose="020B0604020202020204" pitchFamily="34" charset="0"/>
                <a:ea typeface="メイリオ" panose="020B0604030504040204" pitchFamily="50" charset="-128"/>
                <a:cs typeface="Arial" panose="020B0604020202020204" pitchFamily="34" charset="0"/>
              </a:rPr>
              <a:t> </a:t>
            </a:r>
            <a:endParaRPr lang="ja-JP" altLang="en-US" sz="2400" dirty="0">
              <a:latin typeface="Arial" panose="020B0604020202020204" pitchFamily="34" charset="0"/>
              <a:ea typeface="メイリオ" panose="020B0604030504040204" pitchFamily="50" charset="-128"/>
              <a:cs typeface="Arial" panose="020B0604020202020204" pitchFamily="34" charset="0"/>
            </a:endParaRPr>
          </a:p>
        </p:txBody>
      </p:sp>
      <p:grpSp>
        <p:nvGrpSpPr>
          <p:cNvPr id="5" name="グループ化 4"/>
          <p:cNvGrpSpPr/>
          <p:nvPr/>
        </p:nvGrpSpPr>
        <p:grpSpPr>
          <a:xfrm>
            <a:off x="372535" y="1629790"/>
            <a:ext cx="7851724" cy="5123803"/>
            <a:chOff x="240417" y="1416711"/>
            <a:chExt cx="7851724" cy="5123803"/>
          </a:xfrm>
        </p:grpSpPr>
        <p:sp>
          <p:nvSpPr>
            <p:cNvPr id="7" name="角丸四角形 6"/>
            <p:cNvSpPr/>
            <p:nvPr/>
          </p:nvSpPr>
          <p:spPr>
            <a:xfrm>
              <a:off x="4740101" y="2799678"/>
              <a:ext cx="3352040" cy="3740836"/>
            </a:xfrm>
            <a:prstGeom prst="roundRect">
              <a:avLst>
                <a:gd name="adj" fmla="val 10432"/>
              </a:avLst>
            </a:prstGeom>
            <a:solidFill>
              <a:srgbClr val="CCECFF"/>
            </a:solidFill>
            <a:ln w="3175" cap="flat" cmpd="sng" algn="ctr">
              <a:solidFill>
                <a:srgbClr val="336600"/>
              </a:solidFill>
              <a:prstDash val="solid"/>
            </a:ln>
            <a:effectLst/>
          </p:spPr>
          <p:txBody>
            <a:bodyPr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6" name="AutoShape 6"/>
            <p:cNvSpPr>
              <a:spLocks noChangeArrowheads="1"/>
            </p:cNvSpPr>
            <p:nvPr/>
          </p:nvSpPr>
          <p:spPr bwMode="auto">
            <a:xfrm>
              <a:off x="3364287" y="1705223"/>
              <a:ext cx="2354827" cy="4835290"/>
            </a:xfrm>
            <a:prstGeom prst="roundRect">
              <a:avLst>
                <a:gd name="adj" fmla="val 16667"/>
              </a:avLst>
            </a:prstGeom>
            <a:solidFill>
              <a:srgbClr val="CCECFF"/>
            </a:solidFill>
            <a:ln w="9525">
              <a:solidFill>
                <a:srgbClr val="336600"/>
              </a:solidFill>
              <a:round/>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8" name="AutoShape 6"/>
            <p:cNvSpPr>
              <a:spLocks noChangeArrowheads="1"/>
            </p:cNvSpPr>
            <p:nvPr/>
          </p:nvSpPr>
          <p:spPr bwMode="auto">
            <a:xfrm>
              <a:off x="4463430" y="3463833"/>
              <a:ext cx="2354827" cy="2901354"/>
            </a:xfrm>
            <a:prstGeom prst="roundRect">
              <a:avLst>
                <a:gd name="adj" fmla="val 16667"/>
              </a:avLst>
            </a:prstGeom>
            <a:solidFill>
              <a:srgbClr val="CCECFF"/>
            </a:solidFill>
            <a:ln w="9525">
              <a:noFill/>
              <a:round/>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9" name="AutoShape 2"/>
            <p:cNvSpPr>
              <a:spLocks noChangeArrowheads="1"/>
            </p:cNvSpPr>
            <p:nvPr/>
          </p:nvSpPr>
          <p:spPr bwMode="auto">
            <a:xfrm>
              <a:off x="299101" y="1766413"/>
              <a:ext cx="2171042" cy="3050057"/>
            </a:xfrm>
            <a:prstGeom prst="roundRect">
              <a:avLst>
                <a:gd name="adj" fmla="val 10650"/>
              </a:avLst>
            </a:prstGeom>
            <a:solidFill>
              <a:srgbClr val="FFDDFF"/>
            </a:solidFill>
            <a:ln w="9525">
              <a:solidFill>
                <a:srgbClr val="336600"/>
              </a:solidFill>
              <a:round/>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0" name="Text Box 4"/>
            <p:cNvSpPr txBox="1">
              <a:spLocks noChangeArrowheads="1"/>
            </p:cNvSpPr>
            <p:nvPr/>
          </p:nvSpPr>
          <p:spPr bwMode="auto">
            <a:xfrm>
              <a:off x="240417" y="1447854"/>
              <a:ext cx="2251068" cy="349702"/>
            </a:xfrm>
            <a:prstGeom prst="rect">
              <a:avLst/>
            </a:prstGeom>
            <a:solidFill>
              <a:srgbClr val="FFFFFF"/>
            </a:solidFill>
            <a:ln w="9525">
              <a:solidFill>
                <a:srgbClr val="000000"/>
              </a:solidFill>
              <a:miter lim="800000"/>
              <a:headEnd/>
              <a:tailEnd/>
            </a:ln>
          </p:spPr>
          <p:txBody>
            <a:bodyPr wrap="square" tIns="72000" bIns="0">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FSC</a:t>
              </a:r>
              <a:endParaRPr kumimoji="0" lang="ja-JP" altLang="en-US" sz="1800" b="1" i="0" u="none" strike="noStrike" kern="0" cap="none" spc="0" normalizeH="0" baseline="3000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1" name="AutoShape 11"/>
            <p:cNvSpPr>
              <a:spLocks noChangeArrowheads="1"/>
            </p:cNvSpPr>
            <p:nvPr/>
          </p:nvSpPr>
          <p:spPr bwMode="auto">
            <a:xfrm>
              <a:off x="3438640" y="2935509"/>
              <a:ext cx="2205205" cy="317399"/>
            </a:xfrm>
            <a:prstGeom prst="flowChartProcess">
              <a:avLst/>
            </a:prstGeom>
            <a:solidFill>
              <a:sysClr val="window" lastClr="FFFFFF"/>
            </a:solidFill>
            <a:ln w="9525">
              <a:solidFill>
                <a:sysClr val="windowText" lastClr="000000"/>
              </a:solidFill>
              <a:miter lim="800000"/>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Request assessment </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2" name="Line 18"/>
            <p:cNvSpPr>
              <a:spLocks noChangeShapeType="1"/>
            </p:cNvSpPr>
            <p:nvPr/>
          </p:nvSpPr>
          <p:spPr bwMode="auto">
            <a:xfrm flipH="1">
              <a:off x="2470143" y="3010856"/>
              <a:ext cx="992284" cy="0"/>
            </a:xfrm>
            <a:prstGeom prst="line">
              <a:avLst/>
            </a:prstGeom>
            <a:noFill/>
            <a:ln w="38100">
              <a:solidFill>
                <a:srgbClr val="000000"/>
              </a:solidFill>
              <a:round/>
              <a:headEn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3" name="Line 19"/>
            <p:cNvSpPr>
              <a:spLocks noChangeShapeType="1"/>
            </p:cNvSpPr>
            <p:nvPr/>
          </p:nvSpPr>
          <p:spPr bwMode="auto">
            <a:xfrm flipV="1">
              <a:off x="5427428" y="2047572"/>
              <a:ext cx="538378" cy="0"/>
            </a:xfrm>
            <a:prstGeom prst="line">
              <a:avLst/>
            </a:prstGeom>
            <a:noFill/>
            <a:ln w="38100">
              <a:solidFill>
                <a:srgbClr val="000000"/>
              </a:solidFill>
              <a:round/>
              <a:headEnd type="triangle" w="med" len="med"/>
              <a:tailEn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4" name="AutoShape 20"/>
            <p:cNvSpPr>
              <a:spLocks noChangeArrowheads="1"/>
            </p:cNvSpPr>
            <p:nvPr/>
          </p:nvSpPr>
          <p:spPr bwMode="auto">
            <a:xfrm>
              <a:off x="2432337" y="2673540"/>
              <a:ext cx="910840" cy="252274"/>
            </a:xfrm>
            <a:prstGeom prst="roundRect">
              <a:avLst>
                <a:gd name="adj" fmla="val 16667"/>
              </a:avLst>
            </a:prstGeom>
            <a:solidFill>
              <a:srgbClr val="FFFF00"/>
            </a:solidFill>
            <a:ln w="9525">
              <a:noFill/>
              <a:round/>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Hearing</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5" name="Line 31"/>
            <p:cNvSpPr>
              <a:spLocks noChangeShapeType="1"/>
            </p:cNvSpPr>
            <p:nvPr/>
          </p:nvSpPr>
          <p:spPr bwMode="auto">
            <a:xfrm>
              <a:off x="2063618" y="4440057"/>
              <a:ext cx="1539111" cy="0"/>
            </a:xfrm>
            <a:prstGeom prst="line">
              <a:avLst/>
            </a:prstGeom>
            <a:noFill/>
            <a:ln w="38100">
              <a:solidFill>
                <a:srgbClr val="000000"/>
              </a:solidFill>
              <a:round/>
              <a:headEn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6" name="AutoShape 34"/>
            <p:cNvSpPr>
              <a:spLocks noChangeArrowheads="1"/>
            </p:cNvSpPr>
            <p:nvPr/>
          </p:nvSpPr>
          <p:spPr bwMode="auto">
            <a:xfrm>
              <a:off x="2149803" y="4008009"/>
              <a:ext cx="1349631" cy="379140"/>
            </a:xfrm>
            <a:prstGeom prst="roundRect">
              <a:avLst>
                <a:gd name="adj" fmla="val 16667"/>
              </a:avLst>
            </a:prstGeom>
            <a:solidFill>
              <a:srgbClr val="FFFF00"/>
            </a:solidFill>
            <a:ln w="9525">
              <a:noFill/>
              <a:round/>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Notice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R</a:t>
              </a:r>
              <a:r>
                <a:rPr kumimoji="0" lang="en-US" altLang="ja-JP" sz="1200" b="1" i="0" u="none" strike="noStrike" kern="0" cap="none" spc="0" normalizeH="0" baseline="0" noProof="0" dirty="0" err="1">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ecommendation</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7" name="Text Box 37"/>
            <p:cNvSpPr txBox="1">
              <a:spLocks noChangeArrowheads="1"/>
            </p:cNvSpPr>
            <p:nvPr/>
          </p:nvSpPr>
          <p:spPr bwMode="auto">
            <a:xfrm>
              <a:off x="3765658" y="1416711"/>
              <a:ext cx="1552088" cy="349702"/>
            </a:xfrm>
            <a:prstGeom prst="rect">
              <a:avLst/>
            </a:prstGeom>
            <a:solidFill>
              <a:srgbClr val="FFFFFF"/>
            </a:solidFill>
            <a:ln w="9525">
              <a:solidFill>
                <a:srgbClr val="000000"/>
              </a:solidFill>
              <a:miter lim="800000"/>
              <a:headEnd/>
              <a:tailEnd/>
            </a:ln>
          </p:spPr>
          <p:txBody>
            <a:bodyPr wrap="square" tIns="72000" bIns="0">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MHLW</a:t>
              </a:r>
              <a:endParaRPr kumimoji="0" lang="ja-JP" altLang="en-US" sz="18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8" name="AutoShape 3"/>
            <p:cNvSpPr>
              <a:spLocks noChangeArrowheads="1"/>
            </p:cNvSpPr>
            <p:nvPr/>
          </p:nvSpPr>
          <p:spPr bwMode="auto">
            <a:xfrm>
              <a:off x="407433" y="2211380"/>
              <a:ext cx="1946111" cy="923330"/>
            </a:xfrm>
            <a:prstGeom prst="flowChartProcess">
              <a:avLst/>
            </a:prstGeom>
            <a:solidFill>
              <a:sysClr val="window" lastClr="FFFFFF"/>
            </a:solidFill>
            <a:ln w="9525">
              <a:solidFill>
                <a:sysClr val="windowText" lastClr="000000"/>
              </a:solidFill>
              <a:miter lim="800000"/>
              <a:headEnd/>
              <a:tailEnd/>
            </a:ln>
          </p:spPr>
          <p:txBody>
            <a:bodyPr wrap="square" anchor="ctr">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R="0" lvl="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Toxicity Evaluation</a:t>
              </a:r>
            </a:p>
            <a:p>
              <a:pPr marR="0" lvl="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a:t>
              </a:r>
              <a:r>
                <a:rPr kumimoji="0" lang="en-US" altLang="ja-JP" sz="105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Chronic toxicity </a:t>
              </a:r>
              <a:endParaRPr kumimoji="0" lang="ja-JP" altLang="en-US" sz="105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a:p>
              <a:pPr marR="0" lvl="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a:t>
              </a:r>
              <a:r>
                <a:rPr kumimoji="0" lang="en-US" altLang="ja-JP" sz="105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Carcinogenicity </a:t>
              </a:r>
            </a:p>
            <a:p>
              <a:pPr marR="0" lvl="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effectLst/>
                  <a:uLnTx/>
                  <a:uFillTx/>
                  <a:latin typeface="Arial" panose="020B0604020202020204" pitchFamily="34" charset="0"/>
                  <a:ea typeface="メイリオ" panose="020B0604030504040204" pitchFamily="50" charset="-128"/>
                  <a:cs typeface="Arial" panose="020B0604020202020204" pitchFamily="34" charset="0"/>
                </a:rPr>
                <a:t>・</a:t>
              </a:r>
              <a:r>
                <a:rPr kumimoji="0" lang="en-US" altLang="ja-JP" sz="1050" b="1" i="0" u="none" strike="noStrike" kern="0" cap="none" spc="0" normalizeH="0" baseline="0" noProof="0" dirty="0">
                  <a:ln>
                    <a:noFill/>
                  </a:ln>
                  <a:effectLst/>
                  <a:uLnTx/>
                  <a:uFillTx/>
                  <a:latin typeface="Arial" panose="020B0604020202020204" pitchFamily="34" charset="0"/>
                  <a:ea typeface="メイリオ" panose="020B0604030504040204" pitchFamily="50" charset="-128"/>
                  <a:cs typeface="Arial" panose="020B0604020202020204" pitchFamily="34" charset="0"/>
                </a:rPr>
                <a:t>Reproductive</a:t>
              </a:r>
              <a:r>
                <a:rPr kumimoji="0" lang="en-US" altLang="ja-JP" sz="1050" b="1" i="0" u="none" strike="noStrike" kern="0" cap="none" spc="0" normalizeH="0" noProof="0" dirty="0">
                  <a:ln>
                    <a:noFill/>
                  </a:ln>
                  <a:effectLst/>
                  <a:uLnTx/>
                  <a:uFillTx/>
                  <a:latin typeface="Arial" panose="020B0604020202020204" pitchFamily="34" charset="0"/>
                  <a:ea typeface="メイリオ" panose="020B0604030504040204" pitchFamily="50" charset="-128"/>
                  <a:cs typeface="Arial" panose="020B0604020202020204" pitchFamily="34" charset="0"/>
                </a:rPr>
                <a:t> and </a:t>
              </a:r>
            </a:p>
            <a:p>
              <a:pPr marR="0" lvl="0" algn="l" defTabSz="914400" rtl="0" eaLnBrk="1" fontAlgn="auto" latinLnBrk="0" hangingPunct="1">
                <a:lnSpc>
                  <a:spcPct val="100000"/>
                </a:lnSpc>
                <a:spcBef>
                  <a:spcPts val="0"/>
                </a:spcBef>
                <a:spcAft>
                  <a:spcPts val="0"/>
                </a:spcAft>
                <a:buClrTx/>
                <a:buSzTx/>
                <a:buFontTx/>
                <a:buNone/>
                <a:tabLst/>
                <a:defRPr/>
              </a:pPr>
              <a:r>
                <a:rPr kumimoji="0" lang="en-US" altLang="ja-JP" sz="1050" b="1" kern="0" dirty="0">
                  <a:latin typeface="Arial" panose="020B0604020202020204" pitchFamily="34" charset="0"/>
                  <a:ea typeface="メイリオ" panose="020B0604030504040204" pitchFamily="50" charset="-128"/>
                  <a:cs typeface="Arial" panose="020B0604020202020204" pitchFamily="34" charset="0"/>
                </a:rPr>
                <a:t>d</a:t>
              </a:r>
              <a:r>
                <a:rPr kumimoji="0" lang="en-US" altLang="ja-JP" sz="1050" b="1" kern="0" baseline="0" dirty="0">
                  <a:latin typeface="Arial" panose="020B0604020202020204" pitchFamily="34" charset="0"/>
                  <a:ea typeface="メイリオ" panose="020B0604030504040204" pitchFamily="50" charset="-128"/>
                  <a:cs typeface="Arial" panose="020B0604020202020204" pitchFamily="34" charset="0"/>
                </a:rPr>
                <a:t>evelopmental toxicity</a:t>
              </a:r>
              <a:r>
                <a:rPr kumimoji="0" lang="en-US" altLang="ja-JP" sz="1050" b="1" i="0" u="none" strike="noStrike" kern="0" cap="none" spc="0" normalizeH="0" baseline="0" noProof="0" dirty="0">
                  <a:ln>
                    <a:noFill/>
                  </a:ln>
                  <a:effectLst/>
                  <a:uLnTx/>
                  <a:uFillTx/>
                  <a:latin typeface="Arial" panose="020B0604020202020204" pitchFamily="34" charset="0"/>
                  <a:ea typeface="メイリオ" panose="020B0604030504040204" pitchFamily="50" charset="-128"/>
                  <a:cs typeface="Arial" panose="020B0604020202020204" pitchFamily="34" charset="0"/>
                </a:rPr>
                <a:t>, </a:t>
              </a:r>
              <a:r>
                <a:rPr kumimoji="0" lang="en-US" altLang="ja-JP" sz="105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etc.</a:t>
              </a:r>
              <a:endParaRPr kumimoji="0" lang="en-US" altLang="ja-JP" sz="6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20" name="AutoShape 38"/>
            <p:cNvSpPr>
              <a:spLocks noChangeArrowheads="1"/>
            </p:cNvSpPr>
            <p:nvPr/>
          </p:nvSpPr>
          <p:spPr bwMode="auto">
            <a:xfrm>
              <a:off x="615802" y="3375443"/>
              <a:ext cx="1435041" cy="275035"/>
            </a:xfrm>
            <a:prstGeom prst="flowChartProcess">
              <a:avLst/>
            </a:prstGeom>
            <a:solidFill>
              <a:sysClr val="window" lastClr="FFFFFF"/>
            </a:solidFill>
            <a:ln w="38100" cmpd="dbl">
              <a:solidFill>
                <a:sysClr val="windowText" lastClr="000000"/>
              </a:solidFill>
              <a:miter lim="800000"/>
              <a:headEnd/>
              <a:tailEnd/>
            </a:ln>
          </p:spPr>
          <p:txBody>
            <a:bodyPr wrap="square" anchor="ctr">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 ADI (draft)</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21" name="Line 31"/>
            <p:cNvSpPr>
              <a:spLocks noChangeShapeType="1"/>
            </p:cNvSpPr>
            <p:nvPr/>
          </p:nvSpPr>
          <p:spPr bwMode="auto">
            <a:xfrm>
              <a:off x="5294756" y="4292052"/>
              <a:ext cx="1260828" cy="0"/>
            </a:xfrm>
            <a:prstGeom prst="line">
              <a:avLst/>
            </a:prstGeom>
            <a:noFill/>
            <a:ln w="38100">
              <a:solidFill>
                <a:srgbClr val="000000"/>
              </a:solidFill>
              <a:round/>
              <a:headEn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22" name="テキスト ボックス 46"/>
            <p:cNvSpPr txBox="1">
              <a:spLocks noChangeArrowheads="1"/>
            </p:cNvSpPr>
            <p:nvPr/>
          </p:nvSpPr>
          <p:spPr bwMode="auto">
            <a:xfrm>
              <a:off x="5592451" y="3978879"/>
              <a:ext cx="807908" cy="276999"/>
            </a:xfrm>
            <a:prstGeom prst="rect">
              <a:avLst/>
            </a:prstGeom>
            <a:noFill/>
            <a:ln w="25400">
              <a:noFill/>
              <a:miter lim="800000"/>
              <a:headEnd/>
              <a:tailEnd/>
            </a:ln>
          </p:spPr>
          <p:txBody>
            <a:bodyPr wrap="square">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Consult</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23" name="Line 18"/>
            <p:cNvSpPr>
              <a:spLocks noChangeShapeType="1"/>
            </p:cNvSpPr>
            <p:nvPr/>
          </p:nvSpPr>
          <p:spPr bwMode="auto">
            <a:xfrm flipH="1" flipV="1">
              <a:off x="5592451" y="5607161"/>
              <a:ext cx="1211326" cy="1"/>
            </a:xfrm>
            <a:prstGeom prst="line">
              <a:avLst/>
            </a:prstGeom>
            <a:noFill/>
            <a:ln w="38100">
              <a:solidFill>
                <a:srgbClr val="000000"/>
              </a:solidFill>
              <a:round/>
              <a:headEnd type="none"/>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24" name="角丸四角形 23"/>
            <p:cNvSpPr/>
            <p:nvPr/>
          </p:nvSpPr>
          <p:spPr>
            <a:xfrm>
              <a:off x="6512834" y="2818924"/>
              <a:ext cx="1316793" cy="3721589"/>
            </a:xfrm>
            <a:prstGeom prst="roundRect">
              <a:avLst/>
            </a:prstGeom>
            <a:solidFill>
              <a:srgbClr val="002060"/>
            </a:solidFill>
            <a:ln w="19050" cap="flat" cmpd="sng" algn="ctr">
              <a:solidFill>
                <a:srgbClr val="0033CC"/>
              </a:solidFill>
              <a:prstDash val="solid"/>
            </a:ln>
            <a:effectLst/>
          </p:spPr>
          <p:txBody>
            <a:bodyPr vert="eaVert"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rPr>
                <a:t>Pharmaceutical Affairs and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rPr>
                <a:t>Food Sanitation Council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rPr>
                <a:t>(Food Safety Council</a:t>
              </a:r>
              <a:r>
                <a:rPr kumimoji="0" lang="ja-JP" altLang="en-US" sz="1600" b="0" i="0" u="none" strike="noStrike" kern="0" cap="none" spc="0" normalizeH="0" baseline="0" noProof="0" dirty="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rPr>
                <a:t>・</a:t>
              </a:r>
              <a:r>
                <a:rPr kumimoji="0" lang="en-US" altLang="ja-JP" sz="1600" b="0" i="0" u="none" strike="noStrike" kern="0" cap="none" spc="0" normalizeH="0" baseline="0" noProof="0" dirty="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rPr>
                <a:t>Committees</a:t>
              </a:r>
              <a:r>
                <a:rPr kumimoji="0" lang="ja-JP" altLang="en-US" sz="1600" b="0" i="0" u="none" strike="noStrike" kern="0" cap="none" spc="0" normalizeH="0" baseline="0" noProof="0" dirty="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rPr>
                <a:t>）</a:t>
              </a:r>
            </a:p>
          </p:txBody>
        </p:sp>
        <p:sp>
          <p:nvSpPr>
            <p:cNvPr id="25" name="テキスト ボックス 48"/>
            <p:cNvSpPr txBox="1">
              <a:spLocks noChangeArrowheads="1"/>
            </p:cNvSpPr>
            <p:nvPr/>
          </p:nvSpPr>
          <p:spPr bwMode="auto">
            <a:xfrm>
              <a:off x="5719114" y="5276187"/>
              <a:ext cx="797125" cy="276999"/>
            </a:xfrm>
            <a:prstGeom prst="rect">
              <a:avLst/>
            </a:prstGeom>
            <a:noFill/>
            <a:ln w="25400">
              <a:noFill/>
              <a:miter lim="800000"/>
              <a:headEnd/>
              <a:tailEnd/>
            </a:ln>
          </p:spPr>
          <p:txBody>
            <a:bodyPr wrap="square">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ja-JP" sz="1200" b="1" i="0" u="none" strike="noStrike" kern="0" cap="none" spc="0" normalizeH="0" baseline="0" noProof="0" dirty="0">
                  <a:ln>
                    <a:noFill/>
                  </a:ln>
                  <a:solidFill>
                    <a:srgbClr val="000000"/>
                  </a:solidFill>
                  <a:effectLst/>
                  <a:uLnTx/>
                  <a:uFillTx/>
                  <a:latin typeface="Arial" panose="020B0604020202020204" pitchFamily="34" charset="0"/>
                  <a:ea typeface="メイリオ" panose="020B0604030504040204" pitchFamily="50" charset="-128"/>
                  <a:cs typeface="Arial" panose="020B0604020202020204" pitchFamily="34" charset="0"/>
                </a:rPr>
                <a:t>Report</a:t>
              </a:r>
              <a:endParaRPr kumimoji="0" lang="ja-JP" altLang="en-US" sz="1200" b="1" i="0" u="none" strike="noStrike" kern="0" cap="none" spc="0" normalizeH="0" baseline="0" noProof="0" dirty="0">
                <a:ln>
                  <a:noFill/>
                </a:ln>
                <a:solidFill>
                  <a:srgbClr val="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26" name="AutoShape 10"/>
            <p:cNvSpPr>
              <a:spLocks noChangeArrowheads="1"/>
            </p:cNvSpPr>
            <p:nvPr/>
          </p:nvSpPr>
          <p:spPr bwMode="auto">
            <a:xfrm>
              <a:off x="3387245" y="4816470"/>
              <a:ext cx="2956138" cy="346465"/>
            </a:xfrm>
            <a:prstGeom prst="flowChartProcess">
              <a:avLst/>
            </a:prstGeom>
            <a:solidFill>
              <a:sysClr val="window" lastClr="FFFFFF"/>
            </a:solidFill>
            <a:ln w="9525">
              <a:solidFill>
                <a:sysClr val="windowText" lastClr="000000"/>
              </a:solidFill>
              <a:miter lim="800000"/>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Notify the WTO,  </a:t>
              </a:r>
              <a:r>
                <a:rPr kumimoji="0" lang="en-US" altLang="ja-JP" sz="1200" b="1" kern="0" dirty="0">
                  <a:latin typeface="Arial" panose="020B0604020202020204" pitchFamily="34" charset="0"/>
                  <a:ea typeface="メイリオ" panose="020B0604030504040204" pitchFamily="50" charset="-128"/>
                  <a:cs typeface="Arial" panose="020B0604020202020204" pitchFamily="34" charset="0"/>
                </a:rPr>
                <a:t>public</a:t>
              </a: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 comments</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27" name="AutoShape 38"/>
            <p:cNvSpPr>
              <a:spLocks noChangeArrowheads="1"/>
            </p:cNvSpPr>
            <p:nvPr/>
          </p:nvSpPr>
          <p:spPr bwMode="auto">
            <a:xfrm>
              <a:off x="626001" y="4410824"/>
              <a:ext cx="1443254" cy="277000"/>
            </a:xfrm>
            <a:prstGeom prst="flowChartProcess">
              <a:avLst/>
            </a:prstGeom>
            <a:solidFill>
              <a:sysClr val="window" lastClr="FFFFFF"/>
            </a:solidFill>
            <a:ln w="38100" cmpd="dbl">
              <a:solidFill>
                <a:sysClr val="windowText" lastClr="000000"/>
              </a:solidFill>
              <a:miter lim="800000"/>
              <a:headEnd/>
              <a:tailEnd/>
            </a:ln>
          </p:spPr>
          <p:txBody>
            <a:bodyPr wrap="square" anchor="ctr">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Set the ADI </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cxnSp>
          <p:nvCxnSpPr>
            <p:cNvPr id="28" name="直線矢印コネクタ 27"/>
            <p:cNvCxnSpPr/>
            <p:nvPr/>
          </p:nvCxnSpPr>
          <p:spPr>
            <a:xfrm flipH="1">
              <a:off x="2149803" y="5489019"/>
              <a:ext cx="1574994" cy="6222"/>
            </a:xfrm>
            <a:prstGeom prst="straightConnector1">
              <a:avLst/>
            </a:prstGeom>
            <a:noFill/>
            <a:ln w="38100" cap="flat" cmpd="sng" algn="ctr">
              <a:solidFill>
                <a:sysClr val="windowText" lastClr="000000"/>
              </a:solidFill>
              <a:prstDash val="solid"/>
              <a:tailEnd type="triangle" w="med" len="med"/>
            </a:ln>
            <a:effectLst/>
          </p:spPr>
        </p:cxnSp>
        <p:sp>
          <p:nvSpPr>
            <p:cNvPr id="29" name="角丸四角形 28"/>
            <p:cNvSpPr/>
            <p:nvPr/>
          </p:nvSpPr>
          <p:spPr>
            <a:xfrm>
              <a:off x="2043508" y="5127318"/>
              <a:ext cx="1299669" cy="253674"/>
            </a:xfrm>
            <a:prstGeom prst="roundRect">
              <a:avLst/>
            </a:prstGeom>
            <a:solidFill>
              <a:srgbClr val="FFFF00"/>
            </a:solidFill>
            <a:ln w="19050" cap="flat" cmpd="sng" algn="ctr">
              <a:noFill/>
              <a:prstDash val="solid"/>
            </a:ln>
            <a:effectLst/>
          </p:spPr>
          <p:txBody>
            <a:bodyPr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Hearing </a:t>
              </a:r>
              <a:endParaRPr kumimoji="0" lang="ja-JP" altLang="en-US" sz="1200" b="1" i="0" u="none" strike="sng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0" name="AutoShape 11"/>
            <p:cNvSpPr>
              <a:spLocks noChangeArrowheads="1"/>
            </p:cNvSpPr>
            <p:nvPr/>
          </p:nvSpPr>
          <p:spPr bwMode="auto">
            <a:xfrm>
              <a:off x="3563867" y="3982691"/>
              <a:ext cx="1955670" cy="580627"/>
            </a:xfrm>
            <a:prstGeom prst="flowChartProcess">
              <a:avLst/>
            </a:prstGeom>
            <a:solidFill>
              <a:sysClr val="window" lastClr="FFFFFF"/>
            </a:solidFill>
            <a:ln w="9525">
              <a:solidFill>
                <a:sysClr val="windowText" lastClr="000000"/>
              </a:solidFill>
              <a:miter lim="800000"/>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Confirm the ADI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Review standards</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cxnSp>
          <p:nvCxnSpPr>
            <p:cNvPr id="31" name="直線矢印コネクタ 30"/>
            <p:cNvCxnSpPr>
              <a:endCxn id="42" idx="1"/>
            </p:cNvCxnSpPr>
            <p:nvPr/>
          </p:nvCxnSpPr>
          <p:spPr>
            <a:xfrm flipV="1">
              <a:off x="1927058" y="5607162"/>
              <a:ext cx="1675671" cy="1"/>
            </a:xfrm>
            <a:prstGeom prst="straightConnector1">
              <a:avLst/>
            </a:prstGeom>
            <a:noFill/>
            <a:ln w="38100" cap="flat" cmpd="sng" algn="ctr">
              <a:solidFill>
                <a:sysClr val="windowText" lastClr="000000"/>
              </a:solidFill>
              <a:prstDash val="solid"/>
              <a:tailEnd type="triangle" w="med" len="med"/>
            </a:ln>
            <a:effectLst/>
          </p:spPr>
        </p:cxnSp>
        <p:sp>
          <p:nvSpPr>
            <p:cNvPr id="32" name="AutoShape 24"/>
            <p:cNvSpPr>
              <a:spLocks noChangeArrowheads="1"/>
            </p:cNvSpPr>
            <p:nvPr/>
          </p:nvSpPr>
          <p:spPr bwMode="auto">
            <a:xfrm>
              <a:off x="557821" y="3881912"/>
              <a:ext cx="1579614" cy="276999"/>
            </a:xfrm>
            <a:prstGeom prst="flowChartProcess">
              <a:avLst/>
            </a:prstGeom>
            <a:solidFill>
              <a:sysClr val="window" lastClr="FFFFFF"/>
            </a:solidFill>
            <a:ln w="9525">
              <a:solidFill>
                <a:sysClr val="windowText" lastClr="000000"/>
              </a:solidFill>
              <a:miter lim="800000"/>
              <a:headEnd/>
              <a:tailEnd/>
            </a:ln>
          </p:spPr>
          <p:txBody>
            <a:bodyPr wrap="square" anchor="ctr">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kern="0" dirty="0">
                  <a:latin typeface="Arial" panose="020B0604020202020204" pitchFamily="34" charset="0"/>
                  <a:ea typeface="メイリオ" panose="020B0604030504040204" pitchFamily="50" charset="-128"/>
                  <a:cs typeface="Arial" panose="020B0604020202020204" pitchFamily="34" charset="0"/>
                </a:rPr>
                <a:t>Public</a:t>
              </a:r>
              <a:r>
                <a:rPr kumimoji="0" lang="en-US" altLang="ja-JP" sz="1200" b="1" i="0" u="none" strike="noStrike" kern="0" cap="none" spc="0" normalizeH="0" baseline="0" noProof="0" dirty="0">
                  <a:ln>
                    <a:noFill/>
                  </a:ln>
                  <a:effectLst/>
                  <a:uLnTx/>
                  <a:uFillTx/>
                  <a:latin typeface="Arial" panose="020B0604020202020204" pitchFamily="34" charset="0"/>
                  <a:ea typeface="メイリオ" panose="020B0604030504040204" pitchFamily="50" charset="-128"/>
                  <a:cs typeface="Arial" panose="020B0604020202020204" pitchFamily="34" charset="0"/>
                </a:rPr>
                <a:t> </a:t>
              </a: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comments </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3" name="角丸四角形 32"/>
            <p:cNvSpPr/>
            <p:nvPr/>
          </p:nvSpPr>
          <p:spPr>
            <a:xfrm>
              <a:off x="2292693" y="5719307"/>
              <a:ext cx="1029455" cy="252272"/>
            </a:xfrm>
            <a:prstGeom prst="roundRect">
              <a:avLst/>
            </a:prstGeom>
            <a:solidFill>
              <a:srgbClr val="FFFF00"/>
            </a:solidFill>
            <a:ln w="19050" cap="flat" cmpd="sng" algn="ctr">
              <a:noFill/>
              <a:prstDash val="solid"/>
            </a:ln>
            <a:effectLst/>
          </p:spPr>
          <p:txBody>
            <a:bodyPr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R</a:t>
              </a:r>
              <a:r>
                <a:rPr kumimoji="0" lang="en-US" altLang="ja-JP" sz="1200" b="1" i="0" u="none" strike="noStrike" kern="0" cap="none" spc="0" normalizeH="0" baseline="0" noProof="0" dirty="0" err="1">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esponse</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4" name="正方形/長方形 33"/>
            <p:cNvSpPr/>
            <p:nvPr/>
          </p:nvSpPr>
          <p:spPr>
            <a:xfrm>
              <a:off x="299101" y="5325708"/>
              <a:ext cx="1744407" cy="645871"/>
            </a:xfrm>
            <a:prstGeom prst="rect">
              <a:avLst/>
            </a:prstGeom>
            <a:solidFill>
              <a:srgbClr val="CCAF0A">
                <a:lumMod val="50000"/>
              </a:srgbClr>
            </a:solidFill>
            <a:ln w="19050" cap="flat" cmpd="sng" algn="ctr">
              <a:solidFill>
                <a:srgbClr val="000000"/>
              </a:solidFill>
              <a:prstDash val="solid"/>
            </a:ln>
            <a:effectLst/>
          </p:spPr>
          <p:txBody>
            <a:bodyPr tIns="72000" bIns="0"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rPr>
                <a:t>Consumer Affairs Agency (CAA)  </a:t>
              </a:r>
              <a:endParaRPr kumimoji="0" lang="ja-JP" altLang="en-US" sz="1400" b="1" i="0" u="none" strike="noStrike" kern="0" cap="none" spc="0" normalizeH="0" baseline="0" noProof="0" dirty="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5" name="AutoShape 12"/>
            <p:cNvSpPr>
              <a:spLocks noChangeArrowheads="1"/>
            </p:cNvSpPr>
            <p:nvPr/>
          </p:nvSpPr>
          <p:spPr bwMode="auto">
            <a:xfrm>
              <a:off x="3462428" y="1934285"/>
              <a:ext cx="1965000" cy="269092"/>
            </a:xfrm>
            <a:prstGeom prst="flowChartProcess">
              <a:avLst/>
            </a:prstGeom>
            <a:solidFill>
              <a:sysClr val="window" lastClr="FFFFFF"/>
            </a:solidFill>
            <a:ln w="9525">
              <a:solidFill>
                <a:srgbClr val="3B3B3B"/>
              </a:solidFill>
              <a:miter lim="800000"/>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Receive an application</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6" name="AutoShape 11"/>
            <p:cNvSpPr>
              <a:spLocks noChangeArrowheads="1"/>
            </p:cNvSpPr>
            <p:nvPr/>
          </p:nvSpPr>
          <p:spPr bwMode="auto">
            <a:xfrm>
              <a:off x="3499434" y="2449894"/>
              <a:ext cx="1927993" cy="269092"/>
            </a:xfrm>
            <a:prstGeom prst="flowChartProcess">
              <a:avLst/>
            </a:prstGeom>
            <a:solidFill>
              <a:srgbClr val="FFFFFF"/>
            </a:solidFill>
            <a:ln w="9525">
              <a:solidFill>
                <a:sysClr val="windowText" lastClr="000000"/>
              </a:solidFill>
              <a:miter lim="800000"/>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Examine documents</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7" name="AutoShape 6"/>
            <p:cNvSpPr>
              <a:spLocks noChangeArrowheads="1"/>
            </p:cNvSpPr>
            <p:nvPr/>
          </p:nvSpPr>
          <p:spPr bwMode="auto">
            <a:xfrm>
              <a:off x="4667363" y="3264469"/>
              <a:ext cx="925088" cy="397523"/>
            </a:xfrm>
            <a:prstGeom prst="roundRect">
              <a:avLst>
                <a:gd name="adj" fmla="val 16667"/>
              </a:avLst>
            </a:prstGeom>
            <a:solidFill>
              <a:srgbClr val="CCECFF"/>
            </a:solidFill>
            <a:ln w="9525">
              <a:noFill/>
              <a:round/>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8" name="Line 23"/>
            <p:cNvSpPr>
              <a:spLocks noChangeShapeType="1"/>
            </p:cNvSpPr>
            <p:nvPr/>
          </p:nvSpPr>
          <p:spPr bwMode="auto">
            <a:xfrm>
              <a:off x="4493425" y="5768387"/>
              <a:ext cx="4640" cy="267462"/>
            </a:xfrm>
            <a:prstGeom prst="line">
              <a:avLst/>
            </a:prstGeom>
            <a:noFill/>
            <a:ln w="38100">
              <a:solidFill>
                <a:srgbClr val="000000"/>
              </a:solidFill>
              <a:round/>
              <a:headEnd type="none" w="med" len="me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9" name="Line 23"/>
            <p:cNvSpPr>
              <a:spLocks noChangeShapeType="1"/>
            </p:cNvSpPr>
            <p:nvPr/>
          </p:nvSpPr>
          <p:spPr bwMode="auto">
            <a:xfrm>
              <a:off x="4493233" y="5171383"/>
              <a:ext cx="0" cy="209609"/>
            </a:xfrm>
            <a:prstGeom prst="line">
              <a:avLst/>
            </a:prstGeom>
            <a:noFill/>
            <a:ln w="38100">
              <a:solidFill>
                <a:srgbClr val="000000"/>
              </a:solidFill>
              <a:round/>
              <a:headEnd type="none" w="med" len="me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0" name="Line 23"/>
            <p:cNvSpPr>
              <a:spLocks noChangeShapeType="1"/>
            </p:cNvSpPr>
            <p:nvPr/>
          </p:nvSpPr>
          <p:spPr bwMode="auto">
            <a:xfrm>
              <a:off x="4493233" y="4568215"/>
              <a:ext cx="0" cy="253010"/>
            </a:xfrm>
            <a:prstGeom prst="line">
              <a:avLst/>
            </a:prstGeom>
            <a:noFill/>
            <a:ln w="38100">
              <a:solidFill>
                <a:srgbClr val="000000"/>
              </a:solidFill>
              <a:round/>
              <a:headEnd type="none" w="med" len="me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2" name="AutoShape 38"/>
            <p:cNvSpPr>
              <a:spLocks noChangeArrowheads="1"/>
            </p:cNvSpPr>
            <p:nvPr/>
          </p:nvSpPr>
          <p:spPr bwMode="auto">
            <a:xfrm>
              <a:off x="3602729" y="5376329"/>
              <a:ext cx="1958026" cy="461665"/>
            </a:xfrm>
            <a:prstGeom prst="flowChartProcess">
              <a:avLst/>
            </a:prstGeom>
            <a:solidFill>
              <a:sysClr val="window" lastClr="FFFFFF"/>
            </a:solidFill>
            <a:ln w="38100" cmpd="dbl">
              <a:solidFill>
                <a:sysClr val="windowText" lastClr="000000"/>
              </a:solidFill>
              <a:miter lim="800000"/>
              <a:headEnd/>
              <a:tailEnd/>
            </a:ln>
          </p:spPr>
          <p:txBody>
            <a:bodyPr wrap="square" anchor="ctr">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Ministerial Ordinance,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Notification (draft)</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3" name="Line 23"/>
            <p:cNvSpPr>
              <a:spLocks noChangeShapeType="1"/>
            </p:cNvSpPr>
            <p:nvPr/>
          </p:nvSpPr>
          <p:spPr bwMode="auto">
            <a:xfrm>
              <a:off x="1337429" y="4169943"/>
              <a:ext cx="0" cy="253010"/>
            </a:xfrm>
            <a:prstGeom prst="line">
              <a:avLst/>
            </a:prstGeom>
            <a:noFill/>
            <a:ln w="38100">
              <a:solidFill>
                <a:srgbClr val="000000"/>
              </a:solidFill>
              <a:round/>
              <a:headEnd type="none" w="med" len="me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4" name="Line 23"/>
            <p:cNvSpPr>
              <a:spLocks noChangeShapeType="1"/>
            </p:cNvSpPr>
            <p:nvPr/>
          </p:nvSpPr>
          <p:spPr bwMode="auto">
            <a:xfrm>
              <a:off x="1330094" y="3146136"/>
              <a:ext cx="0" cy="213544"/>
            </a:xfrm>
            <a:prstGeom prst="line">
              <a:avLst/>
            </a:prstGeom>
            <a:noFill/>
            <a:ln w="38100">
              <a:solidFill>
                <a:srgbClr val="000000"/>
              </a:solidFill>
              <a:round/>
              <a:headEnd type="none" w="med" len="me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5" name="Line 23"/>
            <p:cNvSpPr>
              <a:spLocks noChangeShapeType="1"/>
            </p:cNvSpPr>
            <p:nvPr/>
          </p:nvSpPr>
          <p:spPr bwMode="auto">
            <a:xfrm>
              <a:off x="1337429" y="3665887"/>
              <a:ext cx="0" cy="192036"/>
            </a:xfrm>
            <a:prstGeom prst="line">
              <a:avLst/>
            </a:prstGeom>
            <a:noFill/>
            <a:ln w="38100">
              <a:solidFill>
                <a:srgbClr val="000000"/>
              </a:solidFill>
              <a:round/>
              <a:headEnd type="none" w="med" len="me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6" name="Line 23"/>
            <p:cNvSpPr>
              <a:spLocks noChangeShapeType="1"/>
            </p:cNvSpPr>
            <p:nvPr/>
          </p:nvSpPr>
          <p:spPr bwMode="auto">
            <a:xfrm>
              <a:off x="4406060" y="2718985"/>
              <a:ext cx="3019" cy="199879"/>
            </a:xfrm>
            <a:prstGeom prst="line">
              <a:avLst/>
            </a:prstGeom>
            <a:noFill/>
            <a:ln w="38100">
              <a:solidFill>
                <a:srgbClr val="000000"/>
              </a:solidFill>
              <a:round/>
              <a:headEnd type="none" w="med" len="me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7" name="Line 23"/>
            <p:cNvSpPr>
              <a:spLocks noChangeShapeType="1"/>
            </p:cNvSpPr>
            <p:nvPr/>
          </p:nvSpPr>
          <p:spPr bwMode="auto">
            <a:xfrm>
              <a:off x="4400325" y="2244571"/>
              <a:ext cx="3019" cy="199879"/>
            </a:xfrm>
            <a:prstGeom prst="line">
              <a:avLst/>
            </a:prstGeom>
            <a:noFill/>
            <a:ln w="38100">
              <a:solidFill>
                <a:srgbClr val="000000"/>
              </a:solidFill>
              <a:round/>
              <a:headEnd type="none" w="med" len="med"/>
              <a:tailEnd type="triangle" w="med" len="med"/>
            </a:ln>
          </p:spPr>
          <p:txBody>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8" name="円/楕円 47"/>
            <p:cNvSpPr/>
            <p:nvPr/>
          </p:nvSpPr>
          <p:spPr>
            <a:xfrm>
              <a:off x="3499435" y="3371597"/>
              <a:ext cx="2197182" cy="465060"/>
            </a:xfrm>
            <a:prstGeom prst="ellipse">
              <a:avLst/>
            </a:prstGeom>
            <a:solidFill>
              <a:srgbClr val="FFFFFF"/>
            </a:solidFill>
            <a:ln w="25400" cap="flat" cmpd="sng" algn="ctr">
              <a:solidFill>
                <a:srgbClr val="3366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ja-JP" sz="1200" b="1" i="0" u="none" strike="noStrike" kern="0" cap="none" spc="0" normalizeH="0" baseline="0" noProof="0" dirty="0">
                  <a:ln>
                    <a:noFill/>
                  </a:ln>
                  <a:solidFill>
                    <a:srgbClr val="336600"/>
                  </a:solidFill>
                  <a:effectLst/>
                  <a:uLnTx/>
                  <a:uFillTx/>
                  <a:latin typeface="Arial" panose="020B0604020202020204" pitchFamily="34" charset="0"/>
                  <a:ea typeface="メイリオ" panose="020B0604030504040204" pitchFamily="50" charset="-128"/>
                  <a:cs typeface="Arial" panose="020B0604020202020204" pitchFamily="34" charset="0"/>
                </a:rPr>
                <a:t>Risk Management</a:t>
              </a:r>
              <a:endParaRPr kumimoji="0" lang="ja-JP" altLang="en-US" sz="1200" b="1" i="0" u="none" strike="noStrike" kern="0" cap="none" spc="0" normalizeH="0" baseline="0" noProof="0" dirty="0">
                <a:ln>
                  <a:noFill/>
                </a:ln>
                <a:solidFill>
                  <a:srgbClr val="3366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9" name="円/楕円 48"/>
            <p:cNvSpPr/>
            <p:nvPr/>
          </p:nvSpPr>
          <p:spPr>
            <a:xfrm>
              <a:off x="299101" y="1819524"/>
              <a:ext cx="2171042" cy="383853"/>
            </a:xfrm>
            <a:prstGeom prst="ellipse">
              <a:avLst/>
            </a:prstGeom>
            <a:solidFill>
              <a:srgbClr val="FFFFFF"/>
            </a:solidFill>
            <a:ln w="25400" cap="flat" cmpd="sng" algn="ctr">
              <a:solidFill>
                <a:srgbClr val="336600"/>
              </a:solid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ja-JP" sz="1200" b="1" i="0" u="none" strike="noStrike" kern="0" cap="none" spc="0" normalizeH="0" baseline="0" noProof="0" dirty="0">
                  <a:ln>
                    <a:noFill/>
                  </a:ln>
                  <a:solidFill>
                    <a:srgbClr val="336600"/>
                  </a:solidFill>
                  <a:effectLst/>
                  <a:uLnTx/>
                  <a:uFillTx/>
                  <a:latin typeface="Arial" panose="020B0604020202020204" pitchFamily="34" charset="0"/>
                  <a:ea typeface="メイリオ" panose="020B0604030504040204" pitchFamily="50" charset="-128"/>
                  <a:cs typeface="Arial" panose="020B0604020202020204" pitchFamily="34" charset="0"/>
                </a:rPr>
                <a:t>Risk  Assessment</a:t>
              </a:r>
              <a:endParaRPr kumimoji="0" lang="ja-JP" altLang="en-US" sz="1200" b="1" i="0" u="none" strike="noStrike" kern="0" cap="none" spc="0" normalizeH="0" baseline="0" noProof="0" dirty="0">
                <a:ln>
                  <a:noFill/>
                </a:ln>
                <a:solidFill>
                  <a:srgbClr val="3366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41" name="AutoShape 38"/>
            <p:cNvSpPr>
              <a:spLocks noChangeArrowheads="1"/>
            </p:cNvSpPr>
            <p:nvPr/>
          </p:nvSpPr>
          <p:spPr bwMode="auto">
            <a:xfrm>
              <a:off x="3724797" y="6035849"/>
              <a:ext cx="1723488" cy="461665"/>
            </a:xfrm>
            <a:prstGeom prst="flowChartProcess">
              <a:avLst/>
            </a:prstGeom>
            <a:solidFill>
              <a:sysClr val="window" lastClr="FFFFFF"/>
            </a:solidFill>
            <a:ln w="38100" cmpd="dbl">
              <a:solidFill>
                <a:sysClr val="windowText" lastClr="000000"/>
              </a:solidFill>
              <a:miter lim="800000"/>
              <a:headEnd/>
              <a:tailEnd/>
            </a:ln>
          </p:spPr>
          <p:txBody>
            <a:bodyPr wrap="square" anchor="ctr">
              <a:spAutoFit/>
            </a:bodyP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rPr>
                <a:t>Revise Ordinance &amp; Notification</a:t>
              </a:r>
              <a:endParaRPr kumimoji="0" lang="ja-JP" altLang="en-US" sz="1200" b="1" i="0" u="none" strike="noStrike" kern="0" cap="none" spc="0" normalizeH="0" baseline="0" noProof="0" dirty="0">
                <a:ln>
                  <a:noFill/>
                </a:ln>
                <a:solidFill>
                  <a:sysClr val="windowText" lastClr="000000"/>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grpSp>
      <p:sp>
        <p:nvSpPr>
          <p:cNvPr id="50" name="角丸四角形 49"/>
          <p:cNvSpPr/>
          <p:nvPr/>
        </p:nvSpPr>
        <p:spPr bwMode="auto">
          <a:xfrm>
            <a:off x="54404" y="968677"/>
            <a:ext cx="9045283" cy="590873"/>
          </a:xfrm>
          <a:prstGeom prst="roundRect">
            <a:avLst/>
          </a:prstGeom>
          <a:solidFill>
            <a:srgbClr val="FDFBBB"/>
          </a:solidFill>
          <a:ln w="9525" cap="flat" cmpd="sng" algn="ctr">
            <a:solidFill>
              <a:srgbClr val="33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ja-JP" sz="1400" b="0" i="0" u="none" strike="noStrike" kern="0" cap="none" spc="0" normalizeH="0" baseline="0" noProof="0" dirty="0">
                <a:ln>
                  <a:noFill/>
                </a:ln>
                <a:solidFill>
                  <a:srgbClr val="000000"/>
                </a:solidFill>
                <a:effectLst/>
                <a:uLnTx/>
                <a:uFillTx/>
                <a:latin typeface="Arial" panose="020B0604020202020204" pitchFamily="34" charset="0"/>
                <a:ea typeface="メイリオ" panose="020B0604030504040204" pitchFamily="50" charset="-128"/>
                <a:cs typeface="Arial" panose="020B0604020202020204" pitchFamily="34" charset="0"/>
              </a:rPr>
              <a:t>The Food Safety Commission of Japan (FSC) assesses the </a:t>
            </a:r>
            <a:r>
              <a:rPr kumimoji="0" lang="en-US" altLang="ja-JP" sz="1400" b="0" i="0" u="none" strike="noStrike" kern="0" cap="none" spc="0" normalizeH="0" baseline="0" noProof="0" dirty="0">
                <a:ln>
                  <a:noFill/>
                </a:ln>
                <a:effectLst/>
                <a:uLnTx/>
                <a:uFillTx/>
                <a:latin typeface="Arial" panose="020B0604020202020204" pitchFamily="34" charset="0"/>
                <a:ea typeface="メイリオ" panose="020B0604030504040204" pitchFamily="50" charset="-128"/>
                <a:cs typeface="Arial" panose="020B0604020202020204" pitchFamily="34" charset="0"/>
              </a:rPr>
              <a:t>risk to human health </a:t>
            </a:r>
            <a:r>
              <a:rPr kumimoji="0" lang="en-US" altLang="ja-JP" sz="1400" b="0" i="0" u="none" strike="noStrike" kern="0" cap="none" spc="0" normalizeH="0" baseline="0" noProof="0" dirty="0">
                <a:ln>
                  <a:noFill/>
                </a:ln>
                <a:solidFill>
                  <a:srgbClr val="000000"/>
                </a:solidFill>
                <a:effectLst/>
                <a:uLnTx/>
                <a:uFillTx/>
                <a:latin typeface="Arial" panose="020B0604020202020204" pitchFamily="34" charset="0"/>
                <a:ea typeface="メイリオ" panose="020B0604030504040204" pitchFamily="50" charset="-128"/>
                <a:cs typeface="Arial" panose="020B0604020202020204" pitchFamily="34" charset="0"/>
              </a:rPr>
              <a:t>of food additives. The Ministry of Health, </a:t>
            </a:r>
            <a:r>
              <a:rPr kumimoji="0" lang="en-US" altLang="ja-JP" sz="1400" b="0" i="0" u="none" strike="noStrike" kern="0" cap="none" spc="0" normalizeH="0" baseline="0" noProof="0" dirty="0" err="1">
                <a:ln>
                  <a:noFill/>
                </a:ln>
                <a:solidFill>
                  <a:srgbClr val="000000"/>
                </a:solidFill>
                <a:effectLst/>
                <a:uLnTx/>
                <a:uFillTx/>
                <a:latin typeface="Arial" panose="020B0604020202020204" pitchFamily="34" charset="0"/>
                <a:ea typeface="メイリオ" panose="020B0604030504040204" pitchFamily="50" charset="-128"/>
                <a:cs typeface="Arial" panose="020B0604020202020204" pitchFamily="34" charset="0"/>
              </a:rPr>
              <a:t>Labour</a:t>
            </a:r>
            <a:r>
              <a:rPr kumimoji="0" lang="en-US" altLang="ja-JP" sz="1400" b="0" i="0" u="none" strike="noStrike" kern="0" cap="none" spc="0" normalizeH="0" baseline="0" noProof="0" dirty="0">
                <a:ln>
                  <a:noFill/>
                </a:ln>
                <a:solidFill>
                  <a:srgbClr val="000000"/>
                </a:solidFill>
                <a:effectLst/>
                <a:uLnTx/>
                <a:uFillTx/>
                <a:latin typeface="Arial" panose="020B0604020202020204" pitchFamily="34" charset="0"/>
                <a:ea typeface="メイリオ" panose="020B0604030504040204" pitchFamily="50" charset="-128"/>
                <a:cs typeface="Arial" panose="020B0604020202020204" pitchFamily="34" charset="0"/>
              </a:rPr>
              <a:t> and Welfare (MHLW) designates food additives based on the risk assessment by the FSC.    </a:t>
            </a:r>
            <a:endParaRPr kumimoji="0" lang="ja-JP" altLang="en-US" sz="1400" b="1" i="0" u="none" strike="noStrike" kern="0" cap="none" spc="0" normalizeH="0" baseline="0" noProof="0" dirty="0">
              <a:ln>
                <a:noFill/>
              </a:ln>
              <a:solidFill>
                <a:srgbClr val="000000"/>
              </a:solidFill>
              <a:effectLst/>
              <a:uLnTx/>
              <a:uFillTx/>
              <a:latin typeface="Arial" panose="020B0604020202020204" pitchFamily="34" charset="0"/>
              <a:ea typeface="メイリオ" pitchFamily="50" charset="-128"/>
              <a:cs typeface="Arial" panose="020B0604020202020204" pitchFamily="34" charset="0"/>
            </a:endParaRPr>
          </a:p>
        </p:txBody>
      </p:sp>
      <p:sp>
        <p:nvSpPr>
          <p:cNvPr id="51" name="AutoShape 12"/>
          <p:cNvSpPr>
            <a:spLocks noChangeArrowheads="1"/>
          </p:cNvSpPr>
          <p:nvPr/>
        </p:nvSpPr>
        <p:spPr bwMode="auto">
          <a:xfrm>
            <a:off x="6089486" y="2171471"/>
            <a:ext cx="1965000" cy="269092"/>
          </a:xfrm>
          <a:prstGeom prst="flowChartProcess">
            <a:avLst/>
          </a:prstGeom>
          <a:solidFill>
            <a:srgbClr val="2A5600">
              <a:lumMod val="75000"/>
              <a:lumOff val="25000"/>
            </a:srgbClr>
          </a:solidFill>
          <a:ln w="9525">
            <a:solidFill>
              <a:srgbClr val="3B3B3B"/>
            </a:solidFill>
            <a:miter lim="800000"/>
            <a:headEnd/>
            <a:tailEnd/>
          </a:ln>
        </p:spPr>
        <p:txBody>
          <a:bodyPr wrap="none"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rgbClr val="FFFFFF"/>
                </a:solidFill>
                <a:effectLst/>
                <a:uLnTx/>
                <a:uFillTx/>
                <a:latin typeface="Arial" panose="020B0604020202020204" pitchFamily="34" charset="0"/>
                <a:ea typeface="メイリオ" panose="020B0604030504040204" pitchFamily="50" charset="-128"/>
                <a:cs typeface="Arial" panose="020B0604020202020204" pitchFamily="34" charset="0"/>
              </a:rPr>
              <a:t>Applicant</a:t>
            </a:r>
            <a:endParaRPr kumimoji="0" lang="ja-JP" altLang="en-US" sz="1200" b="1" i="0" u="none" strike="noStrike" kern="0" cap="none" spc="0" normalizeH="0" baseline="0" noProof="0" dirty="0">
              <a:ln>
                <a:noFill/>
              </a:ln>
              <a:solidFill>
                <a:srgbClr val="FFFFFF"/>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 name="スライド番号プレースホルダー 2"/>
          <p:cNvSpPr>
            <a:spLocks noGrp="1"/>
          </p:cNvSpPr>
          <p:nvPr>
            <p:ph type="sldNum" sz="quarter" idx="12"/>
          </p:nvPr>
        </p:nvSpPr>
        <p:spPr/>
        <p:txBody>
          <a:bodyPr/>
          <a:lstStyle/>
          <a:p>
            <a:fld id="{BFA8AD7A-92B3-4FDF-81C0-DF2A8100A5D3}" type="slidenum">
              <a:rPr kumimoji="1" lang="ja-JP" altLang="en-US" smtClean="0"/>
              <a:t>6</a:t>
            </a:fld>
            <a:endParaRPr kumimoji="1" lang="ja-JP" altLang="en-US"/>
          </a:p>
        </p:txBody>
      </p:sp>
      <p:sp>
        <p:nvSpPr>
          <p:cNvPr id="52" name="角丸四角形 51"/>
          <p:cNvSpPr/>
          <p:nvPr/>
        </p:nvSpPr>
        <p:spPr>
          <a:xfrm>
            <a:off x="5834003" y="3036333"/>
            <a:ext cx="322173" cy="924527"/>
          </a:xfrm>
          <a:prstGeom prst="roundRect">
            <a:avLst>
              <a:gd name="adj" fmla="val 10432"/>
            </a:avLst>
          </a:prstGeom>
          <a:solidFill>
            <a:srgbClr val="CCECFF"/>
          </a:solidFill>
          <a:ln w="3175" cap="flat" cmpd="sng" algn="ctr">
            <a:noFill/>
            <a:prstDash val="solid"/>
          </a:ln>
          <a:effectLst/>
        </p:spPr>
        <p:txBody>
          <a:bodyPr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53" name="角丸四角形 52"/>
          <p:cNvSpPr/>
          <p:nvPr/>
        </p:nvSpPr>
        <p:spPr>
          <a:xfrm>
            <a:off x="5617979" y="6317800"/>
            <a:ext cx="322173" cy="423568"/>
          </a:xfrm>
          <a:prstGeom prst="roundRect">
            <a:avLst>
              <a:gd name="adj" fmla="val 10432"/>
            </a:avLst>
          </a:prstGeom>
          <a:solidFill>
            <a:srgbClr val="CCECFF"/>
          </a:solidFill>
          <a:ln w="3175" cap="flat" cmpd="sng" algn="ctr">
            <a:noFill/>
            <a:prstDash val="solid"/>
          </a:ln>
          <a:effectLst/>
        </p:spPr>
        <p:txBody>
          <a:bodyPr anchor="ctr"/>
          <a:lstStyle>
            <a:defPPr>
              <a:defRPr lang="ja-JP"/>
            </a:defPPr>
            <a:lvl1pPr marL="0" algn="l" defTabSz="957644" rtl="0" eaLnBrk="1" latinLnBrk="0" hangingPunct="1">
              <a:defRPr kumimoji="1" sz="1900" kern="1200">
                <a:solidFill>
                  <a:schemeClr val="tx1"/>
                </a:solidFill>
                <a:latin typeface="+mn-lt"/>
                <a:ea typeface="+mn-ea"/>
                <a:cs typeface="+mn-cs"/>
              </a:defRPr>
            </a:lvl1pPr>
            <a:lvl2pPr marL="478822" algn="l" defTabSz="957644" rtl="0" eaLnBrk="1" latinLnBrk="0" hangingPunct="1">
              <a:defRPr kumimoji="1" sz="1900" kern="1200">
                <a:solidFill>
                  <a:schemeClr val="tx1"/>
                </a:solidFill>
                <a:latin typeface="+mn-lt"/>
                <a:ea typeface="+mn-ea"/>
                <a:cs typeface="+mn-cs"/>
              </a:defRPr>
            </a:lvl2pPr>
            <a:lvl3pPr marL="957644" algn="l" defTabSz="957644" rtl="0" eaLnBrk="1" latinLnBrk="0" hangingPunct="1">
              <a:defRPr kumimoji="1" sz="1900" kern="1200">
                <a:solidFill>
                  <a:schemeClr val="tx1"/>
                </a:solidFill>
                <a:latin typeface="+mn-lt"/>
                <a:ea typeface="+mn-ea"/>
                <a:cs typeface="+mn-cs"/>
              </a:defRPr>
            </a:lvl3pPr>
            <a:lvl4pPr marL="1436465" algn="l" defTabSz="957644" rtl="0" eaLnBrk="1" latinLnBrk="0" hangingPunct="1">
              <a:defRPr kumimoji="1" sz="1900" kern="1200">
                <a:solidFill>
                  <a:schemeClr val="tx1"/>
                </a:solidFill>
                <a:latin typeface="+mn-lt"/>
                <a:ea typeface="+mn-ea"/>
                <a:cs typeface="+mn-cs"/>
              </a:defRPr>
            </a:lvl4pPr>
            <a:lvl5pPr marL="1915286" algn="l" defTabSz="957644" rtl="0" eaLnBrk="1" latinLnBrk="0" hangingPunct="1">
              <a:defRPr kumimoji="1" sz="1900" kern="1200">
                <a:solidFill>
                  <a:schemeClr val="tx1"/>
                </a:solidFill>
                <a:latin typeface="+mn-lt"/>
                <a:ea typeface="+mn-ea"/>
                <a:cs typeface="+mn-cs"/>
              </a:defRPr>
            </a:lvl5pPr>
            <a:lvl6pPr marL="2394107" algn="l" defTabSz="957644" rtl="0" eaLnBrk="1" latinLnBrk="0" hangingPunct="1">
              <a:defRPr kumimoji="1" sz="1900" kern="1200">
                <a:solidFill>
                  <a:schemeClr val="tx1"/>
                </a:solidFill>
                <a:latin typeface="+mn-lt"/>
                <a:ea typeface="+mn-ea"/>
                <a:cs typeface="+mn-cs"/>
              </a:defRPr>
            </a:lvl6pPr>
            <a:lvl7pPr marL="2872929" algn="l" defTabSz="957644" rtl="0" eaLnBrk="1" latinLnBrk="0" hangingPunct="1">
              <a:defRPr kumimoji="1" sz="1900" kern="1200">
                <a:solidFill>
                  <a:schemeClr val="tx1"/>
                </a:solidFill>
                <a:latin typeface="+mn-lt"/>
                <a:ea typeface="+mn-ea"/>
                <a:cs typeface="+mn-cs"/>
              </a:defRPr>
            </a:lvl7pPr>
            <a:lvl8pPr marL="3351750" algn="l" defTabSz="957644" rtl="0" eaLnBrk="1" latinLnBrk="0" hangingPunct="1">
              <a:defRPr kumimoji="1" sz="1900" kern="1200">
                <a:solidFill>
                  <a:schemeClr val="tx1"/>
                </a:solidFill>
                <a:latin typeface="+mn-lt"/>
                <a:ea typeface="+mn-ea"/>
                <a:cs typeface="+mn-cs"/>
              </a:defRPr>
            </a:lvl8pPr>
            <a:lvl9pPr marL="3830572" algn="l" defTabSz="957644" rtl="0" eaLnBrk="1" latinLnBrk="0" hangingPunct="1">
              <a:defRPr kumimoji="1" sz="19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a:ln>
                <a:noFill/>
              </a:ln>
              <a:solidFill>
                <a:sysClr val="window" lastClr="FFFFFF"/>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Tree>
    <p:extLst>
      <p:ext uri="{BB962C8B-B14F-4D97-AF65-F5344CB8AC3E}">
        <p14:creationId xmlns:p14="http://schemas.microsoft.com/office/powerpoint/2010/main" val="1529181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
            <a:ext cx="9144000" cy="7920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ja-JP" sz="3600" dirty="0">
                <a:solidFill>
                  <a:prstClr val="black"/>
                </a:solidFill>
                <a:latin typeface="Arial" panose="020B0604020202020204" pitchFamily="34" charset="0"/>
                <a:cs typeface="Arial" panose="020B0604020202020204" pitchFamily="34" charset="0"/>
              </a:rPr>
              <a:t>Documents to Be Submitted for Application </a:t>
            </a:r>
          </a:p>
        </p:txBody>
      </p:sp>
      <p:sp>
        <p:nvSpPr>
          <p:cNvPr id="2" name="正方形/長方形 1"/>
          <p:cNvSpPr/>
          <p:nvPr/>
        </p:nvSpPr>
        <p:spPr>
          <a:xfrm>
            <a:off x="251520" y="1340768"/>
            <a:ext cx="8640960" cy="461665"/>
          </a:xfrm>
          <a:prstGeom prst="rect">
            <a:avLst/>
          </a:prstGeom>
        </p:spPr>
        <p:txBody>
          <a:bodyPr wrap="square">
            <a:spAutoFit/>
          </a:bodyPr>
          <a:lstStyle/>
          <a:p>
            <a:pPr>
              <a:buClr>
                <a:schemeClr val="tx1"/>
              </a:buClr>
            </a:pPr>
            <a:r>
              <a:rPr lang="en-US" altLang="ja-JP" sz="2400" dirty="0">
                <a:latin typeface="Arial" panose="020B0604020202020204" pitchFamily="34" charset="0"/>
                <a:ea typeface="メイリオ" panose="020B0604030504040204" pitchFamily="50" charset="-128"/>
                <a:cs typeface="Arial" panose="020B0604020202020204" pitchFamily="34" charset="0"/>
              </a:rPr>
              <a:t> </a:t>
            </a:r>
            <a:endParaRPr lang="ja-JP" altLang="en-US" sz="2400" dirty="0">
              <a:latin typeface="Arial" panose="020B0604020202020204" pitchFamily="34" charset="0"/>
              <a:ea typeface="メイリオ" panose="020B0604030504040204" pitchFamily="50" charset="-128"/>
              <a:cs typeface="Arial" panose="020B0604020202020204" pitchFamily="34" charset="0"/>
            </a:endParaRPr>
          </a:p>
        </p:txBody>
      </p:sp>
      <p:sp>
        <p:nvSpPr>
          <p:cNvPr id="21" name="角丸四角形 20"/>
          <p:cNvSpPr/>
          <p:nvPr/>
        </p:nvSpPr>
        <p:spPr>
          <a:xfrm>
            <a:off x="251520" y="995824"/>
            <a:ext cx="8750300" cy="3442910"/>
          </a:xfrm>
          <a:prstGeom prst="roundRect">
            <a:avLst>
              <a:gd name="adj" fmla="val 10795"/>
            </a:avLst>
          </a:prstGeom>
          <a:solidFill>
            <a:srgbClr val="DAFDA7"/>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anchor="ctr">
            <a:noAutofit/>
          </a:bodyPr>
          <a:lstStyle/>
          <a:p>
            <a:r>
              <a:rPr lang="en-US" altLang="ja-JP" sz="2000" b="1" dirty="0">
                <a:solidFill>
                  <a:srgbClr val="000000"/>
                </a:solidFill>
                <a:latin typeface="Arial" panose="020B0604020202020204" pitchFamily="34" charset="0"/>
                <a:ea typeface="メイリオ" panose="020B0604030504040204" pitchFamily="50" charset="-128"/>
                <a:cs typeface="Arial" panose="020B0604020202020204" pitchFamily="34" charset="0"/>
              </a:rPr>
              <a:t>Guidelines for the Designation of Food Additives and Revision of  Standards for Use of Food Additives </a:t>
            </a:r>
          </a:p>
          <a:p>
            <a:pPr algn="r"/>
            <a:r>
              <a:rPr lang="en-US" altLang="ja-JP"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a:solidFill>
                  <a:srgbClr val="000000"/>
                </a:solidFill>
                <a:latin typeface="Arial" panose="020B0604020202020204" pitchFamily="34" charset="0"/>
                <a:ea typeface="メイリオ" panose="020B0604030504040204" pitchFamily="50" charset="-128"/>
                <a:cs typeface="Arial" panose="020B0604020202020204" pitchFamily="34" charset="0"/>
              </a:rPr>
              <a:t>(MHLW Notice No. 29, 22 March 1996)</a:t>
            </a:r>
          </a:p>
          <a:p>
            <a:pPr algn="r"/>
            <a:endParaRPr lang="en-US" altLang="ja-JP" dirty="0">
              <a:solidFill>
                <a:srgbClr val="000000"/>
              </a:solidFill>
              <a:latin typeface="Arial" panose="020B0604020202020204" pitchFamily="34" charset="0"/>
              <a:ea typeface="メイリオ" panose="020B0604030504040204" pitchFamily="50" charset="-128"/>
              <a:cs typeface="Arial" panose="020B0604020202020204" pitchFamily="34" charset="0"/>
            </a:endParaRPr>
          </a:p>
          <a:p>
            <a:pPr algn="r"/>
            <a:endParaRPr lang="en-US" altLang="ja-JP" dirty="0">
              <a:solidFill>
                <a:srgbClr val="000000"/>
              </a:solidFill>
              <a:latin typeface="Arial" panose="020B0604020202020204" pitchFamily="34" charset="0"/>
              <a:ea typeface="メイリオ" panose="020B0604030504040204" pitchFamily="50" charset="-128"/>
              <a:cs typeface="Arial" panose="020B0604020202020204" pitchFamily="34" charset="0"/>
            </a:endParaRPr>
          </a:p>
          <a:p>
            <a:pPr algn="r"/>
            <a:endParaRPr lang="en-US" altLang="ja-JP" dirty="0">
              <a:solidFill>
                <a:srgbClr val="000000"/>
              </a:solidFill>
              <a:latin typeface="Arial" panose="020B0604020202020204" pitchFamily="34" charset="0"/>
              <a:ea typeface="メイリオ" panose="020B0604030504040204" pitchFamily="50" charset="-128"/>
              <a:cs typeface="Arial" panose="020B0604020202020204" pitchFamily="34" charset="0"/>
            </a:endParaRPr>
          </a:p>
          <a:p>
            <a:pPr algn="r"/>
            <a:endParaRPr lang="en-US" altLang="ja-JP" dirty="0">
              <a:solidFill>
                <a:srgbClr val="000000"/>
              </a:solidFill>
              <a:latin typeface="Arial" panose="020B0604020202020204" pitchFamily="34" charset="0"/>
              <a:ea typeface="メイリオ" panose="020B0604030504040204" pitchFamily="50" charset="-128"/>
              <a:cs typeface="Arial" panose="020B0604020202020204" pitchFamily="34" charset="0"/>
            </a:endParaRPr>
          </a:p>
          <a:p>
            <a:pPr algn="r"/>
            <a:endParaRPr lang="en-US" altLang="ja-JP" dirty="0">
              <a:solidFill>
                <a:srgbClr val="000000"/>
              </a:solidFill>
              <a:latin typeface="Arial" panose="020B0604020202020204" pitchFamily="34" charset="0"/>
              <a:ea typeface="メイリオ" panose="020B0604030504040204" pitchFamily="50" charset="-128"/>
              <a:cs typeface="Arial" panose="020B0604020202020204" pitchFamily="34" charset="0"/>
            </a:endParaRPr>
          </a:p>
          <a:p>
            <a:pPr algn="r"/>
            <a:endParaRPr lang="en-US" altLang="ja-JP" dirty="0">
              <a:solidFill>
                <a:srgbClr val="000000"/>
              </a:solidFill>
              <a:latin typeface="Arial" panose="020B0604020202020204" pitchFamily="34" charset="0"/>
              <a:ea typeface="メイリオ" panose="020B0604030504040204" pitchFamily="50" charset="-128"/>
              <a:cs typeface="Arial" panose="020B0604020202020204" pitchFamily="34" charset="0"/>
            </a:endParaRPr>
          </a:p>
          <a:p>
            <a:pPr algn="r"/>
            <a:endParaRPr lang="en-US" altLang="ja-JP" dirty="0">
              <a:solidFill>
                <a:srgbClr val="000000"/>
              </a:solidFill>
              <a:latin typeface="Arial" panose="020B0604020202020204" pitchFamily="34" charset="0"/>
              <a:ea typeface="メイリオ" panose="020B0604030504040204" pitchFamily="50" charset="-128"/>
              <a:cs typeface="Arial" panose="020B0604020202020204" pitchFamily="34" charset="0"/>
            </a:endParaRPr>
          </a:p>
          <a:p>
            <a:pPr algn="r"/>
            <a:endParaRPr lang="en-US" altLang="ja-JP" dirty="0">
              <a:solidFill>
                <a:srgbClr val="000000"/>
              </a:solidFill>
              <a:latin typeface="Arial" panose="020B0604020202020204" pitchFamily="34" charset="0"/>
              <a:ea typeface="メイリオ" panose="020B0604030504040204" pitchFamily="50" charset="-128"/>
              <a:cs typeface="Arial" panose="020B0604020202020204" pitchFamily="34" charset="0"/>
            </a:endParaRPr>
          </a:p>
          <a:p>
            <a:pPr algn="r"/>
            <a:endParaRPr lang="ja-JP" altLang="en-US" dirty="0">
              <a:solidFill>
                <a:srgbClr val="000000"/>
              </a:solidFill>
              <a:latin typeface="Arial" panose="020B0604020202020204" pitchFamily="34" charset="0"/>
              <a:cs typeface="Arial" panose="020B0604020202020204" pitchFamily="34" charset="0"/>
            </a:endParaRPr>
          </a:p>
        </p:txBody>
      </p:sp>
      <p:sp>
        <p:nvSpPr>
          <p:cNvPr id="22" name="Text Box 12"/>
          <p:cNvSpPr txBox="1">
            <a:spLocks noChangeArrowheads="1"/>
          </p:cNvSpPr>
          <p:nvPr/>
        </p:nvSpPr>
        <p:spPr bwMode="auto">
          <a:xfrm>
            <a:off x="68322" y="5274158"/>
            <a:ext cx="1704027" cy="432215"/>
          </a:xfrm>
          <a:prstGeom prst="rect">
            <a:avLst/>
          </a:prstGeom>
          <a:solidFill>
            <a:srgbClr val="FFC000"/>
          </a:solidFill>
          <a:ln w="31750">
            <a:solidFill>
              <a:srgbClr val="000000"/>
            </a:solidFill>
            <a:miter lim="800000"/>
            <a:headEnd/>
            <a:tailEnd/>
          </a:ln>
          <a:effectLst>
            <a:outerShdw dist="35921" dir="2700000" algn="ctr" rotWithShape="0">
              <a:schemeClr val="bg2"/>
            </a:outerShdw>
          </a:effectLst>
        </p:spPr>
        <p:txBody>
          <a:bodyPr wrap="square" lIns="91429" tIns="108000" rIns="91429" bIns="45715">
            <a:spAutoFit/>
          </a:bodyPr>
          <a:lstStyle/>
          <a:p>
            <a:pPr algn="ctr">
              <a:defRPr/>
            </a:pPr>
            <a:r>
              <a:rPr lang="en-US" altLang="ja-JP" b="1" dirty="0">
                <a:solidFill>
                  <a:srgbClr val="000000"/>
                </a:solidFill>
                <a:latin typeface="Arial" panose="020B0604020202020204" pitchFamily="34" charset="0"/>
                <a:ea typeface="メイリオ" pitchFamily="50" charset="-128"/>
                <a:cs typeface="Arial" panose="020B0604020202020204" pitchFamily="34" charset="0"/>
              </a:rPr>
              <a:t>Documents</a:t>
            </a:r>
            <a:endParaRPr lang="ja-JP" altLang="en-US" b="1" dirty="0">
              <a:solidFill>
                <a:srgbClr val="000000"/>
              </a:solidFill>
              <a:latin typeface="Arial" panose="020B0604020202020204" pitchFamily="34" charset="0"/>
              <a:ea typeface="メイリオ" pitchFamily="50" charset="-128"/>
              <a:cs typeface="Arial" panose="020B0604020202020204" pitchFamily="34" charset="0"/>
            </a:endParaRPr>
          </a:p>
        </p:txBody>
      </p:sp>
      <p:sp>
        <p:nvSpPr>
          <p:cNvPr id="23" name="左中かっこ 22"/>
          <p:cNvSpPr/>
          <p:nvPr/>
        </p:nvSpPr>
        <p:spPr bwMode="auto">
          <a:xfrm>
            <a:off x="1828874" y="4889892"/>
            <a:ext cx="185419" cy="1125372"/>
          </a:xfrm>
          <a:prstGeom prst="leftBrace">
            <a:avLst>
              <a:gd name="adj1" fmla="val 8333"/>
              <a:gd name="adj2" fmla="val 55158"/>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a:ln>
                <a:noFill/>
              </a:ln>
              <a:solidFill>
                <a:srgbClr val="000000"/>
              </a:solidFill>
              <a:effectLst/>
              <a:latin typeface="Arial" charset="0"/>
              <a:ea typeface="ＭＳ Ｐゴシック" pitchFamily="50" charset="-128"/>
            </a:endParaRPr>
          </a:p>
        </p:txBody>
      </p:sp>
      <p:grpSp>
        <p:nvGrpSpPr>
          <p:cNvPr id="24" name="グループ化 23"/>
          <p:cNvGrpSpPr/>
          <p:nvPr/>
        </p:nvGrpSpPr>
        <p:grpSpPr>
          <a:xfrm>
            <a:off x="2030796" y="5725904"/>
            <a:ext cx="3137911" cy="517664"/>
            <a:chOff x="2101553" y="3862503"/>
            <a:chExt cx="2990530" cy="800733"/>
          </a:xfrm>
        </p:grpSpPr>
        <p:sp>
          <p:nvSpPr>
            <p:cNvPr id="25" name="AutoShape 4" descr="右上がり対角線 (太)"/>
            <p:cNvSpPr>
              <a:spLocks noChangeArrowheads="1"/>
            </p:cNvSpPr>
            <p:nvPr/>
          </p:nvSpPr>
          <p:spPr bwMode="auto">
            <a:xfrm>
              <a:off x="2128787" y="3862503"/>
              <a:ext cx="2911188" cy="800733"/>
            </a:xfrm>
            <a:prstGeom prst="roundRect">
              <a:avLst>
                <a:gd name="adj" fmla="val 16667"/>
              </a:avLst>
            </a:prstGeom>
            <a:solidFill>
              <a:srgbClr val="ABFF57"/>
            </a:solidFill>
            <a:ln w="31750">
              <a:solidFill>
                <a:srgbClr val="000000"/>
              </a:solidFill>
              <a:round/>
              <a:headEnd/>
              <a:tailEnd/>
            </a:ln>
            <a:effectLst/>
          </p:spPr>
          <p:txBody>
            <a:bodyPr wrap="none" lIns="91429" tIns="45715" rIns="91429" bIns="45715" anchor="ctr"/>
            <a:lstStyle/>
            <a:p>
              <a:pPr algn="ctr" eaLnBrk="0" hangingPunct="0">
                <a:defRPr/>
              </a:pPr>
              <a:endParaRPr kumimoji="0" lang="ja-JP" altLang="ja-JP" dirty="0">
                <a:latin typeface="Arial" panose="020B0604020202020204" pitchFamily="34" charset="0"/>
                <a:ea typeface="メイリオ" pitchFamily="50" charset="-128"/>
                <a:cs typeface="Arial" panose="020B0604020202020204" pitchFamily="34" charset="0"/>
              </a:endParaRPr>
            </a:p>
          </p:txBody>
        </p:sp>
        <p:sp>
          <p:nvSpPr>
            <p:cNvPr id="26" name="Text Box 8"/>
            <p:cNvSpPr txBox="1">
              <a:spLocks noChangeArrowheads="1"/>
            </p:cNvSpPr>
            <p:nvPr/>
          </p:nvSpPr>
          <p:spPr bwMode="auto">
            <a:xfrm>
              <a:off x="2101553" y="3959566"/>
              <a:ext cx="2990530" cy="646323"/>
            </a:xfrm>
            <a:prstGeom prst="rect">
              <a:avLst/>
            </a:prstGeom>
            <a:noFill/>
            <a:ln w="9525">
              <a:noFill/>
              <a:miter lim="800000"/>
              <a:headEnd/>
              <a:tailEnd/>
            </a:ln>
          </p:spPr>
          <p:txBody>
            <a:bodyPr wrap="square" lIns="91429" tIns="45715" rIns="91429" bIns="45715">
              <a:spAutoFit/>
            </a:bodyPr>
            <a:lstStyle/>
            <a:p>
              <a:pPr algn="ctr">
                <a:defRPr/>
              </a:pPr>
              <a:r>
                <a:rPr lang="en-US" altLang="ja-JP" b="1" dirty="0">
                  <a:latin typeface="Arial" panose="020B0604020202020204" pitchFamily="34" charset="0"/>
                  <a:ea typeface="メイリオ" pitchFamily="50" charset="-128"/>
                  <a:cs typeface="Arial" panose="020B0604020202020204" pitchFamily="34" charset="0"/>
                </a:rPr>
                <a:t>Accompanying documents</a:t>
              </a:r>
            </a:p>
          </p:txBody>
        </p:sp>
      </p:grpSp>
      <p:grpSp>
        <p:nvGrpSpPr>
          <p:cNvPr id="27" name="グループ化 26"/>
          <p:cNvGrpSpPr/>
          <p:nvPr/>
        </p:nvGrpSpPr>
        <p:grpSpPr>
          <a:xfrm>
            <a:off x="2030796" y="4670098"/>
            <a:ext cx="2656557" cy="495266"/>
            <a:chOff x="1902289" y="983125"/>
            <a:chExt cx="2428548" cy="657354"/>
          </a:xfrm>
        </p:grpSpPr>
        <p:sp>
          <p:nvSpPr>
            <p:cNvPr id="28" name="AutoShape 4" descr="右上がり対角線 (太)"/>
            <p:cNvSpPr>
              <a:spLocks noChangeArrowheads="1"/>
            </p:cNvSpPr>
            <p:nvPr/>
          </p:nvSpPr>
          <p:spPr bwMode="auto">
            <a:xfrm>
              <a:off x="1902289" y="983125"/>
              <a:ext cx="2428548" cy="657354"/>
            </a:xfrm>
            <a:prstGeom prst="roundRect">
              <a:avLst>
                <a:gd name="adj" fmla="val 16667"/>
              </a:avLst>
            </a:prstGeom>
            <a:solidFill>
              <a:srgbClr val="FFFFCC"/>
            </a:solidFill>
            <a:ln w="31750">
              <a:solidFill>
                <a:srgbClr val="000000"/>
              </a:solidFill>
              <a:round/>
              <a:headEnd/>
              <a:tailEnd/>
            </a:ln>
            <a:effectLst/>
          </p:spPr>
          <p:txBody>
            <a:bodyPr wrap="none" lIns="91429" tIns="45715" rIns="91429" bIns="45715" anchor="ctr"/>
            <a:lstStyle/>
            <a:p>
              <a:pPr algn="ctr" eaLnBrk="0" hangingPunct="0">
                <a:defRPr/>
              </a:pPr>
              <a:endParaRPr kumimoji="0" lang="ja-JP" altLang="ja-JP" dirty="0">
                <a:latin typeface="Arial" panose="020B0604020202020204" pitchFamily="34" charset="0"/>
                <a:ea typeface="メイリオ" pitchFamily="50" charset="-128"/>
                <a:cs typeface="Arial" panose="020B0604020202020204" pitchFamily="34" charset="0"/>
              </a:endParaRPr>
            </a:p>
          </p:txBody>
        </p:sp>
        <p:sp>
          <p:nvSpPr>
            <p:cNvPr id="29" name="Text Box 8"/>
            <p:cNvSpPr txBox="1">
              <a:spLocks noChangeArrowheads="1"/>
            </p:cNvSpPr>
            <p:nvPr/>
          </p:nvSpPr>
          <p:spPr bwMode="auto">
            <a:xfrm>
              <a:off x="1953277" y="1101415"/>
              <a:ext cx="2292331" cy="346877"/>
            </a:xfrm>
            <a:prstGeom prst="rect">
              <a:avLst/>
            </a:prstGeom>
            <a:solidFill>
              <a:srgbClr val="FFFFCC"/>
            </a:solidFill>
            <a:ln w="9525">
              <a:noFill/>
              <a:miter lim="800000"/>
              <a:headEnd/>
              <a:tailEnd/>
            </a:ln>
          </p:spPr>
          <p:txBody>
            <a:bodyPr wrap="square" lIns="91429" tIns="45715" rIns="91429" bIns="45715">
              <a:spAutoFit/>
            </a:bodyPr>
            <a:lstStyle/>
            <a:p>
              <a:pPr algn="ctr">
                <a:defRPr/>
              </a:pPr>
              <a:r>
                <a:rPr lang="en-US" altLang="ja-JP" b="1" dirty="0">
                  <a:latin typeface="Arial" panose="020B0604020202020204" pitchFamily="34" charset="0"/>
                  <a:ea typeface="メイリオ" pitchFamily="50" charset="-128"/>
                  <a:cs typeface="Arial" panose="020B0604020202020204" pitchFamily="34" charset="0"/>
                </a:rPr>
                <a:t>Application form</a:t>
              </a:r>
            </a:p>
          </p:txBody>
        </p:sp>
      </p:grpSp>
      <p:sp>
        <p:nvSpPr>
          <p:cNvPr id="30" name="左中かっこ 29"/>
          <p:cNvSpPr/>
          <p:nvPr/>
        </p:nvSpPr>
        <p:spPr bwMode="auto">
          <a:xfrm>
            <a:off x="5197284" y="5567906"/>
            <a:ext cx="296541" cy="954227"/>
          </a:xfrm>
          <a:prstGeom prst="leftBrace">
            <a:avLst>
              <a:gd name="adj1" fmla="val 8333"/>
              <a:gd name="adj2" fmla="val 44875"/>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a:ln>
                <a:noFill/>
              </a:ln>
              <a:solidFill>
                <a:srgbClr val="000000"/>
              </a:solidFill>
              <a:effectLst/>
              <a:latin typeface="Arial" charset="0"/>
              <a:ea typeface="ＭＳ Ｐゴシック" pitchFamily="50" charset="-128"/>
            </a:endParaRPr>
          </a:p>
        </p:txBody>
      </p:sp>
      <p:sp>
        <p:nvSpPr>
          <p:cNvPr id="31" name="AutoShape 4" descr="右上がり対角線 (太)"/>
          <p:cNvSpPr>
            <a:spLocks noChangeArrowheads="1"/>
          </p:cNvSpPr>
          <p:nvPr/>
        </p:nvSpPr>
        <p:spPr bwMode="auto">
          <a:xfrm>
            <a:off x="5589469" y="6294690"/>
            <a:ext cx="3423626" cy="454887"/>
          </a:xfrm>
          <a:prstGeom prst="roundRect">
            <a:avLst>
              <a:gd name="adj" fmla="val 16667"/>
            </a:avLst>
          </a:prstGeom>
          <a:solidFill>
            <a:srgbClr val="ABFF57"/>
          </a:solidFill>
          <a:ln w="31750">
            <a:solidFill>
              <a:srgbClr val="000000"/>
            </a:solidFill>
            <a:round/>
            <a:headEnd/>
            <a:tailEnd/>
          </a:ln>
          <a:effectLst/>
        </p:spPr>
        <p:txBody>
          <a:bodyPr wrap="none" lIns="91429" tIns="45715" rIns="91429" bIns="45715" anchor="ctr"/>
          <a:lstStyle/>
          <a:p>
            <a:pPr algn="ctr" eaLnBrk="0" hangingPunct="0">
              <a:defRPr/>
            </a:pPr>
            <a:endParaRPr kumimoji="0" lang="ja-JP" altLang="ja-JP" dirty="0">
              <a:latin typeface="メイリオ" pitchFamily="50" charset="-128"/>
              <a:ea typeface="メイリオ" pitchFamily="50" charset="-128"/>
            </a:endParaRPr>
          </a:p>
        </p:txBody>
      </p:sp>
      <p:sp>
        <p:nvSpPr>
          <p:cNvPr id="32" name="Text Box 8"/>
          <p:cNvSpPr txBox="1">
            <a:spLocks noChangeArrowheads="1"/>
          </p:cNvSpPr>
          <p:nvPr/>
        </p:nvSpPr>
        <p:spPr bwMode="auto">
          <a:xfrm>
            <a:off x="5592828" y="6322083"/>
            <a:ext cx="3449692" cy="369322"/>
          </a:xfrm>
          <a:prstGeom prst="rect">
            <a:avLst/>
          </a:prstGeom>
          <a:noFill/>
          <a:ln w="9525">
            <a:noFill/>
            <a:miter lim="800000"/>
            <a:headEnd/>
            <a:tailEnd/>
          </a:ln>
        </p:spPr>
        <p:txBody>
          <a:bodyPr wrap="square" lIns="91429" tIns="45715" rIns="91429" bIns="45715">
            <a:spAutoFit/>
          </a:bodyPr>
          <a:lstStyle/>
          <a:p>
            <a:pPr algn="ctr">
              <a:defRPr/>
            </a:pPr>
            <a:r>
              <a:rPr lang="en-US" altLang="ja-JP" b="1" dirty="0">
                <a:latin typeface="Arial" panose="020B0604020202020204" pitchFamily="34" charset="0"/>
                <a:ea typeface="メイリオ" pitchFamily="50" charset="-128"/>
                <a:cs typeface="Arial" panose="020B0604020202020204" pitchFamily="34" charset="0"/>
              </a:rPr>
              <a:t>Reference documents</a:t>
            </a:r>
            <a:r>
              <a:rPr lang="en-US" altLang="ja-JP" sz="1400" b="1" dirty="0">
                <a:latin typeface="Arial" panose="020B0604020202020204" pitchFamily="34" charset="0"/>
                <a:ea typeface="メイリオ" pitchFamily="50" charset="-128"/>
                <a:cs typeface="Arial" panose="020B0604020202020204" pitchFamily="34" charset="0"/>
              </a:rPr>
              <a:t> </a:t>
            </a:r>
          </a:p>
        </p:txBody>
      </p:sp>
      <p:grpSp>
        <p:nvGrpSpPr>
          <p:cNvPr id="33" name="グループ化 32"/>
          <p:cNvGrpSpPr/>
          <p:nvPr/>
        </p:nvGrpSpPr>
        <p:grpSpPr>
          <a:xfrm>
            <a:off x="5589467" y="5265267"/>
            <a:ext cx="3423627" cy="488243"/>
            <a:chOff x="4923669" y="3358242"/>
            <a:chExt cx="2899865" cy="763730"/>
          </a:xfrm>
          <a:solidFill>
            <a:schemeClr val="accent6"/>
          </a:solidFill>
        </p:grpSpPr>
        <p:sp>
          <p:nvSpPr>
            <p:cNvPr id="34" name="AutoShape 4" descr="右上がり対角線 (太)"/>
            <p:cNvSpPr>
              <a:spLocks noChangeArrowheads="1"/>
            </p:cNvSpPr>
            <p:nvPr/>
          </p:nvSpPr>
          <p:spPr bwMode="auto">
            <a:xfrm>
              <a:off x="4923669" y="3358242"/>
              <a:ext cx="2899865" cy="763730"/>
            </a:xfrm>
            <a:prstGeom prst="roundRect">
              <a:avLst>
                <a:gd name="adj" fmla="val 16667"/>
              </a:avLst>
            </a:prstGeom>
            <a:grpFill/>
            <a:ln w="31750">
              <a:solidFill>
                <a:srgbClr val="000000"/>
              </a:solidFill>
              <a:round/>
              <a:headEnd/>
              <a:tailEnd/>
            </a:ln>
            <a:effectLst/>
          </p:spPr>
          <p:txBody>
            <a:bodyPr wrap="none" lIns="91429" tIns="45715" rIns="91429" bIns="45715" anchor="ctr"/>
            <a:lstStyle/>
            <a:p>
              <a:pPr algn="ctr" eaLnBrk="0" hangingPunct="0">
                <a:defRPr/>
              </a:pPr>
              <a:endParaRPr kumimoji="0" lang="ja-JP" altLang="ja-JP" dirty="0">
                <a:latin typeface="メイリオ" pitchFamily="50" charset="-128"/>
                <a:ea typeface="メイリオ" pitchFamily="50" charset="-128"/>
              </a:endParaRPr>
            </a:p>
          </p:txBody>
        </p:sp>
        <p:sp>
          <p:nvSpPr>
            <p:cNvPr id="35" name="Text Box 8"/>
            <p:cNvSpPr txBox="1">
              <a:spLocks noChangeArrowheads="1"/>
            </p:cNvSpPr>
            <p:nvPr/>
          </p:nvSpPr>
          <p:spPr bwMode="auto">
            <a:xfrm>
              <a:off x="5064443" y="3465587"/>
              <a:ext cx="2619250" cy="577709"/>
            </a:xfrm>
            <a:prstGeom prst="rect">
              <a:avLst/>
            </a:prstGeom>
            <a:grpFill/>
            <a:ln w="9525">
              <a:noFill/>
              <a:miter lim="800000"/>
              <a:headEnd/>
              <a:tailEnd/>
            </a:ln>
          </p:spPr>
          <p:txBody>
            <a:bodyPr wrap="square" lIns="91429" tIns="45715" rIns="91429" bIns="45715">
              <a:spAutoFit/>
            </a:bodyPr>
            <a:lstStyle/>
            <a:p>
              <a:pPr algn="ctr">
                <a:defRPr/>
              </a:pPr>
              <a:r>
                <a:rPr lang="en-US" altLang="ja-JP" b="1" dirty="0">
                  <a:solidFill>
                    <a:schemeClr val="bg1"/>
                  </a:solidFill>
                  <a:latin typeface="Arial" panose="020B0604020202020204" pitchFamily="34" charset="0"/>
                  <a:ea typeface="メイリオ" pitchFamily="50" charset="-128"/>
                  <a:cs typeface="Arial" panose="020B0604020202020204" pitchFamily="34" charset="0"/>
                </a:rPr>
                <a:t>Overview Documents </a:t>
              </a:r>
            </a:p>
          </p:txBody>
        </p:sp>
      </p:grpSp>
      <p:sp>
        <p:nvSpPr>
          <p:cNvPr id="36" name="Rectangle 3"/>
          <p:cNvSpPr txBox="1">
            <a:spLocks noChangeArrowheads="1"/>
          </p:cNvSpPr>
          <p:nvPr/>
        </p:nvSpPr>
        <p:spPr>
          <a:xfrm>
            <a:off x="331057" y="2046554"/>
            <a:ext cx="8574087" cy="2392180"/>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eaLnBrk="1" hangingPunct="1">
              <a:buFontTx/>
              <a:buNone/>
            </a:pPr>
            <a:r>
              <a:rPr lang="en-US" altLang="ja-JP" sz="1800" b="1" u="sng" kern="0" dirty="0">
                <a:solidFill>
                  <a:srgbClr val="000000"/>
                </a:solidFill>
                <a:latin typeface="Arial" panose="020B0604020202020204" pitchFamily="34" charset="0"/>
                <a:cs typeface="Arial" panose="020B0604020202020204" pitchFamily="34" charset="0"/>
              </a:rPr>
              <a:t>Purpose:</a:t>
            </a:r>
          </a:p>
          <a:p>
            <a:r>
              <a:rPr lang="en-US" altLang="ja-JP" sz="1800" kern="0" dirty="0">
                <a:solidFill>
                  <a:srgbClr val="000000"/>
                </a:solidFill>
                <a:latin typeface="Arial" panose="020B0604020202020204" pitchFamily="34" charset="0"/>
                <a:cs typeface="Arial" panose="020B0604020202020204" pitchFamily="34" charset="0"/>
              </a:rPr>
              <a:t>The guidelines are designed to outline the procedures required to apply for the designation of  food additives, pursuant to Article 10 of the Food Sanitation Act, and for the establishment of use standards for food additives, pursuant to Article 11.</a:t>
            </a:r>
            <a:endParaRPr lang="ja-JP" altLang="ja-JP" sz="1800" kern="0" dirty="0">
              <a:solidFill>
                <a:srgbClr val="000000"/>
              </a:solidFill>
              <a:latin typeface="Arial" panose="020B0604020202020204" pitchFamily="34" charset="0"/>
              <a:cs typeface="Arial" panose="020B0604020202020204" pitchFamily="34" charset="0"/>
            </a:endParaRPr>
          </a:p>
          <a:p>
            <a:r>
              <a:rPr lang="en-US" altLang="ja-JP" sz="1800" kern="0" dirty="0">
                <a:solidFill>
                  <a:srgbClr val="000000"/>
                </a:solidFill>
                <a:latin typeface="Arial" panose="020B0604020202020204" pitchFamily="34" charset="0"/>
                <a:cs typeface="Arial" panose="020B0604020202020204" pitchFamily="34" charset="0"/>
              </a:rPr>
              <a:t>The guidelines provide details of the documents to be submitted for application, such as information on safety data and recommended methods for safety studies.</a:t>
            </a:r>
            <a:endParaRPr lang="en-US" altLang="ja-JP" sz="1800" b="1" kern="0" dirty="0">
              <a:solidFill>
                <a:srgbClr val="000000"/>
              </a:solidFill>
              <a:latin typeface="Arial" panose="020B0604020202020204" pitchFamily="34" charset="0"/>
              <a:cs typeface="Arial" panose="020B0604020202020204" pitchFamily="34" charset="0"/>
            </a:endParaRPr>
          </a:p>
        </p:txBody>
      </p:sp>
      <p:sp>
        <p:nvSpPr>
          <p:cNvPr id="37" name="Text Box 5"/>
          <p:cNvSpPr txBox="1">
            <a:spLocks noChangeArrowheads="1"/>
          </p:cNvSpPr>
          <p:nvPr/>
        </p:nvSpPr>
        <p:spPr bwMode="auto">
          <a:xfrm>
            <a:off x="2843808" y="5141657"/>
            <a:ext cx="2111532" cy="369332"/>
          </a:xfrm>
          <a:prstGeom prst="rect">
            <a:avLst/>
          </a:prstGeom>
          <a:noFill/>
          <a:ln w="9525" algn="ctr">
            <a:noFill/>
            <a:miter lim="800000"/>
            <a:headEnd/>
            <a:tailEnd/>
          </a:ln>
        </p:spPr>
        <p:txBody>
          <a:bodyPr wrap="square">
            <a:spAutoFit/>
          </a:bodyPr>
          <a:lstStyle/>
          <a:p>
            <a:r>
              <a:rPr lang="en-US" altLang="ja-JP" b="1" u="sng" dirty="0">
                <a:solidFill>
                  <a:srgbClr val="FF0000"/>
                </a:solidFill>
                <a:latin typeface="Arial" panose="020B0604020202020204" pitchFamily="34" charset="0"/>
                <a:ea typeface="メイリオ" panose="020B0604030504040204" pitchFamily="50" charset="-128"/>
                <a:cs typeface="Arial" panose="020B0604020202020204" pitchFamily="34" charset="0"/>
              </a:rPr>
              <a:t>Japanese only</a:t>
            </a:r>
          </a:p>
        </p:txBody>
      </p:sp>
      <p:sp>
        <p:nvSpPr>
          <p:cNvPr id="5" name="正方形/長方形 4"/>
          <p:cNvSpPr/>
          <p:nvPr/>
        </p:nvSpPr>
        <p:spPr>
          <a:xfrm>
            <a:off x="7210206" y="4871526"/>
            <a:ext cx="1774845" cy="369332"/>
          </a:xfrm>
          <a:prstGeom prst="rect">
            <a:avLst/>
          </a:prstGeom>
        </p:spPr>
        <p:txBody>
          <a:bodyPr wrap="none">
            <a:spAutoFit/>
          </a:bodyPr>
          <a:lstStyle/>
          <a:p>
            <a:r>
              <a:rPr lang="en-US" altLang="ja-JP" b="1" u="sng" dirty="0">
                <a:solidFill>
                  <a:srgbClr val="FF0000"/>
                </a:solidFill>
                <a:latin typeface="Arial" panose="020B0604020202020204" pitchFamily="34" charset="0"/>
                <a:ea typeface="メイリオ" panose="020B0604030504040204" pitchFamily="50" charset="-128"/>
                <a:cs typeface="Arial" panose="020B0604020202020204" pitchFamily="34" charset="0"/>
              </a:rPr>
              <a:t>Japanese only</a:t>
            </a:r>
          </a:p>
        </p:txBody>
      </p:sp>
      <p:sp>
        <p:nvSpPr>
          <p:cNvPr id="6" name="正方形/長方形 5"/>
          <p:cNvSpPr/>
          <p:nvPr/>
        </p:nvSpPr>
        <p:spPr>
          <a:xfrm>
            <a:off x="6584225" y="5953995"/>
            <a:ext cx="2428870" cy="369332"/>
          </a:xfrm>
          <a:prstGeom prst="rect">
            <a:avLst/>
          </a:prstGeom>
        </p:spPr>
        <p:txBody>
          <a:bodyPr wrap="none">
            <a:spAutoFit/>
          </a:bodyPr>
          <a:lstStyle/>
          <a:p>
            <a:r>
              <a:rPr lang="en-US" altLang="ja-JP" b="1" u="sng" dirty="0">
                <a:solidFill>
                  <a:srgbClr val="FF0000"/>
                </a:solidFill>
                <a:latin typeface="Arial" panose="020B0604020202020204" pitchFamily="34" charset="0"/>
                <a:ea typeface="メイリオ" panose="020B0604030504040204" pitchFamily="50" charset="-128"/>
                <a:cs typeface="Arial" panose="020B0604020202020204" pitchFamily="34" charset="0"/>
              </a:rPr>
              <a:t>Japanese or English</a:t>
            </a:r>
          </a:p>
        </p:txBody>
      </p:sp>
      <p:sp>
        <p:nvSpPr>
          <p:cNvPr id="7" name="スライド番号プレースホルダー 6"/>
          <p:cNvSpPr>
            <a:spLocks noGrp="1"/>
          </p:cNvSpPr>
          <p:nvPr>
            <p:ph type="sldNum" sz="quarter" idx="12"/>
          </p:nvPr>
        </p:nvSpPr>
        <p:spPr/>
        <p:txBody>
          <a:bodyPr/>
          <a:lstStyle/>
          <a:p>
            <a:fld id="{BFA8AD7A-92B3-4FDF-81C0-DF2A8100A5D3}" type="slidenum">
              <a:rPr kumimoji="1" lang="ja-JP" altLang="en-US" smtClean="0"/>
              <a:t>7</a:t>
            </a:fld>
            <a:endParaRPr kumimoji="1" lang="ja-JP" altLang="en-US"/>
          </a:p>
        </p:txBody>
      </p:sp>
    </p:spTree>
    <p:extLst>
      <p:ext uri="{BB962C8B-B14F-4D97-AF65-F5344CB8AC3E}">
        <p14:creationId xmlns:p14="http://schemas.microsoft.com/office/powerpoint/2010/main" val="3104450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4"/>
            <a:ext cx="9144000" cy="79208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ja-JP" sz="3600" dirty="0">
                <a:solidFill>
                  <a:prstClr val="black"/>
                </a:solidFill>
                <a:latin typeface="Arial" panose="020B0604020202020204" pitchFamily="34" charset="0"/>
                <a:cs typeface="Arial" panose="020B0604020202020204" pitchFamily="34" charset="0"/>
              </a:rPr>
              <a:t>Information Required for Risk Assessments</a:t>
            </a:r>
          </a:p>
        </p:txBody>
      </p:sp>
      <p:sp>
        <p:nvSpPr>
          <p:cNvPr id="8" name="テキスト ボックス 7"/>
          <p:cNvSpPr txBox="1"/>
          <p:nvPr/>
        </p:nvSpPr>
        <p:spPr>
          <a:xfrm>
            <a:off x="1331640" y="6313524"/>
            <a:ext cx="2808312" cy="338554"/>
          </a:xfrm>
          <a:prstGeom prst="rect">
            <a:avLst/>
          </a:prstGeom>
          <a:noFill/>
        </p:spPr>
        <p:txBody>
          <a:bodyPr wrap="square" rtlCol="0">
            <a:spAutoFit/>
          </a:bodyPr>
          <a:lstStyle/>
          <a:p>
            <a:r>
              <a:rPr lang="ja-JP" altLang="en-US" sz="1600" dirty="0">
                <a:latin typeface="Arial" panose="020B0604020202020204" pitchFamily="34" charset="0"/>
                <a:cs typeface="Arial" panose="020B0604020202020204" pitchFamily="34" charset="0"/>
              </a:rPr>
              <a:t>＊</a:t>
            </a:r>
            <a:r>
              <a:rPr kumimoji="1" lang="ja-JP" altLang="en-US" sz="1600" dirty="0">
                <a:latin typeface="Arial" panose="020B0604020202020204" pitchFamily="34" charset="0"/>
                <a:cs typeface="Arial" panose="020B0604020202020204" pitchFamily="34" charset="0"/>
              </a:rPr>
              <a:t>：</a:t>
            </a:r>
            <a:r>
              <a:rPr kumimoji="1" lang="en-US" altLang="ja-JP" sz="1600" dirty="0">
                <a:latin typeface="Arial" panose="020B0604020202020204" pitchFamily="34" charset="0"/>
                <a:cs typeface="Arial" panose="020B0604020202020204" pitchFamily="34" charset="0"/>
              </a:rPr>
              <a:t>submitted as necessary</a:t>
            </a:r>
            <a:endParaRPr kumimoji="1" lang="ja-JP" altLang="en-US" sz="1600" dirty="0">
              <a:latin typeface="Arial" panose="020B0604020202020204" pitchFamily="34" charset="0"/>
              <a:cs typeface="Arial" panose="020B0604020202020204" pitchFamily="34" charset="0"/>
            </a:endParaRPr>
          </a:p>
        </p:txBody>
      </p:sp>
      <p:pic>
        <p:nvPicPr>
          <p:cNvPr id="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548" y="1046866"/>
            <a:ext cx="8370248" cy="5266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スライド番号プレースホルダー 1"/>
          <p:cNvSpPr>
            <a:spLocks noGrp="1"/>
          </p:cNvSpPr>
          <p:nvPr>
            <p:ph type="sldNum" sz="quarter" idx="12"/>
          </p:nvPr>
        </p:nvSpPr>
        <p:spPr/>
        <p:txBody>
          <a:bodyPr/>
          <a:lstStyle/>
          <a:p>
            <a:fld id="{BFA8AD7A-92B3-4FDF-81C0-DF2A8100A5D3}" type="slidenum">
              <a:rPr kumimoji="1" lang="ja-JP" altLang="en-US" smtClean="0"/>
              <a:t>8</a:t>
            </a:fld>
            <a:endParaRPr kumimoji="1" lang="ja-JP" altLang="en-US"/>
          </a:p>
        </p:txBody>
      </p:sp>
    </p:spTree>
    <p:extLst>
      <p:ext uri="{BB962C8B-B14F-4D97-AF65-F5344CB8AC3E}">
        <p14:creationId xmlns:p14="http://schemas.microsoft.com/office/powerpoint/2010/main" val="680281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5"/>
          <p:cNvSpPr>
            <a:spLocks noChangeArrowheads="1"/>
          </p:cNvSpPr>
          <p:nvPr/>
        </p:nvSpPr>
        <p:spPr bwMode="auto">
          <a:xfrm>
            <a:off x="112936" y="4792713"/>
            <a:ext cx="8712968" cy="1907538"/>
          </a:xfrm>
          <a:prstGeom prst="roundRect">
            <a:avLst>
              <a:gd name="adj" fmla="val 16667"/>
            </a:avLst>
          </a:prstGeom>
          <a:solidFill>
            <a:schemeClr val="accent1">
              <a:lumMod val="20000"/>
              <a:lumOff val="80000"/>
            </a:schemeClr>
          </a:solidFill>
          <a:ln w="12700">
            <a:solidFill>
              <a:schemeClr val="tx1"/>
            </a:solidFill>
            <a:round/>
            <a:headEnd/>
            <a:tailEnd/>
          </a:ln>
        </p:spPr>
        <p:txBody>
          <a:bodyPr wrap="none" anchor="ctr"/>
          <a:lstStyle/>
          <a:p>
            <a:endParaRPr lang="ja-JP" altLang="ja-JP" sz="1800"/>
          </a:p>
        </p:txBody>
      </p:sp>
      <p:sp>
        <p:nvSpPr>
          <p:cNvPr id="230404" name="Text Box 4"/>
          <p:cNvSpPr txBox="1">
            <a:spLocks noChangeArrowheads="1"/>
          </p:cNvSpPr>
          <p:nvPr/>
        </p:nvSpPr>
        <p:spPr bwMode="auto">
          <a:xfrm>
            <a:off x="399666" y="1389518"/>
            <a:ext cx="8344668" cy="2700739"/>
          </a:xfrm>
          <a:prstGeom prst="rect">
            <a:avLst/>
          </a:prstGeom>
          <a:noFill/>
          <a:ln w="9525">
            <a:noFill/>
            <a:miter lim="800000"/>
            <a:headEnd/>
            <a:tailEnd/>
          </a:ln>
          <a:effectLst/>
        </p:spPr>
        <p:txBody>
          <a:bodyPr wrap="square">
            <a:spAutoFit/>
          </a:bodyPr>
          <a:lstStyle/>
          <a:p>
            <a:pPr marL="400050" indent="-400050">
              <a:lnSpc>
                <a:spcPts val="1920"/>
              </a:lnSpc>
              <a:buFont typeface="+mj-lt"/>
              <a:buAutoNum type="romanLcPeriod"/>
              <a:defRPr/>
            </a:pPr>
            <a:r>
              <a:rPr lang="en-US" altLang="ja-JP" kern="0" dirty="0"/>
              <a:t>Foods in market are purchased, content is analyzed and mean levels of additives are calculated for each food category</a:t>
            </a:r>
          </a:p>
          <a:p>
            <a:pPr marL="400050" indent="-400050">
              <a:lnSpc>
                <a:spcPts val="1920"/>
              </a:lnSpc>
              <a:buFont typeface="+mj-lt"/>
              <a:buAutoNum type="romanLcPeriod"/>
              <a:defRPr/>
            </a:pPr>
            <a:endParaRPr lang="en-US" altLang="ja-JP" kern="0" dirty="0"/>
          </a:p>
          <a:p>
            <a:pPr marL="400050" indent="-400050">
              <a:lnSpc>
                <a:spcPts val="1920"/>
              </a:lnSpc>
              <a:buFont typeface="+mj-lt"/>
              <a:buAutoNum type="romanLcPeriod"/>
              <a:defRPr/>
            </a:pPr>
            <a:r>
              <a:rPr lang="en-US" altLang="ja-JP" kern="0" dirty="0"/>
              <a:t>Average levels are multiplied with average food consumptions to find intake of an additive from each food product.</a:t>
            </a:r>
          </a:p>
          <a:p>
            <a:pPr marL="400050" indent="-400050">
              <a:lnSpc>
                <a:spcPts val="1920"/>
              </a:lnSpc>
              <a:buFont typeface="+mj-lt"/>
              <a:buAutoNum type="romanLcPeriod"/>
              <a:defRPr/>
            </a:pPr>
            <a:endParaRPr lang="en-US" altLang="ja-JP" kern="0" dirty="0"/>
          </a:p>
          <a:p>
            <a:pPr marL="400050" indent="-400050">
              <a:lnSpc>
                <a:spcPts val="1920"/>
              </a:lnSpc>
              <a:buFont typeface="+mj-lt"/>
              <a:buAutoNum type="romanLcPeriod"/>
              <a:defRPr/>
            </a:pPr>
            <a:r>
              <a:rPr lang="en-US" altLang="ja-JP" kern="0" dirty="0"/>
              <a:t>Total intake of each additive is estimated by</a:t>
            </a:r>
            <a:r>
              <a:rPr lang="ja-JP" altLang="en-US" kern="0" dirty="0"/>
              <a:t> </a:t>
            </a:r>
            <a:r>
              <a:rPr lang="en-US" altLang="ja-JP" kern="0" dirty="0"/>
              <a:t>the</a:t>
            </a:r>
            <a:r>
              <a:rPr lang="ja-JP" altLang="en-US" kern="0" dirty="0"/>
              <a:t> </a:t>
            </a:r>
            <a:r>
              <a:rPr lang="en-US" altLang="ja-JP" kern="0" dirty="0"/>
              <a:t>sum</a:t>
            </a:r>
            <a:r>
              <a:rPr lang="ja-JP" altLang="en-US" kern="0" dirty="0"/>
              <a:t> </a:t>
            </a:r>
            <a:r>
              <a:rPr lang="en-US" altLang="ja-JP" kern="0" dirty="0"/>
              <a:t>of</a:t>
            </a:r>
            <a:r>
              <a:rPr lang="ja-JP" altLang="en-US" kern="0" dirty="0"/>
              <a:t> </a:t>
            </a:r>
            <a:r>
              <a:rPr lang="en-US" altLang="ja-JP" kern="0" dirty="0"/>
              <a:t>the</a:t>
            </a:r>
            <a:r>
              <a:rPr lang="ja-JP" altLang="en-US" kern="0" dirty="0"/>
              <a:t> </a:t>
            </a:r>
            <a:r>
              <a:rPr lang="en-US" altLang="ja-JP" kern="0" dirty="0"/>
              <a:t>results obtained in ii</a:t>
            </a:r>
          </a:p>
          <a:p>
            <a:pPr marL="400050" indent="-400050">
              <a:lnSpc>
                <a:spcPts val="1920"/>
              </a:lnSpc>
              <a:buFont typeface="+mj-lt"/>
              <a:buAutoNum type="romanLcPeriod"/>
              <a:defRPr/>
            </a:pPr>
            <a:endParaRPr lang="en-US" altLang="ja-JP" sz="1600" kern="0" dirty="0"/>
          </a:p>
          <a:p>
            <a:pPr>
              <a:lnSpc>
                <a:spcPts val="1920"/>
              </a:lnSpc>
              <a:defRPr/>
            </a:pPr>
            <a:endParaRPr lang="en-US" altLang="ja-JP" sz="1600" b="1" u="sng" kern="0" dirty="0">
              <a:latin typeface="Arial" charset="0"/>
            </a:endParaRPr>
          </a:p>
          <a:p>
            <a:pPr>
              <a:spcBef>
                <a:spcPct val="50000"/>
              </a:spcBef>
              <a:defRPr/>
            </a:pPr>
            <a:endParaRPr lang="en-US" altLang="ja-JP" b="1" u="sng" dirty="0">
              <a:solidFill>
                <a:srgbClr val="FF0000"/>
              </a:solidFill>
              <a:latin typeface="Arial" charset="0"/>
            </a:endParaRPr>
          </a:p>
        </p:txBody>
      </p:sp>
      <p:sp>
        <p:nvSpPr>
          <p:cNvPr id="6" name="下矢印 5"/>
          <p:cNvSpPr/>
          <p:nvPr/>
        </p:nvSpPr>
        <p:spPr>
          <a:xfrm>
            <a:off x="3245284" y="3658209"/>
            <a:ext cx="2448272" cy="288032"/>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 name="Text Box 4"/>
          <p:cNvSpPr txBox="1">
            <a:spLocks noChangeArrowheads="1"/>
          </p:cNvSpPr>
          <p:nvPr/>
        </p:nvSpPr>
        <p:spPr bwMode="auto">
          <a:xfrm>
            <a:off x="340428" y="4191039"/>
            <a:ext cx="8229600" cy="400110"/>
          </a:xfrm>
          <a:prstGeom prst="rect">
            <a:avLst/>
          </a:prstGeom>
          <a:noFill/>
          <a:ln w="9525">
            <a:noFill/>
            <a:miter lim="800000"/>
            <a:headEnd/>
            <a:tailEnd/>
          </a:ln>
          <a:effectLst/>
        </p:spPr>
        <p:txBody>
          <a:bodyPr>
            <a:spAutoFit/>
          </a:bodyPr>
          <a:lstStyle/>
          <a:p>
            <a:pPr algn="ctr">
              <a:spcBef>
                <a:spcPct val="50000"/>
              </a:spcBef>
              <a:defRPr/>
            </a:pPr>
            <a:r>
              <a:rPr lang="en-US" altLang="ja-JP" sz="2000" b="1" dirty="0">
                <a:latin typeface="+mj-ea"/>
                <a:ea typeface="+mj-ea"/>
              </a:rPr>
              <a:t>Confirm that intake does not exceed ADI</a:t>
            </a:r>
          </a:p>
        </p:txBody>
      </p:sp>
      <p:sp>
        <p:nvSpPr>
          <p:cNvPr id="5" name="スライド番号プレースホルダー 4"/>
          <p:cNvSpPr>
            <a:spLocks noGrp="1"/>
          </p:cNvSpPr>
          <p:nvPr>
            <p:ph type="sldNum" sz="quarter" idx="12"/>
          </p:nvPr>
        </p:nvSpPr>
        <p:spPr>
          <a:xfrm>
            <a:off x="6921500" y="6492875"/>
            <a:ext cx="2133600" cy="365125"/>
          </a:xfrm>
        </p:spPr>
        <p:txBody>
          <a:bodyPr/>
          <a:lstStyle/>
          <a:p>
            <a:fld id="{EF76F7FE-F83A-4850-B601-5FE0CE42304F}" type="slidenum">
              <a:rPr kumimoji="1" lang="ja-JP" altLang="en-US" smtClean="0"/>
              <a:pPr/>
              <a:t>9</a:t>
            </a:fld>
            <a:endParaRPr kumimoji="1" lang="ja-JP" altLang="en-US" dirty="0"/>
          </a:p>
        </p:txBody>
      </p:sp>
      <p:sp>
        <p:nvSpPr>
          <p:cNvPr id="11" name="Rectangle 3"/>
          <p:cNvSpPr txBox="1">
            <a:spLocks noChangeArrowheads="1"/>
          </p:cNvSpPr>
          <p:nvPr/>
        </p:nvSpPr>
        <p:spPr>
          <a:xfrm>
            <a:off x="539552" y="5140861"/>
            <a:ext cx="8712968" cy="1745837"/>
          </a:xfrm>
          <a:prstGeom prst="rect">
            <a:avLst/>
          </a:prstGeom>
        </p:spPr>
        <p:txBody>
          <a:bodyPr vert="horz" lIns="91440" tIns="45720" rIns="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nSpc>
                <a:spcPct val="90000"/>
              </a:lnSpc>
              <a:buFont typeface="Arial" pitchFamily="34" charset="0"/>
              <a:buNone/>
            </a:pPr>
            <a:r>
              <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【Survey conducted in recent</a:t>
            </a:r>
            <a:r>
              <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years】</a:t>
            </a:r>
          </a:p>
          <a:p>
            <a:pPr>
              <a:lnSpc>
                <a:spcPct val="90000"/>
              </a:lnSpc>
              <a:buFont typeface="Arial" pitchFamily="34" charset="0"/>
              <a:buNone/>
            </a:pPr>
            <a:r>
              <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2015.4~2016.3: sweeteners</a:t>
            </a:r>
          </a:p>
          <a:p>
            <a:pPr>
              <a:lnSpc>
                <a:spcPct val="90000"/>
              </a:lnSpc>
              <a:buFont typeface="Arial" pitchFamily="34" charset="0"/>
              <a:buNone/>
            </a:pPr>
            <a:r>
              <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2016.4~2017.3: preservatives, colors</a:t>
            </a:r>
          </a:p>
          <a:p>
            <a:pPr>
              <a:lnSpc>
                <a:spcPct val="90000"/>
              </a:lnSpc>
              <a:buFont typeface="Arial" pitchFamily="34" charset="0"/>
              <a:buNone/>
            </a:pPr>
            <a:r>
              <a:rPr lang="ja-JP" altLang="en-US"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2017.4~2018.3: antioxidants, phosphates etc.</a:t>
            </a:r>
          </a:p>
          <a:p>
            <a:pPr>
              <a:lnSpc>
                <a:spcPct val="90000"/>
              </a:lnSpc>
              <a:buNone/>
            </a:pPr>
            <a:r>
              <a:rPr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hlinkClick r:id="rId3"/>
              </a:rPr>
              <a:t>https://www.mhlw.go.jp/stf/seisakunitsuite/bunya/kenkou_iryou/shokuhin/syokuten/sesshu/index.html</a:t>
            </a:r>
            <a:r>
              <a:rPr lang="en-US" altLang="ja-JP" sz="11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(in Japanese)</a:t>
            </a:r>
          </a:p>
          <a:p>
            <a:pPr>
              <a:lnSpc>
                <a:spcPct val="90000"/>
              </a:lnSpc>
              <a:buNone/>
            </a:pPr>
            <a:endPar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ct val="90000"/>
              </a:lnSpc>
              <a:buFont typeface="Arial" pitchFamily="34" charset="0"/>
              <a:buNone/>
            </a:pPr>
            <a:r>
              <a:rPr lang="en-US" altLang="ja-JP" sz="18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p>
        </p:txBody>
      </p:sp>
      <p:sp>
        <p:nvSpPr>
          <p:cNvPr id="12" name="正方形/長方形 11">
            <a:extLst>
              <a:ext uri="{FF2B5EF4-FFF2-40B4-BE49-F238E27FC236}">
                <a16:creationId xmlns:a16="http://schemas.microsoft.com/office/drawing/2014/main" id="{62FA80B7-B17D-49E4-9C05-AD8B67812778}"/>
              </a:ext>
            </a:extLst>
          </p:cNvPr>
          <p:cNvSpPr/>
          <p:nvPr/>
        </p:nvSpPr>
        <p:spPr>
          <a:xfrm>
            <a:off x="0" y="-148591"/>
            <a:ext cx="9144000" cy="11253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ja-JP" sz="3600" dirty="0">
                <a:solidFill>
                  <a:prstClr val="black"/>
                </a:solidFill>
                <a:latin typeface="Arial" panose="020B0604020202020204" pitchFamily="34" charset="0"/>
                <a:cs typeface="Arial" panose="020B0604020202020204" pitchFamily="34" charset="0"/>
              </a:rPr>
              <a:t>Exposure estimation by products in market</a:t>
            </a:r>
          </a:p>
          <a:p>
            <a:pPr lvl="0" algn="ctr"/>
            <a:r>
              <a:rPr lang="en-US" altLang="ja-JP" sz="3600" dirty="0">
                <a:solidFill>
                  <a:prstClr val="black"/>
                </a:solidFill>
                <a:latin typeface="Arial" panose="020B0604020202020204" pitchFamily="34" charset="0"/>
                <a:cs typeface="Arial" panose="020B0604020202020204" pitchFamily="34" charset="0"/>
              </a:rPr>
              <a:t>(market basket study)</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4883</TotalTime>
  <Words>1206</Words>
  <Application>Microsoft Office PowerPoint</Application>
  <PresentationFormat>画面に合わせる (4:3)</PresentationFormat>
  <Paragraphs>183</Paragraphs>
  <Slides>12</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12</vt:i4>
      </vt:variant>
    </vt:vector>
  </HeadingPairs>
  <TitlesOfParts>
    <vt:vector size="19" baseType="lpstr">
      <vt:lpstr>ＭＳ Ｐゴシック</vt:lpstr>
      <vt:lpstr>メイリオ</vt:lpstr>
      <vt:lpstr>Arial</vt:lpstr>
      <vt:lpstr>Calibri</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外務省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情報通信課</dc:creator>
  <cp:lastModifiedBy>津田 峻平</cp:lastModifiedBy>
  <cp:revision>140</cp:revision>
  <cp:lastPrinted>2017-11-14T16:12:02Z</cp:lastPrinted>
  <dcterms:created xsi:type="dcterms:W3CDTF">2017-10-17T10:36:07Z</dcterms:created>
  <dcterms:modified xsi:type="dcterms:W3CDTF">2019-03-26T03:00:34Z</dcterms:modified>
</cp:coreProperties>
</file>