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5"/>
  </p:notesMasterIdLst>
  <p:sldIdLst>
    <p:sldId id="260" r:id="rId3"/>
    <p:sldId id="258" r:id="rId4"/>
    <p:sldId id="261" r:id="rId5"/>
    <p:sldId id="262" r:id="rId6"/>
    <p:sldId id="263" r:id="rId7"/>
    <p:sldId id="270" r:id="rId8"/>
    <p:sldId id="264" r:id="rId9"/>
    <p:sldId id="265" r:id="rId10"/>
    <p:sldId id="268" r:id="rId11"/>
    <p:sldId id="266" r:id="rId12"/>
    <p:sldId id="269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9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8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5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4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3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52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914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197"/>
  </p:normalViewPr>
  <p:slideViewPr>
    <p:cSldViewPr snapToGrid="0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ju\Downloads\Cell-based%20food%20its%20safety%20and%20regulatory%20aspects%20within%20the%20regional%20contexts(1-1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ju\Downloads\Cell-based%20food%20its%20safety%20and%20regulatory%20aspects%20within%20the%20regional%20contexts(1-1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CD-4D91-A673-1DC4ACAB95FC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CD-4D91-A673-1DC4ACAB95FC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CD-4D91-A673-1DC4ACAB95FC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CD-4D91-A673-1DC4ACAB95FC}"/>
              </c:ext>
            </c:extLst>
          </c:dPt>
          <c:dLbls>
            <c:delete val="1"/>
          </c:dLbls>
          <c:cat>
            <c:strRef>
              <c:f>Sheet2!$A$1:$A$4</c:f>
              <c:strCache>
                <c:ptCount val="4"/>
                <c:pt idx="0">
                  <c:v>This is a completely new production process. People need to learn about this to understand relevant food safety issues.</c:v>
                </c:pt>
                <c:pt idx="1">
                  <c:v>This is similar to the production process of various conventionally produced food. It is not complicated to understand food safety issues.</c:v>
                </c:pt>
                <c:pt idx="2">
                  <c:v>This is a combination of both new processes and conventional processes. It does not seem to be too complicated to understand food safety issues.</c:v>
                </c:pt>
                <c:pt idx="3">
                  <c:v>Other</c:v>
                </c:pt>
              </c:strCache>
            </c:strRef>
          </c:cat>
          <c:val>
            <c:numRef>
              <c:f>Sheet2!$B$1:$B$4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D-4D91-A673-1DC4ACAB95F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Sheet2!$A$19:$A$23</c:f>
              <c:strCache>
                <c:ptCount val="5"/>
                <c:pt idx="0">
                  <c:v>Others</c:v>
                </c:pt>
                <c:pt idx="1">
                  <c:v>There are too many terminologies already existing, so we can just pick the most popular.</c:v>
                </c:pt>
                <c:pt idx="2">
                  <c:v>A consumer survey is the best to understand what terminology would be most suitable.</c:v>
                </c:pt>
                <c:pt idx="3">
                  <c:v>A research on terminologies in my countries and a stakeholder consultation is the best.</c:v>
                </c:pt>
                <c:pt idx="4">
                  <c:v>Use the term “cell-based food” as FAO and WHO, translated into my language.</c:v>
                </c:pt>
              </c:strCache>
            </c:strRef>
          </c:cat>
          <c:val>
            <c:numRef>
              <c:f>Sheet2!$B$19:$B$23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7-434C-9BA7-ECE120969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5846271"/>
        <c:axId val="1305839199"/>
      </c:barChart>
      <c:catAx>
        <c:axId val="130584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839199"/>
        <c:crosses val="autoZero"/>
        <c:auto val="1"/>
        <c:lblAlgn val="r"/>
        <c:lblOffset val="100"/>
        <c:noMultiLvlLbl val="0"/>
      </c:catAx>
      <c:valAx>
        <c:axId val="1305839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584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Sheet2!$A$19:$A$23</c:f>
              <c:strCache>
                <c:ptCount val="5"/>
                <c:pt idx="0">
                  <c:v>Others</c:v>
                </c:pt>
                <c:pt idx="1">
                  <c:v>There are too many terminologies already existing, so we can just pick the most popular.</c:v>
                </c:pt>
                <c:pt idx="2">
                  <c:v>A consumer survey is the best to understand what terminology would be most suitable.</c:v>
                </c:pt>
                <c:pt idx="3">
                  <c:v>A research on terminologies in my countries and a stakeholder consultation is the best.</c:v>
                </c:pt>
                <c:pt idx="4">
                  <c:v>Use the term “cell-based food” as FAO and WHO, translated into my language.</c:v>
                </c:pt>
              </c:strCache>
            </c:strRef>
          </c:cat>
          <c:val>
            <c:numRef>
              <c:f>Sheet2!$B$19:$B$23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2-4318-9EE7-C521BC0AC8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5846271"/>
        <c:axId val="1305839199"/>
      </c:barChart>
      <c:catAx>
        <c:axId val="130584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839199"/>
        <c:crosses val="autoZero"/>
        <c:auto val="1"/>
        <c:lblAlgn val="r"/>
        <c:lblOffset val="100"/>
        <c:noMultiLvlLbl val="0"/>
      </c:catAx>
      <c:valAx>
        <c:axId val="1305839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584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510E-DD5F-4B12-9109-EF1E3A1A9433}" type="datetimeFigureOut">
              <a:rPr lang="en-AE" smtClean="0"/>
              <a:t>20/09/2023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7EE4-BF29-4A20-8CDF-9BDFC2DDA47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7368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9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8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5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4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3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2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914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3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7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33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4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7EE4-BF29-4A20-8CDF-9BDFC2DDA476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32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7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3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9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0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4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7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77EE4-BF29-4A20-8CDF-9BDFC2DDA476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2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28195-F132-CBC4-1356-189FAF92F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EACA09-9652-2F76-5B98-69B2B36F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6BB2EF-E638-705B-1B14-DB3AB8E4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2A064C-0577-F758-EF50-E9A68285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97038-3C8E-4F85-D603-5F00D902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6E5FA-4A92-BEFD-23BF-5B0EAC4B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DF4416-D878-AA34-B6B5-A0A92E6ED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6D3E1-342A-B14B-4BCF-94F14178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A209EA-3802-C76E-95F4-CB9DA896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E7CD7-94FD-FF43-6ED1-42A86714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2E8A33-82F0-E1C5-4818-FF782692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2653B5-D7F7-66D7-D2CC-38C380F70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66E765-96C9-FA69-08EC-24E461F6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CD986-827E-B4DA-A9F0-AA50DCC2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C837A4-18DB-7939-0625-DC909AE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AF1CE-0350-AC20-3758-82D4DB3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01163C-B4EC-272F-D4B4-AA785DCB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ADE25C-8FFE-5B86-0BC5-8B1CBAB4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A6A637-7F9C-7BBC-1D3C-28E7181C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BAB10-A55A-CA7D-9ECC-BC78C3E5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43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DAE34-F00D-0CA1-B8D2-9E9F12DF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0B065E-F301-D703-0B54-16F36B50A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741664-078E-0C46-86AB-FEDFC646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6EB62-46B8-B3AA-3AAF-141A281D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2DD10-0018-A932-0096-17A5A65F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55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CBCFC-A0E6-ACF9-1F36-EB3BC5E6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6528E-A67A-8DDC-4EA6-4D1251F4A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DE32E1-5807-086A-D8B0-164F89A4A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43CCB9-27A4-DBB8-3790-272058CB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4C6BAB-9F6D-B2FA-97D8-D2DB85C5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656E38-E162-EFA7-CB72-BDEBB54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847C8-1185-584E-74AE-9538382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C5842-49E6-5BD9-AC1B-801F712B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698633-8B95-D893-E5AD-3C380CE27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DE9477-77FA-DC1F-617C-74CAE1BB6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5D5EE3-E673-B275-BAFD-B500AFBB0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D56E9A-18C7-B80E-5429-91566CFE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AC0788-EDFB-BCEF-7154-07812D2E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5591F5-E715-F442-A9A6-1EA2038D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68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49F55-4998-6118-DDF4-042B368B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FD7D7E-7761-5DCC-C5F8-99B19878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F2B5A4-0D07-0B69-E440-9010A978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037725-A14D-7032-4207-6BCCACFF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54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D0E918E-B8B7-E0C8-D0D0-6CEF3B7B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26BB2F-911C-9CF8-9383-B78BCAC9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B90A95-1FD4-8806-AA41-71EF6BC7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4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6DB11-37B2-AD4F-2B9A-3639D44B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121B9-2942-9F22-9E8C-389E136B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24CE3C-979B-387C-4BF9-37C49AD5B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5409CC-3BB0-7821-E058-402418D4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64DB75-113C-5118-C5EA-015638FC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2DB1B2-662A-6A8C-09E3-F8400E55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4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2B499-F22C-F2E9-4064-335988A7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85BDDB-0C86-27E8-D1EE-0A47EFED4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E3489-89F8-1B8E-FF44-1F4FCAC59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68A750-EC6C-67B4-F546-6D3F37DE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8E05D7-74AD-69FB-02CA-24C29B81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32ABFD-6913-D13A-086E-A3C409B0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8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589295-EAD7-698D-FF14-EDEC22A9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2B1790-55A9-E1C8-9054-25024F27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52275C-68A3-ADF6-0FFB-9F25388E2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F8ED-9D13-874F-9117-B141C2B0F202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3F578E-8DDC-FB4F-6CB7-616FFCAC1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283B5-B438-FD46-BBAA-428D8E6F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571B-F476-744A-B926-075754255332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D47A5-D9CD-F830-5208-5D1F900A34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882439" y="6705600"/>
            <a:ext cx="338201" cy="15388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E" sz="1000">
                <a:solidFill>
                  <a:srgbClr val="317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090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CDDB5-B768-DF86-CB26-C4547C566889}"/>
              </a:ext>
            </a:extLst>
          </p:cNvPr>
          <p:cNvSpPr txBox="1"/>
          <p:nvPr/>
        </p:nvSpPr>
        <p:spPr>
          <a:xfrm>
            <a:off x="566233" y="1815630"/>
            <a:ext cx="5891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dirty="0">
                <a:solidFill>
                  <a:prstClr val="white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Results of the survey 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347F383-F758-1D47-2BAD-3D19A5C4C945}"/>
              </a:ext>
            </a:extLst>
          </p:cNvPr>
          <p:cNvSpPr>
            <a:spLocks noChangeAspect="1"/>
          </p:cNvSpPr>
          <p:nvPr/>
        </p:nvSpPr>
        <p:spPr>
          <a:xfrm>
            <a:off x="356683" y="5613472"/>
            <a:ext cx="3918387" cy="283666"/>
          </a:xfrm>
          <a:custGeom>
            <a:avLst/>
            <a:gdLst/>
            <a:ahLst/>
            <a:cxnLst/>
            <a:rect l="l" t="t" r="r" b="b"/>
            <a:pathLst>
              <a:path w="6744970" h="488315">
                <a:moveTo>
                  <a:pt x="441960" y="79311"/>
                </a:moveTo>
                <a:lnTo>
                  <a:pt x="405015" y="45237"/>
                </a:lnTo>
                <a:lnTo>
                  <a:pt x="360629" y="20332"/>
                </a:lnTo>
                <a:lnTo>
                  <a:pt x="309943" y="5080"/>
                </a:lnTo>
                <a:lnTo>
                  <a:pt x="254190" y="0"/>
                </a:lnTo>
                <a:lnTo>
                  <a:pt x="219138" y="1968"/>
                </a:lnTo>
                <a:lnTo>
                  <a:pt x="154228" y="17729"/>
                </a:lnTo>
                <a:lnTo>
                  <a:pt x="96951" y="48780"/>
                </a:lnTo>
                <a:lnTo>
                  <a:pt x="51358" y="92341"/>
                </a:lnTo>
                <a:lnTo>
                  <a:pt x="18681" y="147307"/>
                </a:lnTo>
                <a:lnTo>
                  <a:pt x="2070" y="210007"/>
                </a:lnTo>
                <a:lnTo>
                  <a:pt x="0" y="244017"/>
                </a:lnTo>
                <a:lnTo>
                  <a:pt x="2057" y="278053"/>
                </a:lnTo>
                <a:lnTo>
                  <a:pt x="18491" y="340753"/>
                </a:lnTo>
                <a:lnTo>
                  <a:pt x="50876" y="395719"/>
                </a:lnTo>
                <a:lnTo>
                  <a:pt x="96291" y="439267"/>
                </a:lnTo>
                <a:lnTo>
                  <a:pt x="153543" y="470319"/>
                </a:lnTo>
                <a:lnTo>
                  <a:pt x="218452" y="486079"/>
                </a:lnTo>
                <a:lnTo>
                  <a:pt x="253504" y="488048"/>
                </a:lnTo>
                <a:lnTo>
                  <a:pt x="282041" y="486778"/>
                </a:lnTo>
                <a:lnTo>
                  <a:pt x="335432" y="476605"/>
                </a:lnTo>
                <a:lnTo>
                  <a:pt x="383552" y="456399"/>
                </a:lnTo>
                <a:lnTo>
                  <a:pt x="424395" y="426923"/>
                </a:lnTo>
                <a:lnTo>
                  <a:pt x="441960" y="408749"/>
                </a:lnTo>
                <a:lnTo>
                  <a:pt x="385025" y="354507"/>
                </a:lnTo>
                <a:lnTo>
                  <a:pt x="357784" y="379133"/>
                </a:lnTo>
                <a:lnTo>
                  <a:pt x="327571" y="396709"/>
                </a:lnTo>
                <a:lnTo>
                  <a:pt x="294398" y="407263"/>
                </a:lnTo>
                <a:lnTo>
                  <a:pt x="258267" y="410768"/>
                </a:lnTo>
                <a:lnTo>
                  <a:pt x="234492" y="409435"/>
                </a:lnTo>
                <a:lnTo>
                  <a:pt x="190779" y="398767"/>
                </a:lnTo>
                <a:lnTo>
                  <a:pt x="152552" y="377710"/>
                </a:lnTo>
                <a:lnTo>
                  <a:pt x="122389" y="348056"/>
                </a:lnTo>
                <a:lnTo>
                  <a:pt x="101003" y="310502"/>
                </a:lnTo>
                <a:lnTo>
                  <a:pt x="90144" y="267449"/>
                </a:lnTo>
                <a:lnTo>
                  <a:pt x="88798" y="244017"/>
                </a:lnTo>
                <a:lnTo>
                  <a:pt x="90144" y="220599"/>
                </a:lnTo>
                <a:lnTo>
                  <a:pt x="101003" y="177558"/>
                </a:lnTo>
                <a:lnTo>
                  <a:pt x="122389" y="139992"/>
                </a:lnTo>
                <a:lnTo>
                  <a:pt x="152552" y="110337"/>
                </a:lnTo>
                <a:lnTo>
                  <a:pt x="190779" y="89281"/>
                </a:lnTo>
                <a:lnTo>
                  <a:pt x="234492" y="78613"/>
                </a:lnTo>
                <a:lnTo>
                  <a:pt x="258267" y="77279"/>
                </a:lnTo>
                <a:lnTo>
                  <a:pt x="294398" y="80746"/>
                </a:lnTo>
                <a:lnTo>
                  <a:pt x="327571" y="91173"/>
                </a:lnTo>
                <a:lnTo>
                  <a:pt x="357784" y="108546"/>
                </a:lnTo>
                <a:lnTo>
                  <a:pt x="385025" y="132867"/>
                </a:lnTo>
                <a:lnTo>
                  <a:pt x="441960" y="79311"/>
                </a:lnTo>
                <a:close/>
              </a:path>
              <a:path w="6744970" h="488315">
                <a:moveTo>
                  <a:pt x="882561" y="407390"/>
                </a:moveTo>
                <a:lnTo>
                  <a:pt x="614794" y="407390"/>
                </a:lnTo>
                <a:lnTo>
                  <a:pt x="614794" y="276580"/>
                </a:lnTo>
                <a:lnTo>
                  <a:pt x="843915" y="276580"/>
                </a:lnTo>
                <a:lnTo>
                  <a:pt x="843915" y="204190"/>
                </a:lnTo>
                <a:lnTo>
                  <a:pt x="614794" y="204190"/>
                </a:lnTo>
                <a:lnTo>
                  <a:pt x="614794" y="81000"/>
                </a:lnTo>
                <a:lnTo>
                  <a:pt x="873061" y="81000"/>
                </a:lnTo>
                <a:lnTo>
                  <a:pt x="873061" y="7340"/>
                </a:lnTo>
                <a:lnTo>
                  <a:pt x="526669" y="7340"/>
                </a:lnTo>
                <a:lnTo>
                  <a:pt x="526669" y="81000"/>
                </a:lnTo>
                <a:lnTo>
                  <a:pt x="526669" y="204190"/>
                </a:lnTo>
                <a:lnTo>
                  <a:pt x="526669" y="276580"/>
                </a:lnTo>
                <a:lnTo>
                  <a:pt x="526669" y="407390"/>
                </a:lnTo>
                <a:lnTo>
                  <a:pt x="526669" y="481050"/>
                </a:lnTo>
                <a:lnTo>
                  <a:pt x="882561" y="481050"/>
                </a:lnTo>
                <a:lnTo>
                  <a:pt x="882561" y="407390"/>
                </a:lnTo>
                <a:close/>
              </a:path>
              <a:path w="6744970" h="488315">
                <a:moveTo>
                  <a:pt x="1317066" y="406831"/>
                </a:moveTo>
                <a:lnTo>
                  <a:pt x="1068971" y="406831"/>
                </a:lnTo>
                <a:lnTo>
                  <a:pt x="1068971" y="6781"/>
                </a:lnTo>
                <a:lnTo>
                  <a:pt x="980846" y="6781"/>
                </a:lnTo>
                <a:lnTo>
                  <a:pt x="980846" y="406831"/>
                </a:lnTo>
                <a:lnTo>
                  <a:pt x="980846" y="481761"/>
                </a:lnTo>
                <a:lnTo>
                  <a:pt x="1317066" y="481761"/>
                </a:lnTo>
                <a:lnTo>
                  <a:pt x="1317066" y="406831"/>
                </a:lnTo>
                <a:close/>
              </a:path>
              <a:path w="6744970" h="488315">
                <a:moveTo>
                  <a:pt x="1723097" y="406831"/>
                </a:moveTo>
                <a:lnTo>
                  <a:pt x="1475003" y="406831"/>
                </a:lnTo>
                <a:lnTo>
                  <a:pt x="1475003" y="6781"/>
                </a:lnTo>
                <a:lnTo>
                  <a:pt x="1386878" y="6781"/>
                </a:lnTo>
                <a:lnTo>
                  <a:pt x="1386878" y="406831"/>
                </a:lnTo>
                <a:lnTo>
                  <a:pt x="1386878" y="481761"/>
                </a:lnTo>
                <a:lnTo>
                  <a:pt x="1723097" y="481761"/>
                </a:lnTo>
                <a:lnTo>
                  <a:pt x="1723097" y="406831"/>
                </a:lnTo>
                <a:close/>
              </a:path>
              <a:path w="6744970" h="488315">
                <a:moveTo>
                  <a:pt x="1952879" y="209842"/>
                </a:moveTo>
                <a:lnTo>
                  <a:pt x="1766481" y="209842"/>
                </a:lnTo>
                <a:lnTo>
                  <a:pt x="1766481" y="280327"/>
                </a:lnTo>
                <a:lnTo>
                  <a:pt x="1952879" y="280327"/>
                </a:lnTo>
                <a:lnTo>
                  <a:pt x="1952879" y="209842"/>
                </a:lnTo>
                <a:close/>
              </a:path>
              <a:path w="6744970" h="488315">
                <a:moveTo>
                  <a:pt x="2475509" y="352488"/>
                </a:moveTo>
                <a:lnTo>
                  <a:pt x="2469743" y="311391"/>
                </a:lnTo>
                <a:lnTo>
                  <a:pt x="2450338" y="275209"/>
                </a:lnTo>
                <a:lnTo>
                  <a:pt x="2408745" y="242049"/>
                </a:lnTo>
                <a:lnTo>
                  <a:pt x="2390102" y="234530"/>
                </a:lnTo>
                <a:lnTo>
                  <a:pt x="2403576" y="226314"/>
                </a:lnTo>
                <a:lnTo>
                  <a:pt x="2415514" y="216573"/>
                </a:lnTo>
                <a:lnTo>
                  <a:pt x="2424607" y="206743"/>
                </a:lnTo>
                <a:lnTo>
                  <a:pt x="2425941" y="205308"/>
                </a:lnTo>
                <a:lnTo>
                  <a:pt x="2447036" y="163360"/>
                </a:lnTo>
                <a:lnTo>
                  <a:pt x="2451112" y="130149"/>
                </a:lnTo>
                <a:lnTo>
                  <a:pt x="2448268" y="102895"/>
                </a:lnTo>
                <a:lnTo>
                  <a:pt x="2439746" y="78714"/>
                </a:lnTo>
                <a:lnTo>
                  <a:pt x="2437854" y="75907"/>
                </a:lnTo>
                <a:lnTo>
                  <a:pt x="2425560" y="57645"/>
                </a:lnTo>
                <a:lnTo>
                  <a:pt x="2405697" y="39662"/>
                </a:lnTo>
                <a:lnTo>
                  <a:pt x="2386711" y="28803"/>
                </a:lnTo>
                <a:lnTo>
                  <a:pt x="2386711" y="343674"/>
                </a:lnTo>
                <a:lnTo>
                  <a:pt x="2380310" y="373634"/>
                </a:lnTo>
                <a:lnTo>
                  <a:pt x="2361120" y="395020"/>
                </a:lnTo>
                <a:lnTo>
                  <a:pt x="2329142" y="407860"/>
                </a:lnTo>
                <a:lnTo>
                  <a:pt x="2284361" y="412140"/>
                </a:lnTo>
                <a:lnTo>
                  <a:pt x="2142007" y="412140"/>
                </a:lnTo>
                <a:lnTo>
                  <a:pt x="2142007" y="275209"/>
                </a:lnTo>
                <a:lnTo>
                  <a:pt x="2284361" y="275209"/>
                </a:lnTo>
                <a:lnTo>
                  <a:pt x="2329142" y="279488"/>
                </a:lnTo>
                <a:lnTo>
                  <a:pt x="2361120" y="292328"/>
                </a:lnTo>
                <a:lnTo>
                  <a:pt x="2380310" y="313715"/>
                </a:lnTo>
                <a:lnTo>
                  <a:pt x="2386711" y="343674"/>
                </a:lnTo>
                <a:lnTo>
                  <a:pt x="2386711" y="28803"/>
                </a:lnTo>
                <a:lnTo>
                  <a:pt x="2380564" y="25273"/>
                </a:lnTo>
                <a:lnTo>
                  <a:pt x="2362301" y="19011"/>
                </a:lnTo>
                <a:lnTo>
                  <a:pt x="2362301" y="141681"/>
                </a:lnTo>
                <a:lnTo>
                  <a:pt x="2360752" y="156654"/>
                </a:lnTo>
                <a:lnTo>
                  <a:pt x="2337574" y="190131"/>
                </a:lnTo>
                <a:lnTo>
                  <a:pt x="2288438" y="205701"/>
                </a:lnTo>
                <a:lnTo>
                  <a:pt x="2266734" y="206743"/>
                </a:lnTo>
                <a:lnTo>
                  <a:pt x="2142007" y="206743"/>
                </a:lnTo>
                <a:lnTo>
                  <a:pt x="2142007" y="75907"/>
                </a:lnTo>
                <a:lnTo>
                  <a:pt x="2266734" y="75907"/>
                </a:lnTo>
                <a:lnTo>
                  <a:pt x="2307488" y="80073"/>
                </a:lnTo>
                <a:lnTo>
                  <a:pt x="2348395" y="101828"/>
                </a:lnTo>
                <a:lnTo>
                  <a:pt x="2362301" y="141681"/>
                </a:lnTo>
                <a:lnTo>
                  <a:pt x="2362301" y="19011"/>
                </a:lnTo>
                <a:lnTo>
                  <a:pt x="2350605" y="14998"/>
                </a:lnTo>
                <a:lnTo>
                  <a:pt x="2315819" y="8826"/>
                </a:lnTo>
                <a:lnTo>
                  <a:pt x="2276208" y="6769"/>
                </a:lnTo>
                <a:lnTo>
                  <a:pt x="2053882" y="6769"/>
                </a:lnTo>
                <a:lnTo>
                  <a:pt x="2053882" y="481266"/>
                </a:lnTo>
                <a:lnTo>
                  <a:pt x="2289784" y="481266"/>
                </a:lnTo>
                <a:lnTo>
                  <a:pt x="2332482" y="479171"/>
                </a:lnTo>
                <a:lnTo>
                  <a:pt x="2401620" y="462394"/>
                </a:lnTo>
                <a:lnTo>
                  <a:pt x="2448814" y="429183"/>
                </a:lnTo>
                <a:lnTo>
                  <a:pt x="2472537" y="381571"/>
                </a:lnTo>
                <a:lnTo>
                  <a:pt x="2475509" y="352488"/>
                </a:lnTo>
                <a:close/>
              </a:path>
              <a:path w="6744970" h="488315">
                <a:moveTo>
                  <a:pt x="3017101" y="481266"/>
                </a:moveTo>
                <a:lnTo>
                  <a:pt x="2967532" y="371462"/>
                </a:lnTo>
                <a:lnTo>
                  <a:pt x="2936316" y="302323"/>
                </a:lnTo>
                <a:lnTo>
                  <a:pt x="2848318" y="107391"/>
                </a:lnTo>
                <a:lnTo>
                  <a:pt x="2848318" y="302323"/>
                </a:lnTo>
                <a:lnTo>
                  <a:pt x="2670035" y="302323"/>
                </a:lnTo>
                <a:lnTo>
                  <a:pt x="2758846" y="94894"/>
                </a:lnTo>
                <a:lnTo>
                  <a:pt x="2848318" y="302323"/>
                </a:lnTo>
                <a:lnTo>
                  <a:pt x="2848318" y="107391"/>
                </a:lnTo>
                <a:lnTo>
                  <a:pt x="2842679" y="94894"/>
                </a:lnTo>
                <a:lnTo>
                  <a:pt x="2802902" y="6769"/>
                </a:lnTo>
                <a:lnTo>
                  <a:pt x="2716136" y="6769"/>
                </a:lnTo>
                <a:lnTo>
                  <a:pt x="2502611" y="481266"/>
                </a:lnTo>
                <a:lnTo>
                  <a:pt x="2593441" y="481266"/>
                </a:lnTo>
                <a:lnTo>
                  <a:pt x="2640203" y="371462"/>
                </a:lnTo>
                <a:lnTo>
                  <a:pt x="2877451" y="371462"/>
                </a:lnTo>
                <a:lnTo>
                  <a:pt x="2924899" y="481266"/>
                </a:lnTo>
                <a:lnTo>
                  <a:pt x="3017101" y="481266"/>
                </a:lnTo>
                <a:close/>
              </a:path>
              <a:path w="6744970" h="488315">
                <a:moveTo>
                  <a:pt x="3416363" y="347065"/>
                </a:moveTo>
                <a:lnTo>
                  <a:pt x="3410343" y="305714"/>
                </a:lnTo>
                <a:lnTo>
                  <a:pt x="3379647" y="261162"/>
                </a:lnTo>
                <a:lnTo>
                  <a:pt x="3334321" y="233514"/>
                </a:lnTo>
                <a:lnTo>
                  <a:pt x="3295700" y="220560"/>
                </a:lnTo>
                <a:lnTo>
                  <a:pt x="3229267" y="203479"/>
                </a:lnTo>
                <a:lnTo>
                  <a:pt x="3212998" y="199123"/>
                </a:lnTo>
                <a:lnTo>
                  <a:pt x="3175863" y="187083"/>
                </a:lnTo>
                <a:lnTo>
                  <a:pt x="3143237" y="163918"/>
                </a:lnTo>
                <a:lnTo>
                  <a:pt x="3135058" y="137604"/>
                </a:lnTo>
                <a:lnTo>
                  <a:pt x="3136646" y="123748"/>
                </a:lnTo>
                <a:lnTo>
                  <a:pt x="3160458" y="90830"/>
                </a:lnTo>
                <a:lnTo>
                  <a:pt x="3213658" y="74307"/>
                </a:lnTo>
                <a:lnTo>
                  <a:pt x="3238081" y="73202"/>
                </a:lnTo>
                <a:lnTo>
                  <a:pt x="3254133" y="73799"/>
                </a:lnTo>
                <a:lnTo>
                  <a:pt x="3303828" y="82702"/>
                </a:lnTo>
                <a:lnTo>
                  <a:pt x="3353143" y="101879"/>
                </a:lnTo>
                <a:lnTo>
                  <a:pt x="3368916" y="110477"/>
                </a:lnTo>
                <a:lnTo>
                  <a:pt x="3396704" y="42024"/>
                </a:lnTo>
                <a:lnTo>
                  <a:pt x="3344456" y="16865"/>
                </a:lnTo>
                <a:lnTo>
                  <a:pt x="3303066" y="6096"/>
                </a:lnTo>
                <a:lnTo>
                  <a:pt x="3260356" y="673"/>
                </a:lnTo>
                <a:lnTo>
                  <a:pt x="3238754" y="0"/>
                </a:lnTo>
                <a:lnTo>
                  <a:pt x="3208782" y="1181"/>
                </a:lnTo>
                <a:lnTo>
                  <a:pt x="3156077" y="10680"/>
                </a:lnTo>
                <a:lnTo>
                  <a:pt x="3113189" y="29298"/>
                </a:lnTo>
                <a:lnTo>
                  <a:pt x="3080982" y="54889"/>
                </a:lnTo>
                <a:lnTo>
                  <a:pt x="3059607" y="86702"/>
                </a:lnTo>
                <a:lnTo>
                  <a:pt x="3047593" y="141681"/>
                </a:lnTo>
                <a:lnTo>
                  <a:pt x="3049092" y="163842"/>
                </a:lnTo>
                <a:lnTo>
                  <a:pt x="3061131" y="200964"/>
                </a:lnTo>
                <a:lnTo>
                  <a:pt x="3098101" y="239712"/>
                </a:lnTo>
                <a:lnTo>
                  <a:pt x="3147352" y="262674"/>
                </a:lnTo>
                <a:lnTo>
                  <a:pt x="3191230" y="275551"/>
                </a:lnTo>
                <a:lnTo>
                  <a:pt x="3235363" y="286613"/>
                </a:lnTo>
                <a:lnTo>
                  <a:pt x="3251631" y="290969"/>
                </a:lnTo>
                <a:lnTo>
                  <a:pt x="3288766" y="303022"/>
                </a:lnTo>
                <a:lnTo>
                  <a:pt x="3321380" y="326656"/>
                </a:lnTo>
                <a:lnTo>
                  <a:pt x="3329597" y="353161"/>
                </a:lnTo>
                <a:lnTo>
                  <a:pt x="3327958" y="366382"/>
                </a:lnTo>
                <a:lnTo>
                  <a:pt x="3303498" y="397903"/>
                </a:lnTo>
                <a:lnTo>
                  <a:pt x="3249282" y="413791"/>
                </a:lnTo>
                <a:lnTo>
                  <a:pt x="3224530" y="414845"/>
                </a:lnTo>
                <a:lnTo>
                  <a:pt x="3203194" y="413943"/>
                </a:lnTo>
                <a:lnTo>
                  <a:pt x="3160649" y="406641"/>
                </a:lnTo>
                <a:lnTo>
                  <a:pt x="3119094" y="392455"/>
                </a:lnTo>
                <a:lnTo>
                  <a:pt x="3083344" y="373646"/>
                </a:lnTo>
                <a:lnTo>
                  <a:pt x="3067939" y="362648"/>
                </a:lnTo>
                <a:lnTo>
                  <a:pt x="3037433" y="431114"/>
                </a:lnTo>
                <a:lnTo>
                  <a:pt x="3072587" y="454329"/>
                </a:lnTo>
                <a:lnTo>
                  <a:pt x="3118434" y="472465"/>
                </a:lnTo>
                <a:lnTo>
                  <a:pt x="3170542" y="484149"/>
                </a:lnTo>
                <a:lnTo>
                  <a:pt x="3224530" y="488048"/>
                </a:lnTo>
                <a:lnTo>
                  <a:pt x="3254514" y="486867"/>
                </a:lnTo>
                <a:lnTo>
                  <a:pt x="3307384" y="477380"/>
                </a:lnTo>
                <a:lnTo>
                  <a:pt x="3350577" y="458787"/>
                </a:lnTo>
                <a:lnTo>
                  <a:pt x="3382949" y="433362"/>
                </a:lnTo>
                <a:lnTo>
                  <a:pt x="3411029" y="384517"/>
                </a:lnTo>
                <a:lnTo>
                  <a:pt x="3415030" y="366255"/>
                </a:lnTo>
                <a:lnTo>
                  <a:pt x="3416363" y="347065"/>
                </a:lnTo>
                <a:close/>
              </a:path>
              <a:path w="6744970" h="488315">
                <a:moveTo>
                  <a:pt x="3859669" y="407390"/>
                </a:moveTo>
                <a:lnTo>
                  <a:pt x="3591903" y="407390"/>
                </a:lnTo>
                <a:lnTo>
                  <a:pt x="3591903" y="276580"/>
                </a:lnTo>
                <a:lnTo>
                  <a:pt x="3821023" y="276580"/>
                </a:lnTo>
                <a:lnTo>
                  <a:pt x="3821023" y="204190"/>
                </a:lnTo>
                <a:lnTo>
                  <a:pt x="3591903" y="204190"/>
                </a:lnTo>
                <a:lnTo>
                  <a:pt x="3591903" y="81000"/>
                </a:lnTo>
                <a:lnTo>
                  <a:pt x="3850170" y="81000"/>
                </a:lnTo>
                <a:lnTo>
                  <a:pt x="3850170" y="7340"/>
                </a:lnTo>
                <a:lnTo>
                  <a:pt x="3503777" y="7340"/>
                </a:lnTo>
                <a:lnTo>
                  <a:pt x="3503777" y="81000"/>
                </a:lnTo>
                <a:lnTo>
                  <a:pt x="3503777" y="204190"/>
                </a:lnTo>
                <a:lnTo>
                  <a:pt x="3503777" y="276580"/>
                </a:lnTo>
                <a:lnTo>
                  <a:pt x="3503777" y="407390"/>
                </a:lnTo>
                <a:lnTo>
                  <a:pt x="3503777" y="481050"/>
                </a:lnTo>
                <a:lnTo>
                  <a:pt x="3859669" y="481050"/>
                </a:lnTo>
                <a:lnTo>
                  <a:pt x="3859669" y="407390"/>
                </a:lnTo>
                <a:close/>
              </a:path>
              <a:path w="6744970" h="488315">
                <a:moveTo>
                  <a:pt x="4424311" y="244030"/>
                </a:moveTo>
                <a:lnTo>
                  <a:pt x="4416171" y="177685"/>
                </a:lnTo>
                <a:lnTo>
                  <a:pt x="4391799" y="119646"/>
                </a:lnTo>
                <a:lnTo>
                  <a:pt x="4361650" y="81343"/>
                </a:lnTo>
                <a:lnTo>
                  <a:pt x="4352645" y="71843"/>
                </a:lnTo>
                <a:lnTo>
                  <a:pt x="4335538" y="58381"/>
                </a:lnTo>
                <a:lnTo>
                  <a:pt x="4335538" y="244030"/>
                </a:lnTo>
                <a:lnTo>
                  <a:pt x="4334205" y="267690"/>
                </a:lnTo>
                <a:lnTo>
                  <a:pt x="4323524" y="310565"/>
                </a:lnTo>
                <a:lnTo>
                  <a:pt x="4302353" y="347192"/>
                </a:lnTo>
                <a:lnTo>
                  <a:pt x="4271848" y="375666"/>
                </a:lnTo>
                <a:lnTo>
                  <a:pt x="4232554" y="395465"/>
                </a:lnTo>
                <a:lnTo>
                  <a:pt x="4186631" y="405460"/>
                </a:lnTo>
                <a:lnTo>
                  <a:pt x="4161307" y="406717"/>
                </a:lnTo>
                <a:lnTo>
                  <a:pt x="4046080" y="406717"/>
                </a:lnTo>
                <a:lnTo>
                  <a:pt x="4046080" y="81343"/>
                </a:lnTo>
                <a:lnTo>
                  <a:pt x="4161307" y="81343"/>
                </a:lnTo>
                <a:lnTo>
                  <a:pt x="4210380" y="86347"/>
                </a:lnTo>
                <a:lnTo>
                  <a:pt x="4253166" y="101333"/>
                </a:lnTo>
                <a:lnTo>
                  <a:pt x="4288256" y="125577"/>
                </a:lnTo>
                <a:lnTo>
                  <a:pt x="4314177" y="158280"/>
                </a:lnTo>
                <a:lnTo>
                  <a:pt x="4330192" y="198196"/>
                </a:lnTo>
                <a:lnTo>
                  <a:pt x="4335538" y="244030"/>
                </a:lnTo>
                <a:lnTo>
                  <a:pt x="4335538" y="58381"/>
                </a:lnTo>
                <a:lnTo>
                  <a:pt x="4300283" y="36258"/>
                </a:lnTo>
                <a:lnTo>
                  <a:pt x="4237063" y="14147"/>
                </a:lnTo>
                <a:lnTo>
                  <a:pt x="4165384" y="6781"/>
                </a:lnTo>
                <a:lnTo>
                  <a:pt x="3957955" y="6781"/>
                </a:lnTo>
                <a:lnTo>
                  <a:pt x="3957955" y="481279"/>
                </a:lnTo>
                <a:lnTo>
                  <a:pt x="4165384" y="481279"/>
                </a:lnTo>
                <a:lnTo>
                  <a:pt x="4237063" y="473900"/>
                </a:lnTo>
                <a:lnTo>
                  <a:pt x="4300283" y="451789"/>
                </a:lnTo>
                <a:lnTo>
                  <a:pt x="4352645" y="416204"/>
                </a:lnTo>
                <a:lnTo>
                  <a:pt x="4391799" y="368414"/>
                </a:lnTo>
                <a:lnTo>
                  <a:pt x="4416171" y="310375"/>
                </a:lnTo>
                <a:lnTo>
                  <a:pt x="4422279" y="278244"/>
                </a:lnTo>
                <a:lnTo>
                  <a:pt x="4424311" y="244030"/>
                </a:lnTo>
                <a:close/>
              </a:path>
              <a:path w="6744970" h="488315">
                <a:moveTo>
                  <a:pt x="5051323" y="6997"/>
                </a:moveTo>
                <a:lnTo>
                  <a:pt x="4704931" y="6997"/>
                </a:lnTo>
                <a:lnTo>
                  <a:pt x="4704931" y="80657"/>
                </a:lnTo>
                <a:lnTo>
                  <a:pt x="4704931" y="225437"/>
                </a:lnTo>
                <a:lnTo>
                  <a:pt x="4704931" y="299097"/>
                </a:lnTo>
                <a:lnTo>
                  <a:pt x="4704931" y="480707"/>
                </a:lnTo>
                <a:lnTo>
                  <a:pt x="4793056" y="480707"/>
                </a:lnTo>
                <a:lnTo>
                  <a:pt x="4793056" y="299097"/>
                </a:lnTo>
                <a:lnTo>
                  <a:pt x="5022164" y="299097"/>
                </a:lnTo>
                <a:lnTo>
                  <a:pt x="5022164" y="225437"/>
                </a:lnTo>
                <a:lnTo>
                  <a:pt x="4793056" y="225437"/>
                </a:lnTo>
                <a:lnTo>
                  <a:pt x="4793056" y="80657"/>
                </a:lnTo>
                <a:lnTo>
                  <a:pt x="5051323" y="80657"/>
                </a:lnTo>
                <a:lnTo>
                  <a:pt x="5051323" y="6997"/>
                </a:lnTo>
                <a:close/>
              </a:path>
              <a:path w="6744970" h="488315">
                <a:moveTo>
                  <a:pt x="5613933" y="244017"/>
                </a:moveTo>
                <a:lnTo>
                  <a:pt x="5605627" y="177761"/>
                </a:lnTo>
                <a:lnTo>
                  <a:pt x="5580710" y="118618"/>
                </a:lnTo>
                <a:lnTo>
                  <a:pt x="5548744" y="77279"/>
                </a:lnTo>
                <a:lnTo>
                  <a:pt x="5541226" y="69049"/>
                </a:lnTo>
                <a:lnTo>
                  <a:pt x="5525135" y="55714"/>
                </a:lnTo>
                <a:lnTo>
                  <a:pt x="5525135" y="244017"/>
                </a:lnTo>
                <a:lnTo>
                  <a:pt x="5523776" y="267182"/>
                </a:lnTo>
                <a:lnTo>
                  <a:pt x="5512930" y="310057"/>
                </a:lnTo>
                <a:lnTo>
                  <a:pt x="5491569" y="347865"/>
                </a:lnTo>
                <a:lnTo>
                  <a:pt x="5461749" y="377698"/>
                </a:lnTo>
                <a:lnTo>
                  <a:pt x="5424208" y="398767"/>
                </a:lnTo>
                <a:lnTo>
                  <a:pt x="5381510" y="409435"/>
                </a:lnTo>
                <a:lnTo>
                  <a:pt x="5358384" y="410768"/>
                </a:lnTo>
                <a:lnTo>
                  <a:pt x="5335244" y="409435"/>
                </a:lnTo>
                <a:lnTo>
                  <a:pt x="5292534" y="398767"/>
                </a:lnTo>
                <a:lnTo>
                  <a:pt x="5254993" y="377698"/>
                </a:lnTo>
                <a:lnTo>
                  <a:pt x="5225173" y="347865"/>
                </a:lnTo>
                <a:lnTo>
                  <a:pt x="5203825" y="310057"/>
                </a:lnTo>
                <a:lnTo>
                  <a:pt x="5192966" y="267182"/>
                </a:lnTo>
                <a:lnTo>
                  <a:pt x="5191620" y="244017"/>
                </a:lnTo>
                <a:lnTo>
                  <a:pt x="5192966" y="220878"/>
                </a:lnTo>
                <a:lnTo>
                  <a:pt x="5203825" y="178003"/>
                </a:lnTo>
                <a:lnTo>
                  <a:pt x="5225173" y="140182"/>
                </a:lnTo>
                <a:lnTo>
                  <a:pt x="5254993" y="110363"/>
                </a:lnTo>
                <a:lnTo>
                  <a:pt x="5292534" y="89281"/>
                </a:lnTo>
                <a:lnTo>
                  <a:pt x="5335244" y="78613"/>
                </a:lnTo>
                <a:lnTo>
                  <a:pt x="5358384" y="77279"/>
                </a:lnTo>
                <a:lnTo>
                  <a:pt x="5381510" y="78613"/>
                </a:lnTo>
                <a:lnTo>
                  <a:pt x="5424208" y="89281"/>
                </a:lnTo>
                <a:lnTo>
                  <a:pt x="5461749" y="110363"/>
                </a:lnTo>
                <a:lnTo>
                  <a:pt x="5491569" y="140182"/>
                </a:lnTo>
                <a:lnTo>
                  <a:pt x="5512930" y="178003"/>
                </a:lnTo>
                <a:lnTo>
                  <a:pt x="5523776" y="220878"/>
                </a:lnTo>
                <a:lnTo>
                  <a:pt x="5525135" y="244017"/>
                </a:lnTo>
                <a:lnTo>
                  <a:pt x="5525135" y="55714"/>
                </a:lnTo>
                <a:lnTo>
                  <a:pt x="5489194" y="31521"/>
                </a:lnTo>
                <a:lnTo>
                  <a:pt x="5427345" y="7874"/>
                </a:lnTo>
                <a:lnTo>
                  <a:pt x="5358384" y="0"/>
                </a:lnTo>
                <a:lnTo>
                  <a:pt x="5323002" y="1968"/>
                </a:lnTo>
                <a:lnTo>
                  <a:pt x="5257584" y="17729"/>
                </a:lnTo>
                <a:lnTo>
                  <a:pt x="5199964" y="48806"/>
                </a:lnTo>
                <a:lnTo>
                  <a:pt x="5154206" y="92519"/>
                </a:lnTo>
                <a:lnTo>
                  <a:pt x="5121503" y="147751"/>
                </a:lnTo>
                <a:lnTo>
                  <a:pt x="5104904" y="210273"/>
                </a:lnTo>
                <a:lnTo>
                  <a:pt x="5102822" y="244017"/>
                </a:lnTo>
                <a:lnTo>
                  <a:pt x="5104904" y="277774"/>
                </a:lnTo>
                <a:lnTo>
                  <a:pt x="5121503" y="340309"/>
                </a:lnTo>
                <a:lnTo>
                  <a:pt x="5154206" y="395516"/>
                </a:lnTo>
                <a:lnTo>
                  <a:pt x="5200002" y="439267"/>
                </a:lnTo>
                <a:lnTo>
                  <a:pt x="5257584" y="470319"/>
                </a:lnTo>
                <a:lnTo>
                  <a:pt x="5323002" y="486079"/>
                </a:lnTo>
                <a:lnTo>
                  <a:pt x="5358384" y="488048"/>
                </a:lnTo>
                <a:lnTo>
                  <a:pt x="5393766" y="486079"/>
                </a:lnTo>
                <a:lnTo>
                  <a:pt x="5459158" y="470319"/>
                </a:lnTo>
                <a:lnTo>
                  <a:pt x="5516804" y="439242"/>
                </a:lnTo>
                <a:lnTo>
                  <a:pt x="5548757" y="410768"/>
                </a:lnTo>
                <a:lnTo>
                  <a:pt x="5562536" y="395719"/>
                </a:lnTo>
                <a:lnTo>
                  <a:pt x="5580710" y="369417"/>
                </a:lnTo>
                <a:lnTo>
                  <a:pt x="5595239" y="340753"/>
                </a:lnTo>
                <a:lnTo>
                  <a:pt x="5605627" y="310286"/>
                </a:lnTo>
                <a:lnTo>
                  <a:pt x="5611850" y="278053"/>
                </a:lnTo>
                <a:lnTo>
                  <a:pt x="5613933" y="244017"/>
                </a:lnTo>
                <a:close/>
              </a:path>
              <a:path w="6744970" h="488315">
                <a:moveTo>
                  <a:pt x="6184684" y="244017"/>
                </a:moveTo>
                <a:lnTo>
                  <a:pt x="6176378" y="177761"/>
                </a:lnTo>
                <a:lnTo>
                  <a:pt x="6151461" y="118618"/>
                </a:lnTo>
                <a:lnTo>
                  <a:pt x="6119495" y="77279"/>
                </a:lnTo>
                <a:lnTo>
                  <a:pt x="6111976" y="69049"/>
                </a:lnTo>
                <a:lnTo>
                  <a:pt x="6095885" y="55714"/>
                </a:lnTo>
                <a:lnTo>
                  <a:pt x="6095885" y="244017"/>
                </a:lnTo>
                <a:lnTo>
                  <a:pt x="6094527" y="267182"/>
                </a:lnTo>
                <a:lnTo>
                  <a:pt x="6083681" y="310057"/>
                </a:lnTo>
                <a:lnTo>
                  <a:pt x="6062319" y="347865"/>
                </a:lnTo>
                <a:lnTo>
                  <a:pt x="6032500" y="377698"/>
                </a:lnTo>
                <a:lnTo>
                  <a:pt x="5994959" y="398767"/>
                </a:lnTo>
                <a:lnTo>
                  <a:pt x="5952261" y="409435"/>
                </a:lnTo>
                <a:lnTo>
                  <a:pt x="5929134" y="410768"/>
                </a:lnTo>
                <a:lnTo>
                  <a:pt x="5905995" y="409435"/>
                </a:lnTo>
                <a:lnTo>
                  <a:pt x="5863285" y="398767"/>
                </a:lnTo>
                <a:lnTo>
                  <a:pt x="5825744" y="377698"/>
                </a:lnTo>
                <a:lnTo>
                  <a:pt x="5795924" y="347865"/>
                </a:lnTo>
                <a:lnTo>
                  <a:pt x="5774563" y="310057"/>
                </a:lnTo>
                <a:lnTo>
                  <a:pt x="5763717" y="267182"/>
                </a:lnTo>
                <a:lnTo>
                  <a:pt x="5762371" y="244017"/>
                </a:lnTo>
                <a:lnTo>
                  <a:pt x="5763717" y="220878"/>
                </a:lnTo>
                <a:lnTo>
                  <a:pt x="5774563" y="178003"/>
                </a:lnTo>
                <a:lnTo>
                  <a:pt x="5795924" y="140182"/>
                </a:lnTo>
                <a:lnTo>
                  <a:pt x="5825744" y="110363"/>
                </a:lnTo>
                <a:lnTo>
                  <a:pt x="5863285" y="89281"/>
                </a:lnTo>
                <a:lnTo>
                  <a:pt x="5905995" y="78613"/>
                </a:lnTo>
                <a:lnTo>
                  <a:pt x="5929134" y="77279"/>
                </a:lnTo>
                <a:lnTo>
                  <a:pt x="5952261" y="78613"/>
                </a:lnTo>
                <a:lnTo>
                  <a:pt x="5994959" y="89281"/>
                </a:lnTo>
                <a:lnTo>
                  <a:pt x="6032500" y="110363"/>
                </a:lnTo>
                <a:lnTo>
                  <a:pt x="6062319" y="140182"/>
                </a:lnTo>
                <a:lnTo>
                  <a:pt x="6083681" y="178003"/>
                </a:lnTo>
                <a:lnTo>
                  <a:pt x="6094527" y="220878"/>
                </a:lnTo>
                <a:lnTo>
                  <a:pt x="6095885" y="244017"/>
                </a:lnTo>
                <a:lnTo>
                  <a:pt x="6095885" y="55714"/>
                </a:lnTo>
                <a:lnTo>
                  <a:pt x="6059944" y="31521"/>
                </a:lnTo>
                <a:lnTo>
                  <a:pt x="5998095" y="7874"/>
                </a:lnTo>
                <a:lnTo>
                  <a:pt x="5929134" y="0"/>
                </a:lnTo>
                <a:lnTo>
                  <a:pt x="5893752" y="1968"/>
                </a:lnTo>
                <a:lnTo>
                  <a:pt x="5828335" y="17729"/>
                </a:lnTo>
                <a:lnTo>
                  <a:pt x="5770715" y="48806"/>
                </a:lnTo>
                <a:lnTo>
                  <a:pt x="5724957" y="92519"/>
                </a:lnTo>
                <a:lnTo>
                  <a:pt x="5692254" y="147751"/>
                </a:lnTo>
                <a:lnTo>
                  <a:pt x="5675655" y="210273"/>
                </a:lnTo>
                <a:lnTo>
                  <a:pt x="5673572" y="244017"/>
                </a:lnTo>
                <a:lnTo>
                  <a:pt x="5675655" y="277774"/>
                </a:lnTo>
                <a:lnTo>
                  <a:pt x="5692254" y="340309"/>
                </a:lnTo>
                <a:lnTo>
                  <a:pt x="5724957" y="395516"/>
                </a:lnTo>
                <a:lnTo>
                  <a:pt x="5770753" y="439267"/>
                </a:lnTo>
                <a:lnTo>
                  <a:pt x="5828335" y="470319"/>
                </a:lnTo>
                <a:lnTo>
                  <a:pt x="5893752" y="486079"/>
                </a:lnTo>
                <a:lnTo>
                  <a:pt x="5929134" y="488048"/>
                </a:lnTo>
                <a:lnTo>
                  <a:pt x="5964504" y="486079"/>
                </a:lnTo>
                <a:lnTo>
                  <a:pt x="6029909" y="470319"/>
                </a:lnTo>
                <a:lnTo>
                  <a:pt x="6087554" y="439242"/>
                </a:lnTo>
                <a:lnTo>
                  <a:pt x="6119507" y="410768"/>
                </a:lnTo>
                <a:lnTo>
                  <a:pt x="6133287" y="395719"/>
                </a:lnTo>
                <a:lnTo>
                  <a:pt x="6151461" y="369417"/>
                </a:lnTo>
                <a:lnTo>
                  <a:pt x="6165989" y="340753"/>
                </a:lnTo>
                <a:lnTo>
                  <a:pt x="6176378" y="310286"/>
                </a:lnTo>
                <a:lnTo>
                  <a:pt x="6182601" y="278053"/>
                </a:lnTo>
                <a:lnTo>
                  <a:pt x="6184684" y="244017"/>
                </a:lnTo>
                <a:close/>
              </a:path>
              <a:path w="6744970" h="488315">
                <a:moveTo>
                  <a:pt x="6744576" y="244030"/>
                </a:moveTo>
                <a:lnTo>
                  <a:pt x="6736448" y="177685"/>
                </a:lnTo>
                <a:lnTo>
                  <a:pt x="6712051" y="119646"/>
                </a:lnTo>
                <a:lnTo>
                  <a:pt x="6681902" y="81343"/>
                </a:lnTo>
                <a:lnTo>
                  <a:pt x="6672897" y="71843"/>
                </a:lnTo>
                <a:lnTo>
                  <a:pt x="6655790" y="58381"/>
                </a:lnTo>
                <a:lnTo>
                  <a:pt x="6655790" y="244030"/>
                </a:lnTo>
                <a:lnTo>
                  <a:pt x="6654444" y="267690"/>
                </a:lnTo>
                <a:lnTo>
                  <a:pt x="6643776" y="310565"/>
                </a:lnTo>
                <a:lnTo>
                  <a:pt x="6622618" y="347192"/>
                </a:lnTo>
                <a:lnTo>
                  <a:pt x="6592113" y="375666"/>
                </a:lnTo>
                <a:lnTo>
                  <a:pt x="6552819" y="395465"/>
                </a:lnTo>
                <a:lnTo>
                  <a:pt x="6506896" y="405460"/>
                </a:lnTo>
                <a:lnTo>
                  <a:pt x="6481585" y="406717"/>
                </a:lnTo>
                <a:lnTo>
                  <a:pt x="6366345" y="406717"/>
                </a:lnTo>
                <a:lnTo>
                  <a:pt x="6366345" y="81343"/>
                </a:lnTo>
                <a:lnTo>
                  <a:pt x="6481585" y="81343"/>
                </a:lnTo>
                <a:lnTo>
                  <a:pt x="6530645" y="86347"/>
                </a:lnTo>
                <a:lnTo>
                  <a:pt x="6573431" y="101333"/>
                </a:lnTo>
                <a:lnTo>
                  <a:pt x="6608508" y="125577"/>
                </a:lnTo>
                <a:lnTo>
                  <a:pt x="6634429" y="158280"/>
                </a:lnTo>
                <a:lnTo>
                  <a:pt x="6650444" y="198196"/>
                </a:lnTo>
                <a:lnTo>
                  <a:pt x="6655790" y="244030"/>
                </a:lnTo>
                <a:lnTo>
                  <a:pt x="6655790" y="58381"/>
                </a:lnTo>
                <a:lnTo>
                  <a:pt x="6620535" y="36258"/>
                </a:lnTo>
                <a:lnTo>
                  <a:pt x="6557327" y="14147"/>
                </a:lnTo>
                <a:lnTo>
                  <a:pt x="6485649" y="6781"/>
                </a:lnTo>
                <a:lnTo>
                  <a:pt x="6278219" y="6781"/>
                </a:lnTo>
                <a:lnTo>
                  <a:pt x="6278219" y="481279"/>
                </a:lnTo>
                <a:lnTo>
                  <a:pt x="6485649" y="481279"/>
                </a:lnTo>
                <a:lnTo>
                  <a:pt x="6557327" y="473900"/>
                </a:lnTo>
                <a:lnTo>
                  <a:pt x="6620535" y="451789"/>
                </a:lnTo>
                <a:lnTo>
                  <a:pt x="6672897" y="416204"/>
                </a:lnTo>
                <a:lnTo>
                  <a:pt x="6712051" y="368414"/>
                </a:lnTo>
                <a:lnTo>
                  <a:pt x="6736448" y="310375"/>
                </a:lnTo>
                <a:lnTo>
                  <a:pt x="6742544" y="278244"/>
                </a:lnTo>
                <a:lnTo>
                  <a:pt x="6744576" y="244030"/>
                </a:lnTo>
                <a:close/>
              </a:path>
            </a:pathLst>
          </a:custGeom>
          <a:solidFill>
            <a:srgbClr val="1A587D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FDADF-BCA3-8EF6-5247-684B31C9EABC}"/>
              </a:ext>
            </a:extLst>
          </p:cNvPr>
          <p:cNvSpPr txBox="1"/>
          <p:nvPr/>
        </p:nvSpPr>
        <p:spPr>
          <a:xfrm>
            <a:off x="295275" y="5916190"/>
            <a:ext cx="11574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Avenir Next LT Pro Light" panose="020B0304020202020204" pitchFamily="34" charset="0"/>
                <a:ea typeface="DengXian Light" panose="02010600030101010101" pitchFamily="2" charset="-122"/>
                <a:cs typeface="Calibri Light" panose="020F0302020204030204" pitchFamily="34" charset="0"/>
              </a:rPr>
              <a:t>ITS SAFETY AND REGULATORY ASPECTS WITHIN THE REGIONAL CONTEXTS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Avenir Next LT Pro Light" panose="020B0304020202020204" pitchFamily="34" charset="0"/>
              <a:ea typeface="DengXian Light" panose="0201060003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2015-CBEF-00B6-5FB0-DEE4484A5B4D}"/>
              </a:ext>
            </a:extLst>
          </p:cNvPr>
          <p:cNvSpPr txBox="1"/>
          <p:nvPr/>
        </p:nvSpPr>
        <p:spPr>
          <a:xfrm>
            <a:off x="8405698" y="4178147"/>
            <a:ext cx="6091875" cy="124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98" b="1" dirty="0">
                <a:solidFill>
                  <a:schemeClr val="bg1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Juliana De Oliveira </a:t>
            </a:r>
            <a:r>
              <a:rPr lang="en-US" sz="1698" b="1" dirty="0" err="1">
                <a:solidFill>
                  <a:schemeClr val="bg1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Mota</a:t>
            </a:r>
            <a:endParaRPr lang="en-US" sz="1698" b="1" dirty="0">
              <a:solidFill>
                <a:schemeClr val="bg1"/>
              </a:solidFill>
              <a:latin typeface="Avenir Next LT Pro Demi" panose="020B0704020202020204" pitchFamily="34" charset="0"/>
              <a:cs typeface="Aharoni" panose="020B0604020202020204" pitchFamily="2" charset="-79"/>
            </a:endParaRPr>
          </a:p>
          <a:p>
            <a:endParaRPr lang="en-US" sz="145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Nutrition and Food Safety</a:t>
            </a:r>
          </a:p>
          <a:p>
            <a:r>
              <a:rPr lang="en-US" sz="14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</a:p>
          <a:p>
            <a:r>
              <a:rPr lang="en-US" sz="14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deju@who.int</a:t>
            </a:r>
          </a:p>
        </p:txBody>
      </p:sp>
    </p:spTree>
    <p:extLst>
      <p:ext uri="{BB962C8B-B14F-4D97-AF65-F5344CB8AC3E}">
        <p14:creationId xmlns:p14="http://schemas.microsoft.com/office/powerpoint/2010/main" val="194563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4D5B9A-A3FA-81A1-846F-FAB0F92F827F}"/>
              </a:ext>
            </a:extLst>
          </p:cNvPr>
          <p:cNvSpPr txBox="1"/>
          <p:nvPr/>
        </p:nvSpPr>
        <p:spPr>
          <a:xfrm>
            <a:off x="26515" y="44568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Topics of interest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FBD6E3-C0B1-473D-F1BE-1DE95368DB5D}"/>
              </a:ext>
            </a:extLst>
          </p:cNvPr>
          <p:cNvGrpSpPr/>
          <p:nvPr/>
        </p:nvGrpSpPr>
        <p:grpSpPr>
          <a:xfrm>
            <a:off x="513568" y="1131483"/>
            <a:ext cx="6630182" cy="4841681"/>
            <a:chOff x="380218" y="812553"/>
            <a:chExt cx="7985340" cy="5862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558FD-88D5-88CC-BE4A-AF864EA17363}"/>
                </a:ext>
              </a:extLst>
            </p:cNvPr>
            <p:cNvSpPr txBox="1"/>
            <p:nvPr/>
          </p:nvSpPr>
          <p:spPr>
            <a:xfrm>
              <a:off x="380218" y="2728871"/>
              <a:ext cx="2663526" cy="55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2">
                      <a:lumMod val="50000"/>
                    </a:schemeClr>
                  </a:solidFill>
                  <a:latin typeface="Montserrat Light" panose="00000400000000000000" pitchFamily="2" charset="0"/>
                </a:rPr>
                <a:t>Regulatory categorization /compliance issues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D2BA2-0B26-BB99-6231-47FE5790CDCA}"/>
                </a:ext>
              </a:extLst>
            </p:cNvPr>
            <p:cNvSpPr txBox="1"/>
            <p:nvPr/>
          </p:nvSpPr>
          <p:spPr>
            <a:xfrm>
              <a:off x="4163787" y="844311"/>
              <a:ext cx="2062338" cy="55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  <a:latin typeface="Montserrat Light" panose="00000400000000000000" pitchFamily="2" charset="0"/>
                </a:rPr>
                <a:t>Terminology and labelling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D5D969-AA0C-9749-7DA7-FEAF9CB47143}"/>
                </a:ext>
              </a:extLst>
            </p:cNvPr>
            <p:cNvSpPr/>
            <p:nvPr/>
          </p:nvSpPr>
          <p:spPr>
            <a:xfrm>
              <a:off x="1526410" y="1464703"/>
              <a:ext cx="4288704" cy="402365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1DFF82-850F-CEA1-B00C-66AABE7B56BE}"/>
                </a:ext>
              </a:extLst>
            </p:cNvPr>
            <p:cNvSpPr txBox="1"/>
            <p:nvPr/>
          </p:nvSpPr>
          <p:spPr>
            <a:xfrm>
              <a:off x="418804" y="4999722"/>
              <a:ext cx="1340254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3">
                      <a:lumMod val="75000"/>
                    </a:schemeClr>
                  </a:solidFill>
                  <a:latin typeface="Montserrat Light" panose="00000400000000000000" pitchFamily="2" charset="0"/>
                </a:rPr>
                <a:t>Trade issues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46CEDE-C6E2-FD5D-15D0-6AF6710BE61D}"/>
                </a:ext>
              </a:extLst>
            </p:cNvPr>
            <p:cNvSpPr/>
            <p:nvPr/>
          </p:nvSpPr>
          <p:spPr>
            <a:xfrm>
              <a:off x="435761" y="3217364"/>
              <a:ext cx="1746419" cy="174641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85940-9D22-6948-6C5A-9B5526121454}"/>
                </a:ext>
              </a:extLst>
            </p:cNvPr>
            <p:cNvSpPr txBox="1"/>
            <p:nvPr/>
          </p:nvSpPr>
          <p:spPr>
            <a:xfrm>
              <a:off x="6257169" y="2399104"/>
              <a:ext cx="1284265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4"/>
                  </a:solidFill>
                  <a:latin typeface="Montserrat Light" panose="00000400000000000000" pitchFamily="2" charset="0"/>
                </a:rPr>
                <a:t>Food safety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A6B1EE-3C1C-0933-02CE-5C5492FE84E8}"/>
                </a:ext>
              </a:extLst>
            </p:cNvPr>
            <p:cNvSpPr txBox="1"/>
            <p:nvPr/>
          </p:nvSpPr>
          <p:spPr>
            <a:xfrm>
              <a:off x="1712013" y="6301703"/>
              <a:ext cx="1971575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Montserrat Light" panose="00000400000000000000" pitchFamily="2" charset="0"/>
                </a:rPr>
                <a:t>Regional relevance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5690C3-D808-57A1-9376-D9A0680A4333}"/>
                </a:ext>
              </a:extLst>
            </p:cNvPr>
            <p:cNvSpPr/>
            <p:nvPr/>
          </p:nvSpPr>
          <p:spPr>
            <a:xfrm>
              <a:off x="1054556" y="1068339"/>
              <a:ext cx="1746419" cy="17464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730DA4-997A-6ED7-4394-0F1E7E5ED637}"/>
                </a:ext>
              </a:extLst>
            </p:cNvPr>
            <p:cNvSpPr/>
            <p:nvPr/>
          </p:nvSpPr>
          <p:spPr>
            <a:xfrm>
              <a:off x="2873299" y="812553"/>
              <a:ext cx="1746419" cy="174641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6AED8-2849-9CC4-4A97-7E3AE58B899F}"/>
                </a:ext>
              </a:extLst>
            </p:cNvPr>
            <p:cNvSpPr/>
            <p:nvPr/>
          </p:nvSpPr>
          <p:spPr>
            <a:xfrm>
              <a:off x="1762862" y="4600242"/>
              <a:ext cx="1746419" cy="1746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</a:rPr>
                <a:t>Halal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36D1B7-ACCA-5591-B6FD-381EB1B402A9}"/>
                </a:ext>
              </a:extLst>
            </p:cNvPr>
            <p:cNvGrpSpPr/>
            <p:nvPr/>
          </p:nvGrpSpPr>
          <p:grpSpPr>
            <a:xfrm>
              <a:off x="4693467" y="1659810"/>
              <a:ext cx="1528117" cy="1528116"/>
              <a:chOff x="6994395" y="5197474"/>
              <a:chExt cx="1471933" cy="1647350"/>
            </a:xfrm>
          </p:grpSpPr>
          <p:pic>
            <p:nvPicPr>
              <p:cNvPr id="17" name="Graphic 16" descr="Shield Tick with solid fill">
                <a:extLst>
                  <a:ext uri="{FF2B5EF4-FFF2-40B4-BE49-F238E27FC236}">
                    <a16:creationId xmlns:a16="http://schemas.microsoft.com/office/drawing/2014/main" id="{A8211A8B-040A-8226-FD80-23D9635F3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51928" y="593042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phic 17" descr="Pasta outline">
                <a:extLst>
                  <a:ext uri="{FF2B5EF4-FFF2-40B4-BE49-F238E27FC236}">
                    <a16:creationId xmlns:a16="http://schemas.microsoft.com/office/drawing/2014/main" id="{9BA7273E-EC5B-4DE6-0B9B-91DCC46DE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94395" y="5197474"/>
                <a:ext cx="1206669" cy="1206669"/>
              </a:xfrm>
              <a:prstGeom prst="rect">
                <a:avLst/>
              </a:prstGeom>
            </p:spPr>
          </p:pic>
        </p:grpSp>
        <p:pic>
          <p:nvPicPr>
            <p:cNvPr id="19" name="Graphic 18" descr="Gavel outline">
              <a:extLst>
                <a:ext uri="{FF2B5EF4-FFF2-40B4-BE49-F238E27FC236}">
                  <a16:creationId xmlns:a16="http://schemas.microsoft.com/office/drawing/2014/main" id="{AD111DE4-726A-82AE-BADF-3A6B68B7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02535" y="1448764"/>
              <a:ext cx="926257" cy="926257"/>
            </a:xfrm>
            <a:prstGeom prst="rect">
              <a:avLst/>
            </a:prstGeom>
          </p:spPr>
        </p:pic>
        <p:pic>
          <p:nvPicPr>
            <p:cNvPr id="20" name="Graphic 19" descr="Tag outline">
              <a:extLst>
                <a:ext uri="{FF2B5EF4-FFF2-40B4-BE49-F238E27FC236}">
                  <a16:creationId xmlns:a16="http://schemas.microsoft.com/office/drawing/2014/main" id="{500D452D-A8BE-C628-222B-192A0F30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2189" y="1157506"/>
              <a:ext cx="989535" cy="989535"/>
            </a:xfrm>
            <a:prstGeom prst="rect">
              <a:avLst/>
            </a:prstGeom>
          </p:spPr>
        </p:pic>
        <p:pic>
          <p:nvPicPr>
            <p:cNvPr id="21" name="Graphic 20" descr="Travel outline">
              <a:extLst>
                <a:ext uri="{FF2B5EF4-FFF2-40B4-BE49-F238E27FC236}">
                  <a16:creationId xmlns:a16="http://schemas.microsoft.com/office/drawing/2014/main" id="{EAFD44CC-AC81-D1EF-A038-9771D50DB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417" y="3481138"/>
              <a:ext cx="1192385" cy="119238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B6C92-04D1-B9D6-84CB-4E79710C2BBC}"/>
                </a:ext>
              </a:extLst>
            </p:cNvPr>
            <p:cNvSpPr txBox="1"/>
            <p:nvPr/>
          </p:nvSpPr>
          <p:spPr>
            <a:xfrm>
              <a:off x="6303220" y="4808859"/>
              <a:ext cx="2062338" cy="33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latin typeface="Montserrat Light" panose="00000400000000000000" pitchFamily="2" charset="0"/>
                </a:rPr>
                <a:t>Communication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EBF54-F7EF-9E59-62AA-4267332E93BC}"/>
                </a:ext>
              </a:extLst>
            </p:cNvPr>
            <p:cNvSpPr/>
            <p:nvPr/>
          </p:nvSpPr>
          <p:spPr>
            <a:xfrm>
              <a:off x="5057298" y="3286018"/>
              <a:ext cx="1746419" cy="17464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123645-D214-50AC-A954-F3AFC7F6856F}"/>
                </a:ext>
              </a:extLst>
            </p:cNvPr>
            <p:cNvSpPr/>
            <p:nvPr/>
          </p:nvSpPr>
          <p:spPr>
            <a:xfrm>
              <a:off x="3714725" y="4602878"/>
              <a:ext cx="1746419" cy="17464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25" name="Graphic 24" descr="Radio microphone with solid fill">
              <a:extLst>
                <a:ext uri="{FF2B5EF4-FFF2-40B4-BE49-F238E27FC236}">
                  <a16:creationId xmlns:a16="http://schemas.microsoft.com/office/drawing/2014/main" id="{A7C2E9D4-2635-5AC4-C13A-76B52F4C8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74778" y="3694802"/>
              <a:ext cx="936121" cy="936121"/>
            </a:xfrm>
            <a:prstGeom prst="rect">
              <a:avLst/>
            </a:prstGeom>
          </p:spPr>
        </p:pic>
        <p:pic>
          <p:nvPicPr>
            <p:cNvPr id="26" name="Graphic 25" descr="Address Book outline">
              <a:extLst>
                <a:ext uri="{FF2B5EF4-FFF2-40B4-BE49-F238E27FC236}">
                  <a16:creationId xmlns:a16="http://schemas.microsoft.com/office/drawing/2014/main" id="{2EAD168D-3ED0-7E4A-97B1-2A5FF2758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58306" y="4996363"/>
              <a:ext cx="898811" cy="89881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D0C242-4644-C96F-C480-375D8648A7FD}"/>
                </a:ext>
              </a:extLst>
            </p:cNvPr>
            <p:cNvSpPr txBox="1"/>
            <p:nvPr/>
          </p:nvSpPr>
          <p:spPr>
            <a:xfrm>
              <a:off x="5272281" y="5892255"/>
              <a:ext cx="3051857" cy="78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 Light" panose="00000400000000000000" pitchFamily="2" charset="0"/>
                </a:rPr>
                <a:t>Regulatory harmonization and availability of (global/regional) food safety guidelines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Montserrat Light" panose="00000400000000000000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9AD588-6032-552E-FA39-186693C1EE2E}"/>
                </a:ext>
              </a:extLst>
            </p:cNvPr>
            <p:cNvSpPr/>
            <p:nvPr/>
          </p:nvSpPr>
          <p:spPr>
            <a:xfrm>
              <a:off x="4561998" y="1496964"/>
              <a:ext cx="1746419" cy="17464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9F69B39-6DA0-B9DC-4348-D28F206224FF}"/>
                </a:ext>
              </a:extLst>
            </p:cNvPr>
            <p:cNvGrpSpPr/>
            <p:nvPr/>
          </p:nvGrpSpPr>
          <p:grpSpPr>
            <a:xfrm>
              <a:off x="4758849" y="1578267"/>
              <a:ext cx="1528117" cy="1528116"/>
              <a:chOff x="6994395" y="5197474"/>
              <a:chExt cx="1471933" cy="1647350"/>
            </a:xfrm>
          </p:grpSpPr>
          <p:pic>
            <p:nvPicPr>
              <p:cNvPr id="30" name="Graphic 29" descr="Shield Tick with solid fill">
                <a:extLst>
                  <a:ext uri="{FF2B5EF4-FFF2-40B4-BE49-F238E27FC236}">
                    <a16:creationId xmlns:a16="http://schemas.microsoft.com/office/drawing/2014/main" id="{B7FDE647-E9D0-A0B2-B9FD-2DB7553E7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51928" y="593042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30" descr="Pasta outline">
                <a:extLst>
                  <a:ext uri="{FF2B5EF4-FFF2-40B4-BE49-F238E27FC236}">
                    <a16:creationId xmlns:a16="http://schemas.microsoft.com/office/drawing/2014/main" id="{83793EE2-029B-2964-3F24-FC74AA2A5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94395" y="5197474"/>
                <a:ext cx="1206669" cy="12066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100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4D5B9A-A3FA-81A1-846F-FAB0F92F827F}"/>
              </a:ext>
            </a:extLst>
          </p:cNvPr>
          <p:cNvSpPr txBox="1"/>
          <p:nvPr/>
        </p:nvSpPr>
        <p:spPr>
          <a:xfrm>
            <a:off x="26515" y="44568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8" b="1" i="0" u="none" strike="noStrike" kern="1200" cap="none" spc="0" normalizeH="0" baseline="0" noProof="0" dirty="0">
                <a:ln>
                  <a:noFill/>
                </a:ln>
                <a:solidFill>
                  <a:srgbClr val="1A587D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haroni" panose="020B0604020202020204" pitchFamily="2" charset="-79"/>
              </a:rPr>
              <a:t>Topics of interest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FBD6E3-C0B1-473D-F1BE-1DE95368DB5D}"/>
              </a:ext>
            </a:extLst>
          </p:cNvPr>
          <p:cNvGrpSpPr/>
          <p:nvPr/>
        </p:nvGrpSpPr>
        <p:grpSpPr>
          <a:xfrm>
            <a:off x="513568" y="1131483"/>
            <a:ext cx="6630182" cy="4841681"/>
            <a:chOff x="380218" y="812553"/>
            <a:chExt cx="7985340" cy="5862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558FD-88D5-88CC-BE4A-AF864EA17363}"/>
                </a:ext>
              </a:extLst>
            </p:cNvPr>
            <p:cNvSpPr txBox="1"/>
            <p:nvPr/>
          </p:nvSpPr>
          <p:spPr>
            <a:xfrm>
              <a:off x="380218" y="2728871"/>
              <a:ext cx="2663526" cy="55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Regulatory categorization /compliance issues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D2BA2-0B26-BB99-6231-47FE5790CDCA}"/>
                </a:ext>
              </a:extLst>
            </p:cNvPr>
            <p:cNvSpPr txBox="1"/>
            <p:nvPr/>
          </p:nvSpPr>
          <p:spPr>
            <a:xfrm>
              <a:off x="4163787" y="844311"/>
              <a:ext cx="2062338" cy="55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Terminology and labelling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D5D969-AA0C-9749-7DA7-FEAF9CB47143}"/>
                </a:ext>
              </a:extLst>
            </p:cNvPr>
            <p:cNvSpPr/>
            <p:nvPr/>
          </p:nvSpPr>
          <p:spPr>
            <a:xfrm>
              <a:off x="1526410" y="1464703"/>
              <a:ext cx="4288704" cy="402365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1DFF82-850F-CEA1-B00C-66AABE7B56BE}"/>
                </a:ext>
              </a:extLst>
            </p:cNvPr>
            <p:cNvSpPr txBox="1"/>
            <p:nvPr/>
          </p:nvSpPr>
          <p:spPr>
            <a:xfrm>
              <a:off x="418804" y="4999722"/>
              <a:ext cx="1340254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Trade issues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46CEDE-C6E2-FD5D-15D0-6AF6710BE61D}"/>
                </a:ext>
              </a:extLst>
            </p:cNvPr>
            <p:cNvSpPr/>
            <p:nvPr/>
          </p:nvSpPr>
          <p:spPr>
            <a:xfrm>
              <a:off x="435761" y="3217364"/>
              <a:ext cx="1746419" cy="174641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85940-9D22-6948-6C5A-9B5526121454}"/>
                </a:ext>
              </a:extLst>
            </p:cNvPr>
            <p:cNvSpPr txBox="1"/>
            <p:nvPr/>
          </p:nvSpPr>
          <p:spPr>
            <a:xfrm>
              <a:off x="6257169" y="2399104"/>
              <a:ext cx="1284265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Food safety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A6B1EE-3C1C-0933-02CE-5C5492FE84E8}"/>
                </a:ext>
              </a:extLst>
            </p:cNvPr>
            <p:cNvSpPr txBox="1"/>
            <p:nvPr/>
          </p:nvSpPr>
          <p:spPr>
            <a:xfrm>
              <a:off x="1712013" y="6301703"/>
              <a:ext cx="1971575" cy="3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Regional relevance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5690C3-D808-57A1-9376-D9A0680A4333}"/>
                </a:ext>
              </a:extLst>
            </p:cNvPr>
            <p:cNvSpPr/>
            <p:nvPr/>
          </p:nvSpPr>
          <p:spPr>
            <a:xfrm>
              <a:off x="1054556" y="1068339"/>
              <a:ext cx="1746419" cy="17464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730DA4-997A-6ED7-4394-0F1E7E5ED637}"/>
                </a:ext>
              </a:extLst>
            </p:cNvPr>
            <p:cNvSpPr/>
            <p:nvPr/>
          </p:nvSpPr>
          <p:spPr>
            <a:xfrm>
              <a:off x="2873299" y="812553"/>
              <a:ext cx="1746419" cy="174641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6AED8-2849-9CC4-4A97-7E3AE58B899F}"/>
                </a:ext>
              </a:extLst>
            </p:cNvPr>
            <p:cNvSpPr/>
            <p:nvPr/>
          </p:nvSpPr>
          <p:spPr>
            <a:xfrm>
              <a:off x="1762862" y="4600242"/>
              <a:ext cx="1746419" cy="1746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Halal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36D1B7-ACCA-5591-B6FD-381EB1B402A9}"/>
                </a:ext>
              </a:extLst>
            </p:cNvPr>
            <p:cNvGrpSpPr/>
            <p:nvPr/>
          </p:nvGrpSpPr>
          <p:grpSpPr>
            <a:xfrm>
              <a:off x="4693467" y="1659810"/>
              <a:ext cx="1528117" cy="1528116"/>
              <a:chOff x="6994395" y="5197474"/>
              <a:chExt cx="1471933" cy="1647350"/>
            </a:xfrm>
          </p:grpSpPr>
          <p:pic>
            <p:nvPicPr>
              <p:cNvPr id="17" name="Graphic 16" descr="Shield Tick with solid fill">
                <a:extLst>
                  <a:ext uri="{FF2B5EF4-FFF2-40B4-BE49-F238E27FC236}">
                    <a16:creationId xmlns:a16="http://schemas.microsoft.com/office/drawing/2014/main" id="{A8211A8B-040A-8226-FD80-23D9635F3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51928" y="593042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phic 17" descr="Pasta outline">
                <a:extLst>
                  <a:ext uri="{FF2B5EF4-FFF2-40B4-BE49-F238E27FC236}">
                    <a16:creationId xmlns:a16="http://schemas.microsoft.com/office/drawing/2014/main" id="{9BA7273E-EC5B-4DE6-0B9B-91DCC46DE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94395" y="5197474"/>
                <a:ext cx="1206669" cy="1206669"/>
              </a:xfrm>
              <a:prstGeom prst="rect">
                <a:avLst/>
              </a:prstGeom>
            </p:spPr>
          </p:pic>
        </p:grpSp>
        <p:pic>
          <p:nvPicPr>
            <p:cNvPr id="19" name="Graphic 18" descr="Gavel outline">
              <a:extLst>
                <a:ext uri="{FF2B5EF4-FFF2-40B4-BE49-F238E27FC236}">
                  <a16:creationId xmlns:a16="http://schemas.microsoft.com/office/drawing/2014/main" id="{AD111DE4-726A-82AE-BADF-3A6B68B7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02535" y="1448764"/>
              <a:ext cx="926257" cy="926257"/>
            </a:xfrm>
            <a:prstGeom prst="rect">
              <a:avLst/>
            </a:prstGeom>
          </p:spPr>
        </p:pic>
        <p:pic>
          <p:nvPicPr>
            <p:cNvPr id="20" name="Graphic 19" descr="Tag outline">
              <a:extLst>
                <a:ext uri="{FF2B5EF4-FFF2-40B4-BE49-F238E27FC236}">
                  <a16:creationId xmlns:a16="http://schemas.microsoft.com/office/drawing/2014/main" id="{500D452D-A8BE-C628-222B-192A0F30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2189" y="1157506"/>
              <a:ext cx="989535" cy="989535"/>
            </a:xfrm>
            <a:prstGeom prst="rect">
              <a:avLst/>
            </a:prstGeom>
          </p:spPr>
        </p:pic>
        <p:pic>
          <p:nvPicPr>
            <p:cNvPr id="21" name="Graphic 20" descr="Travel outline">
              <a:extLst>
                <a:ext uri="{FF2B5EF4-FFF2-40B4-BE49-F238E27FC236}">
                  <a16:creationId xmlns:a16="http://schemas.microsoft.com/office/drawing/2014/main" id="{EAFD44CC-AC81-D1EF-A038-9771D50DB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417" y="3481138"/>
              <a:ext cx="1192385" cy="119238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B6C92-04D1-B9D6-84CB-4E79710C2BBC}"/>
                </a:ext>
              </a:extLst>
            </p:cNvPr>
            <p:cNvSpPr txBox="1"/>
            <p:nvPr/>
          </p:nvSpPr>
          <p:spPr>
            <a:xfrm>
              <a:off x="6303220" y="4808859"/>
              <a:ext cx="2062338" cy="33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Communication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EBF54-F7EF-9E59-62AA-4267332E93BC}"/>
                </a:ext>
              </a:extLst>
            </p:cNvPr>
            <p:cNvSpPr/>
            <p:nvPr/>
          </p:nvSpPr>
          <p:spPr>
            <a:xfrm>
              <a:off x="5057298" y="3286018"/>
              <a:ext cx="1746419" cy="17464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123645-D214-50AC-A954-F3AFC7F6856F}"/>
                </a:ext>
              </a:extLst>
            </p:cNvPr>
            <p:cNvSpPr/>
            <p:nvPr/>
          </p:nvSpPr>
          <p:spPr>
            <a:xfrm>
              <a:off x="3714725" y="4602878"/>
              <a:ext cx="1746419" cy="17464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raphic 24" descr="Radio microphone with solid fill">
              <a:extLst>
                <a:ext uri="{FF2B5EF4-FFF2-40B4-BE49-F238E27FC236}">
                  <a16:creationId xmlns:a16="http://schemas.microsoft.com/office/drawing/2014/main" id="{A7C2E9D4-2635-5AC4-C13A-76B52F4C8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74778" y="3694802"/>
              <a:ext cx="936121" cy="936121"/>
            </a:xfrm>
            <a:prstGeom prst="rect">
              <a:avLst/>
            </a:prstGeom>
          </p:spPr>
        </p:pic>
        <p:pic>
          <p:nvPicPr>
            <p:cNvPr id="26" name="Graphic 25" descr="Address Book outline">
              <a:extLst>
                <a:ext uri="{FF2B5EF4-FFF2-40B4-BE49-F238E27FC236}">
                  <a16:creationId xmlns:a16="http://schemas.microsoft.com/office/drawing/2014/main" id="{2EAD168D-3ED0-7E4A-97B1-2A5FF2758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58306" y="4996363"/>
              <a:ext cx="898811" cy="89881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D0C242-4644-C96F-C480-375D8648A7FD}"/>
                </a:ext>
              </a:extLst>
            </p:cNvPr>
            <p:cNvSpPr txBox="1"/>
            <p:nvPr/>
          </p:nvSpPr>
          <p:spPr>
            <a:xfrm>
              <a:off x="5272281" y="5892255"/>
              <a:ext cx="3051857" cy="78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ontserrat Light" panose="00000400000000000000" pitchFamily="2" charset="0"/>
                  <a:ea typeface="+mn-ea"/>
                  <a:cs typeface="+mn-cs"/>
                </a:rPr>
                <a:t>Regulatory harmonization and availability of (global/regional) food safety guidelines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9AD588-6032-552E-FA39-186693C1EE2E}"/>
                </a:ext>
              </a:extLst>
            </p:cNvPr>
            <p:cNvSpPr/>
            <p:nvPr/>
          </p:nvSpPr>
          <p:spPr>
            <a:xfrm>
              <a:off x="4561998" y="1496964"/>
              <a:ext cx="1746419" cy="17464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9F69B39-6DA0-B9DC-4348-D28F206224FF}"/>
                </a:ext>
              </a:extLst>
            </p:cNvPr>
            <p:cNvGrpSpPr/>
            <p:nvPr/>
          </p:nvGrpSpPr>
          <p:grpSpPr>
            <a:xfrm>
              <a:off x="4758849" y="1578267"/>
              <a:ext cx="1528117" cy="1528116"/>
              <a:chOff x="6994395" y="5197474"/>
              <a:chExt cx="1471933" cy="1647350"/>
            </a:xfrm>
          </p:grpSpPr>
          <p:pic>
            <p:nvPicPr>
              <p:cNvPr id="30" name="Graphic 29" descr="Shield Tick with solid fill">
                <a:extLst>
                  <a:ext uri="{FF2B5EF4-FFF2-40B4-BE49-F238E27FC236}">
                    <a16:creationId xmlns:a16="http://schemas.microsoft.com/office/drawing/2014/main" id="{B7FDE647-E9D0-A0B2-B9FD-2DB7553E7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51928" y="593042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30" descr="Pasta outline">
                <a:extLst>
                  <a:ext uri="{FF2B5EF4-FFF2-40B4-BE49-F238E27FC236}">
                    <a16:creationId xmlns:a16="http://schemas.microsoft.com/office/drawing/2014/main" id="{83793EE2-029B-2964-3F24-FC74AA2A5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94395" y="5197474"/>
                <a:ext cx="1206669" cy="1206669"/>
              </a:xfrm>
              <a:prstGeom prst="rect">
                <a:avLst/>
              </a:prstGeom>
            </p:spPr>
          </p:pic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AD97D7B-927D-6630-D60B-3447014916C3}"/>
              </a:ext>
            </a:extLst>
          </p:cNvPr>
          <p:cNvSpPr/>
          <p:nvPr/>
        </p:nvSpPr>
        <p:spPr>
          <a:xfrm>
            <a:off x="8909317" y="728964"/>
            <a:ext cx="1746419" cy="17464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189745-4529-C581-1662-06CA83CEB3C2}"/>
              </a:ext>
            </a:extLst>
          </p:cNvPr>
          <p:cNvGrpSpPr/>
          <p:nvPr/>
        </p:nvGrpSpPr>
        <p:grpSpPr>
          <a:xfrm>
            <a:off x="9018468" y="838117"/>
            <a:ext cx="1528117" cy="1528116"/>
            <a:chOff x="6994395" y="5197474"/>
            <a:chExt cx="1471933" cy="1647350"/>
          </a:xfrm>
        </p:grpSpPr>
        <p:pic>
          <p:nvPicPr>
            <p:cNvPr id="4" name="Graphic 3" descr="Shield Tick with solid fill">
              <a:extLst>
                <a:ext uri="{FF2B5EF4-FFF2-40B4-BE49-F238E27FC236}">
                  <a16:creationId xmlns:a16="http://schemas.microsoft.com/office/drawing/2014/main" id="{EB8B11A5-329C-CDDC-AE21-0B0E5F7D9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51928" y="5930424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Pasta outline">
              <a:extLst>
                <a:ext uri="{FF2B5EF4-FFF2-40B4-BE49-F238E27FC236}">
                  <a16:creationId xmlns:a16="http://schemas.microsoft.com/office/drawing/2014/main" id="{F4AE8B17-8694-98D4-753E-5EE6EEAF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94395" y="5197474"/>
              <a:ext cx="1206669" cy="1206669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3539B39-3E1C-35E4-C4E4-4770228E6146}"/>
              </a:ext>
            </a:extLst>
          </p:cNvPr>
          <p:cNvSpPr/>
          <p:nvPr/>
        </p:nvSpPr>
        <p:spPr>
          <a:xfrm>
            <a:off x="8909317" y="3354888"/>
            <a:ext cx="1746419" cy="17464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75" dirty="0">
                <a:solidFill>
                  <a:schemeClr val="bg1">
                    <a:lumMod val="50000"/>
                  </a:schemeClr>
                </a:solidFill>
              </a:rPr>
              <a:t>Halal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3E6EB6-472E-99F9-4DC4-9B918FDE7D02}"/>
              </a:ext>
            </a:extLst>
          </p:cNvPr>
          <p:cNvSpPr txBox="1"/>
          <p:nvPr/>
        </p:nvSpPr>
        <p:spPr>
          <a:xfrm>
            <a:off x="8642710" y="2580609"/>
            <a:ext cx="2279633" cy="5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5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76%</a:t>
            </a:r>
            <a:endParaRPr lang="en-US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5BB7E-9ADF-B6B3-E2E5-19B7657EC5D7}"/>
              </a:ext>
            </a:extLst>
          </p:cNvPr>
          <p:cNvSpPr txBox="1"/>
          <p:nvPr/>
        </p:nvSpPr>
        <p:spPr>
          <a:xfrm>
            <a:off x="8642710" y="5315684"/>
            <a:ext cx="2279633" cy="5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5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71%</a:t>
            </a:r>
            <a:endParaRPr lang="en-US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9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CDDB5-B768-DF86-CB26-C4547C566889}"/>
              </a:ext>
            </a:extLst>
          </p:cNvPr>
          <p:cNvSpPr txBox="1"/>
          <p:nvPr/>
        </p:nvSpPr>
        <p:spPr>
          <a:xfrm>
            <a:off x="3150142" y="2875002"/>
            <a:ext cx="5891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haroni" panose="020B0604020202020204" pitchFamily="2" charset="-79"/>
              </a:rPr>
              <a:t>شكرًا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haroni" panose="020B0604020202020204" pitchFamily="2" charset="-79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347F383-F758-1D47-2BAD-3D19A5C4C945}"/>
              </a:ext>
            </a:extLst>
          </p:cNvPr>
          <p:cNvSpPr>
            <a:spLocks noChangeAspect="1"/>
          </p:cNvSpPr>
          <p:nvPr/>
        </p:nvSpPr>
        <p:spPr>
          <a:xfrm>
            <a:off x="356683" y="5613472"/>
            <a:ext cx="3918387" cy="283666"/>
          </a:xfrm>
          <a:custGeom>
            <a:avLst/>
            <a:gdLst/>
            <a:ahLst/>
            <a:cxnLst/>
            <a:rect l="l" t="t" r="r" b="b"/>
            <a:pathLst>
              <a:path w="6744970" h="488315">
                <a:moveTo>
                  <a:pt x="441960" y="79311"/>
                </a:moveTo>
                <a:lnTo>
                  <a:pt x="405015" y="45237"/>
                </a:lnTo>
                <a:lnTo>
                  <a:pt x="360629" y="20332"/>
                </a:lnTo>
                <a:lnTo>
                  <a:pt x="309943" y="5080"/>
                </a:lnTo>
                <a:lnTo>
                  <a:pt x="254190" y="0"/>
                </a:lnTo>
                <a:lnTo>
                  <a:pt x="219138" y="1968"/>
                </a:lnTo>
                <a:lnTo>
                  <a:pt x="154228" y="17729"/>
                </a:lnTo>
                <a:lnTo>
                  <a:pt x="96951" y="48780"/>
                </a:lnTo>
                <a:lnTo>
                  <a:pt x="51358" y="92341"/>
                </a:lnTo>
                <a:lnTo>
                  <a:pt x="18681" y="147307"/>
                </a:lnTo>
                <a:lnTo>
                  <a:pt x="2070" y="210007"/>
                </a:lnTo>
                <a:lnTo>
                  <a:pt x="0" y="244017"/>
                </a:lnTo>
                <a:lnTo>
                  <a:pt x="2057" y="278053"/>
                </a:lnTo>
                <a:lnTo>
                  <a:pt x="18491" y="340753"/>
                </a:lnTo>
                <a:lnTo>
                  <a:pt x="50876" y="395719"/>
                </a:lnTo>
                <a:lnTo>
                  <a:pt x="96291" y="439267"/>
                </a:lnTo>
                <a:lnTo>
                  <a:pt x="153543" y="470319"/>
                </a:lnTo>
                <a:lnTo>
                  <a:pt x="218452" y="486079"/>
                </a:lnTo>
                <a:lnTo>
                  <a:pt x="253504" y="488048"/>
                </a:lnTo>
                <a:lnTo>
                  <a:pt x="282041" y="486778"/>
                </a:lnTo>
                <a:lnTo>
                  <a:pt x="335432" y="476605"/>
                </a:lnTo>
                <a:lnTo>
                  <a:pt x="383552" y="456399"/>
                </a:lnTo>
                <a:lnTo>
                  <a:pt x="424395" y="426923"/>
                </a:lnTo>
                <a:lnTo>
                  <a:pt x="441960" y="408749"/>
                </a:lnTo>
                <a:lnTo>
                  <a:pt x="385025" y="354507"/>
                </a:lnTo>
                <a:lnTo>
                  <a:pt x="357784" y="379133"/>
                </a:lnTo>
                <a:lnTo>
                  <a:pt x="327571" y="396709"/>
                </a:lnTo>
                <a:lnTo>
                  <a:pt x="294398" y="407263"/>
                </a:lnTo>
                <a:lnTo>
                  <a:pt x="258267" y="410768"/>
                </a:lnTo>
                <a:lnTo>
                  <a:pt x="234492" y="409435"/>
                </a:lnTo>
                <a:lnTo>
                  <a:pt x="190779" y="398767"/>
                </a:lnTo>
                <a:lnTo>
                  <a:pt x="152552" y="377710"/>
                </a:lnTo>
                <a:lnTo>
                  <a:pt x="122389" y="348056"/>
                </a:lnTo>
                <a:lnTo>
                  <a:pt x="101003" y="310502"/>
                </a:lnTo>
                <a:lnTo>
                  <a:pt x="90144" y="267449"/>
                </a:lnTo>
                <a:lnTo>
                  <a:pt x="88798" y="244017"/>
                </a:lnTo>
                <a:lnTo>
                  <a:pt x="90144" y="220599"/>
                </a:lnTo>
                <a:lnTo>
                  <a:pt x="101003" y="177558"/>
                </a:lnTo>
                <a:lnTo>
                  <a:pt x="122389" y="139992"/>
                </a:lnTo>
                <a:lnTo>
                  <a:pt x="152552" y="110337"/>
                </a:lnTo>
                <a:lnTo>
                  <a:pt x="190779" y="89281"/>
                </a:lnTo>
                <a:lnTo>
                  <a:pt x="234492" y="78613"/>
                </a:lnTo>
                <a:lnTo>
                  <a:pt x="258267" y="77279"/>
                </a:lnTo>
                <a:lnTo>
                  <a:pt x="294398" y="80746"/>
                </a:lnTo>
                <a:lnTo>
                  <a:pt x="327571" y="91173"/>
                </a:lnTo>
                <a:lnTo>
                  <a:pt x="357784" y="108546"/>
                </a:lnTo>
                <a:lnTo>
                  <a:pt x="385025" y="132867"/>
                </a:lnTo>
                <a:lnTo>
                  <a:pt x="441960" y="79311"/>
                </a:lnTo>
                <a:close/>
              </a:path>
              <a:path w="6744970" h="488315">
                <a:moveTo>
                  <a:pt x="882561" y="407390"/>
                </a:moveTo>
                <a:lnTo>
                  <a:pt x="614794" y="407390"/>
                </a:lnTo>
                <a:lnTo>
                  <a:pt x="614794" y="276580"/>
                </a:lnTo>
                <a:lnTo>
                  <a:pt x="843915" y="276580"/>
                </a:lnTo>
                <a:lnTo>
                  <a:pt x="843915" y="204190"/>
                </a:lnTo>
                <a:lnTo>
                  <a:pt x="614794" y="204190"/>
                </a:lnTo>
                <a:lnTo>
                  <a:pt x="614794" y="81000"/>
                </a:lnTo>
                <a:lnTo>
                  <a:pt x="873061" y="81000"/>
                </a:lnTo>
                <a:lnTo>
                  <a:pt x="873061" y="7340"/>
                </a:lnTo>
                <a:lnTo>
                  <a:pt x="526669" y="7340"/>
                </a:lnTo>
                <a:lnTo>
                  <a:pt x="526669" y="81000"/>
                </a:lnTo>
                <a:lnTo>
                  <a:pt x="526669" y="204190"/>
                </a:lnTo>
                <a:lnTo>
                  <a:pt x="526669" y="276580"/>
                </a:lnTo>
                <a:lnTo>
                  <a:pt x="526669" y="407390"/>
                </a:lnTo>
                <a:lnTo>
                  <a:pt x="526669" y="481050"/>
                </a:lnTo>
                <a:lnTo>
                  <a:pt x="882561" y="481050"/>
                </a:lnTo>
                <a:lnTo>
                  <a:pt x="882561" y="407390"/>
                </a:lnTo>
                <a:close/>
              </a:path>
              <a:path w="6744970" h="488315">
                <a:moveTo>
                  <a:pt x="1317066" y="406831"/>
                </a:moveTo>
                <a:lnTo>
                  <a:pt x="1068971" y="406831"/>
                </a:lnTo>
                <a:lnTo>
                  <a:pt x="1068971" y="6781"/>
                </a:lnTo>
                <a:lnTo>
                  <a:pt x="980846" y="6781"/>
                </a:lnTo>
                <a:lnTo>
                  <a:pt x="980846" y="406831"/>
                </a:lnTo>
                <a:lnTo>
                  <a:pt x="980846" y="481761"/>
                </a:lnTo>
                <a:lnTo>
                  <a:pt x="1317066" y="481761"/>
                </a:lnTo>
                <a:lnTo>
                  <a:pt x="1317066" y="406831"/>
                </a:lnTo>
                <a:close/>
              </a:path>
              <a:path w="6744970" h="488315">
                <a:moveTo>
                  <a:pt x="1723097" y="406831"/>
                </a:moveTo>
                <a:lnTo>
                  <a:pt x="1475003" y="406831"/>
                </a:lnTo>
                <a:lnTo>
                  <a:pt x="1475003" y="6781"/>
                </a:lnTo>
                <a:lnTo>
                  <a:pt x="1386878" y="6781"/>
                </a:lnTo>
                <a:lnTo>
                  <a:pt x="1386878" y="406831"/>
                </a:lnTo>
                <a:lnTo>
                  <a:pt x="1386878" y="481761"/>
                </a:lnTo>
                <a:lnTo>
                  <a:pt x="1723097" y="481761"/>
                </a:lnTo>
                <a:lnTo>
                  <a:pt x="1723097" y="406831"/>
                </a:lnTo>
                <a:close/>
              </a:path>
              <a:path w="6744970" h="488315">
                <a:moveTo>
                  <a:pt x="1952879" y="209842"/>
                </a:moveTo>
                <a:lnTo>
                  <a:pt x="1766481" y="209842"/>
                </a:lnTo>
                <a:lnTo>
                  <a:pt x="1766481" y="280327"/>
                </a:lnTo>
                <a:lnTo>
                  <a:pt x="1952879" y="280327"/>
                </a:lnTo>
                <a:lnTo>
                  <a:pt x="1952879" y="209842"/>
                </a:lnTo>
                <a:close/>
              </a:path>
              <a:path w="6744970" h="488315">
                <a:moveTo>
                  <a:pt x="2475509" y="352488"/>
                </a:moveTo>
                <a:lnTo>
                  <a:pt x="2469743" y="311391"/>
                </a:lnTo>
                <a:lnTo>
                  <a:pt x="2450338" y="275209"/>
                </a:lnTo>
                <a:lnTo>
                  <a:pt x="2408745" y="242049"/>
                </a:lnTo>
                <a:lnTo>
                  <a:pt x="2390102" y="234530"/>
                </a:lnTo>
                <a:lnTo>
                  <a:pt x="2403576" y="226314"/>
                </a:lnTo>
                <a:lnTo>
                  <a:pt x="2415514" y="216573"/>
                </a:lnTo>
                <a:lnTo>
                  <a:pt x="2424607" y="206743"/>
                </a:lnTo>
                <a:lnTo>
                  <a:pt x="2425941" y="205308"/>
                </a:lnTo>
                <a:lnTo>
                  <a:pt x="2447036" y="163360"/>
                </a:lnTo>
                <a:lnTo>
                  <a:pt x="2451112" y="130149"/>
                </a:lnTo>
                <a:lnTo>
                  <a:pt x="2448268" y="102895"/>
                </a:lnTo>
                <a:lnTo>
                  <a:pt x="2439746" y="78714"/>
                </a:lnTo>
                <a:lnTo>
                  <a:pt x="2437854" y="75907"/>
                </a:lnTo>
                <a:lnTo>
                  <a:pt x="2425560" y="57645"/>
                </a:lnTo>
                <a:lnTo>
                  <a:pt x="2405697" y="39662"/>
                </a:lnTo>
                <a:lnTo>
                  <a:pt x="2386711" y="28803"/>
                </a:lnTo>
                <a:lnTo>
                  <a:pt x="2386711" y="343674"/>
                </a:lnTo>
                <a:lnTo>
                  <a:pt x="2380310" y="373634"/>
                </a:lnTo>
                <a:lnTo>
                  <a:pt x="2361120" y="395020"/>
                </a:lnTo>
                <a:lnTo>
                  <a:pt x="2329142" y="407860"/>
                </a:lnTo>
                <a:lnTo>
                  <a:pt x="2284361" y="412140"/>
                </a:lnTo>
                <a:lnTo>
                  <a:pt x="2142007" y="412140"/>
                </a:lnTo>
                <a:lnTo>
                  <a:pt x="2142007" y="275209"/>
                </a:lnTo>
                <a:lnTo>
                  <a:pt x="2284361" y="275209"/>
                </a:lnTo>
                <a:lnTo>
                  <a:pt x="2329142" y="279488"/>
                </a:lnTo>
                <a:lnTo>
                  <a:pt x="2361120" y="292328"/>
                </a:lnTo>
                <a:lnTo>
                  <a:pt x="2380310" y="313715"/>
                </a:lnTo>
                <a:lnTo>
                  <a:pt x="2386711" y="343674"/>
                </a:lnTo>
                <a:lnTo>
                  <a:pt x="2386711" y="28803"/>
                </a:lnTo>
                <a:lnTo>
                  <a:pt x="2380564" y="25273"/>
                </a:lnTo>
                <a:lnTo>
                  <a:pt x="2362301" y="19011"/>
                </a:lnTo>
                <a:lnTo>
                  <a:pt x="2362301" y="141681"/>
                </a:lnTo>
                <a:lnTo>
                  <a:pt x="2360752" y="156654"/>
                </a:lnTo>
                <a:lnTo>
                  <a:pt x="2337574" y="190131"/>
                </a:lnTo>
                <a:lnTo>
                  <a:pt x="2288438" y="205701"/>
                </a:lnTo>
                <a:lnTo>
                  <a:pt x="2266734" y="206743"/>
                </a:lnTo>
                <a:lnTo>
                  <a:pt x="2142007" y="206743"/>
                </a:lnTo>
                <a:lnTo>
                  <a:pt x="2142007" y="75907"/>
                </a:lnTo>
                <a:lnTo>
                  <a:pt x="2266734" y="75907"/>
                </a:lnTo>
                <a:lnTo>
                  <a:pt x="2307488" y="80073"/>
                </a:lnTo>
                <a:lnTo>
                  <a:pt x="2348395" y="101828"/>
                </a:lnTo>
                <a:lnTo>
                  <a:pt x="2362301" y="141681"/>
                </a:lnTo>
                <a:lnTo>
                  <a:pt x="2362301" y="19011"/>
                </a:lnTo>
                <a:lnTo>
                  <a:pt x="2350605" y="14998"/>
                </a:lnTo>
                <a:lnTo>
                  <a:pt x="2315819" y="8826"/>
                </a:lnTo>
                <a:lnTo>
                  <a:pt x="2276208" y="6769"/>
                </a:lnTo>
                <a:lnTo>
                  <a:pt x="2053882" y="6769"/>
                </a:lnTo>
                <a:lnTo>
                  <a:pt x="2053882" y="481266"/>
                </a:lnTo>
                <a:lnTo>
                  <a:pt x="2289784" y="481266"/>
                </a:lnTo>
                <a:lnTo>
                  <a:pt x="2332482" y="479171"/>
                </a:lnTo>
                <a:lnTo>
                  <a:pt x="2401620" y="462394"/>
                </a:lnTo>
                <a:lnTo>
                  <a:pt x="2448814" y="429183"/>
                </a:lnTo>
                <a:lnTo>
                  <a:pt x="2472537" y="381571"/>
                </a:lnTo>
                <a:lnTo>
                  <a:pt x="2475509" y="352488"/>
                </a:lnTo>
                <a:close/>
              </a:path>
              <a:path w="6744970" h="488315">
                <a:moveTo>
                  <a:pt x="3017101" y="481266"/>
                </a:moveTo>
                <a:lnTo>
                  <a:pt x="2967532" y="371462"/>
                </a:lnTo>
                <a:lnTo>
                  <a:pt x="2936316" y="302323"/>
                </a:lnTo>
                <a:lnTo>
                  <a:pt x="2848318" y="107391"/>
                </a:lnTo>
                <a:lnTo>
                  <a:pt x="2848318" y="302323"/>
                </a:lnTo>
                <a:lnTo>
                  <a:pt x="2670035" y="302323"/>
                </a:lnTo>
                <a:lnTo>
                  <a:pt x="2758846" y="94894"/>
                </a:lnTo>
                <a:lnTo>
                  <a:pt x="2848318" y="302323"/>
                </a:lnTo>
                <a:lnTo>
                  <a:pt x="2848318" y="107391"/>
                </a:lnTo>
                <a:lnTo>
                  <a:pt x="2842679" y="94894"/>
                </a:lnTo>
                <a:lnTo>
                  <a:pt x="2802902" y="6769"/>
                </a:lnTo>
                <a:lnTo>
                  <a:pt x="2716136" y="6769"/>
                </a:lnTo>
                <a:lnTo>
                  <a:pt x="2502611" y="481266"/>
                </a:lnTo>
                <a:lnTo>
                  <a:pt x="2593441" y="481266"/>
                </a:lnTo>
                <a:lnTo>
                  <a:pt x="2640203" y="371462"/>
                </a:lnTo>
                <a:lnTo>
                  <a:pt x="2877451" y="371462"/>
                </a:lnTo>
                <a:lnTo>
                  <a:pt x="2924899" y="481266"/>
                </a:lnTo>
                <a:lnTo>
                  <a:pt x="3017101" y="481266"/>
                </a:lnTo>
                <a:close/>
              </a:path>
              <a:path w="6744970" h="488315">
                <a:moveTo>
                  <a:pt x="3416363" y="347065"/>
                </a:moveTo>
                <a:lnTo>
                  <a:pt x="3410343" y="305714"/>
                </a:lnTo>
                <a:lnTo>
                  <a:pt x="3379647" y="261162"/>
                </a:lnTo>
                <a:lnTo>
                  <a:pt x="3334321" y="233514"/>
                </a:lnTo>
                <a:lnTo>
                  <a:pt x="3295700" y="220560"/>
                </a:lnTo>
                <a:lnTo>
                  <a:pt x="3229267" y="203479"/>
                </a:lnTo>
                <a:lnTo>
                  <a:pt x="3212998" y="199123"/>
                </a:lnTo>
                <a:lnTo>
                  <a:pt x="3175863" y="187083"/>
                </a:lnTo>
                <a:lnTo>
                  <a:pt x="3143237" y="163918"/>
                </a:lnTo>
                <a:lnTo>
                  <a:pt x="3135058" y="137604"/>
                </a:lnTo>
                <a:lnTo>
                  <a:pt x="3136646" y="123748"/>
                </a:lnTo>
                <a:lnTo>
                  <a:pt x="3160458" y="90830"/>
                </a:lnTo>
                <a:lnTo>
                  <a:pt x="3213658" y="74307"/>
                </a:lnTo>
                <a:lnTo>
                  <a:pt x="3238081" y="73202"/>
                </a:lnTo>
                <a:lnTo>
                  <a:pt x="3254133" y="73799"/>
                </a:lnTo>
                <a:lnTo>
                  <a:pt x="3303828" y="82702"/>
                </a:lnTo>
                <a:lnTo>
                  <a:pt x="3353143" y="101879"/>
                </a:lnTo>
                <a:lnTo>
                  <a:pt x="3368916" y="110477"/>
                </a:lnTo>
                <a:lnTo>
                  <a:pt x="3396704" y="42024"/>
                </a:lnTo>
                <a:lnTo>
                  <a:pt x="3344456" y="16865"/>
                </a:lnTo>
                <a:lnTo>
                  <a:pt x="3303066" y="6096"/>
                </a:lnTo>
                <a:lnTo>
                  <a:pt x="3260356" y="673"/>
                </a:lnTo>
                <a:lnTo>
                  <a:pt x="3238754" y="0"/>
                </a:lnTo>
                <a:lnTo>
                  <a:pt x="3208782" y="1181"/>
                </a:lnTo>
                <a:lnTo>
                  <a:pt x="3156077" y="10680"/>
                </a:lnTo>
                <a:lnTo>
                  <a:pt x="3113189" y="29298"/>
                </a:lnTo>
                <a:lnTo>
                  <a:pt x="3080982" y="54889"/>
                </a:lnTo>
                <a:lnTo>
                  <a:pt x="3059607" y="86702"/>
                </a:lnTo>
                <a:lnTo>
                  <a:pt x="3047593" y="141681"/>
                </a:lnTo>
                <a:lnTo>
                  <a:pt x="3049092" y="163842"/>
                </a:lnTo>
                <a:lnTo>
                  <a:pt x="3061131" y="200964"/>
                </a:lnTo>
                <a:lnTo>
                  <a:pt x="3098101" y="239712"/>
                </a:lnTo>
                <a:lnTo>
                  <a:pt x="3147352" y="262674"/>
                </a:lnTo>
                <a:lnTo>
                  <a:pt x="3191230" y="275551"/>
                </a:lnTo>
                <a:lnTo>
                  <a:pt x="3235363" y="286613"/>
                </a:lnTo>
                <a:lnTo>
                  <a:pt x="3251631" y="290969"/>
                </a:lnTo>
                <a:lnTo>
                  <a:pt x="3288766" y="303022"/>
                </a:lnTo>
                <a:lnTo>
                  <a:pt x="3321380" y="326656"/>
                </a:lnTo>
                <a:lnTo>
                  <a:pt x="3329597" y="353161"/>
                </a:lnTo>
                <a:lnTo>
                  <a:pt x="3327958" y="366382"/>
                </a:lnTo>
                <a:lnTo>
                  <a:pt x="3303498" y="397903"/>
                </a:lnTo>
                <a:lnTo>
                  <a:pt x="3249282" y="413791"/>
                </a:lnTo>
                <a:lnTo>
                  <a:pt x="3224530" y="414845"/>
                </a:lnTo>
                <a:lnTo>
                  <a:pt x="3203194" y="413943"/>
                </a:lnTo>
                <a:lnTo>
                  <a:pt x="3160649" y="406641"/>
                </a:lnTo>
                <a:lnTo>
                  <a:pt x="3119094" y="392455"/>
                </a:lnTo>
                <a:lnTo>
                  <a:pt x="3083344" y="373646"/>
                </a:lnTo>
                <a:lnTo>
                  <a:pt x="3067939" y="362648"/>
                </a:lnTo>
                <a:lnTo>
                  <a:pt x="3037433" y="431114"/>
                </a:lnTo>
                <a:lnTo>
                  <a:pt x="3072587" y="454329"/>
                </a:lnTo>
                <a:lnTo>
                  <a:pt x="3118434" y="472465"/>
                </a:lnTo>
                <a:lnTo>
                  <a:pt x="3170542" y="484149"/>
                </a:lnTo>
                <a:lnTo>
                  <a:pt x="3224530" y="488048"/>
                </a:lnTo>
                <a:lnTo>
                  <a:pt x="3254514" y="486867"/>
                </a:lnTo>
                <a:lnTo>
                  <a:pt x="3307384" y="477380"/>
                </a:lnTo>
                <a:lnTo>
                  <a:pt x="3350577" y="458787"/>
                </a:lnTo>
                <a:lnTo>
                  <a:pt x="3382949" y="433362"/>
                </a:lnTo>
                <a:lnTo>
                  <a:pt x="3411029" y="384517"/>
                </a:lnTo>
                <a:lnTo>
                  <a:pt x="3415030" y="366255"/>
                </a:lnTo>
                <a:lnTo>
                  <a:pt x="3416363" y="347065"/>
                </a:lnTo>
                <a:close/>
              </a:path>
              <a:path w="6744970" h="488315">
                <a:moveTo>
                  <a:pt x="3859669" y="407390"/>
                </a:moveTo>
                <a:lnTo>
                  <a:pt x="3591903" y="407390"/>
                </a:lnTo>
                <a:lnTo>
                  <a:pt x="3591903" y="276580"/>
                </a:lnTo>
                <a:lnTo>
                  <a:pt x="3821023" y="276580"/>
                </a:lnTo>
                <a:lnTo>
                  <a:pt x="3821023" y="204190"/>
                </a:lnTo>
                <a:lnTo>
                  <a:pt x="3591903" y="204190"/>
                </a:lnTo>
                <a:lnTo>
                  <a:pt x="3591903" y="81000"/>
                </a:lnTo>
                <a:lnTo>
                  <a:pt x="3850170" y="81000"/>
                </a:lnTo>
                <a:lnTo>
                  <a:pt x="3850170" y="7340"/>
                </a:lnTo>
                <a:lnTo>
                  <a:pt x="3503777" y="7340"/>
                </a:lnTo>
                <a:lnTo>
                  <a:pt x="3503777" y="81000"/>
                </a:lnTo>
                <a:lnTo>
                  <a:pt x="3503777" y="204190"/>
                </a:lnTo>
                <a:lnTo>
                  <a:pt x="3503777" y="276580"/>
                </a:lnTo>
                <a:lnTo>
                  <a:pt x="3503777" y="407390"/>
                </a:lnTo>
                <a:lnTo>
                  <a:pt x="3503777" y="481050"/>
                </a:lnTo>
                <a:lnTo>
                  <a:pt x="3859669" y="481050"/>
                </a:lnTo>
                <a:lnTo>
                  <a:pt x="3859669" y="407390"/>
                </a:lnTo>
                <a:close/>
              </a:path>
              <a:path w="6744970" h="488315">
                <a:moveTo>
                  <a:pt x="4424311" y="244030"/>
                </a:moveTo>
                <a:lnTo>
                  <a:pt x="4416171" y="177685"/>
                </a:lnTo>
                <a:lnTo>
                  <a:pt x="4391799" y="119646"/>
                </a:lnTo>
                <a:lnTo>
                  <a:pt x="4361650" y="81343"/>
                </a:lnTo>
                <a:lnTo>
                  <a:pt x="4352645" y="71843"/>
                </a:lnTo>
                <a:lnTo>
                  <a:pt x="4335538" y="58381"/>
                </a:lnTo>
                <a:lnTo>
                  <a:pt x="4335538" y="244030"/>
                </a:lnTo>
                <a:lnTo>
                  <a:pt x="4334205" y="267690"/>
                </a:lnTo>
                <a:lnTo>
                  <a:pt x="4323524" y="310565"/>
                </a:lnTo>
                <a:lnTo>
                  <a:pt x="4302353" y="347192"/>
                </a:lnTo>
                <a:lnTo>
                  <a:pt x="4271848" y="375666"/>
                </a:lnTo>
                <a:lnTo>
                  <a:pt x="4232554" y="395465"/>
                </a:lnTo>
                <a:lnTo>
                  <a:pt x="4186631" y="405460"/>
                </a:lnTo>
                <a:lnTo>
                  <a:pt x="4161307" y="406717"/>
                </a:lnTo>
                <a:lnTo>
                  <a:pt x="4046080" y="406717"/>
                </a:lnTo>
                <a:lnTo>
                  <a:pt x="4046080" y="81343"/>
                </a:lnTo>
                <a:lnTo>
                  <a:pt x="4161307" y="81343"/>
                </a:lnTo>
                <a:lnTo>
                  <a:pt x="4210380" y="86347"/>
                </a:lnTo>
                <a:lnTo>
                  <a:pt x="4253166" y="101333"/>
                </a:lnTo>
                <a:lnTo>
                  <a:pt x="4288256" y="125577"/>
                </a:lnTo>
                <a:lnTo>
                  <a:pt x="4314177" y="158280"/>
                </a:lnTo>
                <a:lnTo>
                  <a:pt x="4330192" y="198196"/>
                </a:lnTo>
                <a:lnTo>
                  <a:pt x="4335538" y="244030"/>
                </a:lnTo>
                <a:lnTo>
                  <a:pt x="4335538" y="58381"/>
                </a:lnTo>
                <a:lnTo>
                  <a:pt x="4300283" y="36258"/>
                </a:lnTo>
                <a:lnTo>
                  <a:pt x="4237063" y="14147"/>
                </a:lnTo>
                <a:lnTo>
                  <a:pt x="4165384" y="6781"/>
                </a:lnTo>
                <a:lnTo>
                  <a:pt x="3957955" y="6781"/>
                </a:lnTo>
                <a:lnTo>
                  <a:pt x="3957955" y="481279"/>
                </a:lnTo>
                <a:lnTo>
                  <a:pt x="4165384" y="481279"/>
                </a:lnTo>
                <a:lnTo>
                  <a:pt x="4237063" y="473900"/>
                </a:lnTo>
                <a:lnTo>
                  <a:pt x="4300283" y="451789"/>
                </a:lnTo>
                <a:lnTo>
                  <a:pt x="4352645" y="416204"/>
                </a:lnTo>
                <a:lnTo>
                  <a:pt x="4391799" y="368414"/>
                </a:lnTo>
                <a:lnTo>
                  <a:pt x="4416171" y="310375"/>
                </a:lnTo>
                <a:lnTo>
                  <a:pt x="4422279" y="278244"/>
                </a:lnTo>
                <a:lnTo>
                  <a:pt x="4424311" y="244030"/>
                </a:lnTo>
                <a:close/>
              </a:path>
              <a:path w="6744970" h="488315">
                <a:moveTo>
                  <a:pt x="5051323" y="6997"/>
                </a:moveTo>
                <a:lnTo>
                  <a:pt x="4704931" y="6997"/>
                </a:lnTo>
                <a:lnTo>
                  <a:pt x="4704931" y="80657"/>
                </a:lnTo>
                <a:lnTo>
                  <a:pt x="4704931" y="225437"/>
                </a:lnTo>
                <a:lnTo>
                  <a:pt x="4704931" y="299097"/>
                </a:lnTo>
                <a:lnTo>
                  <a:pt x="4704931" y="480707"/>
                </a:lnTo>
                <a:lnTo>
                  <a:pt x="4793056" y="480707"/>
                </a:lnTo>
                <a:lnTo>
                  <a:pt x="4793056" y="299097"/>
                </a:lnTo>
                <a:lnTo>
                  <a:pt x="5022164" y="299097"/>
                </a:lnTo>
                <a:lnTo>
                  <a:pt x="5022164" y="225437"/>
                </a:lnTo>
                <a:lnTo>
                  <a:pt x="4793056" y="225437"/>
                </a:lnTo>
                <a:lnTo>
                  <a:pt x="4793056" y="80657"/>
                </a:lnTo>
                <a:lnTo>
                  <a:pt x="5051323" y="80657"/>
                </a:lnTo>
                <a:lnTo>
                  <a:pt x="5051323" y="6997"/>
                </a:lnTo>
                <a:close/>
              </a:path>
              <a:path w="6744970" h="488315">
                <a:moveTo>
                  <a:pt x="5613933" y="244017"/>
                </a:moveTo>
                <a:lnTo>
                  <a:pt x="5605627" y="177761"/>
                </a:lnTo>
                <a:lnTo>
                  <a:pt x="5580710" y="118618"/>
                </a:lnTo>
                <a:lnTo>
                  <a:pt x="5548744" y="77279"/>
                </a:lnTo>
                <a:lnTo>
                  <a:pt x="5541226" y="69049"/>
                </a:lnTo>
                <a:lnTo>
                  <a:pt x="5525135" y="55714"/>
                </a:lnTo>
                <a:lnTo>
                  <a:pt x="5525135" y="244017"/>
                </a:lnTo>
                <a:lnTo>
                  <a:pt x="5523776" y="267182"/>
                </a:lnTo>
                <a:lnTo>
                  <a:pt x="5512930" y="310057"/>
                </a:lnTo>
                <a:lnTo>
                  <a:pt x="5491569" y="347865"/>
                </a:lnTo>
                <a:lnTo>
                  <a:pt x="5461749" y="377698"/>
                </a:lnTo>
                <a:lnTo>
                  <a:pt x="5424208" y="398767"/>
                </a:lnTo>
                <a:lnTo>
                  <a:pt x="5381510" y="409435"/>
                </a:lnTo>
                <a:lnTo>
                  <a:pt x="5358384" y="410768"/>
                </a:lnTo>
                <a:lnTo>
                  <a:pt x="5335244" y="409435"/>
                </a:lnTo>
                <a:lnTo>
                  <a:pt x="5292534" y="398767"/>
                </a:lnTo>
                <a:lnTo>
                  <a:pt x="5254993" y="377698"/>
                </a:lnTo>
                <a:lnTo>
                  <a:pt x="5225173" y="347865"/>
                </a:lnTo>
                <a:lnTo>
                  <a:pt x="5203825" y="310057"/>
                </a:lnTo>
                <a:lnTo>
                  <a:pt x="5192966" y="267182"/>
                </a:lnTo>
                <a:lnTo>
                  <a:pt x="5191620" y="244017"/>
                </a:lnTo>
                <a:lnTo>
                  <a:pt x="5192966" y="220878"/>
                </a:lnTo>
                <a:lnTo>
                  <a:pt x="5203825" y="178003"/>
                </a:lnTo>
                <a:lnTo>
                  <a:pt x="5225173" y="140182"/>
                </a:lnTo>
                <a:lnTo>
                  <a:pt x="5254993" y="110363"/>
                </a:lnTo>
                <a:lnTo>
                  <a:pt x="5292534" y="89281"/>
                </a:lnTo>
                <a:lnTo>
                  <a:pt x="5335244" y="78613"/>
                </a:lnTo>
                <a:lnTo>
                  <a:pt x="5358384" y="77279"/>
                </a:lnTo>
                <a:lnTo>
                  <a:pt x="5381510" y="78613"/>
                </a:lnTo>
                <a:lnTo>
                  <a:pt x="5424208" y="89281"/>
                </a:lnTo>
                <a:lnTo>
                  <a:pt x="5461749" y="110363"/>
                </a:lnTo>
                <a:lnTo>
                  <a:pt x="5491569" y="140182"/>
                </a:lnTo>
                <a:lnTo>
                  <a:pt x="5512930" y="178003"/>
                </a:lnTo>
                <a:lnTo>
                  <a:pt x="5523776" y="220878"/>
                </a:lnTo>
                <a:lnTo>
                  <a:pt x="5525135" y="244017"/>
                </a:lnTo>
                <a:lnTo>
                  <a:pt x="5525135" y="55714"/>
                </a:lnTo>
                <a:lnTo>
                  <a:pt x="5489194" y="31521"/>
                </a:lnTo>
                <a:lnTo>
                  <a:pt x="5427345" y="7874"/>
                </a:lnTo>
                <a:lnTo>
                  <a:pt x="5358384" y="0"/>
                </a:lnTo>
                <a:lnTo>
                  <a:pt x="5323002" y="1968"/>
                </a:lnTo>
                <a:lnTo>
                  <a:pt x="5257584" y="17729"/>
                </a:lnTo>
                <a:lnTo>
                  <a:pt x="5199964" y="48806"/>
                </a:lnTo>
                <a:lnTo>
                  <a:pt x="5154206" y="92519"/>
                </a:lnTo>
                <a:lnTo>
                  <a:pt x="5121503" y="147751"/>
                </a:lnTo>
                <a:lnTo>
                  <a:pt x="5104904" y="210273"/>
                </a:lnTo>
                <a:lnTo>
                  <a:pt x="5102822" y="244017"/>
                </a:lnTo>
                <a:lnTo>
                  <a:pt x="5104904" y="277774"/>
                </a:lnTo>
                <a:lnTo>
                  <a:pt x="5121503" y="340309"/>
                </a:lnTo>
                <a:lnTo>
                  <a:pt x="5154206" y="395516"/>
                </a:lnTo>
                <a:lnTo>
                  <a:pt x="5200002" y="439267"/>
                </a:lnTo>
                <a:lnTo>
                  <a:pt x="5257584" y="470319"/>
                </a:lnTo>
                <a:lnTo>
                  <a:pt x="5323002" y="486079"/>
                </a:lnTo>
                <a:lnTo>
                  <a:pt x="5358384" y="488048"/>
                </a:lnTo>
                <a:lnTo>
                  <a:pt x="5393766" y="486079"/>
                </a:lnTo>
                <a:lnTo>
                  <a:pt x="5459158" y="470319"/>
                </a:lnTo>
                <a:lnTo>
                  <a:pt x="5516804" y="439242"/>
                </a:lnTo>
                <a:lnTo>
                  <a:pt x="5548757" y="410768"/>
                </a:lnTo>
                <a:lnTo>
                  <a:pt x="5562536" y="395719"/>
                </a:lnTo>
                <a:lnTo>
                  <a:pt x="5580710" y="369417"/>
                </a:lnTo>
                <a:lnTo>
                  <a:pt x="5595239" y="340753"/>
                </a:lnTo>
                <a:lnTo>
                  <a:pt x="5605627" y="310286"/>
                </a:lnTo>
                <a:lnTo>
                  <a:pt x="5611850" y="278053"/>
                </a:lnTo>
                <a:lnTo>
                  <a:pt x="5613933" y="244017"/>
                </a:lnTo>
                <a:close/>
              </a:path>
              <a:path w="6744970" h="488315">
                <a:moveTo>
                  <a:pt x="6184684" y="244017"/>
                </a:moveTo>
                <a:lnTo>
                  <a:pt x="6176378" y="177761"/>
                </a:lnTo>
                <a:lnTo>
                  <a:pt x="6151461" y="118618"/>
                </a:lnTo>
                <a:lnTo>
                  <a:pt x="6119495" y="77279"/>
                </a:lnTo>
                <a:lnTo>
                  <a:pt x="6111976" y="69049"/>
                </a:lnTo>
                <a:lnTo>
                  <a:pt x="6095885" y="55714"/>
                </a:lnTo>
                <a:lnTo>
                  <a:pt x="6095885" y="244017"/>
                </a:lnTo>
                <a:lnTo>
                  <a:pt x="6094527" y="267182"/>
                </a:lnTo>
                <a:lnTo>
                  <a:pt x="6083681" y="310057"/>
                </a:lnTo>
                <a:lnTo>
                  <a:pt x="6062319" y="347865"/>
                </a:lnTo>
                <a:lnTo>
                  <a:pt x="6032500" y="377698"/>
                </a:lnTo>
                <a:lnTo>
                  <a:pt x="5994959" y="398767"/>
                </a:lnTo>
                <a:lnTo>
                  <a:pt x="5952261" y="409435"/>
                </a:lnTo>
                <a:lnTo>
                  <a:pt x="5929134" y="410768"/>
                </a:lnTo>
                <a:lnTo>
                  <a:pt x="5905995" y="409435"/>
                </a:lnTo>
                <a:lnTo>
                  <a:pt x="5863285" y="398767"/>
                </a:lnTo>
                <a:lnTo>
                  <a:pt x="5825744" y="377698"/>
                </a:lnTo>
                <a:lnTo>
                  <a:pt x="5795924" y="347865"/>
                </a:lnTo>
                <a:lnTo>
                  <a:pt x="5774563" y="310057"/>
                </a:lnTo>
                <a:lnTo>
                  <a:pt x="5763717" y="267182"/>
                </a:lnTo>
                <a:lnTo>
                  <a:pt x="5762371" y="244017"/>
                </a:lnTo>
                <a:lnTo>
                  <a:pt x="5763717" y="220878"/>
                </a:lnTo>
                <a:lnTo>
                  <a:pt x="5774563" y="178003"/>
                </a:lnTo>
                <a:lnTo>
                  <a:pt x="5795924" y="140182"/>
                </a:lnTo>
                <a:lnTo>
                  <a:pt x="5825744" y="110363"/>
                </a:lnTo>
                <a:lnTo>
                  <a:pt x="5863285" y="89281"/>
                </a:lnTo>
                <a:lnTo>
                  <a:pt x="5905995" y="78613"/>
                </a:lnTo>
                <a:lnTo>
                  <a:pt x="5929134" y="77279"/>
                </a:lnTo>
                <a:lnTo>
                  <a:pt x="5952261" y="78613"/>
                </a:lnTo>
                <a:lnTo>
                  <a:pt x="5994959" y="89281"/>
                </a:lnTo>
                <a:lnTo>
                  <a:pt x="6032500" y="110363"/>
                </a:lnTo>
                <a:lnTo>
                  <a:pt x="6062319" y="140182"/>
                </a:lnTo>
                <a:lnTo>
                  <a:pt x="6083681" y="178003"/>
                </a:lnTo>
                <a:lnTo>
                  <a:pt x="6094527" y="220878"/>
                </a:lnTo>
                <a:lnTo>
                  <a:pt x="6095885" y="244017"/>
                </a:lnTo>
                <a:lnTo>
                  <a:pt x="6095885" y="55714"/>
                </a:lnTo>
                <a:lnTo>
                  <a:pt x="6059944" y="31521"/>
                </a:lnTo>
                <a:lnTo>
                  <a:pt x="5998095" y="7874"/>
                </a:lnTo>
                <a:lnTo>
                  <a:pt x="5929134" y="0"/>
                </a:lnTo>
                <a:lnTo>
                  <a:pt x="5893752" y="1968"/>
                </a:lnTo>
                <a:lnTo>
                  <a:pt x="5828335" y="17729"/>
                </a:lnTo>
                <a:lnTo>
                  <a:pt x="5770715" y="48806"/>
                </a:lnTo>
                <a:lnTo>
                  <a:pt x="5724957" y="92519"/>
                </a:lnTo>
                <a:lnTo>
                  <a:pt x="5692254" y="147751"/>
                </a:lnTo>
                <a:lnTo>
                  <a:pt x="5675655" y="210273"/>
                </a:lnTo>
                <a:lnTo>
                  <a:pt x="5673572" y="244017"/>
                </a:lnTo>
                <a:lnTo>
                  <a:pt x="5675655" y="277774"/>
                </a:lnTo>
                <a:lnTo>
                  <a:pt x="5692254" y="340309"/>
                </a:lnTo>
                <a:lnTo>
                  <a:pt x="5724957" y="395516"/>
                </a:lnTo>
                <a:lnTo>
                  <a:pt x="5770753" y="439267"/>
                </a:lnTo>
                <a:lnTo>
                  <a:pt x="5828335" y="470319"/>
                </a:lnTo>
                <a:lnTo>
                  <a:pt x="5893752" y="486079"/>
                </a:lnTo>
                <a:lnTo>
                  <a:pt x="5929134" y="488048"/>
                </a:lnTo>
                <a:lnTo>
                  <a:pt x="5964504" y="486079"/>
                </a:lnTo>
                <a:lnTo>
                  <a:pt x="6029909" y="470319"/>
                </a:lnTo>
                <a:lnTo>
                  <a:pt x="6087554" y="439242"/>
                </a:lnTo>
                <a:lnTo>
                  <a:pt x="6119507" y="410768"/>
                </a:lnTo>
                <a:lnTo>
                  <a:pt x="6133287" y="395719"/>
                </a:lnTo>
                <a:lnTo>
                  <a:pt x="6151461" y="369417"/>
                </a:lnTo>
                <a:lnTo>
                  <a:pt x="6165989" y="340753"/>
                </a:lnTo>
                <a:lnTo>
                  <a:pt x="6176378" y="310286"/>
                </a:lnTo>
                <a:lnTo>
                  <a:pt x="6182601" y="278053"/>
                </a:lnTo>
                <a:lnTo>
                  <a:pt x="6184684" y="244017"/>
                </a:lnTo>
                <a:close/>
              </a:path>
              <a:path w="6744970" h="488315">
                <a:moveTo>
                  <a:pt x="6744576" y="244030"/>
                </a:moveTo>
                <a:lnTo>
                  <a:pt x="6736448" y="177685"/>
                </a:lnTo>
                <a:lnTo>
                  <a:pt x="6712051" y="119646"/>
                </a:lnTo>
                <a:lnTo>
                  <a:pt x="6681902" y="81343"/>
                </a:lnTo>
                <a:lnTo>
                  <a:pt x="6672897" y="71843"/>
                </a:lnTo>
                <a:lnTo>
                  <a:pt x="6655790" y="58381"/>
                </a:lnTo>
                <a:lnTo>
                  <a:pt x="6655790" y="244030"/>
                </a:lnTo>
                <a:lnTo>
                  <a:pt x="6654444" y="267690"/>
                </a:lnTo>
                <a:lnTo>
                  <a:pt x="6643776" y="310565"/>
                </a:lnTo>
                <a:lnTo>
                  <a:pt x="6622618" y="347192"/>
                </a:lnTo>
                <a:lnTo>
                  <a:pt x="6592113" y="375666"/>
                </a:lnTo>
                <a:lnTo>
                  <a:pt x="6552819" y="395465"/>
                </a:lnTo>
                <a:lnTo>
                  <a:pt x="6506896" y="405460"/>
                </a:lnTo>
                <a:lnTo>
                  <a:pt x="6481585" y="406717"/>
                </a:lnTo>
                <a:lnTo>
                  <a:pt x="6366345" y="406717"/>
                </a:lnTo>
                <a:lnTo>
                  <a:pt x="6366345" y="81343"/>
                </a:lnTo>
                <a:lnTo>
                  <a:pt x="6481585" y="81343"/>
                </a:lnTo>
                <a:lnTo>
                  <a:pt x="6530645" y="86347"/>
                </a:lnTo>
                <a:lnTo>
                  <a:pt x="6573431" y="101333"/>
                </a:lnTo>
                <a:lnTo>
                  <a:pt x="6608508" y="125577"/>
                </a:lnTo>
                <a:lnTo>
                  <a:pt x="6634429" y="158280"/>
                </a:lnTo>
                <a:lnTo>
                  <a:pt x="6650444" y="198196"/>
                </a:lnTo>
                <a:lnTo>
                  <a:pt x="6655790" y="244030"/>
                </a:lnTo>
                <a:lnTo>
                  <a:pt x="6655790" y="58381"/>
                </a:lnTo>
                <a:lnTo>
                  <a:pt x="6620535" y="36258"/>
                </a:lnTo>
                <a:lnTo>
                  <a:pt x="6557327" y="14147"/>
                </a:lnTo>
                <a:lnTo>
                  <a:pt x="6485649" y="6781"/>
                </a:lnTo>
                <a:lnTo>
                  <a:pt x="6278219" y="6781"/>
                </a:lnTo>
                <a:lnTo>
                  <a:pt x="6278219" y="481279"/>
                </a:lnTo>
                <a:lnTo>
                  <a:pt x="6485649" y="481279"/>
                </a:lnTo>
                <a:lnTo>
                  <a:pt x="6557327" y="473900"/>
                </a:lnTo>
                <a:lnTo>
                  <a:pt x="6620535" y="451789"/>
                </a:lnTo>
                <a:lnTo>
                  <a:pt x="6672897" y="416204"/>
                </a:lnTo>
                <a:lnTo>
                  <a:pt x="6712051" y="368414"/>
                </a:lnTo>
                <a:lnTo>
                  <a:pt x="6736448" y="310375"/>
                </a:lnTo>
                <a:lnTo>
                  <a:pt x="6742544" y="278244"/>
                </a:lnTo>
                <a:lnTo>
                  <a:pt x="6744576" y="244030"/>
                </a:lnTo>
                <a:close/>
              </a:path>
            </a:pathLst>
          </a:custGeom>
          <a:solidFill>
            <a:srgbClr val="1A587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FDADF-BCA3-8EF6-5247-684B31C9EABC}"/>
              </a:ext>
            </a:extLst>
          </p:cNvPr>
          <p:cNvSpPr txBox="1"/>
          <p:nvPr/>
        </p:nvSpPr>
        <p:spPr>
          <a:xfrm>
            <a:off x="295275" y="5916190"/>
            <a:ext cx="11574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Next LT Pro Light" panose="020B0304020202020204" pitchFamily="34" charset="0"/>
                <a:ea typeface="DengXian Light" panose="02010600030101010101" pitchFamily="2" charset="-122"/>
                <a:cs typeface="Calibri Light" panose="020F0302020204030204" pitchFamily="34" charset="0"/>
              </a:rPr>
              <a:t>ITS SAFETY AND REGULATORY ASPECTS WITHIN THE REGIONAL CONTEXTS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venir Next LT Pro Light" panose="020B0304020202020204" pitchFamily="34" charset="0"/>
              <a:ea typeface="DengXian Light" panose="0201060003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2015-CBEF-00B6-5FB0-DEE4484A5B4D}"/>
              </a:ext>
            </a:extLst>
          </p:cNvPr>
          <p:cNvSpPr txBox="1"/>
          <p:nvPr/>
        </p:nvSpPr>
        <p:spPr>
          <a:xfrm>
            <a:off x="8405698" y="4178147"/>
            <a:ext cx="6091875" cy="124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haroni" panose="020B0604020202020204" pitchFamily="2" charset="-79"/>
              </a:rPr>
              <a:t>Juliana De Oliveira </a:t>
            </a:r>
            <a:r>
              <a:rPr kumimoji="0" lang="en-US" sz="169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haroni" panose="020B0604020202020204" pitchFamily="2" charset="-79"/>
              </a:rPr>
              <a:t>Mota</a:t>
            </a:r>
            <a:endParaRPr kumimoji="0" lang="en-US" sz="16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haroni" panose="020B0604020202020204" pitchFamily="2" charset="-79"/>
            </a:endParaRPr>
          </a:p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of Nutrition and Food Safety</a:t>
            </a:r>
          </a:p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Health Organization</a:t>
            </a:r>
          </a:p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deju@who.int</a:t>
            </a:r>
          </a:p>
        </p:txBody>
      </p:sp>
    </p:spTree>
    <p:extLst>
      <p:ext uri="{BB962C8B-B14F-4D97-AF65-F5344CB8AC3E}">
        <p14:creationId xmlns:p14="http://schemas.microsoft.com/office/powerpoint/2010/main" val="291265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DEFE6F-1F24-12A5-F171-5DD4772AE9D3}"/>
              </a:ext>
            </a:extLst>
          </p:cNvPr>
          <p:cNvSpPr txBox="1"/>
          <p:nvPr/>
        </p:nvSpPr>
        <p:spPr>
          <a:xfrm>
            <a:off x="0" y="430832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Survey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D07D8-C58E-13B4-CBD9-31670512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82998"/>
            <a:ext cx="8280572" cy="46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69F7CD-4A2B-AC0B-5B55-43AC2C761EF8}"/>
              </a:ext>
            </a:extLst>
          </p:cNvPr>
          <p:cNvSpPr txBox="1"/>
          <p:nvPr/>
        </p:nvSpPr>
        <p:spPr>
          <a:xfrm>
            <a:off x="0" y="44450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Participants to the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8691E-E9E9-C53A-D506-18F7FC007D5C}"/>
              </a:ext>
            </a:extLst>
          </p:cNvPr>
          <p:cNvSpPr txBox="1"/>
          <p:nvPr/>
        </p:nvSpPr>
        <p:spPr>
          <a:xfrm>
            <a:off x="1850404" y="2626889"/>
            <a:ext cx="2781552" cy="218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51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17</a:t>
            </a:r>
            <a:r>
              <a:rPr lang="en-US" sz="1940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responses</a:t>
            </a:r>
          </a:p>
          <a:p>
            <a:pPr algn="ctr"/>
            <a:endParaRPr lang="en-US" sz="1940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algn="ctr"/>
            <a:r>
              <a:rPr lang="en-US" sz="4851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14</a:t>
            </a:r>
            <a:r>
              <a:rPr lang="en-US" sz="1940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countries </a:t>
            </a:r>
          </a:p>
          <a:p>
            <a:pPr algn="ctr"/>
            <a:endParaRPr lang="en-GB" sz="1940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7" name="Picture 6" descr="A picture containing indoor, plate, chocolate, pan&#10;&#10;Description automatically generated">
            <a:extLst>
              <a:ext uri="{FF2B5EF4-FFF2-40B4-BE49-F238E27FC236}">
                <a16:creationId xmlns:a16="http://schemas.microsoft.com/office/drawing/2014/main" id="{BA787DBE-748C-39A5-BBBE-E8A9E87A3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42878"/>
          <a:stretch/>
        </p:blipFill>
        <p:spPr>
          <a:xfrm>
            <a:off x="6481879" y="30"/>
            <a:ext cx="5808374" cy="68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cell-based food safety&#10;&#10;Description automatically generated">
            <a:extLst>
              <a:ext uri="{FF2B5EF4-FFF2-40B4-BE49-F238E27FC236}">
                <a16:creationId xmlns:a16="http://schemas.microsoft.com/office/drawing/2014/main" id="{1C3E87EB-DEF4-5CE0-9D25-D6F0247AE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46" y="604940"/>
            <a:ext cx="3779322" cy="52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cover of a book&#10;&#10;Description automatically generated">
            <a:extLst>
              <a:ext uri="{FF2B5EF4-FFF2-40B4-BE49-F238E27FC236}">
                <a16:creationId xmlns:a16="http://schemas.microsoft.com/office/drawing/2014/main" id="{16907CB4-BA47-F477-C3F3-722EB2541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47" y="604940"/>
            <a:ext cx="3729109" cy="52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747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C4B57-672B-00E6-C16B-F842C82AFE85}"/>
              </a:ext>
            </a:extLst>
          </p:cNvPr>
          <p:cNvSpPr txBox="1"/>
          <p:nvPr/>
        </p:nvSpPr>
        <p:spPr>
          <a:xfrm>
            <a:off x="0" y="43112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Four stages of the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EF72-1D6C-A9CE-44A1-BF961CF3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873" y="2276871"/>
            <a:ext cx="7470254" cy="230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788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C4B57-672B-00E6-C16B-F842C82AFE85}"/>
              </a:ext>
            </a:extLst>
          </p:cNvPr>
          <p:cNvSpPr txBox="1"/>
          <p:nvPr/>
        </p:nvSpPr>
        <p:spPr>
          <a:xfrm>
            <a:off x="0" y="43112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8" b="1" i="0" u="none" strike="noStrike" kern="1200" cap="none" spc="0" normalizeH="0" baseline="0" noProof="0" dirty="0">
                <a:ln>
                  <a:noFill/>
                </a:ln>
                <a:solidFill>
                  <a:srgbClr val="1A587D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haroni" panose="020B0604020202020204" pitchFamily="2" charset="-79"/>
              </a:rPr>
              <a:t>Four stages of the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EF72-1D6C-A9CE-44A1-BF961CF3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528" y="757206"/>
            <a:ext cx="4647456" cy="143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5F3D8D1-C460-E8B8-4124-AC65E3E0B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644" y="3075754"/>
            <a:ext cx="8912156" cy="274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449" tIns="27724" rIns="55449" bIns="277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This is a completely </a:t>
            </a:r>
            <a:r>
              <a:rPr kumimoji="0" lang="en-US" alt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new production process</a:t>
            </a: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. People need to learn about this to understand relevant food safety issues.</a:t>
            </a:r>
          </a:p>
          <a:p>
            <a:pPr marL="0" marR="0" lvl="0" indent="0" algn="l" defTabSz="9143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4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0" marR="0" lvl="0" indent="0" algn="l" defTabSz="9143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This is a </a:t>
            </a:r>
            <a:r>
              <a:rPr kumimoji="0" lang="en-US" alt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combination of both new processes and conventional processes</a:t>
            </a: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. It does not seem to be too complicated to understand food safety issues. </a:t>
            </a:r>
          </a:p>
          <a:p>
            <a:pPr marL="0" marR="0" lvl="0" indent="0" algn="l" defTabSz="9143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940" dirty="0">
              <a:solidFill>
                <a:prstClr val="white">
                  <a:lumMod val="50000"/>
                </a:prst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0" marR="0" lvl="0" indent="0" algn="l" defTabSz="9143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This is </a:t>
            </a:r>
            <a:r>
              <a:rPr kumimoji="0" lang="en-US" alt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similar to the production </a:t>
            </a:r>
            <a:r>
              <a:rPr kumimoji="0" lang="en-US" alt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process of various conventionally produced food. It is not complicated to understand food safety issues.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89C4A9F-961B-BF2B-A0BB-0589FE37E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99521"/>
              </p:ext>
            </p:extLst>
          </p:nvPr>
        </p:nvGraphicFramePr>
        <p:xfrm>
          <a:off x="-66905" y="2856602"/>
          <a:ext cx="2540679" cy="177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D8DDB7-42A2-ACD1-35BA-EBC586DFD51C}"/>
              </a:ext>
            </a:extLst>
          </p:cNvPr>
          <p:cNvSpPr/>
          <p:nvPr/>
        </p:nvSpPr>
        <p:spPr>
          <a:xfrm>
            <a:off x="2603495" y="3153914"/>
            <a:ext cx="238738" cy="23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4" rIns="55449" bIns="27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3D47E6-558B-E9C6-FDF2-5A1A4D90C843}"/>
              </a:ext>
            </a:extLst>
          </p:cNvPr>
          <p:cNvSpPr/>
          <p:nvPr/>
        </p:nvSpPr>
        <p:spPr>
          <a:xfrm>
            <a:off x="2619700" y="4047954"/>
            <a:ext cx="238738" cy="231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4" rIns="55449" bIns="27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7BC2A-3E1E-2FC7-539C-2D6BAE7F1919}"/>
              </a:ext>
            </a:extLst>
          </p:cNvPr>
          <p:cNvSpPr txBox="1"/>
          <p:nvPr/>
        </p:nvSpPr>
        <p:spPr>
          <a:xfrm>
            <a:off x="10513" y="448616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Terminology </a:t>
            </a:r>
          </a:p>
        </p:txBody>
      </p:sp>
      <p:pic>
        <p:nvPicPr>
          <p:cNvPr id="5" name="Picture 4" descr="A strawberry on a plate&#10;&#10;Description automatically generated with medium confidence">
            <a:extLst>
              <a:ext uri="{FF2B5EF4-FFF2-40B4-BE49-F238E27FC236}">
                <a16:creationId xmlns:a16="http://schemas.microsoft.com/office/drawing/2014/main" id="{4A4D6F95-21C7-B871-C954-DF773F0AA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6" r="8372"/>
          <a:stretch/>
        </p:blipFill>
        <p:spPr>
          <a:xfrm>
            <a:off x="8221032" y="-9246"/>
            <a:ext cx="3999495" cy="6896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53493-3D73-2B75-8BF0-727FC7FEBFB0}"/>
              </a:ext>
            </a:extLst>
          </p:cNvPr>
          <p:cNvSpPr txBox="1"/>
          <p:nvPr/>
        </p:nvSpPr>
        <p:spPr>
          <a:xfrm>
            <a:off x="1142532" y="1643705"/>
            <a:ext cx="3120619" cy="540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11" b="1" kern="12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Cell-based food</a:t>
            </a:r>
            <a:endParaRPr lang="en-US" sz="970" kern="1200" dirty="0">
              <a:solidFill>
                <a:schemeClr val="accent5">
                  <a:lumMod val="75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83B39-C9F3-5A2F-0681-317D1F55C4BF}"/>
              </a:ext>
            </a:extLst>
          </p:cNvPr>
          <p:cNvSpPr txBox="1"/>
          <p:nvPr/>
        </p:nvSpPr>
        <p:spPr>
          <a:xfrm>
            <a:off x="373504" y="1049747"/>
            <a:ext cx="278155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Cultivated food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3C960-291C-7678-4ABA-CD463A54C5F5}"/>
              </a:ext>
            </a:extLst>
          </p:cNvPr>
          <p:cNvSpPr txBox="1"/>
          <p:nvPr/>
        </p:nvSpPr>
        <p:spPr>
          <a:xfrm>
            <a:off x="506566" y="2217125"/>
            <a:ext cx="278155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Clean food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88AF8-9619-5FC4-F9EF-F9AA7B42D696}"/>
              </a:ext>
            </a:extLst>
          </p:cNvPr>
          <p:cNvSpPr txBox="1"/>
          <p:nvPr/>
        </p:nvSpPr>
        <p:spPr>
          <a:xfrm>
            <a:off x="4133545" y="2307683"/>
            <a:ext cx="278155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Cell cultivated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3CC21-38AC-1012-86B8-722E2A96D4FE}"/>
              </a:ext>
            </a:extLst>
          </p:cNvPr>
          <p:cNvSpPr txBox="1"/>
          <p:nvPr/>
        </p:nvSpPr>
        <p:spPr>
          <a:xfrm>
            <a:off x="3531929" y="914762"/>
            <a:ext cx="278155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Animal free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58C9D-0150-DD88-48CF-5C355C9AAD94}"/>
              </a:ext>
            </a:extLst>
          </p:cNvPr>
          <p:cNvSpPr txBox="1"/>
          <p:nvPr/>
        </p:nvSpPr>
        <p:spPr>
          <a:xfrm>
            <a:off x="4701373" y="1566733"/>
            <a:ext cx="278155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Cruelty free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1C1507-F5D5-6D98-4354-ABFA46293768}"/>
              </a:ext>
            </a:extLst>
          </p:cNvPr>
          <p:cNvCxnSpPr/>
          <p:nvPr/>
        </p:nvCxnSpPr>
        <p:spPr>
          <a:xfrm>
            <a:off x="1897343" y="2849183"/>
            <a:ext cx="38278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191310-8B84-4612-1FAA-CFEE4C890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955321"/>
              </p:ext>
            </p:extLst>
          </p:nvPr>
        </p:nvGraphicFramePr>
        <p:xfrm>
          <a:off x="114300" y="2900872"/>
          <a:ext cx="8030532" cy="304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1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rawberry on a plate&#10;&#10;Description automatically generated with medium confidence">
            <a:extLst>
              <a:ext uri="{FF2B5EF4-FFF2-40B4-BE49-F238E27FC236}">
                <a16:creationId xmlns:a16="http://schemas.microsoft.com/office/drawing/2014/main" id="{711FE99D-0FC4-DB4A-222D-23702C8A3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6" r="8372"/>
          <a:stretch/>
        </p:blipFill>
        <p:spPr>
          <a:xfrm>
            <a:off x="8221032" y="-9246"/>
            <a:ext cx="3999495" cy="6896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5C598-2887-DD04-7C8A-CA43987C3EFD}"/>
              </a:ext>
            </a:extLst>
          </p:cNvPr>
          <p:cNvSpPr txBox="1"/>
          <p:nvPr/>
        </p:nvSpPr>
        <p:spPr>
          <a:xfrm>
            <a:off x="4694649" y="2302778"/>
            <a:ext cx="3120619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الأغذية المنتجة من الخلايا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8221E-40C4-8C9B-0B77-E2F117093381}"/>
              </a:ext>
            </a:extLst>
          </p:cNvPr>
          <p:cNvSpPr txBox="1"/>
          <p:nvPr/>
        </p:nvSpPr>
        <p:spPr>
          <a:xfrm>
            <a:off x="4332463" y="749708"/>
            <a:ext cx="3717400" cy="1324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Aliments issus</a:t>
            </a:r>
          </a:p>
          <a:p>
            <a:pPr algn="ctr"/>
            <a:r>
              <a:rPr lang="fr-FR" sz="2668" b="1" kern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de cultures cellulaires</a:t>
            </a:r>
            <a:endParaRPr lang="en-US" sz="849" kern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6BCDB-6F3A-6AC7-0D8C-7B52D35647B8}"/>
              </a:ext>
            </a:extLst>
          </p:cNvPr>
          <p:cNvSpPr txBox="1"/>
          <p:nvPr/>
        </p:nvSpPr>
        <p:spPr>
          <a:xfrm>
            <a:off x="1142532" y="1643705"/>
            <a:ext cx="3120619" cy="540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11" b="1" kern="12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Cell-based food</a:t>
            </a:r>
            <a:endParaRPr lang="en-US" sz="970" kern="1200" dirty="0">
              <a:solidFill>
                <a:schemeClr val="accent5">
                  <a:lumMod val="75000"/>
                </a:schemeClr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9BF28-3C2A-2E6F-983B-75B87898960F}"/>
              </a:ext>
            </a:extLst>
          </p:cNvPr>
          <p:cNvSpPr txBox="1"/>
          <p:nvPr/>
        </p:nvSpPr>
        <p:spPr>
          <a:xfrm>
            <a:off x="10513" y="448616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Terminology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5994D4-A231-99EE-4800-CEB345ED456B}"/>
              </a:ext>
            </a:extLst>
          </p:cNvPr>
          <p:cNvCxnSpPr/>
          <p:nvPr/>
        </p:nvCxnSpPr>
        <p:spPr>
          <a:xfrm>
            <a:off x="1897343" y="2849183"/>
            <a:ext cx="38278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96A3232-7803-9D30-D614-501672B3B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40917"/>
              </p:ext>
            </p:extLst>
          </p:nvPr>
        </p:nvGraphicFramePr>
        <p:xfrm>
          <a:off x="114300" y="2900872"/>
          <a:ext cx="8030532" cy="304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274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9A26A-01C8-FA6A-AFFD-4644D0A568E7}"/>
              </a:ext>
            </a:extLst>
          </p:cNvPr>
          <p:cNvSpPr txBox="1"/>
          <p:nvPr/>
        </p:nvSpPr>
        <p:spPr>
          <a:xfrm>
            <a:off x="384017" y="463553"/>
            <a:ext cx="1180798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38" b="1" dirty="0">
                <a:solidFill>
                  <a:srgbClr val="1A587D"/>
                </a:solidFill>
                <a:latin typeface="Avenir Next LT Pro Demi" panose="020B0704020202020204" pitchFamily="34" charset="0"/>
                <a:cs typeface="Aharoni" panose="020B0604020202020204" pitchFamily="2" charset="-79"/>
              </a:rPr>
              <a:t>Consumer awareness</a:t>
            </a:r>
          </a:p>
        </p:txBody>
      </p:sp>
      <p:pic>
        <p:nvPicPr>
          <p:cNvPr id="3" name="Picture 2" descr="A piece of cooked meat on a black plate&#10;&#10;Description automatically generated with low confidence">
            <a:extLst>
              <a:ext uri="{FF2B5EF4-FFF2-40B4-BE49-F238E27FC236}">
                <a16:creationId xmlns:a16="http://schemas.microsoft.com/office/drawing/2014/main" id="{7BC70164-24D5-CEC9-3B03-1365BA9D7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25914"/>
          <a:stretch/>
        </p:blipFill>
        <p:spPr>
          <a:xfrm>
            <a:off x="-8423" y="30"/>
            <a:ext cx="5441381" cy="6857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6E034-BEEC-A332-356F-D99EB9D73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128" y="1919092"/>
            <a:ext cx="6314371" cy="333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2843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be5c55e5-89c1-4531-8ee2-808b28a14d9e" origin="userSelected">
  <element uid="576a0507-8f9d-4343-adb2-6e86c9630038" value=""/>
</sisl>
</file>

<file path=customXml/itemProps1.xml><?xml version="1.0" encoding="utf-8"?>
<ds:datastoreItem xmlns:ds="http://schemas.openxmlformats.org/officeDocument/2006/customXml" ds:itemID="{59F33809-196B-462B-9EE8-C94FCB2DDFF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256</Words>
  <Application>Microsoft Office PowerPoint</Application>
  <PresentationFormat>Widescreen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 Demi</vt:lpstr>
      <vt:lpstr>Avenir Next LT Pro Light</vt:lpstr>
      <vt:lpstr>Calibri</vt:lpstr>
      <vt:lpstr>Calibri Light</vt:lpstr>
      <vt:lpstr>Montserrat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Promozione</dc:creator>
  <cp:lastModifiedBy>DiMartino, Maura (ESF)</cp:lastModifiedBy>
  <cp:revision>15</cp:revision>
  <dcterms:created xsi:type="dcterms:W3CDTF">2023-01-23T15:48:07Z</dcterms:created>
  <dcterms:modified xsi:type="dcterms:W3CDTF">2023-09-20T16:36:06Z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48b74f33-8ef7-4a22-8a01-5cc0fbe0b000</vt:lpwstr>
  </property>
  <property fmtid="{D5CDD505-2E9C-101B-9397-08002B2CF9AE}" pid="3" name="bjClsUserRVM">
    <vt:lpwstr>[]</vt:lpwstr>
  </property>
  <property fmtid="{D5CDD505-2E9C-101B-9397-08002B2CF9AE}" pid="4" name="bjSaver">
    <vt:lpwstr>k+rlnKOIJOHH2k6mCzzlNDGjGY2fYHC9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policy="be5c55e5-89c1-4531-8ee2-808b28a14d9e" origin="userSelected" xmlns="http://www.boldonj</vt:lpwstr>
  </property>
  <property fmtid="{D5CDD505-2E9C-101B-9397-08002B2CF9AE}" pid="6" name="bjDocumentLabelXML-0">
    <vt:lpwstr>ames.com/2008/01/sie/internal/label"&gt;&lt;element uid="576a0507-8f9d-4343-adb2-6e86c9630038" value="" /&gt;&lt;/sisl&gt;</vt:lpwstr>
  </property>
  <property fmtid="{D5CDD505-2E9C-101B-9397-08002B2CF9AE}" pid="7" name="bjDocumentSecurityLabel">
    <vt:lpwstr>Confidential</vt:lpwstr>
  </property>
  <property fmtid="{D5CDD505-2E9C-101B-9397-08002B2CF9AE}" pid="8" name="MSIP_Label_fb87de1b-c8fb-4260-a57c-0050bd472236_Enabled">
    <vt:lpwstr>true</vt:lpwstr>
  </property>
  <property fmtid="{D5CDD505-2E9C-101B-9397-08002B2CF9AE}" pid="9" name="MSIP_Label_fb87de1b-c8fb-4260-a57c-0050bd472236_SetDate">
    <vt:lpwstr>2023-09-20T07:17:46Z</vt:lpwstr>
  </property>
  <property fmtid="{D5CDD505-2E9C-101B-9397-08002B2CF9AE}" pid="10" name="MSIP_Label_fb87de1b-c8fb-4260-a57c-0050bd472236_Method">
    <vt:lpwstr>Standard</vt:lpwstr>
  </property>
  <property fmtid="{D5CDD505-2E9C-101B-9397-08002B2CF9AE}" pid="11" name="MSIP_Label_fb87de1b-c8fb-4260-a57c-0050bd472236_Name">
    <vt:lpwstr>Public</vt:lpwstr>
  </property>
  <property fmtid="{D5CDD505-2E9C-101B-9397-08002B2CF9AE}" pid="12" name="MSIP_Label_fb87de1b-c8fb-4260-a57c-0050bd472236_SiteId">
    <vt:lpwstr>2e7e2a56-6ef4-463e-b663-eb1610d971cc</vt:lpwstr>
  </property>
  <property fmtid="{D5CDD505-2E9C-101B-9397-08002B2CF9AE}" pid="13" name="MSIP_Label_fb87de1b-c8fb-4260-a57c-0050bd472236_ActionId">
    <vt:lpwstr>82471b74-56f4-4d4e-80ae-a95ce0db864a</vt:lpwstr>
  </property>
  <property fmtid="{D5CDD505-2E9C-101B-9397-08002B2CF9AE}" pid="14" name="MSIP_Label_fb87de1b-c8fb-4260-a57c-0050bd472236_ContentBits">
    <vt:lpwstr>2</vt:lpwstr>
  </property>
  <property fmtid="{D5CDD505-2E9C-101B-9397-08002B2CF9AE}" pid="15" name="ClassificationContentMarkingFooterLocations">
    <vt:lpwstr>Tema di Office:8</vt:lpwstr>
  </property>
  <property fmtid="{D5CDD505-2E9C-101B-9397-08002B2CF9AE}" pid="16" name="ClassificationContentMarkingFooterText">
    <vt:lpwstr>Public</vt:lpwstr>
  </property>
</Properties>
</file>