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1" r:id="rId3"/>
  </p:sldMasterIdLst>
  <p:notesMasterIdLst>
    <p:notesMasterId r:id="rId16"/>
  </p:notesMasterIdLst>
  <p:sldIdLst>
    <p:sldId id="2147473076" r:id="rId4"/>
    <p:sldId id="2147473086" r:id="rId5"/>
    <p:sldId id="2147473087" r:id="rId6"/>
    <p:sldId id="2147473077" r:id="rId7"/>
    <p:sldId id="2147473092" r:id="rId8"/>
    <p:sldId id="2147473091" r:id="rId9"/>
    <p:sldId id="2147473070" r:id="rId10"/>
    <p:sldId id="2147473093" r:id="rId11"/>
    <p:sldId id="2147473097" r:id="rId12"/>
    <p:sldId id="2147473096" r:id="rId13"/>
    <p:sldId id="2147473065" r:id="rId14"/>
    <p:sldId id="290" r:id="rId1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E2B92C-56D6-418B-BA83-F5FD38E04F20}" v="113" dt="2025-09-30T05:39:03.6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447" autoAdjust="0"/>
  </p:normalViewPr>
  <p:slideViewPr>
    <p:cSldViewPr snapToGrid="0">
      <p:cViewPr varScale="1">
        <p:scale>
          <a:sx n="60" d="100"/>
          <a:sy n="60" d="100"/>
        </p:scale>
        <p:origin x="8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21"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D905FC-7F29-4B7F-BD2E-F9F714E29185}" type="datetimeFigureOut">
              <a:rPr lang="en-US" smtClean="0"/>
              <a:t>10/2/2025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25DBDB-A231-40A4-AB32-FAA302516382}" type="slidenum">
              <a:rPr lang="en-US" smtClean="0"/>
              <a:t>‹#›</a:t>
            </a:fld>
            <a:endParaRPr lang="en-US"/>
          </a:p>
        </p:txBody>
      </p:sp>
    </p:spTree>
    <p:extLst>
      <p:ext uri="{BB962C8B-B14F-4D97-AF65-F5344CB8AC3E}">
        <p14:creationId xmlns:p14="http://schemas.microsoft.com/office/powerpoint/2010/main" val="449873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93E4683D-17D5-E0C7-FAF0-A2B6C83B27EB}"/>
            </a:ext>
          </a:extLst>
        </p:cNvPr>
        <p:cNvGrpSpPr/>
        <p:nvPr/>
      </p:nvGrpSpPr>
      <p:grpSpPr>
        <a:xfrm>
          <a:off x="0" y="0"/>
          <a:ext cx="0" cy="0"/>
          <a:chOff x="0" y="0"/>
          <a:chExt cx="0" cy="0"/>
        </a:xfrm>
      </p:grpSpPr>
      <p:sp>
        <p:nvSpPr>
          <p:cNvPr id="112" name="Google Shape;112;p1:notes">
            <a:extLst>
              <a:ext uri="{FF2B5EF4-FFF2-40B4-BE49-F238E27FC236}">
                <a16:creationId xmlns:a16="http://schemas.microsoft.com/office/drawing/2014/main" id="{0A7F8547-D39B-5ECC-1A09-C7C9CBCE6E86}"/>
              </a:ext>
            </a:extLst>
          </p:cNvPr>
          <p:cNvSpPr>
            <a:spLocks noGrp="1" noRot="1" noChangeAspect="1"/>
          </p:cNvSpPr>
          <p:nvPr>
            <p:ph type="sldImg" idx="2"/>
          </p:nvPr>
        </p:nvSpPr>
        <p:spPr>
          <a:xfrm>
            <a:off x="2919413" y="534988"/>
            <a:ext cx="4754562" cy="2674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1:notes">
            <a:extLst>
              <a:ext uri="{FF2B5EF4-FFF2-40B4-BE49-F238E27FC236}">
                <a16:creationId xmlns:a16="http://schemas.microsoft.com/office/drawing/2014/main" id="{1AEF4A20-29AA-9EF4-4DC6-5C1D3AA97383}"/>
              </a:ext>
            </a:extLst>
          </p:cNvPr>
          <p:cNvSpPr txBox="1">
            <a:spLocks noGrp="1"/>
          </p:cNvSpPr>
          <p:nvPr>
            <p:ph type="body" idx="1"/>
          </p:nvPr>
        </p:nvSpPr>
        <p:spPr>
          <a:xfrm>
            <a:off x="1059349" y="3388758"/>
            <a:ext cx="8474795" cy="3210401"/>
          </a:xfrm>
          <a:prstGeom prst="rect">
            <a:avLst/>
          </a:prstGeom>
          <a:noFill/>
          <a:ln>
            <a:noFill/>
          </a:ln>
        </p:spPr>
        <p:txBody>
          <a:bodyPr spcFirstLastPara="1" wrap="square" lIns="96645" tIns="48309" rIns="96645" bIns="48309" anchor="t" anchorCtr="0">
            <a:noAutofit/>
          </a:bodyPr>
          <a:lstStyle/>
          <a:p>
            <a:pPr>
              <a:buClr>
                <a:schemeClr val="dk1"/>
              </a:buClr>
              <a:buSzPts val="1200"/>
            </a:pPr>
            <a:endParaRPr/>
          </a:p>
        </p:txBody>
      </p:sp>
      <p:sp>
        <p:nvSpPr>
          <p:cNvPr id="114" name="Google Shape;114;p1:notes">
            <a:extLst>
              <a:ext uri="{FF2B5EF4-FFF2-40B4-BE49-F238E27FC236}">
                <a16:creationId xmlns:a16="http://schemas.microsoft.com/office/drawing/2014/main" id="{A46DA89B-2A51-3175-E759-C16F7AD70C81}"/>
              </a:ext>
            </a:extLst>
          </p:cNvPr>
          <p:cNvSpPr txBox="1">
            <a:spLocks noGrp="1"/>
          </p:cNvSpPr>
          <p:nvPr>
            <p:ph type="sldNum" idx="12"/>
          </p:nvPr>
        </p:nvSpPr>
        <p:spPr>
          <a:xfrm>
            <a:off x="5999683" y="6776372"/>
            <a:ext cx="4591340" cy="356711"/>
          </a:xfrm>
          <a:prstGeom prst="rect">
            <a:avLst/>
          </a:prstGeom>
          <a:noFill/>
          <a:ln>
            <a:noFill/>
          </a:ln>
        </p:spPr>
        <p:txBody>
          <a:bodyPr spcFirstLastPara="1" wrap="square" lIns="96645" tIns="48309" rIns="96645" bIns="48309" anchor="b" anchorCtr="0">
            <a:noAutofit/>
          </a:bodyPr>
          <a:lstStyle/>
          <a:p>
            <a:pPr marL="0" marR="0" lvl="0" indent="0" algn="r" defTabSz="966612" rtl="0" eaLnBrk="1" fontAlgn="auto" latinLnBrk="0" hangingPunct="1">
              <a:lnSpc>
                <a:spcPct val="100000"/>
              </a:lnSpc>
              <a:spcBef>
                <a:spcPts val="0"/>
              </a:spcBef>
              <a:spcAft>
                <a:spcPts val="0"/>
              </a:spcAft>
              <a:buClr>
                <a:srgbClr val="000000"/>
              </a:buClr>
              <a:buSzPts val="1400"/>
              <a:buFontTx/>
              <a:buNone/>
              <a:tabLst/>
              <a:defRPr/>
            </a:pPr>
            <a:fld id="{00000000-1234-1234-1234-123412341234}" type="slidenum">
              <a:rPr kumimoji="0" lang="en-US" sz="15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66612" rtl="0" eaLnBrk="1" fontAlgn="auto" latinLnBrk="0" hangingPunct="1">
                <a:lnSpc>
                  <a:spcPct val="100000"/>
                </a:lnSpc>
                <a:spcBef>
                  <a:spcPts val="0"/>
                </a:spcBef>
                <a:spcAft>
                  <a:spcPts val="0"/>
                </a:spcAft>
                <a:buClr>
                  <a:srgbClr val="000000"/>
                </a:buClr>
                <a:buSzPts val="1400"/>
                <a:buFontTx/>
                <a:buNone/>
                <a:tabLst/>
                <a:defRPr/>
              </a:pPr>
              <a:t>1</a:t>
            </a:fld>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60467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53D8D-684A-ECDA-2024-3033A74953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AC272-D930-9A22-C48E-9DFA889212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86D24E-A729-D922-755C-0570B5FCA83D}"/>
              </a:ext>
            </a:extLst>
          </p:cNvPr>
          <p:cNvSpPr>
            <a:spLocks noGrp="1"/>
          </p:cNvSpPr>
          <p:nvPr>
            <p:ph type="body" idx="1"/>
          </p:nvPr>
        </p:nvSpPr>
        <p:spPr/>
        <p:txBody>
          <a:bodyPr/>
          <a:lstStyle/>
          <a:p>
            <a:r>
              <a:rPr lang="en-US" dirty="0"/>
              <a:t>Explain meaning of points and median and possibilities to stratify and add the filtering possibilities</a:t>
            </a:r>
          </a:p>
        </p:txBody>
      </p:sp>
      <p:sp>
        <p:nvSpPr>
          <p:cNvPr id="4" name="Slide Number Placeholder 3">
            <a:extLst>
              <a:ext uri="{FF2B5EF4-FFF2-40B4-BE49-F238E27FC236}">
                <a16:creationId xmlns:a16="http://schemas.microsoft.com/office/drawing/2014/main" id="{046FDC31-575A-07FD-57E7-12CB2F098155}"/>
              </a:ext>
            </a:extLst>
          </p:cNvPr>
          <p:cNvSpPr>
            <a:spLocks noGrp="1"/>
          </p:cNvSpPr>
          <p:nvPr>
            <p:ph type="sldNum" sz="quarter" idx="5"/>
          </p:nvPr>
        </p:nvSpPr>
        <p:spPr/>
        <p:txBody>
          <a:bodyPr/>
          <a:lstStyle/>
          <a:p>
            <a:fld id="{1025DBDB-A231-40A4-AB32-FAA302516382}" type="slidenum">
              <a:rPr lang="en-US" smtClean="0"/>
              <a:t>10</a:t>
            </a:fld>
            <a:endParaRPr lang="en-US"/>
          </a:p>
        </p:txBody>
      </p:sp>
    </p:spTree>
    <p:extLst>
      <p:ext uri="{BB962C8B-B14F-4D97-AF65-F5344CB8AC3E}">
        <p14:creationId xmlns:p14="http://schemas.microsoft.com/office/powerpoint/2010/main" val="1603089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22:notes"/>
          <p:cNvSpPr txBox="1">
            <a:spLocks noGrp="1"/>
          </p:cNvSpPr>
          <p:nvPr>
            <p:ph type="body" idx="1"/>
          </p:nvPr>
        </p:nvSpPr>
        <p:spPr>
          <a:xfrm>
            <a:off x="1059349" y="3388758"/>
            <a:ext cx="8474795" cy="3210401"/>
          </a:xfrm>
          <a:prstGeom prst="rect">
            <a:avLst/>
          </a:prstGeom>
          <a:noFill/>
          <a:ln>
            <a:noFill/>
          </a:ln>
        </p:spPr>
        <p:txBody>
          <a:bodyPr spcFirstLastPara="1" wrap="square" lIns="96645" tIns="48309" rIns="96645" bIns="48309" anchor="t" anchorCtr="0">
            <a:noAutofit/>
          </a:bodyPr>
          <a:lstStyle/>
          <a:p>
            <a:pPr>
              <a:buClr>
                <a:schemeClr val="dk1"/>
              </a:buClr>
              <a:buSzPts val="1200"/>
            </a:pPr>
            <a:r>
              <a:rPr lang="en-US"/>
              <a:t>Facilitated by the WHO Regional Office for Europe and the WHO Collaborating Centre for AMR Epidemiology and Surveillance at the National Institute for Public Health and the Environment (RIVM) in the Netherlands, European data from EARS-Net and CAESAR are also reported to the WHO Global Antimicrobial Resistance Surveillance System (GLASS) [8] to support the WHO Global Action Plan on Antimicrobial Resistance [1].</a:t>
            </a:r>
            <a:endParaRPr/>
          </a:p>
        </p:txBody>
      </p:sp>
      <p:sp>
        <p:nvSpPr>
          <p:cNvPr id="765" name="Google Shape;765;p22:notes"/>
          <p:cNvSpPr>
            <a:spLocks noGrp="1" noRot="1" noChangeAspect="1"/>
          </p:cNvSpPr>
          <p:nvPr>
            <p:ph type="sldImg" idx="2"/>
          </p:nvPr>
        </p:nvSpPr>
        <p:spPr>
          <a:xfrm>
            <a:off x="2919413" y="534988"/>
            <a:ext cx="4754562" cy="2674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90740A75-26DD-D897-CEC5-757F08F9FBFD}"/>
            </a:ext>
          </a:extLst>
        </p:cNvPr>
        <p:cNvGrpSpPr/>
        <p:nvPr/>
      </p:nvGrpSpPr>
      <p:grpSpPr>
        <a:xfrm>
          <a:off x="0" y="0"/>
          <a:ext cx="0" cy="0"/>
          <a:chOff x="0" y="0"/>
          <a:chExt cx="0" cy="0"/>
        </a:xfrm>
      </p:grpSpPr>
      <p:sp>
        <p:nvSpPr>
          <p:cNvPr id="178" name="Google Shape;178;p8:notes">
            <a:extLst>
              <a:ext uri="{FF2B5EF4-FFF2-40B4-BE49-F238E27FC236}">
                <a16:creationId xmlns:a16="http://schemas.microsoft.com/office/drawing/2014/main" id="{3DACB02C-2B37-BBBC-B381-E05B5950D43C}"/>
              </a:ext>
            </a:extLst>
          </p:cNvPr>
          <p:cNvSpPr>
            <a:spLocks noGrp="1" noRot="1" noChangeAspect="1"/>
          </p:cNvSpPr>
          <p:nvPr>
            <p:ph type="sldImg" idx="2"/>
          </p:nvPr>
        </p:nvSpPr>
        <p:spPr>
          <a:xfrm>
            <a:off x="2919413" y="534988"/>
            <a:ext cx="4754562" cy="2674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a:extLst>
              <a:ext uri="{FF2B5EF4-FFF2-40B4-BE49-F238E27FC236}">
                <a16:creationId xmlns:a16="http://schemas.microsoft.com/office/drawing/2014/main" id="{F6C6C3D1-FF65-3469-E0E5-0196D8A7F8A4}"/>
              </a:ext>
            </a:extLst>
          </p:cNvPr>
          <p:cNvSpPr txBox="1">
            <a:spLocks noGrp="1"/>
          </p:cNvSpPr>
          <p:nvPr>
            <p:ph type="body" idx="1"/>
          </p:nvPr>
        </p:nvSpPr>
        <p:spPr>
          <a:xfrm>
            <a:off x="1059349" y="3388758"/>
            <a:ext cx="8474795" cy="3210401"/>
          </a:xfrm>
          <a:prstGeom prst="rect">
            <a:avLst/>
          </a:prstGeom>
          <a:noFill/>
          <a:ln>
            <a:noFill/>
          </a:ln>
        </p:spPr>
        <p:txBody>
          <a:bodyPr spcFirstLastPara="1" wrap="square" lIns="96645" tIns="48309" rIns="96645" bIns="48309" anchor="t" anchorCtr="0">
            <a:noAutofit/>
          </a:bodyPr>
          <a:lstStyle/>
          <a:p>
            <a:pPr marL="543719" indent="-302066">
              <a:buClr>
                <a:schemeClr val="dk1"/>
              </a:buClr>
              <a:buSzPts val="1600"/>
              <a:buFont typeface="Arial"/>
              <a:buChar char="•"/>
            </a:pPr>
            <a:r>
              <a:rPr lang="en-US" dirty="0"/>
              <a:t>In many countries today, we face a situation where large amounts of AMR data are scattered across different agencies and institutions. This fragmentation often leads to frustration—sometimes even fear or despair—because the information cannot easily be used. But this challenge is also a tremendous opportunity: if we can transform dispersed data into harmonized information, we can make it truly useful.</a:t>
            </a:r>
            <a:endParaRPr dirty="0"/>
          </a:p>
        </p:txBody>
      </p:sp>
      <p:sp>
        <p:nvSpPr>
          <p:cNvPr id="180" name="Google Shape;180;p8:notes">
            <a:extLst>
              <a:ext uri="{FF2B5EF4-FFF2-40B4-BE49-F238E27FC236}">
                <a16:creationId xmlns:a16="http://schemas.microsoft.com/office/drawing/2014/main" id="{5AE5C0F6-442F-2DB9-44CD-DF708295FF14}"/>
              </a:ext>
            </a:extLst>
          </p:cNvPr>
          <p:cNvSpPr txBox="1">
            <a:spLocks noGrp="1"/>
          </p:cNvSpPr>
          <p:nvPr>
            <p:ph type="sldNum" idx="12"/>
          </p:nvPr>
        </p:nvSpPr>
        <p:spPr>
          <a:xfrm>
            <a:off x="5999683" y="6776372"/>
            <a:ext cx="4591340" cy="356711"/>
          </a:xfrm>
          <a:prstGeom prst="rect">
            <a:avLst/>
          </a:prstGeom>
          <a:noFill/>
          <a:ln>
            <a:noFill/>
          </a:ln>
        </p:spPr>
        <p:txBody>
          <a:bodyPr spcFirstLastPara="1" wrap="square" lIns="96645" tIns="48309" rIns="96645" bIns="48309" anchor="b" anchorCtr="0">
            <a:noAutofit/>
          </a:bodyPr>
          <a:lstStyle/>
          <a:p>
            <a:pPr defTabSz="966612">
              <a:buClr>
                <a:srgbClr val="000000"/>
              </a:buClr>
              <a:buSzPts val="1400"/>
              <a:defRPr/>
            </a:pPr>
            <a:fld id="{00000000-1234-1234-1234-123412341234}" type="slidenum">
              <a:rPr lang="en-US" sz="1500" kern="0">
                <a:solidFill>
                  <a:srgbClr val="000000"/>
                </a:solidFill>
                <a:latin typeface="Arial"/>
                <a:ea typeface="Arial"/>
                <a:cs typeface="Arial"/>
                <a:sym typeface="Arial"/>
              </a:rPr>
              <a:pPr defTabSz="966612">
                <a:buClr>
                  <a:srgbClr val="000000"/>
                </a:buClr>
                <a:buSzPts val="1400"/>
                <a:defRPr/>
              </a:pPr>
              <a:t>2</a:t>
            </a:fld>
            <a:endParaRPr sz="1500"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2477425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347EA4FD-B616-05F9-9779-14F47946E4A4}"/>
            </a:ext>
          </a:extLst>
        </p:cNvPr>
        <p:cNvGrpSpPr/>
        <p:nvPr/>
      </p:nvGrpSpPr>
      <p:grpSpPr>
        <a:xfrm>
          <a:off x="0" y="0"/>
          <a:ext cx="0" cy="0"/>
          <a:chOff x="0" y="0"/>
          <a:chExt cx="0" cy="0"/>
        </a:xfrm>
      </p:grpSpPr>
      <p:sp>
        <p:nvSpPr>
          <p:cNvPr id="178" name="Google Shape;178;p8:notes">
            <a:extLst>
              <a:ext uri="{FF2B5EF4-FFF2-40B4-BE49-F238E27FC236}">
                <a16:creationId xmlns:a16="http://schemas.microsoft.com/office/drawing/2014/main" id="{237326C2-227A-42D4-8F29-3F68DC94E06A}"/>
              </a:ext>
            </a:extLst>
          </p:cNvPr>
          <p:cNvSpPr>
            <a:spLocks noGrp="1" noRot="1" noChangeAspect="1"/>
          </p:cNvSpPr>
          <p:nvPr>
            <p:ph type="sldImg" idx="2"/>
          </p:nvPr>
        </p:nvSpPr>
        <p:spPr>
          <a:xfrm>
            <a:off x="2919413" y="534988"/>
            <a:ext cx="4754562" cy="26749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a:extLst>
              <a:ext uri="{FF2B5EF4-FFF2-40B4-BE49-F238E27FC236}">
                <a16:creationId xmlns:a16="http://schemas.microsoft.com/office/drawing/2014/main" id="{A78F7980-2C81-12A7-98D9-7AA45B024BA8}"/>
              </a:ext>
            </a:extLst>
          </p:cNvPr>
          <p:cNvSpPr txBox="1">
            <a:spLocks noGrp="1"/>
          </p:cNvSpPr>
          <p:nvPr>
            <p:ph type="body" idx="1"/>
          </p:nvPr>
        </p:nvSpPr>
        <p:spPr>
          <a:xfrm>
            <a:off x="1059349" y="3388758"/>
            <a:ext cx="8474795" cy="3210401"/>
          </a:xfrm>
          <a:prstGeom prst="rect">
            <a:avLst/>
          </a:prstGeom>
          <a:noFill/>
          <a:ln>
            <a:noFill/>
          </a:ln>
        </p:spPr>
        <p:txBody>
          <a:bodyPr spcFirstLastPara="1" wrap="square" lIns="96645" tIns="48309" rIns="96645" bIns="48309" anchor="t" anchorCtr="0">
            <a:noAutofit/>
          </a:bodyPr>
          <a:lstStyle/>
          <a:p>
            <a:r>
              <a:rPr lang="en-US" dirty="0"/>
              <a:t>Our vision is to get to a place where AMR data—both nationally and globally—is harmonized, accessible, and transformed into information that supports:</a:t>
            </a:r>
          </a:p>
          <a:p>
            <a:r>
              <a:rPr lang="en-US" b="1" dirty="0"/>
              <a:t>Policy-making</a:t>
            </a:r>
            <a:r>
              <a:rPr lang="en-US" dirty="0"/>
              <a:t>,</a:t>
            </a:r>
          </a:p>
          <a:p>
            <a:r>
              <a:rPr lang="en-US" b="1" dirty="0"/>
              <a:t>Monitoring the impact of interventions</a:t>
            </a:r>
            <a:r>
              <a:rPr lang="en-US" dirty="0"/>
              <a:t>, and</a:t>
            </a:r>
          </a:p>
          <a:p>
            <a:r>
              <a:rPr lang="en-US" b="1" dirty="0"/>
              <a:t>Clinical decision-making for prudent antimicrobial use</a:t>
            </a:r>
            <a:r>
              <a:rPr lang="en-US" dirty="0"/>
              <a:t>.</a:t>
            </a:r>
          </a:p>
          <a:p>
            <a:r>
              <a:rPr lang="en-US" dirty="0"/>
              <a:t>This is precisely why FAO developed </a:t>
            </a:r>
            <a:r>
              <a:rPr lang="en-US" b="1" dirty="0"/>
              <a:t>InFARM</a:t>
            </a:r>
            <a:r>
              <a:rPr lang="en-US" dirty="0"/>
              <a:t>, the International FAO AMR Monitoring System.</a:t>
            </a:r>
          </a:p>
          <a:p>
            <a:pPr marL="543719" indent="-302066">
              <a:buClr>
                <a:schemeClr val="dk1"/>
              </a:buClr>
              <a:buSzPts val="1600"/>
              <a:buFont typeface="Arial"/>
              <a:buChar char="•"/>
            </a:pPr>
            <a:endParaRPr dirty="0"/>
          </a:p>
        </p:txBody>
      </p:sp>
      <p:sp>
        <p:nvSpPr>
          <p:cNvPr id="180" name="Google Shape;180;p8:notes">
            <a:extLst>
              <a:ext uri="{FF2B5EF4-FFF2-40B4-BE49-F238E27FC236}">
                <a16:creationId xmlns:a16="http://schemas.microsoft.com/office/drawing/2014/main" id="{B7AFCEB4-61D7-0B0C-2833-A96417D29132}"/>
              </a:ext>
            </a:extLst>
          </p:cNvPr>
          <p:cNvSpPr txBox="1">
            <a:spLocks noGrp="1"/>
          </p:cNvSpPr>
          <p:nvPr>
            <p:ph type="sldNum" idx="12"/>
          </p:nvPr>
        </p:nvSpPr>
        <p:spPr>
          <a:xfrm>
            <a:off x="5999683" y="6776372"/>
            <a:ext cx="4591340" cy="356711"/>
          </a:xfrm>
          <a:prstGeom prst="rect">
            <a:avLst/>
          </a:prstGeom>
          <a:noFill/>
          <a:ln>
            <a:noFill/>
          </a:ln>
        </p:spPr>
        <p:txBody>
          <a:bodyPr spcFirstLastPara="1" wrap="square" lIns="96645" tIns="48309" rIns="96645" bIns="48309" anchor="b" anchorCtr="0">
            <a:noAutofit/>
          </a:bodyPr>
          <a:lstStyle/>
          <a:p>
            <a:pPr defTabSz="966612">
              <a:buClr>
                <a:srgbClr val="000000"/>
              </a:buClr>
              <a:buSzPts val="1400"/>
              <a:defRPr/>
            </a:pPr>
            <a:fld id="{00000000-1234-1234-1234-123412341234}" type="slidenum">
              <a:rPr lang="en-US" sz="1500" kern="0">
                <a:solidFill>
                  <a:srgbClr val="000000"/>
                </a:solidFill>
                <a:latin typeface="Arial"/>
                <a:ea typeface="Arial"/>
                <a:cs typeface="Arial"/>
                <a:sym typeface="Arial"/>
              </a:rPr>
              <a:pPr defTabSz="966612">
                <a:buClr>
                  <a:srgbClr val="000000"/>
                </a:buClr>
                <a:buSzPts val="1400"/>
                <a:defRPr/>
              </a:pPr>
              <a:t>3</a:t>
            </a:fld>
            <a:endParaRPr sz="1500" kern="0">
              <a:solidFill>
                <a:srgbClr val="000000"/>
              </a:solidFill>
              <a:latin typeface="Arial"/>
              <a:ea typeface="Arial"/>
              <a:cs typeface="Arial"/>
              <a:sym typeface="Arial"/>
            </a:endParaRPr>
          </a:p>
        </p:txBody>
      </p:sp>
    </p:spTree>
    <p:extLst>
      <p:ext uri="{BB962C8B-B14F-4D97-AF65-F5344CB8AC3E}">
        <p14:creationId xmlns:p14="http://schemas.microsoft.com/office/powerpoint/2010/main" val="3521693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07D8E8D5-7BD9-44D8-219C-5E6E5312E5DA}"/>
            </a:ext>
          </a:extLst>
        </p:cNvPr>
        <p:cNvGrpSpPr/>
        <p:nvPr/>
      </p:nvGrpSpPr>
      <p:grpSpPr>
        <a:xfrm>
          <a:off x="0" y="0"/>
          <a:ext cx="0" cy="0"/>
          <a:chOff x="0" y="0"/>
          <a:chExt cx="0" cy="0"/>
        </a:xfrm>
      </p:grpSpPr>
      <p:sp>
        <p:nvSpPr>
          <p:cNvPr id="81" name="Google Shape;81;p2:notes">
            <a:extLst>
              <a:ext uri="{FF2B5EF4-FFF2-40B4-BE49-F238E27FC236}">
                <a16:creationId xmlns:a16="http://schemas.microsoft.com/office/drawing/2014/main" id="{3EAD0D00-D251-B50A-7B26-3B28942F1C1C}"/>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a:extLst>
              <a:ext uri="{FF2B5EF4-FFF2-40B4-BE49-F238E27FC236}">
                <a16:creationId xmlns:a16="http://schemas.microsoft.com/office/drawing/2014/main" id="{95E60CBB-4E09-0260-1D40-E76B08B8ADF9}"/>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r>
              <a:rPr lang="en-US" dirty="0"/>
              <a:t>InFARM is a </a:t>
            </a:r>
            <a:r>
              <a:rPr lang="en-US" b="1" dirty="0"/>
              <a:t>global information system</a:t>
            </a:r>
            <a:r>
              <a:rPr lang="en-US" dirty="0"/>
              <a:t> that combines:</a:t>
            </a:r>
          </a:p>
          <a:p>
            <a:r>
              <a:rPr lang="en-US" dirty="0"/>
              <a:t>A </a:t>
            </a:r>
            <a:r>
              <a:rPr lang="en-US" b="1" dirty="0"/>
              <a:t>digital IT platform</a:t>
            </a:r>
            <a:r>
              <a:rPr lang="en-US" dirty="0"/>
              <a:t>, and</a:t>
            </a:r>
          </a:p>
          <a:p>
            <a:r>
              <a:rPr lang="en-US" b="1" dirty="0"/>
              <a:t>Country support activities</a:t>
            </a:r>
            <a:r>
              <a:rPr lang="en-US" dirty="0"/>
              <a:t> such as access to resources, tools, and practical guidance for applying WOAH and Codex standards.</a:t>
            </a:r>
          </a:p>
          <a:p>
            <a:r>
              <a:rPr lang="en-US" dirty="0"/>
              <a:t>It helps countries </a:t>
            </a:r>
            <a:r>
              <a:rPr lang="en-US" b="1" dirty="0"/>
              <a:t>collect, collate, analyze, visualize, and use AMR data</a:t>
            </a:r>
            <a:r>
              <a:rPr lang="en-US" dirty="0"/>
              <a:t> from livestock, fisheries, aquaculture, and related food products. In 2025, InFARM will also expand to antimicrobial use (AMU) in plants.</a:t>
            </a:r>
          </a:p>
          <a:p>
            <a:r>
              <a:rPr lang="en-US" dirty="0"/>
              <a:t>A flagship tool within InFARM is </a:t>
            </a:r>
            <a:r>
              <a:rPr lang="en-US" b="1" dirty="0"/>
              <a:t>ATLASS</a:t>
            </a:r>
            <a:r>
              <a:rPr lang="en-US" dirty="0"/>
              <a:t>—FAO’s Assessment Tool for Laboratories and AMR Surveillance Systems.</a:t>
            </a:r>
          </a:p>
          <a:p>
            <a:r>
              <a:rPr lang="en-US" dirty="0"/>
              <a:t>ATLASS provides a </a:t>
            </a:r>
            <a:r>
              <a:rPr lang="en-US" b="1" dirty="0"/>
              <a:t>measurement of the quality</a:t>
            </a:r>
            <a:r>
              <a:rPr lang="en-US" dirty="0"/>
              <a:t> of AMR data that enters the system.</a:t>
            </a:r>
          </a:p>
          <a:p>
            <a:r>
              <a:rPr lang="en-US" dirty="0"/>
              <a:t>A </a:t>
            </a:r>
            <a:r>
              <a:rPr lang="en-US" b="1" dirty="0"/>
              <a:t>digital ATLASS application</a:t>
            </a:r>
            <a:r>
              <a:rPr lang="en-US" dirty="0"/>
              <a:t> is under development, with a beta version expected in </a:t>
            </a:r>
            <a:r>
              <a:rPr lang="en-US" b="1" dirty="0"/>
              <a:t>September 2025</a:t>
            </a:r>
            <a:r>
              <a:rPr lang="en-US" dirty="0"/>
              <a:t>.</a:t>
            </a:r>
          </a:p>
          <a:p>
            <a:endParaRPr lang="en-US" dirty="0"/>
          </a:p>
          <a:p>
            <a:endParaRPr dirty="0"/>
          </a:p>
        </p:txBody>
      </p:sp>
      <p:sp>
        <p:nvSpPr>
          <p:cNvPr id="83" name="Google Shape;83;p2:notes">
            <a:extLst>
              <a:ext uri="{FF2B5EF4-FFF2-40B4-BE49-F238E27FC236}">
                <a16:creationId xmlns:a16="http://schemas.microsoft.com/office/drawing/2014/main" id="{31AC7886-6760-F334-BCE4-568139AEE7C7}"/>
              </a:ext>
            </a:extLst>
          </p:cNvPr>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3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05289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BC9AF57F-EA8E-24B8-3214-2733EE2039F0}"/>
            </a:ext>
          </a:extLst>
        </p:cNvPr>
        <p:cNvGrpSpPr/>
        <p:nvPr/>
      </p:nvGrpSpPr>
      <p:grpSpPr>
        <a:xfrm>
          <a:off x="0" y="0"/>
          <a:ext cx="0" cy="0"/>
          <a:chOff x="0" y="0"/>
          <a:chExt cx="0" cy="0"/>
        </a:xfrm>
      </p:grpSpPr>
      <p:sp>
        <p:nvSpPr>
          <p:cNvPr id="81" name="Google Shape;81;p2:notes">
            <a:extLst>
              <a:ext uri="{FF2B5EF4-FFF2-40B4-BE49-F238E27FC236}">
                <a16:creationId xmlns:a16="http://schemas.microsoft.com/office/drawing/2014/main" id="{F9296D8B-68F5-0BE2-8197-642AECF7A501}"/>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a:extLst>
              <a:ext uri="{FF2B5EF4-FFF2-40B4-BE49-F238E27FC236}">
                <a16:creationId xmlns:a16="http://schemas.microsoft.com/office/drawing/2014/main" id="{3A3A8E4C-4917-EC94-DDD4-DC4E879D8618}"/>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r>
              <a:rPr lang="en-US" dirty="0"/>
              <a:t>InFARM offers a framework to harmonize data according to its </a:t>
            </a:r>
            <a:r>
              <a:rPr lang="en-US" b="1" dirty="0"/>
              <a:t>primary purpose</a:t>
            </a:r>
            <a:r>
              <a:rPr lang="en-US" dirty="0"/>
              <a:t>:</a:t>
            </a:r>
          </a:p>
          <a:p>
            <a:r>
              <a:rPr lang="en-US" b="1" dirty="0"/>
              <a:t>Animal health data</a:t>
            </a:r>
            <a:r>
              <a:rPr lang="en-US" dirty="0"/>
              <a:t> to guide clinical decisions.</a:t>
            </a:r>
          </a:p>
          <a:p>
            <a:r>
              <a:rPr lang="en-US" b="1" dirty="0"/>
              <a:t>Public health data</a:t>
            </a:r>
            <a:r>
              <a:rPr lang="en-US" dirty="0"/>
              <a:t> to inform policy and protect consumers.</a:t>
            </a:r>
          </a:p>
          <a:p>
            <a:r>
              <a:rPr lang="en-US" dirty="0"/>
              <a:t>The framework defines </a:t>
            </a:r>
            <a:r>
              <a:rPr lang="en-US" b="1" dirty="0"/>
              <a:t>five surveillance programmes across the food chain</a:t>
            </a:r>
            <a:r>
              <a:rPr lang="en-US" dirty="0"/>
              <a:t>, aligned with Codex guidelines for integrated foodborne AMR monitoring.</a:t>
            </a:r>
          </a:p>
          <a:p>
            <a:endParaRPr dirty="0"/>
          </a:p>
        </p:txBody>
      </p:sp>
      <p:sp>
        <p:nvSpPr>
          <p:cNvPr id="83" name="Google Shape;83;p2:notes">
            <a:extLst>
              <a:ext uri="{FF2B5EF4-FFF2-40B4-BE49-F238E27FC236}">
                <a16:creationId xmlns:a16="http://schemas.microsoft.com/office/drawing/2014/main" id="{1C68A9C8-7B36-F587-D6DE-D9409F9CAD81}"/>
              </a:ext>
            </a:extLst>
          </p:cNvPr>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3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5045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5AA6EEB4-5065-8272-702A-8D72436C18D5}"/>
            </a:ext>
          </a:extLst>
        </p:cNvPr>
        <p:cNvGrpSpPr/>
        <p:nvPr/>
      </p:nvGrpSpPr>
      <p:grpSpPr>
        <a:xfrm>
          <a:off x="0" y="0"/>
          <a:ext cx="0" cy="0"/>
          <a:chOff x="0" y="0"/>
          <a:chExt cx="0" cy="0"/>
        </a:xfrm>
      </p:grpSpPr>
      <p:sp>
        <p:nvSpPr>
          <p:cNvPr id="81" name="Google Shape;81;p2:notes">
            <a:extLst>
              <a:ext uri="{FF2B5EF4-FFF2-40B4-BE49-F238E27FC236}">
                <a16:creationId xmlns:a16="http://schemas.microsoft.com/office/drawing/2014/main" id="{27CE85C6-A675-879D-49D7-76C7A28D35C6}"/>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a:extLst>
              <a:ext uri="{FF2B5EF4-FFF2-40B4-BE49-F238E27FC236}">
                <a16:creationId xmlns:a16="http://schemas.microsoft.com/office/drawing/2014/main" id="{A4378D94-8F2B-3A57-6371-230AEFF8FDF1}"/>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r>
              <a:rPr lang="en-US" b="1" dirty="0"/>
              <a:t>Implementation Journey</a:t>
            </a:r>
            <a:endParaRPr lang="en-US" dirty="0"/>
          </a:p>
          <a:p>
            <a:r>
              <a:rPr lang="en-US" b="1" dirty="0"/>
              <a:t>Early implementation &amp; expansion phases (2023–2027)</a:t>
            </a:r>
            <a:endParaRPr lang="en-US" dirty="0"/>
          </a:p>
          <a:p>
            <a:r>
              <a:rPr lang="en-US" b="1" dirty="0"/>
              <a:t>First open call for data (2024):</a:t>
            </a:r>
            <a:r>
              <a:rPr lang="en-US" dirty="0"/>
              <a:t> Over 50 countries enrolled; 49 submitted implementation questionnaires, and 28 submitted AMR data from more than </a:t>
            </a:r>
            <a:r>
              <a:rPr lang="en-US" b="1" dirty="0"/>
              <a:t>500,000 bacterial isolates</a:t>
            </a:r>
            <a:r>
              <a:rPr lang="en-US" dirty="0"/>
              <a:t>.</a:t>
            </a:r>
          </a:p>
          <a:p>
            <a:r>
              <a:rPr lang="en-US" b="1" dirty="0"/>
              <a:t>Regional trainings:</a:t>
            </a:r>
            <a:r>
              <a:rPr lang="en-US" dirty="0"/>
              <a:t> Capacity-building of national focal points.</a:t>
            </a:r>
          </a:p>
          <a:p>
            <a:r>
              <a:rPr lang="en-US" b="1" dirty="0"/>
              <a:t>Second open call (2025):</a:t>
            </a:r>
            <a:r>
              <a:rPr lang="en-US" dirty="0"/>
              <a:t> Now underway (June–Dec 2025).</a:t>
            </a:r>
          </a:p>
          <a:p>
            <a:r>
              <a:rPr lang="en-US" b="1" dirty="0"/>
              <a:t>First global baseline report:</a:t>
            </a:r>
            <a:r>
              <a:rPr lang="en-US" dirty="0"/>
              <a:t> Planned for </a:t>
            </a:r>
            <a:r>
              <a:rPr lang="en-US" b="1" dirty="0"/>
              <a:t>late 2025–early 2026</a:t>
            </a:r>
            <a:r>
              <a:rPr lang="en-US" dirty="0"/>
              <a:t>.</a:t>
            </a:r>
          </a:p>
          <a:p>
            <a:r>
              <a:rPr lang="en-US" b="1" dirty="0"/>
              <a:t>Expansion (2025–2027)</a:t>
            </a:r>
            <a:r>
              <a:rPr lang="en-US" dirty="0"/>
              <a:t> and </a:t>
            </a:r>
            <a:r>
              <a:rPr lang="en-US" b="1" dirty="0"/>
              <a:t>consolidation (2028–2030)</a:t>
            </a:r>
            <a:r>
              <a:rPr lang="en-US" dirty="0"/>
              <a:t> phases will follow.</a:t>
            </a:r>
          </a:p>
        </p:txBody>
      </p:sp>
      <p:sp>
        <p:nvSpPr>
          <p:cNvPr id="83" name="Google Shape;83;p2:notes">
            <a:extLst>
              <a:ext uri="{FF2B5EF4-FFF2-40B4-BE49-F238E27FC236}">
                <a16:creationId xmlns:a16="http://schemas.microsoft.com/office/drawing/2014/main" id="{8827C380-0146-BD3D-614E-2ABAE768FB54}"/>
              </a:ext>
            </a:extLst>
          </p:cNvPr>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3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6691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80128BC6-A0C2-C456-37AB-6C74F6A9C730}"/>
            </a:ext>
          </a:extLst>
        </p:cNvPr>
        <p:cNvGrpSpPr/>
        <p:nvPr/>
      </p:nvGrpSpPr>
      <p:grpSpPr>
        <a:xfrm>
          <a:off x="0" y="0"/>
          <a:ext cx="0" cy="0"/>
          <a:chOff x="0" y="0"/>
          <a:chExt cx="0" cy="0"/>
        </a:xfrm>
      </p:grpSpPr>
      <p:sp>
        <p:nvSpPr>
          <p:cNvPr id="81" name="Google Shape;81;p2:notes">
            <a:extLst>
              <a:ext uri="{FF2B5EF4-FFF2-40B4-BE49-F238E27FC236}">
                <a16:creationId xmlns:a16="http://schemas.microsoft.com/office/drawing/2014/main" id="{3F02BFD5-E7E3-FF2F-5007-176A36A34F74}"/>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a:extLst>
              <a:ext uri="{FF2B5EF4-FFF2-40B4-BE49-F238E27FC236}">
                <a16:creationId xmlns:a16="http://schemas.microsoft.com/office/drawing/2014/main" id="{08EF4FE6-68DE-F303-F7F4-F8A01D9DDB13}"/>
              </a:ext>
            </a:extLst>
          </p:cNvPr>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r>
              <a:rPr lang="en-US" dirty="0"/>
              <a:t>First Results from 2024 Data Call</a:t>
            </a:r>
          </a:p>
          <a:p>
            <a:r>
              <a:rPr lang="en-US" b="1" dirty="0"/>
              <a:t>49 countries enrolled</a:t>
            </a:r>
            <a:r>
              <a:rPr lang="en-US" dirty="0"/>
              <a:t>, 28 submitted AMR data.</a:t>
            </a:r>
          </a:p>
          <a:p>
            <a:r>
              <a:rPr lang="en-US" b="1" dirty="0"/>
              <a:t>96 surveillance questionnaires</a:t>
            </a:r>
            <a:r>
              <a:rPr lang="en-US" dirty="0"/>
              <a:t> received, covering all six categories (five surveillance programmes plus integration questionnaire).</a:t>
            </a:r>
          </a:p>
        </p:txBody>
      </p:sp>
      <p:sp>
        <p:nvSpPr>
          <p:cNvPr id="83" name="Google Shape;83;p2:notes">
            <a:extLst>
              <a:ext uri="{FF2B5EF4-FFF2-40B4-BE49-F238E27FC236}">
                <a16:creationId xmlns:a16="http://schemas.microsoft.com/office/drawing/2014/main" id="{28D0EE25-1F71-7F8B-9F5D-EDCA8248C6E0}"/>
              </a:ext>
            </a:extLst>
          </p:cNvPr>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3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1420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88040-C281-7B72-F19B-41B0A91576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EA58F2-54FB-8C06-90E6-9595E94E4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B21FD6-77A3-0EF0-20CB-F019CB0AFA16}"/>
              </a:ext>
            </a:extLst>
          </p:cNvPr>
          <p:cNvSpPr>
            <a:spLocks noGrp="1"/>
          </p:cNvSpPr>
          <p:nvPr>
            <p:ph type="body" idx="1"/>
          </p:nvPr>
        </p:nvSpPr>
        <p:spPr/>
        <p:txBody>
          <a:bodyPr/>
          <a:lstStyle/>
          <a:p>
            <a:r>
              <a:rPr lang="en-US" dirty="0"/>
              <a:t>Explain meaning of points and median and possibilities to stratify and add the filtering possibilities</a:t>
            </a:r>
          </a:p>
        </p:txBody>
      </p:sp>
      <p:sp>
        <p:nvSpPr>
          <p:cNvPr id="4" name="Slide Number Placeholder 3">
            <a:extLst>
              <a:ext uri="{FF2B5EF4-FFF2-40B4-BE49-F238E27FC236}">
                <a16:creationId xmlns:a16="http://schemas.microsoft.com/office/drawing/2014/main" id="{74DB3ECD-C2C9-51BD-C1C7-1890BBD87329}"/>
              </a:ext>
            </a:extLst>
          </p:cNvPr>
          <p:cNvSpPr>
            <a:spLocks noGrp="1"/>
          </p:cNvSpPr>
          <p:nvPr>
            <p:ph type="sldNum" sz="quarter" idx="5"/>
          </p:nvPr>
        </p:nvSpPr>
        <p:spPr/>
        <p:txBody>
          <a:bodyPr/>
          <a:lstStyle/>
          <a:p>
            <a:fld id="{1025DBDB-A231-40A4-AB32-FAA302516382}" type="slidenum">
              <a:rPr lang="en-US" smtClean="0"/>
              <a:t>8</a:t>
            </a:fld>
            <a:endParaRPr lang="en-US"/>
          </a:p>
        </p:txBody>
      </p:sp>
    </p:spTree>
    <p:extLst>
      <p:ext uri="{BB962C8B-B14F-4D97-AF65-F5344CB8AC3E}">
        <p14:creationId xmlns:p14="http://schemas.microsoft.com/office/powerpoint/2010/main" val="262004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B3FDF-7C03-BF63-64DC-16D797E477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253EA-EFF1-E5C7-BB3F-2DFE6F25BE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6DE751-677F-2A96-DB3B-88A9D35C8B94}"/>
              </a:ext>
            </a:extLst>
          </p:cNvPr>
          <p:cNvSpPr>
            <a:spLocks noGrp="1"/>
          </p:cNvSpPr>
          <p:nvPr>
            <p:ph type="body" idx="1"/>
          </p:nvPr>
        </p:nvSpPr>
        <p:spPr/>
        <p:txBody>
          <a:bodyPr/>
          <a:lstStyle/>
          <a:p>
            <a:r>
              <a:rPr lang="en-US" dirty="0"/>
              <a:t>Explain meaning of points and median and possibilities to stratify and add the filtering possibilities</a:t>
            </a:r>
          </a:p>
        </p:txBody>
      </p:sp>
      <p:sp>
        <p:nvSpPr>
          <p:cNvPr id="4" name="Slide Number Placeholder 3">
            <a:extLst>
              <a:ext uri="{FF2B5EF4-FFF2-40B4-BE49-F238E27FC236}">
                <a16:creationId xmlns:a16="http://schemas.microsoft.com/office/drawing/2014/main" id="{D438BD85-A534-7352-5C3A-1FE58D1784C0}"/>
              </a:ext>
            </a:extLst>
          </p:cNvPr>
          <p:cNvSpPr>
            <a:spLocks noGrp="1"/>
          </p:cNvSpPr>
          <p:nvPr>
            <p:ph type="sldNum" sz="quarter" idx="5"/>
          </p:nvPr>
        </p:nvSpPr>
        <p:spPr/>
        <p:txBody>
          <a:bodyPr/>
          <a:lstStyle/>
          <a:p>
            <a:fld id="{1025DBDB-A231-40A4-AB32-FAA302516382}" type="slidenum">
              <a:rPr lang="en-US" smtClean="0"/>
              <a:t>9</a:t>
            </a:fld>
            <a:endParaRPr lang="en-US"/>
          </a:p>
        </p:txBody>
      </p:sp>
    </p:spTree>
    <p:extLst>
      <p:ext uri="{BB962C8B-B14F-4D97-AF65-F5344CB8AC3E}">
        <p14:creationId xmlns:p14="http://schemas.microsoft.com/office/powerpoint/2010/main" val="1140504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tion 1">
  <p:cSld name="Option 1">
    <p:spTree>
      <p:nvGrpSpPr>
        <p:cNvPr id="1" name="Shape 13"/>
        <p:cNvGrpSpPr/>
        <p:nvPr/>
      </p:nvGrpSpPr>
      <p:grpSpPr>
        <a:xfrm>
          <a:off x="0" y="0"/>
          <a:ext cx="0" cy="0"/>
          <a:chOff x="0" y="0"/>
          <a:chExt cx="0" cy="0"/>
        </a:xfrm>
      </p:grpSpPr>
      <p:sp>
        <p:nvSpPr>
          <p:cNvPr id="14" name="Google Shape;14;p24"/>
          <p:cNvSpPr txBox="1">
            <a:spLocks noGrp="1"/>
          </p:cNvSpPr>
          <p:nvPr>
            <p:ph type="ctrTitle"/>
          </p:nvPr>
        </p:nvSpPr>
        <p:spPr>
          <a:xfrm>
            <a:off x="609600" y="5231965"/>
            <a:ext cx="10058400" cy="1368152"/>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438AC9"/>
              </a:buClr>
              <a:buSzPts val="4000"/>
              <a:buFont typeface="Georgia"/>
              <a:buNone/>
              <a:defRPr sz="4000" b="0" i="0" u="none" strike="noStrike" cap="none">
                <a:solidFill>
                  <a:srgbClr val="438AC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 name="Google Shape;15;p24"/>
          <p:cNvSpPr txBox="1">
            <a:spLocks noGrp="1"/>
          </p:cNvSpPr>
          <p:nvPr>
            <p:ph type="body" idx="1"/>
          </p:nvPr>
        </p:nvSpPr>
        <p:spPr>
          <a:xfrm>
            <a:off x="629079" y="6019800"/>
            <a:ext cx="7772622" cy="288032"/>
          </a:xfrm>
          <a:prstGeom prst="rect">
            <a:avLst/>
          </a:prstGeom>
          <a:noFill/>
          <a:ln>
            <a:noFill/>
          </a:ln>
        </p:spPr>
        <p:txBody>
          <a:bodyPr spcFirstLastPara="1" wrap="square" lIns="0" tIns="45700" rIns="91425" bIns="45700" anchor="t" anchorCtr="0">
            <a:noAutofit/>
          </a:bodyPr>
          <a:lstStyle>
            <a:lvl1pPr marL="457200" marR="0" lvl="0" indent="-228600" algn="l" rtl="0">
              <a:lnSpc>
                <a:spcPct val="90000"/>
              </a:lnSpc>
              <a:spcBef>
                <a:spcPts val="1000"/>
              </a:spcBef>
              <a:spcAft>
                <a:spcPts val="0"/>
              </a:spcAft>
              <a:buClr>
                <a:srgbClr val="5792C9"/>
              </a:buClr>
              <a:buSzPts val="1600"/>
              <a:buFont typeface="Arial"/>
              <a:buNone/>
              <a:defRPr sz="1600" b="1" i="0" u="none" strike="noStrike" cap="none">
                <a:solidFill>
                  <a:srgbClr val="5792C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4"/>
          <p:cNvSpPr txBox="1">
            <a:spLocks noGrp="1"/>
          </p:cNvSpPr>
          <p:nvPr>
            <p:ph type="body" idx="2"/>
          </p:nvPr>
        </p:nvSpPr>
        <p:spPr>
          <a:xfrm>
            <a:off x="609600" y="6307832"/>
            <a:ext cx="7782770" cy="292285"/>
          </a:xfrm>
          <a:prstGeom prst="rect">
            <a:avLst/>
          </a:prstGeom>
          <a:noFill/>
          <a:ln>
            <a:noFill/>
          </a:ln>
        </p:spPr>
        <p:txBody>
          <a:bodyPr spcFirstLastPara="1" wrap="square" lIns="0" tIns="45700" rIns="91425" bIns="45700" anchor="t" anchorCtr="0">
            <a:noAutofit/>
          </a:bodyPr>
          <a:lstStyle>
            <a:lvl1pPr marL="457200" marR="0" lvl="0" indent="-228600" algn="l" rtl="0">
              <a:lnSpc>
                <a:spcPct val="90000"/>
              </a:lnSpc>
              <a:spcBef>
                <a:spcPts val="1000"/>
              </a:spcBef>
              <a:spcAft>
                <a:spcPts val="0"/>
              </a:spcAft>
              <a:buClr>
                <a:srgbClr val="5792C9"/>
              </a:buClr>
              <a:buSzPts val="1600"/>
              <a:buFont typeface="Arial"/>
              <a:buNone/>
              <a:defRPr sz="1600" b="0" i="1" u="none" strike="noStrike" cap="none">
                <a:solidFill>
                  <a:srgbClr val="5792C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91872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ption 1">
  <p:cSld name="Option 1">
    <p:spTree>
      <p:nvGrpSpPr>
        <p:cNvPr id="1" name="Shape 109"/>
        <p:cNvGrpSpPr/>
        <p:nvPr/>
      </p:nvGrpSpPr>
      <p:grpSpPr>
        <a:xfrm>
          <a:off x="0" y="0"/>
          <a:ext cx="0" cy="0"/>
          <a:chOff x="0" y="0"/>
          <a:chExt cx="0" cy="0"/>
        </a:xfrm>
      </p:grpSpPr>
      <p:sp>
        <p:nvSpPr>
          <p:cNvPr id="110" name="Google Shape;110;p34"/>
          <p:cNvSpPr txBox="1">
            <a:spLocks noGrp="1"/>
          </p:cNvSpPr>
          <p:nvPr>
            <p:ph type="ctrTitle"/>
          </p:nvPr>
        </p:nvSpPr>
        <p:spPr>
          <a:xfrm>
            <a:off x="0" y="2743200"/>
            <a:ext cx="7924800" cy="2057400"/>
          </a:xfrm>
          <a:prstGeom prst="rect">
            <a:avLst/>
          </a:prstGeom>
          <a:noFill/>
          <a:ln>
            <a:noFill/>
          </a:ln>
        </p:spPr>
        <p:txBody>
          <a:bodyPr spcFirstLastPara="1" wrap="square" lIns="1463025" tIns="46800" rIns="2160000" bIns="45700" anchor="t" anchorCtr="0">
            <a:noAutofit/>
          </a:bodyPr>
          <a:lstStyle>
            <a:lvl1pPr marR="0" lvl="0" algn="l" rtl="0">
              <a:lnSpc>
                <a:spcPct val="90000"/>
              </a:lnSpc>
              <a:spcBef>
                <a:spcPts val="0"/>
              </a:spcBef>
              <a:spcAft>
                <a:spcPts val="0"/>
              </a:spcAft>
              <a:buClr>
                <a:srgbClr val="5792C9"/>
              </a:buClr>
              <a:buSzPts val="5800"/>
              <a:buFont typeface="Georgia"/>
              <a:buNone/>
              <a:defRPr sz="5800" b="0" i="0" u="none" strike="noStrike" cap="none">
                <a:solidFill>
                  <a:srgbClr val="5792C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192954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35"/>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 name="Google Shape;19;p35"/>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3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21" name="Google Shape;21;p3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22" name="Google Shape;22;p35"/>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1065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ption 4">
  <p:cSld name="Option 4">
    <p:spTree>
      <p:nvGrpSpPr>
        <p:cNvPr id="1" name="Shape 38"/>
        <p:cNvGrpSpPr/>
        <p:nvPr/>
      </p:nvGrpSpPr>
      <p:grpSpPr>
        <a:xfrm>
          <a:off x="0" y="0"/>
          <a:ext cx="0" cy="0"/>
          <a:chOff x="0" y="0"/>
          <a:chExt cx="0" cy="0"/>
        </a:xfrm>
      </p:grpSpPr>
      <p:sp>
        <p:nvSpPr>
          <p:cNvPr id="39" name="Google Shape;39;p27"/>
          <p:cNvSpPr txBox="1">
            <a:spLocks noGrp="1"/>
          </p:cNvSpPr>
          <p:nvPr>
            <p:ph type="title"/>
          </p:nvPr>
        </p:nvSpPr>
        <p:spPr>
          <a:xfrm>
            <a:off x="8030729" y="1188000"/>
            <a:ext cx="3681895" cy="4473296"/>
          </a:xfrm>
          <a:prstGeom prst="rect">
            <a:avLst/>
          </a:prstGeom>
          <a:solidFill>
            <a:srgbClr val="5792C9">
              <a:alpha val="20000"/>
            </a:srgbClr>
          </a:solidFill>
          <a:ln>
            <a:noFill/>
          </a:ln>
        </p:spPr>
        <p:txBody>
          <a:bodyPr spcFirstLastPara="1" wrap="square" lIns="180000" tIns="180000" rIns="180000" bIns="180000" anchor="t" anchorCtr="0">
            <a:normAutofit/>
          </a:bodyPr>
          <a:lstStyle>
            <a:lvl1pPr marR="0" lvl="0" algn="l" rtl="0">
              <a:lnSpc>
                <a:spcPct val="90000"/>
              </a:lnSpc>
              <a:spcBef>
                <a:spcPts val="0"/>
              </a:spcBef>
              <a:spcAft>
                <a:spcPts val="0"/>
              </a:spcAft>
              <a:buClr>
                <a:srgbClr val="5792C9"/>
              </a:buClr>
              <a:buSzPts val="1800"/>
              <a:buFont typeface="Calibri"/>
              <a:buNone/>
              <a:defRPr sz="1800" b="1" i="0" u="none" strike="noStrike" cap="none">
                <a:solidFill>
                  <a:srgbClr val="5792C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0" name="Google Shape;40;p27"/>
          <p:cNvSpPr txBox="1">
            <a:spLocks noGrp="1"/>
          </p:cNvSpPr>
          <p:nvPr>
            <p:ph type="subTitle" idx="1"/>
          </p:nvPr>
        </p:nvSpPr>
        <p:spPr>
          <a:xfrm>
            <a:off x="0" y="1188000"/>
            <a:ext cx="7680176" cy="4473296"/>
          </a:xfrm>
          <a:prstGeom prst="rect">
            <a:avLst/>
          </a:prstGeom>
          <a:noFill/>
          <a:ln>
            <a:noFill/>
          </a:ln>
        </p:spPr>
        <p:txBody>
          <a:bodyPr spcFirstLastPara="1" wrap="square" lIns="540000" tIns="0" rIns="360000" bIns="45700" anchor="t" anchorCtr="0">
            <a:noAutofit/>
          </a:bodyPr>
          <a:lstStyle>
            <a:lvl1pPr marR="0" lvl="0" algn="l" rtl="0">
              <a:lnSpc>
                <a:spcPct val="90000"/>
              </a:lnSpc>
              <a:spcBef>
                <a:spcPts val="1000"/>
              </a:spcBef>
              <a:spcAft>
                <a:spcPts val="0"/>
              </a:spcAft>
              <a:buClr>
                <a:srgbClr val="5792C9"/>
              </a:buClr>
              <a:buSzPts val="2000"/>
              <a:buFont typeface="Noto Sans Symbols"/>
              <a:buChar char="▪"/>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rgbClr val="5792C9"/>
              </a:buClr>
              <a:buSzPts val="2200"/>
              <a:buFont typeface="Arial"/>
              <a:buChar char="•"/>
              <a:defRPr sz="20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rgbClr val="5792C9"/>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rgbClr val="757070"/>
              </a:buClr>
              <a:buSzPts val="2000"/>
              <a:buFont typeface="Arial"/>
              <a:buChar char="–"/>
              <a:defRPr sz="2000" b="0" i="0" u="none" strike="noStrike" cap="none">
                <a:solidFill>
                  <a:srgbClr val="757070"/>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41" name="Google Shape;41;p27"/>
          <p:cNvSpPr txBox="1">
            <a:spLocks noGrp="1"/>
          </p:cNvSpPr>
          <p:nvPr>
            <p:ph type="body" idx="2"/>
          </p:nvPr>
        </p:nvSpPr>
        <p:spPr>
          <a:xfrm>
            <a:off x="-1" y="504000"/>
            <a:ext cx="12192000" cy="396492"/>
          </a:xfrm>
          <a:prstGeom prst="rect">
            <a:avLst/>
          </a:prstGeom>
          <a:solidFill>
            <a:srgbClr val="5792C9">
              <a:alpha val="20000"/>
            </a:srgbClr>
          </a:solidFill>
          <a:ln>
            <a:noFill/>
          </a:ln>
        </p:spPr>
        <p:txBody>
          <a:bodyPr spcFirstLastPara="1" wrap="square" lIns="540000" tIns="45700" rIns="540000" bIns="45700" anchor="ctr" anchorCtr="0">
            <a:noAutofit/>
          </a:bodyPr>
          <a:lstStyle>
            <a:lvl1pPr marL="457200" marR="0" lvl="0" indent="-228600" algn="l" rtl="0">
              <a:lnSpc>
                <a:spcPct val="90000"/>
              </a:lnSpc>
              <a:spcBef>
                <a:spcPts val="1000"/>
              </a:spcBef>
              <a:spcAft>
                <a:spcPts val="0"/>
              </a:spcAft>
              <a:buClr>
                <a:srgbClr val="5792C9"/>
              </a:buClr>
              <a:buSzPts val="2000"/>
              <a:buFont typeface="Arial"/>
              <a:buNone/>
              <a:defRPr sz="2000" b="0" i="0" u="none" strike="noStrike" cap="none">
                <a:solidFill>
                  <a:srgbClr val="5792C9"/>
                </a:solidFill>
                <a:latin typeface="Georgia"/>
                <a:ea typeface="Georgia"/>
                <a:cs typeface="Georgia"/>
                <a:sym typeface="Georgia"/>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68392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ption 1 ">
  <p:cSld name="Option 1 ">
    <p:spTree>
      <p:nvGrpSpPr>
        <p:cNvPr id="1" name="Shape 74"/>
        <p:cNvGrpSpPr/>
        <p:nvPr/>
      </p:nvGrpSpPr>
      <p:grpSpPr>
        <a:xfrm>
          <a:off x="0" y="0"/>
          <a:ext cx="0" cy="0"/>
          <a:chOff x="0" y="0"/>
          <a:chExt cx="0" cy="0"/>
        </a:xfrm>
      </p:grpSpPr>
      <p:sp>
        <p:nvSpPr>
          <p:cNvPr id="75" name="Google Shape;75;p39"/>
          <p:cNvSpPr>
            <a:spLocks noGrp="1"/>
          </p:cNvSpPr>
          <p:nvPr>
            <p:ph type="pic" idx="2"/>
          </p:nvPr>
        </p:nvSpPr>
        <p:spPr>
          <a:xfrm>
            <a:off x="478800" y="1188000"/>
            <a:ext cx="5382919" cy="3599999"/>
          </a:xfrm>
          <a:prstGeom prst="rect">
            <a:avLst/>
          </a:prstGeom>
          <a:solidFill>
            <a:srgbClr val="F2F2F2"/>
          </a:solidFill>
          <a:ln>
            <a:noFill/>
          </a:ln>
        </p:spPr>
      </p:sp>
      <p:sp>
        <p:nvSpPr>
          <p:cNvPr id="76" name="Google Shape;76;p39"/>
          <p:cNvSpPr txBox="1">
            <a:spLocks noGrp="1"/>
          </p:cNvSpPr>
          <p:nvPr>
            <p:ph type="subTitle" idx="1"/>
          </p:nvPr>
        </p:nvSpPr>
        <p:spPr>
          <a:xfrm>
            <a:off x="6240016" y="2160000"/>
            <a:ext cx="5951983" cy="3609304"/>
          </a:xfrm>
          <a:prstGeom prst="rect">
            <a:avLst/>
          </a:prstGeom>
          <a:noFill/>
          <a:ln>
            <a:noFill/>
          </a:ln>
        </p:spPr>
        <p:txBody>
          <a:bodyPr spcFirstLastPara="1" wrap="square" lIns="0" tIns="0" rIns="540000" bIns="45700" anchor="t" anchorCtr="0">
            <a:noAutofit/>
          </a:bodyPr>
          <a:lstStyle>
            <a:lvl1pPr marR="0" lvl="0" algn="l" rtl="0">
              <a:lnSpc>
                <a:spcPct val="90000"/>
              </a:lnSpc>
              <a:spcBef>
                <a:spcPts val="1000"/>
              </a:spcBef>
              <a:spcAft>
                <a:spcPts val="0"/>
              </a:spcAft>
              <a:buClr>
                <a:srgbClr val="5792C9"/>
              </a:buClr>
              <a:buSzPts val="2000"/>
              <a:buFont typeface="Noto Sans Symbols"/>
              <a:buChar char="▪"/>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rgbClr val="5792C9"/>
              </a:buClr>
              <a:buSzPts val="2200"/>
              <a:buFont typeface="Arial"/>
              <a:buChar char="•"/>
              <a:defRPr sz="20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rgbClr val="5792C9"/>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rgbClr val="757070"/>
              </a:buClr>
              <a:buSzPts val="2000"/>
              <a:buFont typeface="Arial"/>
              <a:buChar char="–"/>
              <a:defRPr sz="2000" b="0" i="0" u="none" strike="noStrike" cap="none">
                <a:solidFill>
                  <a:srgbClr val="757070"/>
                </a:solidFill>
                <a:latin typeface="Calibri"/>
                <a:ea typeface="Calibri"/>
                <a:cs typeface="Calibri"/>
                <a:sym typeface="Calibri"/>
              </a:defRPr>
            </a:lvl5pPr>
            <a:lvl6pPr marR="0" lvl="5" algn="l" rtl="0">
              <a:lnSpc>
                <a:spcPct val="90000"/>
              </a:lnSpc>
              <a:spcBef>
                <a:spcPts val="500"/>
              </a:spcBef>
              <a:spcAft>
                <a:spcPts val="0"/>
              </a:spcAft>
              <a:buClr>
                <a:srgbClr val="AEABAB"/>
              </a:buClr>
              <a:buSzPts val="2000"/>
              <a:buFont typeface="Arial"/>
              <a:buChar char="–"/>
              <a:defRPr sz="2000" b="0" i="0" u="none" strike="noStrike" cap="none">
                <a:solidFill>
                  <a:srgbClr val="757070"/>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77" name="Google Shape;77;p39"/>
          <p:cNvSpPr txBox="1">
            <a:spLocks noGrp="1"/>
          </p:cNvSpPr>
          <p:nvPr>
            <p:ph type="title"/>
          </p:nvPr>
        </p:nvSpPr>
        <p:spPr>
          <a:xfrm>
            <a:off x="6240016" y="1188000"/>
            <a:ext cx="5951983" cy="863895"/>
          </a:xfrm>
          <a:prstGeom prst="rect">
            <a:avLst/>
          </a:prstGeom>
          <a:noFill/>
          <a:ln>
            <a:noFill/>
          </a:ln>
        </p:spPr>
        <p:txBody>
          <a:bodyPr spcFirstLastPara="1" wrap="square" lIns="0" tIns="0" rIns="540000" bIns="45700" anchor="t" anchorCtr="0">
            <a:noAutofit/>
          </a:bodyPr>
          <a:lstStyle>
            <a:lvl1pPr marR="0" lvl="0" algn="l" rtl="0">
              <a:lnSpc>
                <a:spcPct val="90000"/>
              </a:lnSpc>
              <a:spcBef>
                <a:spcPts val="0"/>
              </a:spcBef>
              <a:spcAft>
                <a:spcPts val="0"/>
              </a:spcAft>
              <a:buClr>
                <a:srgbClr val="5792C9"/>
              </a:buClr>
              <a:buSzPts val="2800"/>
              <a:buFont typeface="Calibri"/>
              <a:buNone/>
              <a:defRPr sz="2800" b="1" i="0" u="none" strike="noStrike" cap="none">
                <a:solidFill>
                  <a:srgbClr val="5792C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8" name="Google Shape;78;p39"/>
          <p:cNvSpPr txBox="1">
            <a:spLocks noGrp="1"/>
          </p:cNvSpPr>
          <p:nvPr>
            <p:ph type="body" idx="3"/>
          </p:nvPr>
        </p:nvSpPr>
        <p:spPr>
          <a:xfrm>
            <a:off x="-1" y="504000"/>
            <a:ext cx="12192000" cy="396492"/>
          </a:xfrm>
          <a:prstGeom prst="rect">
            <a:avLst/>
          </a:prstGeom>
          <a:solidFill>
            <a:srgbClr val="5792C9">
              <a:alpha val="20000"/>
            </a:srgbClr>
          </a:solidFill>
          <a:ln>
            <a:noFill/>
          </a:ln>
        </p:spPr>
        <p:txBody>
          <a:bodyPr spcFirstLastPara="1" wrap="square" lIns="540000" tIns="45700" rIns="540000" bIns="45700" anchor="ctr" anchorCtr="0">
            <a:noAutofit/>
          </a:bodyPr>
          <a:lstStyle>
            <a:lvl1pPr marL="457200" marR="0" lvl="0" indent="-228600" algn="l" rtl="0">
              <a:lnSpc>
                <a:spcPct val="90000"/>
              </a:lnSpc>
              <a:spcBef>
                <a:spcPts val="1000"/>
              </a:spcBef>
              <a:spcAft>
                <a:spcPts val="0"/>
              </a:spcAft>
              <a:buClr>
                <a:srgbClr val="5792C9"/>
              </a:buClr>
              <a:buSzPts val="2000"/>
              <a:buFont typeface="Arial"/>
              <a:buNone/>
              <a:defRPr sz="2000" b="0" i="0" u="none" strike="noStrike" cap="none">
                <a:solidFill>
                  <a:srgbClr val="5792C9"/>
                </a:solidFill>
                <a:latin typeface="Georgia"/>
                <a:ea typeface="Georgia"/>
                <a:cs typeface="Georgia"/>
                <a:sym typeface="Georgia"/>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90519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4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81" name="Google Shape;81;p4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82" name="Google Shape;82;p4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48194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83"/>
        <p:cNvGrpSpPr/>
        <p:nvPr/>
      </p:nvGrpSpPr>
      <p:grpSpPr>
        <a:xfrm>
          <a:off x="0" y="0"/>
          <a:ext cx="0" cy="0"/>
          <a:chOff x="0" y="0"/>
          <a:chExt cx="0" cy="0"/>
        </a:xfrm>
      </p:grpSpPr>
      <p:sp>
        <p:nvSpPr>
          <p:cNvPr id="84" name="Google Shape;84;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5" name="Google Shape;85;p4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6" name="Google Shape;86;p4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87" name="Google Shape;87;p4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88" name="Google Shape;88;p41"/>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89" name="Google Shape;89;p41"/>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46883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90"/>
        <p:cNvGrpSpPr/>
        <p:nvPr/>
      </p:nvGrpSpPr>
      <p:grpSpPr>
        <a:xfrm>
          <a:off x="0" y="0"/>
          <a:ext cx="0" cy="0"/>
          <a:chOff x="0" y="0"/>
          <a:chExt cx="0" cy="0"/>
        </a:xfrm>
      </p:grpSpPr>
      <p:sp>
        <p:nvSpPr>
          <p:cNvPr id="91" name="Google Shape;91;p42"/>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2" name="Google Shape;92;p42"/>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4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94" name="Google Shape;94;p4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9pPr>
          </a:lstStyle>
          <a:p>
            <a:endParaRPr/>
          </a:p>
        </p:txBody>
      </p:sp>
      <p:sp>
        <p:nvSpPr>
          <p:cNvPr id="95" name="Google Shape;95;p4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194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Option 2">
  <p:cSld name="1_Option 2">
    <p:spTree>
      <p:nvGrpSpPr>
        <p:cNvPr id="1" name="Shape 96"/>
        <p:cNvGrpSpPr/>
        <p:nvPr/>
      </p:nvGrpSpPr>
      <p:grpSpPr>
        <a:xfrm>
          <a:off x="0" y="0"/>
          <a:ext cx="0" cy="0"/>
          <a:chOff x="0" y="0"/>
          <a:chExt cx="0" cy="0"/>
        </a:xfrm>
      </p:grpSpPr>
      <p:cxnSp>
        <p:nvCxnSpPr>
          <p:cNvPr id="97" name="Google Shape;97;p43"/>
          <p:cNvCxnSpPr/>
          <p:nvPr/>
        </p:nvCxnSpPr>
        <p:spPr>
          <a:xfrm>
            <a:off x="0" y="6381328"/>
            <a:ext cx="12192000" cy="0"/>
          </a:xfrm>
          <a:prstGeom prst="straightConnector1">
            <a:avLst/>
          </a:prstGeom>
          <a:noFill/>
          <a:ln w="9525" cap="flat" cmpd="sng">
            <a:solidFill>
              <a:schemeClr val="accent1"/>
            </a:solidFill>
            <a:prstDash val="solid"/>
            <a:miter lim="800000"/>
            <a:headEnd type="none" w="sm" len="sm"/>
            <a:tailEnd type="none" w="sm" len="sm"/>
          </a:ln>
        </p:spPr>
      </p:cxnSp>
      <p:sp>
        <p:nvSpPr>
          <p:cNvPr id="98" name="Google Shape;98;p43"/>
          <p:cNvSpPr>
            <a:spLocks noGrp="1"/>
          </p:cNvSpPr>
          <p:nvPr>
            <p:ph type="pic" idx="2"/>
          </p:nvPr>
        </p:nvSpPr>
        <p:spPr>
          <a:xfrm>
            <a:off x="8256240" y="1620000"/>
            <a:ext cx="3384376" cy="1984113"/>
          </a:xfrm>
          <a:prstGeom prst="rect">
            <a:avLst/>
          </a:prstGeom>
          <a:solidFill>
            <a:srgbClr val="F2F2F2"/>
          </a:solidFill>
          <a:ln>
            <a:noFill/>
          </a:ln>
        </p:spPr>
      </p:sp>
      <p:sp>
        <p:nvSpPr>
          <p:cNvPr id="99" name="Google Shape;99;p43"/>
          <p:cNvSpPr>
            <a:spLocks noGrp="1"/>
          </p:cNvSpPr>
          <p:nvPr>
            <p:ph type="pic" idx="3"/>
          </p:nvPr>
        </p:nvSpPr>
        <p:spPr>
          <a:xfrm>
            <a:off x="8256240" y="3884359"/>
            <a:ext cx="3384376" cy="1984113"/>
          </a:xfrm>
          <a:prstGeom prst="rect">
            <a:avLst/>
          </a:prstGeom>
          <a:solidFill>
            <a:srgbClr val="F2F2F2"/>
          </a:solidFill>
          <a:ln>
            <a:noFill/>
          </a:ln>
        </p:spPr>
      </p:sp>
      <p:sp>
        <p:nvSpPr>
          <p:cNvPr id="100" name="Google Shape;100;p43"/>
          <p:cNvSpPr txBox="1">
            <a:spLocks noGrp="1"/>
          </p:cNvSpPr>
          <p:nvPr>
            <p:ph type="body" idx="1"/>
          </p:nvPr>
        </p:nvSpPr>
        <p:spPr>
          <a:xfrm>
            <a:off x="-23157" y="6543586"/>
            <a:ext cx="12192000" cy="251454"/>
          </a:xfrm>
          <a:prstGeom prst="rect">
            <a:avLst/>
          </a:prstGeom>
          <a:noFill/>
          <a:ln>
            <a:noFill/>
          </a:ln>
        </p:spPr>
        <p:txBody>
          <a:bodyPr spcFirstLastPara="1" wrap="square" lIns="540000" tIns="45700" rIns="540000" bIns="45700" anchor="t" anchorCtr="0">
            <a:noAutofit/>
          </a:bodyPr>
          <a:lstStyle>
            <a:lvl1pPr marL="457200" marR="0" lvl="0" indent="-228600" algn="l" rtl="0">
              <a:lnSpc>
                <a:spcPct val="90000"/>
              </a:lnSpc>
              <a:spcBef>
                <a:spcPts val="1000"/>
              </a:spcBef>
              <a:spcAft>
                <a:spcPts val="0"/>
              </a:spcAft>
              <a:buClr>
                <a:srgbClr val="5792C9"/>
              </a:buClr>
              <a:buSzPts val="1400"/>
              <a:buFont typeface="Arial"/>
              <a:buNone/>
              <a:defRPr sz="1400" b="0" i="0" u="none" strike="noStrike" cap="none">
                <a:solidFill>
                  <a:srgbClr val="5792C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43"/>
          <p:cNvSpPr txBox="1">
            <a:spLocks noGrp="1"/>
          </p:cNvSpPr>
          <p:nvPr>
            <p:ph type="body" idx="4"/>
          </p:nvPr>
        </p:nvSpPr>
        <p:spPr>
          <a:xfrm>
            <a:off x="0" y="936000"/>
            <a:ext cx="12192000" cy="410425"/>
          </a:xfrm>
          <a:prstGeom prst="rect">
            <a:avLst/>
          </a:prstGeom>
          <a:solidFill>
            <a:srgbClr val="5792C9">
              <a:alpha val="20000"/>
            </a:srgbClr>
          </a:solidFill>
          <a:ln>
            <a:noFill/>
          </a:ln>
        </p:spPr>
        <p:txBody>
          <a:bodyPr spcFirstLastPara="1" wrap="square" lIns="540000" tIns="45700" rIns="540000" bIns="45700" anchor="ctr" anchorCtr="0">
            <a:noAutofit/>
          </a:bodyPr>
          <a:lstStyle>
            <a:lvl1pPr marL="457200" marR="0" lvl="0" indent="-228600" algn="r" rtl="0">
              <a:lnSpc>
                <a:spcPct val="90000"/>
              </a:lnSpc>
              <a:spcBef>
                <a:spcPts val="1000"/>
              </a:spcBef>
              <a:spcAft>
                <a:spcPts val="0"/>
              </a:spcAft>
              <a:buClr>
                <a:srgbClr val="5792C9"/>
              </a:buClr>
              <a:buSzPts val="1400"/>
              <a:buFont typeface="Arial"/>
              <a:buNone/>
              <a:defRPr sz="1400" b="1" i="0" u="none" strike="noStrike" cap="none">
                <a:solidFill>
                  <a:srgbClr val="5792C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3"/>
          <p:cNvSpPr txBox="1">
            <a:spLocks noGrp="1"/>
          </p:cNvSpPr>
          <p:nvPr>
            <p:ph type="subTitle" idx="5"/>
          </p:nvPr>
        </p:nvSpPr>
        <p:spPr>
          <a:xfrm>
            <a:off x="0" y="1980000"/>
            <a:ext cx="7968208" cy="4176457"/>
          </a:xfrm>
          <a:prstGeom prst="rect">
            <a:avLst/>
          </a:prstGeom>
          <a:noFill/>
          <a:ln>
            <a:noFill/>
          </a:ln>
        </p:spPr>
        <p:txBody>
          <a:bodyPr spcFirstLastPara="1" wrap="square" lIns="540000" tIns="0" rIns="360000" bIns="45700" anchor="t" anchorCtr="0">
            <a:noAutofit/>
          </a:bodyPr>
          <a:lstStyle>
            <a:lvl1pPr marR="0" lvl="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rgbClr val="5792C9"/>
              </a:buClr>
              <a:buSzPts val="2000"/>
              <a:buFont typeface="Noto Sans Symbols"/>
              <a:buChar char="▪"/>
              <a:defRPr sz="20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rgbClr val="5792C9"/>
              </a:buClr>
              <a:buSzPts val="22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rgbClr val="5792C9"/>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rgbClr val="757070"/>
              </a:buClr>
              <a:buSzPts val="2000"/>
              <a:buFont typeface="Arial"/>
              <a:buChar char="–"/>
              <a:defRPr sz="2000" b="0" i="0" u="none" strike="noStrike" cap="none">
                <a:solidFill>
                  <a:srgbClr val="757070"/>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03" name="Google Shape;103;p43"/>
          <p:cNvSpPr txBox="1">
            <a:spLocks noGrp="1"/>
          </p:cNvSpPr>
          <p:nvPr>
            <p:ph type="title"/>
          </p:nvPr>
        </p:nvSpPr>
        <p:spPr>
          <a:xfrm>
            <a:off x="-10800" y="1620000"/>
            <a:ext cx="7986304" cy="296840"/>
          </a:xfrm>
          <a:prstGeom prst="rect">
            <a:avLst/>
          </a:prstGeom>
          <a:noFill/>
          <a:ln>
            <a:noFill/>
          </a:ln>
        </p:spPr>
        <p:txBody>
          <a:bodyPr spcFirstLastPara="1" wrap="square" lIns="540000" tIns="0" rIns="360000" bIns="45700" anchor="t" anchorCtr="0">
            <a:noAutofit/>
          </a:bodyPr>
          <a:lstStyle>
            <a:lvl1pPr marR="0" lvl="0" algn="l" rtl="0">
              <a:lnSpc>
                <a:spcPct val="90000"/>
              </a:lnSpc>
              <a:spcBef>
                <a:spcPts val="0"/>
              </a:spcBef>
              <a:spcAft>
                <a:spcPts val="0"/>
              </a:spcAft>
              <a:buClr>
                <a:srgbClr val="5792C9"/>
              </a:buClr>
              <a:buSzPts val="2200"/>
              <a:buFont typeface="Calibri"/>
              <a:buNone/>
              <a:defRPr sz="2200" b="1" i="0" u="none" strike="noStrike" cap="none">
                <a:solidFill>
                  <a:srgbClr val="5792C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03188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ption 3">
  <p:cSld name="Option 3">
    <p:spTree>
      <p:nvGrpSpPr>
        <p:cNvPr id="1" name="Shape 25"/>
        <p:cNvGrpSpPr/>
        <p:nvPr/>
      </p:nvGrpSpPr>
      <p:grpSpPr>
        <a:xfrm>
          <a:off x="0" y="0"/>
          <a:ext cx="0" cy="0"/>
          <a:chOff x="0" y="0"/>
          <a:chExt cx="0" cy="0"/>
        </a:xfrm>
      </p:grpSpPr>
      <p:sp>
        <p:nvSpPr>
          <p:cNvPr id="26" name="Google Shape;26;p12"/>
          <p:cNvSpPr txBox="1">
            <a:spLocks noGrp="1"/>
          </p:cNvSpPr>
          <p:nvPr>
            <p:ph type="subTitle" idx="1"/>
          </p:nvPr>
        </p:nvSpPr>
        <p:spPr>
          <a:xfrm>
            <a:off x="-1" y="1656000"/>
            <a:ext cx="12192001" cy="4113296"/>
          </a:xfrm>
          <a:prstGeom prst="rect">
            <a:avLst/>
          </a:prstGeom>
          <a:noFill/>
          <a:ln>
            <a:noFill/>
          </a:ln>
        </p:spPr>
        <p:txBody>
          <a:bodyPr spcFirstLastPara="1" wrap="square" lIns="540000" tIns="0" rIns="540000" bIns="360000" anchor="t" anchorCtr="0">
            <a:noAutofit/>
          </a:bodyPr>
          <a:lstStyle>
            <a:lvl1pPr marR="0" lvl="0" algn="l" rtl="0">
              <a:lnSpc>
                <a:spcPct val="90000"/>
              </a:lnSpc>
              <a:spcBef>
                <a:spcPts val="1000"/>
              </a:spcBef>
              <a:spcAft>
                <a:spcPts val="0"/>
              </a:spcAft>
              <a:buClr>
                <a:srgbClr val="5792C9"/>
              </a:buClr>
              <a:buSzPts val="2000"/>
              <a:buFont typeface="Noto Sans Symbols"/>
              <a:buChar char="▪"/>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rgbClr val="5792C9"/>
              </a:buClr>
              <a:buSzPts val="2200"/>
              <a:buFont typeface="Arial"/>
              <a:buChar char="•"/>
              <a:defRPr sz="20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rgbClr val="5792C9"/>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rgbClr val="757070"/>
              </a:buClr>
              <a:buSzPts val="2000"/>
              <a:buFont typeface="Arial"/>
              <a:buChar char="–"/>
              <a:defRPr sz="2000" b="0" i="0" u="none" strike="noStrike" cap="none">
                <a:solidFill>
                  <a:srgbClr val="757070"/>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7" name="Google Shape;27;p12"/>
          <p:cNvSpPr txBox="1">
            <a:spLocks noGrp="1"/>
          </p:cNvSpPr>
          <p:nvPr>
            <p:ph type="body" idx="2"/>
          </p:nvPr>
        </p:nvSpPr>
        <p:spPr>
          <a:xfrm>
            <a:off x="-1" y="504000"/>
            <a:ext cx="12192000" cy="396492"/>
          </a:xfrm>
          <a:prstGeom prst="rect">
            <a:avLst/>
          </a:prstGeom>
          <a:solidFill>
            <a:srgbClr val="5792C9">
              <a:alpha val="20392"/>
            </a:srgbClr>
          </a:solidFill>
          <a:ln>
            <a:noFill/>
          </a:ln>
        </p:spPr>
        <p:txBody>
          <a:bodyPr spcFirstLastPara="1" wrap="square" lIns="540000" tIns="45700" rIns="540000" bIns="45700" anchor="ctr" anchorCtr="0">
            <a:noAutofit/>
          </a:bodyPr>
          <a:lstStyle>
            <a:lvl1pPr marL="457200" marR="0" lvl="0" indent="-228600" algn="l" rtl="0">
              <a:lnSpc>
                <a:spcPct val="90000"/>
              </a:lnSpc>
              <a:spcBef>
                <a:spcPts val="1000"/>
              </a:spcBef>
              <a:spcAft>
                <a:spcPts val="0"/>
              </a:spcAft>
              <a:buClr>
                <a:srgbClr val="5792C9"/>
              </a:buClr>
              <a:buSzPts val="2000"/>
              <a:buFont typeface="Arial"/>
              <a:buNone/>
              <a:defRPr sz="2000" b="0" i="0" u="none" strike="noStrike" cap="none">
                <a:solidFill>
                  <a:srgbClr val="5792C9"/>
                </a:solidFill>
                <a:latin typeface="Georgia"/>
                <a:ea typeface="Georgia"/>
                <a:cs typeface="Georgia"/>
                <a:sym typeface="Georgia"/>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9294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6.xml"/><Relationship Id="rId7"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3.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343472" y="5538495"/>
            <a:ext cx="7776864" cy="0"/>
          </a:xfrm>
          <a:prstGeom prst="straightConnector1">
            <a:avLst/>
          </a:prstGeom>
          <a:noFill/>
          <a:ln w="9525" cap="flat" cmpd="sng">
            <a:solidFill>
              <a:schemeClr val="lt1"/>
            </a:solidFill>
            <a:prstDash val="solid"/>
            <a:miter lim="800000"/>
            <a:headEnd type="none" w="sm" len="sm"/>
            <a:tailEnd type="none" w="sm" len="sm"/>
          </a:ln>
        </p:spPr>
      </p:cxnSp>
      <p:pic>
        <p:nvPicPr>
          <p:cNvPr id="11" name="Google Shape;11;p23"/>
          <p:cNvPicPr preferRelativeResize="0"/>
          <p:nvPr/>
        </p:nvPicPr>
        <p:blipFill rotWithShape="1">
          <a:blip r:embed="rId5">
            <a:alphaModFix/>
          </a:blip>
          <a:srcRect/>
          <a:stretch/>
        </p:blipFill>
        <p:spPr>
          <a:xfrm>
            <a:off x="381000" y="1371600"/>
            <a:ext cx="11496483" cy="3568700"/>
          </a:xfrm>
          <a:prstGeom prst="rect">
            <a:avLst/>
          </a:prstGeom>
          <a:noFill/>
          <a:ln>
            <a:noFill/>
          </a:ln>
        </p:spPr>
      </p:pic>
      <p:pic>
        <p:nvPicPr>
          <p:cNvPr id="12" name="Google Shape;12;p23"/>
          <p:cNvPicPr preferRelativeResize="0"/>
          <p:nvPr/>
        </p:nvPicPr>
        <p:blipFill rotWithShape="1">
          <a:blip r:embed="rId6">
            <a:alphaModFix/>
          </a:blip>
          <a:srcRect/>
          <a:stretch/>
        </p:blipFill>
        <p:spPr>
          <a:xfrm>
            <a:off x="296291" y="165747"/>
            <a:ext cx="11581192" cy="1405425"/>
          </a:xfrm>
          <a:prstGeom prst="rect">
            <a:avLst/>
          </a:prstGeom>
          <a:noFill/>
          <a:ln>
            <a:noFill/>
          </a:ln>
        </p:spPr>
      </p:pic>
    </p:spTree>
    <p:extLst>
      <p:ext uri="{BB962C8B-B14F-4D97-AF65-F5344CB8AC3E}">
        <p14:creationId xmlns:p14="http://schemas.microsoft.com/office/powerpoint/2010/main" val="340724823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73"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8">
            <a:alphaModFix/>
          </a:blip>
          <a:stretch>
            <a:fillRect/>
          </a:stretch>
        </a:blipFill>
        <a:effectLst/>
      </p:bgPr>
    </p:bg>
    <p:spTree>
      <p:nvGrpSpPr>
        <p:cNvPr id="1" name="Shape 63"/>
        <p:cNvGrpSpPr/>
        <p:nvPr/>
      </p:nvGrpSpPr>
      <p:grpSpPr>
        <a:xfrm>
          <a:off x="0" y="0"/>
          <a:ext cx="0" cy="0"/>
          <a:chOff x="0" y="0"/>
          <a:chExt cx="0" cy="0"/>
        </a:xfrm>
      </p:grpSpPr>
      <p:cxnSp>
        <p:nvCxnSpPr>
          <p:cNvPr id="64" name="Google Shape;64;p30"/>
          <p:cNvCxnSpPr/>
          <p:nvPr/>
        </p:nvCxnSpPr>
        <p:spPr>
          <a:xfrm>
            <a:off x="0" y="6381328"/>
            <a:ext cx="12192000" cy="0"/>
          </a:xfrm>
          <a:prstGeom prst="straightConnector1">
            <a:avLst/>
          </a:prstGeom>
          <a:noFill/>
          <a:ln w="9525" cap="flat" cmpd="sng">
            <a:solidFill>
              <a:schemeClr val="accent1"/>
            </a:solidFill>
            <a:prstDash val="solid"/>
            <a:miter lim="800000"/>
            <a:headEnd type="none" w="sm" len="sm"/>
            <a:tailEnd type="none" w="sm" len="sm"/>
          </a:ln>
        </p:spPr>
      </p:cxnSp>
    </p:spTree>
    <p:extLst>
      <p:ext uri="{BB962C8B-B14F-4D97-AF65-F5344CB8AC3E}">
        <p14:creationId xmlns:p14="http://schemas.microsoft.com/office/powerpoint/2010/main" val="2429437561"/>
      </p:ext>
    </p:extLst>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Tree>
    <p:extLst>
      <p:ext uri="{BB962C8B-B14F-4D97-AF65-F5344CB8AC3E}">
        <p14:creationId xmlns:p14="http://schemas.microsoft.com/office/powerpoint/2010/main" val="2005631806"/>
      </p:ext>
    </p:extLst>
  </p:cSld>
  <p:clrMap bg1="lt1" tx1="dk1" bg2="dk2" tx2="lt2" accent1="accent1" accent2="accent2" accent3="accent3" accent4="accent4" accent5="accent5" accent6="accent6" hlink="hlink" folHlink="folHlink"/>
  <p:sldLayoutIdLst>
    <p:sldLayoutId id="214748367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a:extLst>
            <a:ext uri="{FF2B5EF4-FFF2-40B4-BE49-F238E27FC236}">
              <a16:creationId xmlns:a16="http://schemas.microsoft.com/office/drawing/2014/main" id="{148C756E-CC05-0322-AFC3-F9709CB0A6D6}"/>
            </a:ext>
          </a:extLst>
        </p:cNvPr>
        <p:cNvGrpSpPr/>
        <p:nvPr/>
      </p:nvGrpSpPr>
      <p:grpSpPr>
        <a:xfrm>
          <a:off x="0" y="0"/>
          <a:ext cx="0" cy="0"/>
          <a:chOff x="0" y="0"/>
          <a:chExt cx="0" cy="0"/>
        </a:xfrm>
      </p:grpSpPr>
      <p:sp>
        <p:nvSpPr>
          <p:cNvPr id="116" name="Google Shape;116;p1">
            <a:extLst>
              <a:ext uri="{FF2B5EF4-FFF2-40B4-BE49-F238E27FC236}">
                <a16:creationId xmlns:a16="http://schemas.microsoft.com/office/drawing/2014/main" id="{B20C58ED-2FC8-9D73-9EA2-64F51ACCDFE7}"/>
              </a:ext>
            </a:extLst>
          </p:cNvPr>
          <p:cNvSpPr txBox="1">
            <a:spLocks noGrp="1"/>
          </p:cNvSpPr>
          <p:nvPr>
            <p:ph type="ctrTitle"/>
          </p:nvPr>
        </p:nvSpPr>
        <p:spPr>
          <a:xfrm>
            <a:off x="3345285" y="5045618"/>
            <a:ext cx="8577284" cy="544642"/>
          </a:xfrm>
          <a:prstGeom prst="rect">
            <a:avLst/>
          </a:prstGeom>
          <a:noFill/>
          <a:ln>
            <a:noFill/>
          </a:ln>
        </p:spPr>
        <p:txBody>
          <a:bodyPr spcFirstLastPara="1" wrap="square" lIns="0" tIns="45700" rIns="91425" bIns="45700" anchor="t" anchorCtr="0">
            <a:noAutofit/>
          </a:bodyPr>
          <a:lstStyle/>
          <a:p>
            <a:pPr algn="r" rtl="1"/>
            <a:r>
              <a:rPr lang="ar-YE" sz="2800" u="none" strike="noStrike" baseline="0" dirty="0">
                <a:latin typeface="Calibri" panose="020F0502020204030204" pitchFamily="34" charset="0"/>
              </a:rPr>
              <a:t>النظام الدولي لمراقبة مقاومة المضادات الحيوية التابع لمنظمة الأغذية والزراعة</a:t>
            </a:r>
            <a:r>
              <a:rPr lang="en-US" sz="2800" u="none" strike="noStrike" baseline="0" dirty="0">
                <a:latin typeface="Calibri" panose="020F0502020204030204" pitchFamily="34" charset="0"/>
              </a:rPr>
              <a:t> </a:t>
            </a:r>
            <a:r>
              <a:rPr lang="ar-EG" sz="2800" u="none" strike="noStrike" baseline="0" dirty="0">
                <a:latin typeface="Calibri" panose="020F0502020204030204" pitchFamily="34" charset="0"/>
              </a:rPr>
              <a:t>للأمم المتحدة</a:t>
            </a:r>
            <a:r>
              <a:rPr lang="ar-YE" sz="2800" u="none" strike="noStrike" baseline="0" dirty="0">
                <a:latin typeface="Calibri" panose="020F0502020204030204" pitchFamily="34" charset="0"/>
              </a:rPr>
              <a:t> </a:t>
            </a:r>
            <a:r>
              <a:rPr lang="en-US" sz="2800" u="none" strike="noStrike" baseline="0" dirty="0">
                <a:latin typeface="Calibri" panose="020F0502020204030204" pitchFamily="34" charset="0"/>
              </a:rPr>
              <a:t>(InFARM)</a:t>
            </a:r>
            <a:endParaRPr sz="3600" dirty="0"/>
          </a:p>
        </p:txBody>
      </p:sp>
      <p:sp>
        <p:nvSpPr>
          <p:cNvPr id="3" name="TextBox 2">
            <a:extLst>
              <a:ext uri="{FF2B5EF4-FFF2-40B4-BE49-F238E27FC236}">
                <a16:creationId xmlns:a16="http://schemas.microsoft.com/office/drawing/2014/main" id="{591771B8-9E87-FEAD-080D-98AB61AD0B8D}"/>
              </a:ext>
            </a:extLst>
          </p:cNvPr>
          <p:cNvSpPr txBox="1"/>
          <p:nvPr/>
        </p:nvSpPr>
        <p:spPr>
          <a:xfrm>
            <a:off x="389434" y="5842337"/>
            <a:ext cx="11413131" cy="1015663"/>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YE"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أليخاندرو دورادو غارسيا، ضابط صحة الحيوان، قائد فريق </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InFARM</a:t>
            </a:r>
            <a:endParaRPr kumimoji="0" lang="ar-EG"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تقدير</a:t>
            </a:r>
            <a:r>
              <a:rPr kumimoji="0" lang="ar-YE"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جونكسيا سونغ، سارة هيل، أغنيس أغونوس، نورما صوفيسا هوريف، أريستيديس تساشلاريس</a:t>
            </a: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endPar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82053402"/>
      </p:ext>
    </p:extLst>
  </p:cSld>
  <p:clrMapOvr>
    <a:masterClrMapping/>
  </p:clrMapOvr>
  <mc:AlternateContent xmlns:mc="http://schemas.openxmlformats.org/markup-compatibility/2006" xmlns:p14="http://schemas.microsoft.com/office/powerpoint/2010/main">
    <mc:Choice Requires="p14">
      <p:transition spd="slow" p14:dur="2000" advTm="32523"/>
    </mc:Choice>
    <mc:Fallback xmlns="">
      <p:transition spd="slow" advTm="3252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6ACF2-D7B9-8D16-41CA-035D43CB101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99C95B6-0050-19DA-34FF-A9D7A35E463C}"/>
              </a:ext>
            </a:extLst>
          </p:cNvPr>
          <p:cNvSpPr>
            <a:spLocks noGrp="1"/>
          </p:cNvSpPr>
          <p:nvPr>
            <p:ph type="body" idx="2"/>
          </p:nvPr>
        </p:nvSpPr>
        <p:spPr>
          <a:xfrm>
            <a:off x="0" y="437405"/>
            <a:ext cx="12192000" cy="921039"/>
          </a:xfrm>
        </p:spPr>
        <p:txBody>
          <a:bodyPr/>
          <a:lstStyle/>
          <a:p>
            <a:pPr algn="r" rtl="1"/>
            <a:r>
              <a:rPr lang="ar-YE" sz="2400" b="1" dirty="0">
                <a:solidFill>
                  <a:srgbClr val="C00000"/>
                </a:solidFill>
              </a:rPr>
              <a:t>أمثلة على مخططات الصندوق مع الوسيط لانتشار الحالات عبر البلدان</a:t>
            </a:r>
            <a:endParaRPr lang="en-US" sz="2400" dirty="0"/>
          </a:p>
        </p:txBody>
      </p:sp>
      <p:pic>
        <p:nvPicPr>
          <p:cNvPr id="5" name="Picture 4">
            <a:extLst>
              <a:ext uri="{FF2B5EF4-FFF2-40B4-BE49-F238E27FC236}">
                <a16:creationId xmlns:a16="http://schemas.microsoft.com/office/drawing/2014/main" id="{16926738-33FB-7542-5622-5D7D97466462}"/>
              </a:ext>
            </a:extLst>
          </p:cNvPr>
          <p:cNvPicPr>
            <a:picLocks noChangeAspect="1"/>
          </p:cNvPicPr>
          <p:nvPr/>
        </p:nvPicPr>
        <p:blipFill>
          <a:blip r:embed="rId3"/>
          <a:stretch>
            <a:fillRect/>
          </a:stretch>
        </p:blipFill>
        <p:spPr>
          <a:xfrm>
            <a:off x="387820" y="1664678"/>
            <a:ext cx="9708456" cy="4585427"/>
          </a:xfrm>
          <a:prstGeom prst="rect">
            <a:avLst/>
          </a:prstGeom>
        </p:spPr>
      </p:pic>
      <p:sp>
        <p:nvSpPr>
          <p:cNvPr id="4" name="TextBox 3">
            <a:extLst>
              <a:ext uri="{FF2B5EF4-FFF2-40B4-BE49-F238E27FC236}">
                <a16:creationId xmlns:a16="http://schemas.microsoft.com/office/drawing/2014/main" id="{CFB3DDC8-002F-3A6C-6ED0-1079A3E9E0CA}"/>
              </a:ext>
            </a:extLst>
          </p:cNvPr>
          <p:cNvSpPr txBox="1"/>
          <p:nvPr/>
        </p:nvSpPr>
        <p:spPr>
          <a:xfrm>
            <a:off x="10096276" y="1859340"/>
            <a:ext cx="1992943" cy="1323439"/>
          </a:xfrm>
          <a:prstGeom prst="rect">
            <a:avLst/>
          </a:prstGeom>
          <a:noFill/>
        </p:spPr>
        <p:txBody>
          <a:bodyPr wrap="square">
            <a:spAutoFit/>
          </a:bodyPr>
          <a:lstStyle/>
          <a:p>
            <a:pPr algn="r" rtl="1"/>
            <a:r>
              <a:rPr lang="ar-YE" sz="1600" b="1" dirty="0">
                <a:solidFill>
                  <a:srgbClr val="C00000"/>
                </a:solidFill>
              </a:rPr>
              <a:t>البيانات الخام في الحيوانات البرية السليمة</a:t>
            </a:r>
            <a:endParaRPr lang="en-US" sz="1600" b="1" dirty="0">
              <a:solidFill>
                <a:srgbClr val="C00000"/>
              </a:solidFill>
            </a:endParaRPr>
          </a:p>
          <a:p>
            <a:pPr algn="r" rtl="1"/>
            <a:endParaRPr lang="en-US" sz="1600" b="1" dirty="0">
              <a:solidFill>
                <a:srgbClr val="C00000"/>
              </a:solidFill>
            </a:endParaRPr>
          </a:p>
          <a:p>
            <a:pPr algn="r" rtl="1"/>
            <a:r>
              <a:rPr lang="ar-YE" sz="1600" b="1" dirty="0">
                <a:solidFill>
                  <a:srgbClr val="C00000"/>
                </a:solidFill>
              </a:rPr>
              <a:t>لا يمكن إجراء أي مقارنة بدون التصفية!!</a:t>
            </a:r>
            <a:endParaRPr lang="en-US" sz="1600" dirty="0"/>
          </a:p>
        </p:txBody>
      </p:sp>
    </p:spTree>
    <p:extLst>
      <p:ext uri="{BB962C8B-B14F-4D97-AF65-F5344CB8AC3E}">
        <p14:creationId xmlns:p14="http://schemas.microsoft.com/office/powerpoint/2010/main" val="3066957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0A3C1-44FB-B745-7769-4D517BD56318}"/>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4E04465E-B61A-1D43-EA3E-208499087C0A}"/>
              </a:ext>
            </a:extLst>
          </p:cNvPr>
          <p:cNvSpPr>
            <a:spLocks noGrp="1"/>
          </p:cNvSpPr>
          <p:nvPr>
            <p:ph type="subTitle" idx="1"/>
          </p:nvPr>
        </p:nvSpPr>
        <p:spPr>
          <a:xfrm>
            <a:off x="1149953" y="1221042"/>
            <a:ext cx="9535768" cy="4113296"/>
          </a:xfrm>
        </p:spPr>
        <p:txBody>
          <a:bodyPr/>
          <a:lstStyle/>
          <a:p>
            <a:pPr marL="342900" indent="-342900" algn="just" rtl="1"/>
            <a:r>
              <a:rPr lang="ar-EG" sz="2400" dirty="0"/>
              <a:t>اتاحة الوصول الى </a:t>
            </a:r>
            <a:r>
              <a:rPr lang="ar-YE" sz="2400" dirty="0"/>
              <a:t>مساحة آمنة لتخزين بيانات مقاومة مضادات الميكروبات </a:t>
            </a:r>
            <a:r>
              <a:rPr lang="en-US" sz="2400" dirty="0"/>
              <a:t>AMR </a:t>
            </a:r>
            <a:r>
              <a:rPr lang="ar-EG" sz="2400" dirty="0"/>
              <a:t> </a:t>
            </a:r>
            <a:r>
              <a:rPr lang="ar-YE" sz="2400" dirty="0"/>
              <a:t>عبر برامج الرقابة المتعددة ومستويات</a:t>
            </a:r>
            <a:r>
              <a:rPr lang="ar-EG" sz="2400" dirty="0"/>
              <a:t> من</a:t>
            </a:r>
            <a:r>
              <a:rPr lang="ar-YE" sz="2400" dirty="0"/>
              <a:t> السرية القابلة للتخصيص.</a:t>
            </a:r>
            <a:endParaRPr lang="en-US" sz="2400" dirty="0"/>
          </a:p>
          <a:p>
            <a:pPr marL="342900" indent="-342900" algn="just" rtl="1"/>
            <a:r>
              <a:rPr lang="en-US" sz="2400" dirty="0"/>
              <a:t> </a:t>
            </a:r>
            <a:r>
              <a:rPr lang="ar-EG" sz="2400" dirty="0"/>
              <a:t>اتاحة الوصول الى </a:t>
            </a:r>
            <a:r>
              <a:rPr lang="ar-YE" sz="2400" dirty="0"/>
              <a:t>تصورات بيانات تفاعلية مع خيارات تصدير سهلة لاستخدامات متنوعة، مثل التقارير الرسمية والعروض التقديمية والمنشورات.</a:t>
            </a:r>
            <a:endParaRPr lang="ar-EG" sz="2400" dirty="0"/>
          </a:p>
          <a:p>
            <a:pPr marL="342900" indent="-342900" algn="just" rtl="1"/>
            <a:r>
              <a:rPr lang="ar-YE" sz="2400" dirty="0"/>
              <a:t>القيام بمقارنة دولية لتوضيح انتشار ومعدلات مقاومة مضادات الميكروبات الوطنية.</a:t>
            </a:r>
            <a:endParaRPr lang="ar-EG" sz="2400" dirty="0"/>
          </a:p>
          <a:p>
            <a:pPr marL="342900" indent="-342900" algn="just" rtl="1"/>
            <a:r>
              <a:rPr lang="ar-EG" sz="2400" dirty="0"/>
              <a:t>اتاحة الوصول الى </a:t>
            </a:r>
            <a:r>
              <a:rPr lang="ar-YE" sz="2400" dirty="0"/>
              <a:t>مستودع مركزي للوثائق لتوفير سياق لبيانات مقاومة مضادات الميكروبات في البلاد، بما في ذلك خطط الرقابة الوطنية والبروتوكولات والتقارير الناتجة عن تطبيق أدوات تقييم منظمة الأغذية والزراعة</a:t>
            </a:r>
            <a:r>
              <a:rPr lang="ar-EG" sz="2400" dirty="0"/>
              <a:t> </a:t>
            </a:r>
            <a:r>
              <a:rPr lang="en-US" sz="2400" dirty="0"/>
              <a:t>FAO</a:t>
            </a:r>
            <a:endParaRPr lang="ar-EG" sz="2400" dirty="0"/>
          </a:p>
          <a:p>
            <a:pPr marL="342900" indent="-342900" algn="just" rtl="1"/>
            <a:r>
              <a:rPr lang="ar-YE" sz="2400" dirty="0"/>
              <a:t>تحسين التنسيق في إنتاج البيانات وجمعها وتجميعها وتحليلها المتعلقة بمقاومة مضادات الميكروبات.</a:t>
            </a:r>
            <a:endParaRPr lang="ar-EG" sz="2400" dirty="0"/>
          </a:p>
          <a:p>
            <a:pPr marL="342900" indent="-342900" algn="just" rtl="1"/>
            <a:r>
              <a:rPr lang="ar-YE" sz="2400" dirty="0"/>
              <a:t>المساهمة في جهود المراقبة العالمية لمقاومة مضادات الميكروبات من منظور الصحة الواحدة.</a:t>
            </a:r>
            <a:endParaRPr lang="en-US" sz="2400" dirty="0"/>
          </a:p>
        </p:txBody>
      </p:sp>
      <p:sp>
        <p:nvSpPr>
          <p:cNvPr id="3" name="Text Placeholder 2">
            <a:extLst>
              <a:ext uri="{FF2B5EF4-FFF2-40B4-BE49-F238E27FC236}">
                <a16:creationId xmlns:a16="http://schemas.microsoft.com/office/drawing/2014/main" id="{D59FD03C-7477-6F5C-4863-11D82C9014FD}"/>
              </a:ext>
            </a:extLst>
          </p:cNvPr>
          <p:cNvSpPr>
            <a:spLocks noGrp="1"/>
          </p:cNvSpPr>
          <p:nvPr>
            <p:ph type="body" idx="2"/>
          </p:nvPr>
        </p:nvSpPr>
        <p:spPr/>
        <p:txBody>
          <a:bodyPr/>
          <a:lstStyle/>
          <a:p>
            <a:pPr algn="r" rtl="1"/>
            <a:r>
              <a:rPr lang="ar-YE" sz="2400" dirty="0"/>
              <a:t>الفوائد للدول المشاركة في </a:t>
            </a:r>
            <a:r>
              <a:rPr lang="en-US" sz="2400" dirty="0"/>
              <a:t>InFARM</a:t>
            </a:r>
          </a:p>
        </p:txBody>
      </p:sp>
    </p:spTree>
    <p:extLst>
      <p:ext uri="{BB962C8B-B14F-4D97-AF65-F5344CB8AC3E}">
        <p14:creationId xmlns:p14="http://schemas.microsoft.com/office/powerpoint/2010/main" val="1862096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22"/>
          <p:cNvSpPr txBox="1">
            <a:spLocks noGrp="1"/>
          </p:cNvSpPr>
          <p:nvPr>
            <p:ph type="ctrTitle"/>
          </p:nvPr>
        </p:nvSpPr>
        <p:spPr>
          <a:xfrm>
            <a:off x="152400" y="3200400"/>
            <a:ext cx="7924800" cy="2057400"/>
          </a:xfrm>
          <a:prstGeom prst="rect">
            <a:avLst/>
          </a:prstGeom>
          <a:noFill/>
          <a:ln>
            <a:noFill/>
          </a:ln>
        </p:spPr>
        <p:txBody>
          <a:bodyPr spcFirstLastPara="1" wrap="square" lIns="1463025" tIns="46800" rIns="2160000" bIns="45700" anchor="t" anchorCtr="0">
            <a:noAutofit/>
          </a:bodyPr>
          <a:lstStyle/>
          <a:p>
            <a:pPr marL="0" lvl="0" indent="0" algn="ctr" rtl="0">
              <a:lnSpc>
                <a:spcPct val="90000"/>
              </a:lnSpc>
              <a:spcBef>
                <a:spcPts val="0"/>
              </a:spcBef>
              <a:spcAft>
                <a:spcPts val="0"/>
              </a:spcAft>
              <a:buClr>
                <a:srgbClr val="5792C9"/>
              </a:buClr>
              <a:buSzPts val="4800"/>
              <a:buFont typeface="Georgia"/>
              <a:buNone/>
            </a:pPr>
            <a:r>
              <a:rPr lang="en-US" sz="4800" dirty="0"/>
              <a:t>Thank You</a:t>
            </a:r>
            <a:br>
              <a:rPr lang="ar-EG" sz="4800" dirty="0"/>
            </a:br>
            <a:r>
              <a:rPr lang="ar-EG" sz="4800" dirty="0"/>
              <a:t>شكراً </a:t>
            </a:r>
            <a:br>
              <a:rPr lang="en-US" sz="4800" dirty="0"/>
            </a:br>
            <a:endParaRPr sz="4800" dirty="0"/>
          </a:p>
        </p:txBody>
      </p:sp>
      <p:pic>
        <p:nvPicPr>
          <p:cNvPr id="768" name="Google Shape;768;p22"/>
          <p:cNvPicPr preferRelativeResize="0"/>
          <p:nvPr/>
        </p:nvPicPr>
        <p:blipFill rotWithShape="1">
          <a:blip r:embed="rId3">
            <a:alphaModFix/>
          </a:blip>
          <a:srcRect/>
          <a:stretch/>
        </p:blipFill>
        <p:spPr>
          <a:xfrm>
            <a:off x="5540858" y="345622"/>
            <a:ext cx="877686" cy="932541"/>
          </a:xfrm>
          <a:prstGeom prst="rect">
            <a:avLst/>
          </a:prstGeom>
          <a:noFill/>
          <a:ln>
            <a:noFill/>
          </a:ln>
        </p:spPr>
      </p:pic>
      <p:pic>
        <p:nvPicPr>
          <p:cNvPr id="769" name="Google Shape;769;p22" descr="Text&#10;&#10;Description automatically generated"/>
          <p:cNvPicPr preferRelativeResize="0"/>
          <p:nvPr/>
        </p:nvPicPr>
        <p:blipFill rotWithShape="1">
          <a:blip r:embed="rId4">
            <a:alphaModFix/>
          </a:blip>
          <a:srcRect/>
          <a:stretch/>
        </p:blipFill>
        <p:spPr>
          <a:xfrm>
            <a:off x="6874934" y="550312"/>
            <a:ext cx="1749850" cy="523160"/>
          </a:xfrm>
          <a:prstGeom prst="rect">
            <a:avLst/>
          </a:prstGeom>
          <a:noFill/>
          <a:ln>
            <a:noFill/>
          </a:ln>
        </p:spPr>
      </p:pic>
      <p:pic>
        <p:nvPicPr>
          <p:cNvPr id="770" name="Google Shape;770;p22"/>
          <p:cNvPicPr preferRelativeResize="0"/>
          <p:nvPr/>
        </p:nvPicPr>
        <p:blipFill rotWithShape="1">
          <a:blip r:embed="rId5">
            <a:alphaModFix/>
          </a:blip>
          <a:srcRect/>
          <a:stretch/>
        </p:blipFill>
        <p:spPr>
          <a:xfrm>
            <a:off x="3552707" y="457200"/>
            <a:ext cx="1988151" cy="709387"/>
          </a:xfrm>
          <a:prstGeom prst="rect">
            <a:avLst/>
          </a:prstGeom>
          <a:noFill/>
          <a:ln>
            <a:noFill/>
          </a:ln>
        </p:spPr>
      </p:pic>
      <p:pic>
        <p:nvPicPr>
          <p:cNvPr id="3" name="Google Shape;718;p18" descr="http://www.fao.org/fileadmin/user_upload/amr/img/atlass-icons.jpg">
            <a:extLst>
              <a:ext uri="{FF2B5EF4-FFF2-40B4-BE49-F238E27FC236}">
                <a16:creationId xmlns:a16="http://schemas.microsoft.com/office/drawing/2014/main" id="{1A7969A6-CD3E-165F-EE80-0BAB75B72DC9}"/>
              </a:ext>
            </a:extLst>
          </p:cNvPr>
          <p:cNvPicPr preferRelativeResize="0"/>
          <p:nvPr/>
        </p:nvPicPr>
        <p:blipFill rotWithShape="1">
          <a:blip r:embed="rId6">
            <a:alphaModFix/>
          </a:blip>
          <a:srcRect/>
          <a:stretch/>
        </p:blipFill>
        <p:spPr>
          <a:xfrm>
            <a:off x="6562938" y="5651668"/>
            <a:ext cx="5008136" cy="11060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25988"/>
    </mc:Choice>
    <mc:Fallback xmlns="">
      <p:transition spd="slow" advTm="2598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1">
          <a:extLst>
            <a:ext uri="{FF2B5EF4-FFF2-40B4-BE49-F238E27FC236}">
              <a16:creationId xmlns:a16="http://schemas.microsoft.com/office/drawing/2014/main" id="{D44419D0-2923-03E7-ED0E-6A1743C8DD9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920AA44-4135-ADB0-B6AD-3DCCC9397415}"/>
              </a:ext>
            </a:extLst>
          </p:cNvPr>
          <p:cNvPicPr>
            <a:picLocks noChangeAspect="1"/>
          </p:cNvPicPr>
          <p:nvPr/>
        </p:nvPicPr>
        <p:blipFill>
          <a:blip r:embed="rId3"/>
          <a:stretch>
            <a:fillRect/>
          </a:stretch>
        </p:blipFill>
        <p:spPr>
          <a:xfrm>
            <a:off x="0" y="69086"/>
            <a:ext cx="12192000" cy="6719828"/>
          </a:xfrm>
          <a:prstGeom prst="rect">
            <a:avLst/>
          </a:prstGeom>
        </p:spPr>
      </p:pic>
      <p:pic>
        <p:nvPicPr>
          <p:cNvPr id="8" name="Picture 7">
            <a:extLst>
              <a:ext uri="{FF2B5EF4-FFF2-40B4-BE49-F238E27FC236}">
                <a16:creationId xmlns:a16="http://schemas.microsoft.com/office/drawing/2014/main" id="{07F1D61B-18F6-44D3-A61E-31930A2942FE}"/>
              </a:ext>
            </a:extLst>
          </p:cNvPr>
          <p:cNvPicPr>
            <a:picLocks noChangeAspect="1"/>
          </p:cNvPicPr>
          <p:nvPr/>
        </p:nvPicPr>
        <p:blipFill>
          <a:blip r:embed="rId4"/>
          <a:stretch>
            <a:fillRect/>
          </a:stretch>
        </p:blipFill>
        <p:spPr>
          <a:xfrm>
            <a:off x="8035058" y="2205523"/>
            <a:ext cx="3677111" cy="2446950"/>
          </a:xfrm>
          <a:prstGeom prst="rect">
            <a:avLst/>
          </a:prstGeom>
        </p:spPr>
      </p:pic>
      <p:pic>
        <p:nvPicPr>
          <p:cNvPr id="2050" name="Picture 2" descr="Asian Panic Stock Photos, Images and ...">
            <a:extLst>
              <a:ext uri="{FF2B5EF4-FFF2-40B4-BE49-F238E27FC236}">
                <a16:creationId xmlns:a16="http://schemas.microsoft.com/office/drawing/2014/main" id="{2F38F7D9-861A-A7FC-E143-E8219EA864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5409" y="2205523"/>
            <a:ext cx="3664031" cy="243824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thnic Woman Screaming Crying Panic Studio Stock Photo 1221039163 |  Shutterstock">
            <a:extLst>
              <a:ext uri="{FF2B5EF4-FFF2-40B4-BE49-F238E27FC236}">
                <a16:creationId xmlns:a16="http://schemas.microsoft.com/office/drawing/2014/main" id="{9BD35905-D2BA-51B9-6907-6A710CC5D68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8251"/>
          <a:stretch>
            <a:fillRect/>
          </a:stretch>
        </p:blipFill>
        <p:spPr bwMode="auto">
          <a:xfrm>
            <a:off x="302779" y="2205523"/>
            <a:ext cx="3714750" cy="2446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286391"/>
      </p:ext>
    </p:extLst>
  </p:cSld>
  <p:clrMapOvr>
    <a:masterClrMapping/>
  </p:clrMapOvr>
  <mc:AlternateContent xmlns:mc="http://schemas.openxmlformats.org/markup-compatibility/2006" xmlns:p14="http://schemas.microsoft.com/office/powerpoint/2010/main">
    <mc:Choice Requires="p14">
      <p:transition spd="slow" p14:dur="2000" advTm="120033"/>
    </mc:Choice>
    <mc:Fallback xmlns="">
      <p:transition spd="slow" advTm="1200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10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1">
          <a:extLst>
            <a:ext uri="{FF2B5EF4-FFF2-40B4-BE49-F238E27FC236}">
              <a16:creationId xmlns:a16="http://schemas.microsoft.com/office/drawing/2014/main" id="{8CF0BCEC-EC8C-3A14-1308-42129F5E3F10}"/>
            </a:ext>
          </a:extLst>
        </p:cNvPr>
        <p:cNvGrpSpPr/>
        <p:nvPr/>
      </p:nvGrpSpPr>
      <p:grpSpPr>
        <a:xfrm>
          <a:off x="0" y="0"/>
          <a:ext cx="0" cy="0"/>
          <a:chOff x="0" y="0"/>
          <a:chExt cx="0" cy="0"/>
        </a:xfrm>
      </p:grpSpPr>
      <p:pic>
        <p:nvPicPr>
          <p:cNvPr id="2052" name="Picture 4" descr="How to use different types of data and measurement to get on the same page  - Health Quality Council">
            <a:extLst>
              <a:ext uri="{FF2B5EF4-FFF2-40B4-BE49-F238E27FC236}">
                <a16:creationId xmlns:a16="http://schemas.microsoft.com/office/drawing/2014/main" id="{C269F4EC-0793-5D50-BFF6-B9B8A16621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791327"/>
      </p:ext>
    </p:extLst>
  </p:cSld>
  <p:clrMapOvr>
    <a:masterClrMapping/>
  </p:clrMapOvr>
  <mc:AlternateContent xmlns:mc="http://schemas.openxmlformats.org/markup-compatibility/2006" xmlns:p14="http://schemas.microsoft.com/office/powerpoint/2010/main">
    <mc:Choice Requires="p14">
      <p:transition spd="slow" p14:dur="2000" advTm="120033"/>
    </mc:Choice>
    <mc:Fallback xmlns="">
      <p:transition spd="slow" advTm="12003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D26A6F27-7197-CA53-AB4D-0107A8E61042}"/>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D567BB7-6BF7-71E8-D382-FBA61CE6047B}"/>
              </a:ext>
            </a:extLst>
          </p:cNvPr>
          <p:cNvPicPr>
            <a:picLocks noChangeAspect="1"/>
          </p:cNvPicPr>
          <p:nvPr/>
        </p:nvPicPr>
        <p:blipFill>
          <a:blip r:embed="rId3"/>
          <a:stretch>
            <a:fillRect/>
          </a:stretch>
        </p:blipFill>
        <p:spPr>
          <a:xfrm>
            <a:off x="5518836" y="939445"/>
            <a:ext cx="4959436" cy="2448292"/>
          </a:xfrm>
          <a:prstGeom prst="rect">
            <a:avLst/>
          </a:prstGeom>
          <a:ln>
            <a:noFill/>
          </a:ln>
          <a:effectLst>
            <a:outerShdw blurRad="292100" dist="139700" dir="2700000" algn="tl" rotWithShape="0">
              <a:srgbClr val="333333">
                <a:alpha val="65000"/>
              </a:srgbClr>
            </a:outerShdw>
          </a:effectLst>
        </p:spPr>
      </p:pic>
      <p:sp>
        <p:nvSpPr>
          <p:cNvPr id="12" name="Google Shape;230;p9">
            <a:extLst>
              <a:ext uri="{FF2B5EF4-FFF2-40B4-BE49-F238E27FC236}">
                <a16:creationId xmlns:a16="http://schemas.microsoft.com/office/drawing/2014/main" id="{2B635F66-543A-84E5-64C1-9F68DDE18F83}"/>
              </a:ext>
            </a:extLst>
          </p:cNvPr>
          <p:cNvSpPr txBox="1">
            <a:spLocks noGrp="1"/>
          </p:cNvSpPr>
          <p:nvPr>
            <p:ph type="body" idx="2"/>
          </p:nvPr>
        </p:nvSpPr>
        <p:spPr>
          <a:xfrm>
            <a:off x="0" y="419218"/>
            <a:ext cx="12192000" cy="396492"/>
          </a:xfrm>
          <a:prstGeom prst="rect">
            <a:avLst/>
          </a:prstGeom>
          <a:solidFill>
            <a:srgbClr val="5792C9">
              <a:alpha val="20000"/>
            </a:srgbClr>
          </a:solidFill>
          <a:ln>
            <a:noFill/>
          </a:ln>
        </p:spPr>
        <p:txBody>
          <a:bodyPr spcFirstLastPara="1" wrap="square" lIns="540000" tIns="45700" rIns="540000" bIns="45700" anchor="ctr" anchorCtr="0">
            <a:normAutofit fontScale="92500" lnSpcReduction="20000"/>
          </a:bodyPr>
          <a:lstStyle/>
          <a:p>
            <a:pPr marL="0" lvl="0" indent="0" algn="r" rtl="1">
              <a:lnSpc>
                <a:spcPct val="90000"/>
              </a:lnSpc>
              <a:spcBef>
                <a:spcPts val="0"/>
              </a:spcBef>
              <a:spcAft>
                <a:spcPts val="0"/>
              </a:spcAft>
              <a:buClr>
                <a:srgbClr val="5792C9"/>
              </a:buClr>
              <a:buSzPts val="2000"/>
              <a:buFont typeface="Georgia"/>
              <a:buNone/>
            </a:pPr>
            <a:r>
              <a:rPr lang="ar-EG" sz="2800" b="1" dirty="0"/>
              <a:t>نهج الرصد </a:t>
            </a:r>
            <a:r>
              <a:rPr lang="en-US" sz="2800" b="1" dirty="0"/>
              <a:t>InFARM</a:t>
            </a:r>
            <a:endParaRPr sz="2800" b="1" dirty="0"/>
          </a:p>
        </p:txBody>
      </p:sp>
      <p:sp>
        <p:nvSpPr>
          <p:cNvPr id="13" name="Google Shape;233;p9">
            <a:extLst>
              <a:ext uri="{FF2B5EF4-FFF2-40B4-BE49-F238E27FC236}">
                <a16:creationId xmlns:a16="http://schemas.microsoft.com/office/drawing/2014/main" id="{79ED7BB7-C4AE-7B5B-171A-0182183AC733}"/>
              </a:ext>
            </a:extLst>
          </p:cNvPr>
          <p:cNvSpPr txBox="1"/>
          <p:nvPr/>
        </p:nvSpPr>
        <p:spPr>
          <a:xfrm>
            <a:off x="393599" y="1001942"/>
            <a:ext cx="4341363" cy="2554505"/>
          </a:xfrm>
          <a:prstGeom prst="rect">
            <a:avLst/>
          </a:prstGeom>
          <a:noFill/>
          <a:ln>
            <a:noFill/>
          </a:ln>
        </p:spPr>
        <p:txBody>
          <a:bodyPr spcFirstLastPara="1" wrap="square" lIns="91425" tIns="45700" rIns="91425" bIns="45700" anchor="t" anchorCtr="0">
            <a:spAutoFit/>
          </a:bodyPr>
          <a:lstStyle/>
          <a:p>
            <a:pPr marL="2857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ar-EG" sz="160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rPr>
              <a:t>نظام معلومات عالمي</a:t>
            </a:r>
          </a:p>
          <a:p>
            <a:pPr marL="285750" lvl="0" indent="-285750" algn="r" rtl="1" latinLnBrk="0">
              <a:buClr>
                <a:srgbClr val="000000"/>
              </a:buClr>
              <a:buSzPts val="1400"/>
              <a:buFont typeface="Arial" panose="020B0604020202020204" pitchFamily="34" charset="0"/>
              <a:buChar char="•"/>
              <a:defRPr/>
            </a:pPr>
            <a:r>
              <a:rPr lang="ar-EG" sz="1600" kern="0" dirty="0">
                <a:solidFill>
                  <a:srgbClr val="000000"/>
                </a:solidFill>
                <a:latin typeface="Calibri" panose="020F0502020204030204" pitchFamily="34" charset="0"/>
                <a:ea typeface="Calibri"/>
                <a:cs typeface="Calibri" panose="020F0502020204030204" pitchFamily="34" charset="0"/>
                <a:sym typeface="Calibri"/>
              </a:rPr>
              <a:t>منصة تكنولوجيا المعلومات الرقمية + الأنشطة لمساعدة الدول</a:t>
            </a:r>
            <a:endParaRPr kumimoji="0" lang="en-US" sz="1600"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a:p>
            <a:pPr marR="0" lvl="0" algn="l" defTabSz="914400" rtl="0" eaLnBrk="1" fontAlgn="auto" latinLnBrk="0" hangingPunct="1">
              <a:lnSpc>
                <a:spcPct val="100000"/>
              </a:lnSpc>
              <a:spcBef>
                <a:spcPts val="0"/>
              </a:spcBef>
              <a:spcAft>
                <a:spcPts val="0"/>
              </a:spcAft>
              <a:buClr>
                <a:srgbClr val="000000"/>
              </a:buClr>
              <a:buSzPts val="1400"/>
              <a:tabLst/>
              <a:defRPr/>
            </a:pPr>
            <a:endParaRPr lang="en-US" sz="1600" kern="0" dirty="0">
              <a:solidFill>
                <a:srgbClr val="000000"/>
              </a:solidFill>
              <a:latin typeface="Calibri" panose="020F0502020204030204" pitchFamily="34" charset="0"/>
              <a:ea typeface="Calibri"/>
              <a:cs typeface="Calibri" panose="020F0502020204030204" pitchFamily="34" charset="0"/>
              <a:sym typeface="Calibri"/>
            </a:endParaRPr>
          </a:p>
          <a:p>
            <a:pPr marL="285750" lvl="0" indent="-285750" algn="r" rtl="1" latinLnBrk="0">
              <a:buClr>
                <a:srgbClr val="000000"/>
              </a:buClr>
              <a:buSzPts val="1400"/>
              <a:buFont typeface="Arial" panose="020B0604020202020204" pitchFamily="34" charset="0"/>
              <a:buChar char="•"/>
              <a:defRPr/>
            </a:pPr>
            <a:r>
              <a:rPr lang="ar-YE" sz="1600" kern="0" dirty="0">
                <a:solidFill>
                  <a:srgbClr val="000000"/>
                </a:solidFill>
                <a:latin typeface="Calibri" panose="020F0502020204030204" pitchFamily="34" charset="0"/>
                <a:ea typeface="Calibri"/>
                <a:cs typeface="Calibri" panose="020F0502020204030204" pitchFamily="34" charset="0"/>
                <a:sym typeface="Calibri"/>
              </a:rPr>
              <a:t>جمع وفرز وتحليل وتصوير البيانات الخاصة بمراقبة ومتابعة مقاومة المضادات الحيوية لديهم، بشكل أساسي من الثروة الحيوانية ومصايد الأسماك وتربية الأحياء المائية، إلى جانب المنتجات الغذائية المرتبطة بها.</a:t>
            </a:r>
            <a:endParaRPr lang="ar-EG" sz="1600" kern="0" dirty="0">
              <a:solidFill>
                <a:srgbClr val="000000"/>
              </a:solidFill>
              <a:latin typeface="Calibri" panose="020F0502020204030204" pitchFamily="34" charset="0"/>
              <a:ea typeface="Calibri"/>
              <a:cs typeface="Calibri" panose="020F0502020204030204" pitchFamily="34" charset="0"/>
              <a:sym typeface="Calibri"/>
            </a:endParaRPr>
          </a:p>
          <a:p>
            <a:pPr marL="285750" lvl="0" indent="-285750" algn="r" rtl="1" latinLnBrk="0">
              <a:buClr>
                <a:srgbClr val="000000"/>
              </a:buClr>
              <a:buSzPts val="1400"/>
              <a:buFont typeface="Arial" panose="020B0604020202020204" pitchFamily="34" charset="0"/>
              <a:buChar char="•"/>
              <a:defRPr/>
            </a:pPr>
            <a:r>
              <a:rPr lang="ar-EG" sz="1600" kern="0" dirty="0">
                <a:solidFill>
                  <a:srgbClr val="000000"/>
                </a:solidFill>
                <a:latin typeface="Calibri" panose="020F0502020204030204" pitchFamily="34" charset="0"/>
                <a:ea typeface="Calibri"/>
                <a:cs typeface="Calibri" panose="020F0502020204030204" pitchFamily="34" charset="0"/>
                <a:sym typeface="Calibri"/>
              </a:rPr>
              <a:t>التوسع إلى </a:t>
            </a:r>
            <a:r>
              <a:rPr lang="en-GB" sz="1600" kern="0" dirty="0">
                <a:solidFill>
                  <a:srgbClr val="000000"/>
                </a:solidFill>
                <a:latin typeface="Calibri" panose="020F0502020204030204" pitchFamily="34" charset="0"/>
                <a:ea typeface="Calibri"/>
                <a:cs typeface="Calibri" panose="020F0502020204030204" pitchFamily="34" charset="0"/>
                <a:sym typeface="Calibri"/>
              </a:rPr>
              <a:t>AMU</a:t>
            </a:r>
            <a:r>
              <a:rPr lang="ar-EG" sz="1600" kern="0" dirty="0">
                <a:solidFill>
                  <a:srgbClr val="000000"/>
                </a:solidFill>
                <a:latin typeface="Calibri" panose="020F0502020204030204" pitchFamily="34" charset="0"/>
                <a:ea typeface="Calibri"/>
                <a:cs typeface="Calibri" panose="020F0502020204030204" pitchFamily="34" charset="0"/>
                <a:sym typeface="Calibri"/>
              </a:rPr>
              <a:t> ( استخدام مضادات الميكروبات) في النباتات في عام 2025</a:t>
            </a:r>
          </a:p>
        </p:txBody>
      </p:sp>
      <p:pic>
        <p:nvPicPr>
          <p:cNvPr id="14" name="Google Shape;208;p33" descr="File:Circle-icons-tools.svg - Wikimedia Commons">
            <a:extLst>
              <a:ext uri="{FF2B5EF4-FFF2-40B4-BE49-F238E27FC236}">
                <a16:creationId xmlns:a16="http://schemas.microsoft.com/office/drawing/2014/main" id="{1B8E3803-A156-6387-40A6-7041C535994D}"/>
              </a:ext>
            </a:extLst>
          </p:cNvPr>
          <p:cNvPicPr preferRelativeResize="0"/>
          <p:nvPr/>
        </p:nvPicPr>
        <p:blipFill rotWithShape="1">
          <a:blip r:embed="rId4">
            <a:alphaModFix/>
          </a:blip>
          <a:srcRect/>
          <a:stretch/>
        </p:blipFill>
        <p:spPr>
          <a:xfrm>
            <a:off x="4824997" y="2461695"/>
            <a:ext cx="820081" cy="820081"/>
          </a:xfrm>
          <a:prstGeom prst="rect">
            <a:avLst/>
          </a:prstGeom>
          <a:noFill/>
          <a:ln>
            <a:noFill/>
          </a:ln>
          <a:effectLst>
            <a:outerShdw blurRad="292100" dist="139700" dir="2700000" algn="tl" rotWithShape="0">
              <a:srgbClr val="333333">
                <a:alpha val="64313"/>
              </a:srgbClr>
            </a:outerShdw>
          </a:effectLst>
        </p:spPr>
      </p:pic>
      <p:pic>
        <p:nvPicPr>
          <p:cNvPr id="15" name="Google Shape;211;p33">
            <a:extLst>
              <a:ext uri="{FF2B5EF4-FFF2-40B4-BE49-F238E27FC236}">
                <a16:creationId xmlns:a16="http://schemas.microsoft.com/office/drawing/2014/main" id="{C8B18911-C5D1-A3EA-95CF-E64C9462D1D9}"/>
              </a:ext>
            </a:extLst>
          </p:cNvPr>
          <p:cNvPicPr preferRelativeResize="0"/>
          <p:nvPr/>
        </p:nvPicPr>
        <p:blipFill rotWithShape="1">
          <a:blip r:embed="rId5">
            <a:alphaModFix/>
          </a:blip>
          <a:srcRect/>
          <a:stretch/>
        </p:blipFill>
        <p:spPr>
          <a:xfrm>
            <a:off x="8914636" y="3213375"/>
            <a:ext cx="1264746" cy="903391"/>
          </a:xfrm>
          <a:prstGeom prst="rect">
            <a:avLst/>
          </a:prstGeom>
          <a:noFill/>
          <a:ln>
            <a:noFill/>
          </a:ln>
          <a:effectLst>
            <a:outerShdw blurRad="292100" dist="139700" dir="2700000" algn="tl" rotWithShape="0">
              <a:srgbClr val="333333">
                <a:alpha val="64313"/>
              </a:srgbClr>
            </a:outerShdw>
          </a:effectLst>
        </p:spPr>
      </p:pic>
      <p:pic>
        <p:nvPicPr>
          <p:cNvPr id="16" name="Google Shape;212;p33" descr="Ultra-dense Networks | NIST">
            <a:extLst>
              <a:ext uri="{FF2B5EF4-FFF2-40B4-BE49-F238E27FC236}">
                <a16:creationId xmlns:a16="http://schemas.microsoft.com/office/drawing/2014/main" id="{FBC88B81-5C89-5D1B-1F3E-CAA4815D6B37}"/>
              </a:ext>
            </a:extLst>
          </p:cNvPr>
          <p:cNvPicPr preferRelativeResize="0"/>
          <p:nvPr/>
        </p:nvPicPr>
        <p:blipFill rotWithShape="1">
          <a:blip r:embed="rId6">
            <a:alphaModFix/>
          </a:blip>
          <a:srcRect/>
          <a:stretch/>
        </p:blipFill>
        <p:spPr>
          <a:xfrm>
            <a:off x="6231409" y="3224168"/>
            <a:ext cx="1186780" cy="866395"/>
          </a:xfrm>
          <a:prstGeom prst="rect">
            <a:avLst/>
          </a:prstGeom>
          <a:noFill/>
          <a:ln>
            <a:noFill/>
          </a:ln>
          <a:effectLst>
            <a:outerShdw blurRad="292100" dist="139700" dir="2700000" algn="tl" rotWithShape="0">
              <a:srgbClr val="333333">
                <a:alpha val="64313"/>
              </a:srgbClr>
            </a:outerShdw>
          </a:effectLst>
        </p:spPr>
      </p:pic>
      <p:pic>
        <p:nvPicPr>
          <p:cNvPr id="17" name="Google Shape;219;p33">
            <a:extLst>
              <a:ext uri="{FF2B5EF4-FFF2-40B4-BE49-F238E27FC236}">
                <a16:creationId xmlns:a16="http://schemas.microsoft.com/office/drawing/2014/main" id="{9C5283AE-6A2F-0A84-B077-F8A9CC3AC8F6}"/>
              </a:ext>
            </a:extLst>
          </p:cNvPr>
          <p:cNvPicPr preferRelativeResize="0"/>
          <p:nvPr/>
        </p:nvPicPr>
        <p:blipFill rotWithShape="1">
          <a:blip r:embed="rId7">
            <a:alphaModFix/>
          </a:blip>
          <a:srcRect/>
          <a:stretch/>
        </p:blipFill>
        <p:spPr>
          <a:xfrm>
            <a:off x="4613092" y="1442538"/>
            <a:ext cx="1467293" cy="689335"/>
          </a:xfrm>
          <a:prstGeom prst="rect">
            <a:avLst/>
          </a:prstGeom>
          <a:noFill/>
          <a:ln>
            <a:noFill/>
          </a:ln>
          <a:effectLst>
            <a:outerShdw blurRad="292100" dist="139700" dir="2700000" algn="tl" rotWithShape="0">
              <a:srgbClr val="333333">
                <a:alpha val="64313"/>
              </a:srgbClr>
            </a:outerShdw>
          </a:effectLst>
        </p:spPr>
      </p:pic>
      <p:pic>
        <p:nvPicPr>
          <p:cNvPr id="18" name="Picture 17">
            <a:extLst>
              <a:ext uri="{FF2B5EF4-FFF2-40B4-BE49-F238E27FC236}">
                <a16:creationId xmlns:a16="http://schemas.microsoft.com/office/drawing/2014/main" id="{0200E846-D283-9608-BDB2-C01B9102AFB3}"/>
              </a:ext>
            </a:extLst>
          </p:cNvPr>
          <p:cNvPicPr>
            <a:picLocks noChangeAspect="1"/>
          </p:cNvPicPr>
          <p:nvPr/>
        </p:nvPicPr>
        <p:blipFill>
          <a:blip r:embed="rId8"/>
          <a:stretch>
            <a:fillRect/>
          </a:stretch>
        </p:blipFill>
        <p:spPr>
          <a:xfrm>
            <a:off x="9852174" y="1237917"/>
            <a:ext cx="2141415" cy="1582785"/>
          </a:xfrm>
          <a:prstGeom prst="rect">
            <a:avLst/>
          </a:prstGeom>
        </p:spPr>
      </p:pic>
      <p:sp>
        <p:nvSpPr>
          <p:cNvPr id="19" name="TextBox 18">
            <a:extLst>
              <a:ext uri="{FF2B5EF4-FFF2-40B4-BE49-F238E27FC236}">
                <a16:creationId xmlns:a16="http://schemas.microsoft.com/office/drawing/2014/main" id="{77078305-0631-D2E6-B34C-159E4A41C94E}"/>
              </a:ext>
            </a:extLst>
          </p:cNvPr>
          <p:cNvSpPr txBox="1"/>
          <p:nvPr/>
        </p:nvSpPr>
        <p:spPr>
          <a:xfrm>
            <a:off x="6173014" y="4339426"/>
            <a:ext cx="5069121" cy="1569620"/>
          </a:xfrm>
          <a:prstGeom prst="rect">
            <a:avLst/>
          </a:prstGeom>
          <a:noFill/>
          <a:ln>
            <a:noFill/>
          </a:ln>
        </p:spPr>
        <p:txBody>
          <a:bodyPr spcFirstLastPara="1" wrap="square" lIns="91425" tIns="45700" rIns="91425" bIns="45700" anchor="t" anchorCtr="0">
            <a:spAutoFit/>
          </a:bodyPr>
          <a:lstStyle>
            <a:defPPr>
              <a:defRPr lang="ko-KR"/>
            </a:defPPr>
            <a:lvl1pPr marL="285750" marR="0" lvl="0" indent="-285750" fontAlgn="auto" latinLnBrk="0">
              <a:lnSpc>
                <a:spcPct val="100000"/>
              </a:lnSpc>
              <a:spcBef>
                <a:spcPts val="0"/>
              </a:spcBef>
              <a:spcAft>
                <a:spcPts val="0"/>
              </a:spcAft>
              <a:buClr>
                <a:srgbClr val="000000"/>
              </a:buClr>
              <a:buSzPts val="1400"/>
              <a:buFont typeface="Arial" panose="020B0604020202020204" pitchFamily="34" charset="0"/>
              <a:buChar char="•"/>
              <a:tabLst/>
              <a:defRPr kumimoji="0" sz="1600" i="0" u="none" strike="noStrike" kern="0" cap="none" spc="0" normalizeH="0" baseline="0">
                <a:ln>
                  <a:noFill/>
                </a:ln>
                <a:solidFill>
                  <a:srgbClr val="000000"/>
                </a:solidFill>
                <a:effectLst/>
                <a:uLnTx/>
                <a:uFillTx/>
                <a:latin typeface="Calibri" panose="020F0502020204030204" pitchFamily="34" charset="0"/>
                <a:ea typeface="Calibri"/>
                <a:cs typeface="Calibri" panose="020F0502020204030204" pitchFamily="34" charset="0"/>
              </a:defRPr>
            </a:lvl1pPr>
          </a:lstStyle>
          <a:p>
            <a:pPr algn="r" rtl="1"/>
            <a:r>
              <a:rPr lang="ar-YE" dirty="0">
                <a:sym typeface="Calibri"/>
              </a:rPr>
              <a:t>أداة التقييم للمختبرات وأنظمة مراقبة مقاومة المضادات الحيوية </a:t>
            </a:r>
            <a:r>
              <a:rPr lang="ar-EG" dirty="0">
                <a:sym typeface="Calibri"/>
              </a:rPr>
              <a:t>(</a:t>
            </a:r>
            <a:r>
              <a:rPr lang="en-US" dirty="0">
                <a:sym typeface="Calibri"/>
              </a:rPr>
              <a:t>ATLASS</a:t>
            </a:r>
            <a:r>
              <a:rPr lang="ar-EG" dirty="0">
                <a:sym typeface="Calibri"/>
              </a:rPr>
              <a:t>)</a:t>
            </a:r>
            <a:endParaRPr lang="en-US" dirty="0">
              <a:sym typeface="Calibri"/>
            </a:endParaRPr>
          </a:p>
          <a:p>
            <a:pPr algn="r" rtl="1"/>
            <a:r>
              <a:rPr lang="ar-YE" dirty="0">
                <a:sym typeface="Calibri"/>
              </a:rPr>
              <a:t>تطبيق رقمي قيد التطوير (من المتوقع إصدار النسخة التجريبية في سبتمبر 2025)</a:t>
            </a:r>
            <a:endParaRPr lang="en-US" dirty="0">
              <a:sym typeface="Calibri"/>
            </a:endParaRPr>
          </a:p>
          <a:p>
            <a:pPr algn="r" rtl="1"/>
            <a:r>
              <a:rPr lang="en-US" dirty="0">
                <a:sym typeface="Calibri"/>
              </a:rPr>
              <a:t>FAO-ATLASS </a:t>
            </a:r>
            <a:r>
              <a:rPr lang="ar-YE" dirty="0">
                <a:sym typeface="Calibri"/>
              </a:rPr>
              <a:t>كأداة لقياس جودة بيانات مقاومة المضادات الحيوية المستلمة في نظام </a:t>
            </a:r>
            <a:r>
              <a:rPr lang="en-US" dirty="0">
                <a:sym typeface="Calibri"/>
              </a:rPr>
              <a:t>InFARM</a:t>
            </a:r>
          </a:p>
        </p:txBody>
      </p:sp>
      <p:pic>
        <p:nvPicPr>
          <p:cNvPr id="20" name="Picture 19">
            <a:extLst>
              <a:ext uri="{FF2B5EF4-FFF2-40B4-BE49-F238E27FC236}">
                <a16:creationId xmlns:a16="http://schemas.microsoft.com/office/drawing/2014/main" id="{4EDFE024-FD9A-33A5-3E37-D7E9227B59D6}"/>
              </a:ext>
            </a:extLst>
          </p:cNvPr>
          <p:cNvPicPr>
            <a:picLocks noChangeAspect="1"/>
          </p:cNvPicPr>
          <p:nvPr/>
        </p:nvPicPr>
        <p:blipFill>
          <a:blip r:embed="rId9"/>
          <a:srcRect l="4323" r="5696"/>
          <a:stretch/>
        </p:blipFill>
        <p:spPr>
          <a:xfrm>
            <a:off x="459800" y="3777858"/>
            <a:ext cx="3028028" cy="1781801"/>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42BC409F-51D2-956B-B5D8-48471FFB4FC1}"/>
              </a:ext>
            </a:extLst>
          </p:cNvPr>
          <p:cNvPicPr>
            <a:picLocks noChangeAspect="1"/>
          </p:cNvPicPr>
          <p:nvPr/>
        </p:nvPicPr>
        <p:blipFill>
          <a:blip r:embed="rId10"/>
          <a:stretch>
            <a:fillRect/>
          </a:stretch>
        </p:blipFill>
        <p:spPr>
          <a:xfrm>
            <a:off x="3561467" y="3777858"/>
            <a:ext cx="2103251" cy="1238394"/>
          </a:xfrm>
          <a:prstGeom prst="rect">
            <a:avLst/>
          </a:prstGeom>
          <a:ln>
            <a:noFill/>
          </a:ln>
          <a:effectLst>
            <a:outerShdw blurRad="292100" dist="139700" dir="2700000" algn="tl" rotWithShape="0">
              <a:srgbClr val="333333">
                <a:alpha val="65000"/>
              </a:srgbClr>
            </a:outerShdw>
          </a:effectLst>
        </p:spPr>
      </p:pic>
      <p:pic>
        <p:nvPicPr>
          <p:cNvPr id="22" name="Picture 21">
            <a:extLst>
              <a:ext uri="{FF2B5EF4-FFF2-40B4-BE49-F238E27FC236}">
                <a16:creationId xmlns:a16="http://schemas.microsoft.com/office/drawing/2014/main" id="{998FEA69-9D17-BE18-B67A-81EBFA488C76}"/>
              </a:ext>
            </a:extLst>
          </p:cNvPr>
          <p:cNvPicPr>
            <a:picLocks noChangeAspect="1"/>
          </p:cNvPicPr>
          <p:nvPr/>
        </p:nvPicPr>
        <p:blipFill>
          <a:blip r:embed="rId11"/>
          <a:stretch>
            <a:fillRect/>
          </a:stretch>
        </p:blipFill>
        <p:spPr>
          <a:xfrm>
            <a:off x="1701660" y="5094021"/>
            <a:ext cx="4227216" cy="16846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51133070"/>
      </p:ext>
    </p:extLst>
  </p:cSld>
  <p:clrMapOvr>
    <a:masterClrMapping/>
  </p:clrMapOvr>
  <mc:AlternateContent xmlns:mc="http://schemas.openxmlformats.org/markup-compatibility/2006" xmlns:p14="http://schemas.microsoft.com/office/powerpoint/2010/main">
    <mc:Choice Requires="p14">
      <p:transition spd="slow" p14:dur="2000" advTm="87703"/>
    </mc:Choice>
    <mc:Fallback xmlns="">
      <p:transition spd="slow" advTm="877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00"/>
                                        <p:tgtEl>
                                          <p:spTgt spid="17"/>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childTnLst>
                                </p:cTn>
                              </p:par>
                              <p:par>
                                <p:cTn id="22" presetID="10"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childTnLst>
                                </p:cTn>
                              </p:par>
                              <p:par>
                                <p:cTn id="34" presetID="10"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childTnLst>
                                </p:cTn>
                              </p:par>
                              <p:par>
                                <p:cTn id="37" presetID="10"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29589446-1103-0160-2A4E-84981CB4612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1939E34-5FDD-8652-6E69-D5FD212E6D63}"/>
              </a:ext>
            </a:extLst>
          </p:cNvPr>
          <p:cNvPicPr>
            <a:picLocks noChangeAspect="1"/>
          </p:cNvPicPr>
          <p:nvPr/>
        </p:nvPicPr>
        <p:blipFill>
          <a:blip r:embed="rId3"/>
          <a:stretch>
            <a:fillRect/>
          </a:stretch>
        </p:blipFill>
        <p:spPr>
          <a:xfrm>
            <a:off x="1021231" y="1293901"/>
            <a:ext cx="7724358" cy="4708910"/>
          </a:xfrm>
          <a:prstGeom prst="rect">
            <a:avLst/>
          </a:prstGeom>
        </p:spPr>
      </p:pic>
      <p:sp>
        <p:nvSpPr>
          <p:cNvPr id="3" name="Google Shape;230;p9">
            <a:extLst>
              <a:ext uri="{FF2B5EF4-FFF2-40B4-BE49-F238E27FC236}">
                <a16:creationId xmlns:a16="http://schemas.microsoft.com/office/drawing/2014/main" id="{2E0185A1-662D-423E-2F8F-06C334F600BD}"/>
              </a:ext>
            </a:extLst>
          </p:cNvPr>
          <p:cNvSpPr txBox="1">
            <a:spLocks noGrp="1"/>
          </p:cNvSpPr>
          <p:nvPr>
            <p:ph type="body" idx="2"/>
          </p:nvPr>
        </p:nvSpPr>
        <p:spPr>
          <a:xfrm>
            <a:off x="0" y="505545"/>
            <a:ext cx="12192000" cy="396492"/>
          </a:xfrm>
          <a:prstGeom prst="rect">
            <a:avLst/>
          </a:prstGeom>
          <a:solidFill>
            <a:srgbClr val="5792C9">
              <a:alpha val="20000"/>
            </a:srgbClr>
          </a:solidFill>
          <a:ln>
            <a:noFill/>
          </a:ln>
        </p:spPr>
        <p:txBody>
          <a:bodyPr spcFirstLastPara="1" wrap="square" lIns="540000" tIns="45700" rIns="540000" bIns="45700" anchor="ctr" anchorCtr="0">
            <a:normAutofit/>
          </a:bodyPr>
          <a:lstStyle/>
          <a:p>
            <a:pPr marL="0" lvl="0" indent="0" algn="r" rtl="1">
              <a:lnSpc>
                <a:spcPct val="90000"/>
              </a:lnSpc>
              <a:spcBef>
                <a:spcPts val="0"/>
              </a:spcBef>
              <a:spcAft>
                <a:spcPts val="0"/>
              </a:spcAft>
              <a:buClr>
                <a:srgbClr val="5792C9"/>
              </a:buClr>
              <a:buSzPts val="2000"/>
              <a:buFont typeface="Georgia"/>
              <a:buNone/>
            </a:pPr>
            <a:r>
              <a:rPr lang="ar-EG" b="1" dirty="0"/>
              <a:t>نهج الرصد </a:t>
            </a:r>
            <a:r>
              <a:rPr lang="en-US" b="1" dirty="0"/>
              <a:t>InFARM</a:t>
            </a:r>
            <a:r>
              <a:rPr lang="ar-EG" b="1" dirty="0"/>
              <a:t> (البرامج والأهداف)</a:t>
            </a:r>
            <a:endParaRPr b="1" dirty="0"/>
          </a:p>
        </p:txBody>
      </p:sp>
      <p:pic>
        <p:nvPicPr>
          <p:cNvPr id="6" name="Picture 5">
            <a:extLst>
              <a:ext uri="{FF2B5EF4-FFF2-40B4-BE49-F238E27FC236}">
                <a16:creationId xmlns:a16="http://schemas.microsoft.com/office/drawing/2014/main" id="{05BD2C39-074E-FE65-DDA1-5AC8420C6B97}"/>
              </a:ext>
            </a:extLst>
          </p:cNvPr>
          <p:cNvPicPr>
            <a:picLocks noChangeAspect="1"/>
          </p:cNvPicPr>
          <p:nvPr/>
        </p:nvPicPr>
        <p:blipFill>
          <a:blip r:embed="rId4"/>
          <a:srcRect b="43804"/>
          <a:stretch>
            <a:fillRect/>
          </a:stretch>
        </p:blipFill>
        <p:spPr>
          <a:xfrm>
            <a:off x="8493578" y="1091681"/>
            <a:ext cx="3863772" cy="1604865"/>
          </a:xfrm>
          <a:prstGeom prst="rect">
            <a:avLst/>
          </a:prstGeom>
        </p:spPr>
      </p:pic>
      <p:sp>
        <p:nvSpPr>
          <p:cNvPr id="4" name="Rectangle 3">
            <a:extLst>
              <a:ext uri="{FF2B5EF4-FFF2-40B4-BE49-F238E27FC236}">
                <a16:creationId xmlns:a16="http://schemas.microsoft.com/office/drawing/2014/main" id="{BE485AA3-28CE-8FA9-08A9-4A56A0E1A94F}"/>
              </a:ext>
            </a:extLst>
          </p:cNvPr>
          <p:cNvSpPr/>
          <p:nvPr/>
        </p:nvSpPr>
        <p:spPr>
          <a:xfrm>
            <a:off x="3698423" y="1435395"/>
            <a:ext cx="5047166" cy="36150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b="1" dirty="0"/>
              <a:t>الصحة العامة</a:t>
            </a:r>
            <a:endParaRPr lang="en-GB" b="1" dirty="0"/>
          </a:p>
        </p:txBody>
      </p:sp>
      <p:sp>
        <p:nvSpPr>
          <p:cNvPr id="5" name="Rectangle 4">
            <a:extLst>
              <a:ext uri="{FF2B5EF4-FFF2-40B4-BE49-F238E27FC236}">
                <a16:creationId xmlns:a16="http://schemas.microsoft.com/office/drawing/2014/main" id="{A1AE0F32-4734-5D38-2337-2D3CA829B958}"/>
              </a:ext>
            </a:extLst>
          </p:cNvPr>
          <p:cNvSpPr/>
          <p:nvPr/>
        </p:nvSpPr>
        <p:spPr>
          <a:xfrm>
            <a:off x="1021231" y="1417902"/>
            <a:ext cx="2338657" cy="379000"/>
          </a:xfrm>
          <a:prstGeom prst="rect">
            <a:avLst/>
          </a:prstGeom>
          <a:solidFill>
            <a:srgbClr val="33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t>صحة الحيوان</a:t>
            </a:r>
            <a:endParaRPr lang="en-GB" dirty="0"/>
          </a:p>
        </p:txBody>
      </p:sp>
      <p:sp>
        <p:nvSpPr>
          <p:cNvPr id="7" name="Rectangle 6">
            <a:extLst>
              <a:ext uri="{FF2B5EF4-FFF2-40B4-BE49-F238E27FC236}">
                <a16:creationId xmlns:a16="http://schemas.microsoft.com/office/drawing/2014/main" id="{E17CC948-3E42-7287-5E8F-9E2A5DA413C9}"/>
              </a:ext>
            </a:extLst>
          </p:cNvPr>
          <p:cNvSpPr/>
          <p:nvPr/>
        </p:nvSpPr>
        <p:spPr>
          <a:xfrm>
            <a:off x="1021231" y="2052084"/>
            <a:ext cx="2338657" cy="644462"/>
          </a:xfrm>
          <a:prstGeom prst="rect">
            <a:avLst/>
          </a:prstGeom>
          <a:solidFill>
            <a:srgbClr val="33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t>الحيوانات البرية المرضية</a:t>
            </a:r>
            <a:endParaRPr lang="en-GB" dirty="0"/>
          </a:p>
        </p:txBody>
      </p:sp>
      <p:sp>
        <p:nvSpPr>
          <p:cNvPr id="8" name="Rectangle 7">
            <a:extLst>
              <a:ext uri="{FF2B5EF4-FFF2-40B4-BE49-F238E27FC236}">
                <a16:creationId xmlns:a16="http://schemas.microsoft.com/office/drawing/2014/main" id="{024782B2-9A9A-8715-AD13-257D3B899999}"/>
              </a:ext>
            </a:extLst>
          </p:cNvPr>
          <p:cNvSpPr/>
          <p:nvPr/>
        </p:nvSpPr>
        <p:spPr>
          <a:xfrm>
            <a:off x="1021230" y="3765261"/>
            <a:ext cx="2338657" cy="644462"/>
          </a:xfrm>
          <a:prstGeom prst="rect">
            <a:avLst/>
          </a:prstGeom>
          <a:solidFill>
            <a:srgbClr val="33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t>مختبرات التشخيص البيطري</a:t>
            </a:r>
            <a:endParaRPr lang="en-GB" dirty="0"/>
          </a:p>
        </p:txBody>
      </p:sp>
      <p:sp>
        <p:nvSpPr>
          <p:cNvPr id="9" name="Rectangle 8">
            <a:extLst>
              <a:ext uri="{FF2B5EF4-FFF2-40B4-BE49-F238E27FC236}">
                <a16:creationId xmlns:a16="http://schemas.microsoft.com/office/drawing/2014/main" id="{448FD1F7-9FB5-B9D1-8D41-C09A8C74F2D4}"/>
              </a:ext>
            </a:extLst>
          </p:cNvPr>
          <p:cNvSpPr/>
          <p:nvPr/>
        </p:nvSpPr>
        <p:spPr>
          <a:xfrm>
            <a:off x="1021230" y="2766179"/>
            <a:ext cx="2338657" cy="644462"/>
          </a:xfrm>
          <a:prstGeom prst="rect">
            <a:avLst/>
          </a:prstGeom>
          <a:solidFill>
            <a:srgbClr val="33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t>الحيوانات المائية المرضية</a:t>
            </a:r>
            <a:endParaRPr lang="en-GB" dirty="0"/>
          </a:p>
        </p:txBody>
      </p:sp>
      <p:sp>
        <p:nvSpPr>
          <p:cNvPr id="10" name="Rectangle 9">
            <a:extLst>
              <a:ext uri="{FF2B5EF4-FFF2-40B4-BE49-F238E27FC236}">
                <a16:creationId xmlns:a16="http://schemas.microsoft.com/office/drawing/2014/main" id="{F04CF04C-61A6-46F2-B3A3-9ED22F1111DF}"/>
              </a:ext>
            </a:extLst>
          </p:cNvPr>
          <p:cNvSpPr/>
          <p:nvPr/>
        </p:nvSpPr>
        <p:spPr>
          <a:xfrm>
            <a:off x="6326372" y="2052084"/>
            <a:ext cx="2419217" cy="64446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t>الغذاء في مرحلة التصنيع و/أو التوزيع بالتجزئة</a:t>
            </a:r>
            <a:endParaRPr lang="en-GB" dirty="0"/>
          </a:p>
        </p:txBody>
      </p:sp>
      <p:sp>
        <p:nvSpPr>
          <p:cNvPr id="11" name="Rectangle 10">
            <a:extLst>
              <a:ext uri="{FF2B5EF4-FFF2-40B4-BE49-F238E27FC236}">
                <a16:creationId xmlns:a16="http://schemas.microsoft.com/office/drawing/2014/main" id="{EF75487F-EFF2-F204-90CF-B2B117D68AC5}"/>
              </a:ext>
            </a:extLst>
          </p:cNvPr>
          <p:cNvSpPr/>
          <p:nvPr/>
        </p:nvSpPr>
        <p:spPr>
          <a:xfrm>
            <a:off x="3716021" y="1868730"/>
            <a:ext cx="2505985" cy="8278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t>الحيوانات البرية الصحية وبيئات الانتاج</a:t>
            </a:r>
            <a:endParaRPr lang="en-GB" dirty="0"/>
          </a:p>
        </p:txBody>
      </p:sp>
      <p:sp>
        <p:nvSpPr>
          <p:cNvPr id="12" name="Rectangle 11">
            <a:extLst>
              <a:ext uri="{FF2B5EF4-FFF2-40B4-BE49-F238E27FC236}">
                <a16:creationId xmlns:a16="http://schemas.microsoft.com/office/drawing/2014/main" id="{2F28FDFD-4E87-756D-0487-CC3C895DCAA4}"/>
              </a:ext>
            </a:extLst>
          </p:cNvPr>
          <p:cNvSpPr/>
          <p:nvPr/>
        </p:nvSpPr>
        <p:spPr>
          <a:xfrm>
            <a:off x="3698423" y="2766179"/>
            <a:ext cx="2560357" cy="8278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t>الحيوانات المائية الصحية وبيئات الانتاج</a:t>
            </a:r>
            <a:endParaRPr lang="en-GB" dirty="0"/>
          </a:p>
        </p:txBody>
      </p:sp>
      <p:sp>
        <p:nvSpPr>
          <p:cNvPr id="13" name="Rectangle 12">
            <a:extLst>
              <a:ext uri="{FF2B5EF4-FFF2-40B4-BE49-F238E27FC236}">
                <a16:creationId xmlns:a16="http://schemas.microsoft.com/office/drawing/2014/main" id="{AFA58566-C7C9-E48A-A6A3-4DED0BDDED7C}"/>
              </a:ext>
            </a:extLst>
          </p:cNvPr>
          <p:cNvSpPr/>
          <p:nvPr/>
        </p:nvSpPr>
        <p:spPr>
          <a:xfrm>
            <a:off x="7006855" y="3765261"/>
            <a:ext cx="1738734" cy="90243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solidFill>
                  <a:schemeClr val="tx1"/>
                </a:solidFill>
              </a:rPr>
              <a:t>منشآات توزيع الغذاء</a:t>
            </a:r>
            <a:endParaRPr lang="en-GB" dirty="0">
              <a:solidFill>
                <a:schemeClr val="tx1"/>
              </a:solidFill>
            </a:endParaRPr>
          </a:p>
        </p:txBody>
      </p:sp>
      <p:sp>
        <p:nvSpPr>
          <p:cNvPr id="14" name="Rectangle 13">
            <a:extLst>
              <a:ext uri="{FF2B5EF4-FFF2-40B4-BE49-F238E27FC236}">
                <a16:creationId xmlns:a16="http://schemas.microsoft.com/office/drawing/2014/main" id="{F5A9F6E6-A399-E89F-9CB3-F97E3FE54D7E}"/>
              </a:ext>
            </a:extLst>
          </p:cNvPr>
          <p:cNvSpPr/>
          <p:nvPr/>
        </p:nvSpPr>
        <p:spPr>
          <a:xfrm>
            <a:off x="5142614" y="3765261"/>
            <a:ext cx="1821711" cy="90243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EG" sz="1600" dirty="0">
                <a:solidFill>
                  <a:schemeClr val="tx1"/>
                </a:solidFill>
              </a:rPr>
              <a:t>المسالخ ومنشآت</a:t>
            </a:r>
          </a:p>
          <a:p>
            <a:pPr algn="ctr" rtl="1"/>
            <a:r>
              <a:rPr lang="ar-EG" sz="1600" dirty="0">
                <a:solidFill>
                  <a:schemeClr val="tx1"/>
                </a:solidFill>
              </a:rPr>
              <a:t> تصنيع الغذاء</a:t>
            </a:r>
            <a:endParaRPr lang="en-GB" sz="1600" dirty="0">
              <a:solidFill>
                <a:schemeClr val="tx1"/>
              </a:solidFill>
            </a:endParaRPr>
          </a:p>
        </p:txBody>
      </p:sp>
      <p:sp>
        <p:nvSpPr>
          <p:cNvPr id="15" name="Rectangle 14">
            <a:extLst>
              <a:ext uri="{FF2B5EF4-FFF2-40B4-BE49-F238E27FC236}">
                <a16:creationId xmlns:a16="http://schemas.microsoft.com/office/drawing/2014/main" id="{C11725C2-09CF-E938-382A-E6EC4BC9A377}"/>
              </a:ext>
            </a:extLst>
          </p:cNvPr>
          <p:cNvSpPr/>
          <p:nvPr/>
        </p:nvSpPr>
        <p:spPr>
          <a:xfrm>
            <a:off x="3437626" y="3796215"/>
            <a:ext cx="1619928" cy="87147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EG" sz="1600" dirty="0">
                <a:solidFill>
                  <a:schemeClr val="tx1"/>
                </a:solidFill>
              </a:rPr>
              <a:t>المزارع (برية ومائية)</a:t>
            </a:r>
            <a:endParaRPr lang="en-GB" sz="1600" dirty="0">
              <a:solidFill>
                <a:schemeClr val="tx1"/>
              </a:solidFill>
            </a:endParaRPr>
          </a:p>
        </p:txBody>
      </p:sp>
      <p:sp>
        <p:nvSpPr>
          <p:cNvPr id="16" name="Rectangle 15">
            <a:extLst>
              <a:ext uri="{FF2B5EF4-FFF2-40B4-BE49-F238E27FC236}">
                <a16:creationId xmlns:a16="http://schemas.microsoft.com/office/drawing/2014/main" id="{A31B53B4-65AC-86E7-DF94-AC3D4DFEBA2B}"/>
              </a:ext>
            </a:extLst>
          </p:cNvPr>
          <p:cNvSpPr/>
          <p:nvPr/>
        </p:nvSpPr>
        <p:spPr>
          <a:xfrm>
            <a:off x="1026832" y="5588906"/>
            <a:ext cx="4115781" cy="438393"/>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t>الانتاج</a:t>
            </a:r>
            <a:endParaRPr lang="en-GB" dirty="0"/>
          </a:p>
        </p:txBody>
      </p:sp>
      <p:sp>
        <p:nvSpPr>
          <p:cNvPr id="17" name="Rectangle 16">
            <a:extLst>
              <a:ext uri="{FF2B5EF4-FFF2-40B4-BE49-F238E27FC236}">
                <a16:creationId xmlns:a16="http://schemas.microsoft.com/office/drawing/2014/main" id="{A7A01C65-C064-0917-35E9-190D34C5DD0E}"/>
              </a:ext>
            </a:extLst>
          </p:cNvPr>
          <p:cNvSpPr/>
          <p:nvPr/>
        </p:nvSpPr>
        <p:spPr>
          <a:xfrm>
            <a:off x="5135293" y="3791813"/>
            <a:ext cx="1821711" cy="90243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EG" sz="1600" dirty="0">
                <a:solidFill>
                  <a:schemeClr val="tx1"/>
                </a:solidFill>
              </a:rPr>
              <a:t>المسالخ ومنشآت</a:t>
            </a:r>
          </a:p>
          <a:p>
            <a:pPr algn="ctr" rtl="1"/>
            <a:r>
              <a:rPr lang="ar-EG" sz="1600" dirty="0">
                <a:solidFill>
                  <a:schemeClr val="tx1"/>
                </a:solidFill>
              </a:rPr>
              <a:t> تصنيع الغذاء</a:t>
            </a:r>
            <a:endParaRPr lang="en-GB" sz="1600" dirty="0">
              <a:solidFill>
                <a:schemeClr val="tx1"/>
              </a:solidFill>
            </a:endParaRPr>
          </a:p>
        </p:txBody>
      </p:sp>
      <p:sp>
        <p:nvSpPr>
          <p:cNvPr id="19" name="Rectangle 18">
            <a:extLst>
              <a:ext uri="{FF2B5EF4-FFF2-40B4-BE49-F238E27FC236}">
                <a16:creationId xmlns:a16="http://schemas.microsoft.com/office/drawing/2014/main" id="{4E9A6E89-05A4-07AC-4888-225B0517B71E}"/>
              </a:ext>
            </a:extLst>
          </p:cNvPr>
          <p:cNvSpPr/>
          <p:nvPr/>
        </p:nvSpPr>
        <p:spPr>
          <a:xfrm>
            <a:off x="5198339" y="5591090"/>
            <a:ext cx="1758666" cy="41172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t>التصنيع</a:t>
            </a:r>
            <a:endParaRPr lang="en-GB" dirty="0"/>
          </a:p>
        </p:txBody>
      </p:sp>
      <p:sp>
        <p:nvSpPr>
          <p:cNvPr id="20" name="Rectangle 19">
            <a:extLst>
              <a:ext uri="{FF2B5EF4-FFF2-40B4-BE49-F238E27FC236}">
                <a16:creationId xmlns:a16="http://schemas.microsoft.com/office/drawing/2014/main" id="{71D8A4D5-ADAD-4570-26F5-BACBF0FA6F9C}"/>
              </a:ext>
            </a:extLst>
          </p:cNvPr>
          <p:cNvSpPr/>
          <p:nvPr/>
        </p:nvSpPr>
        <p:spPr>
          <a:xfrm>
            <a:off x="6986923" y="5602241"/>
            <a:ext cx="1758666" cy="41172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dirty="0"/>
              <a:t>التجزئة</a:t>
            </a:r>
            <a:endParaRPr lang="en-GB" dirty="0"/>
          </a:p>
        </p:txBody>
      </p:sp>
    </p:spTree>
    <p:extLst>
      <p:ext uri="{BB962C8B-B14F-4D97-AF65-F5344CB8AC3E}">
        <p14:creationId xmlns:p14="http://schemas.microsoft.com/office/powerpoint/2010/main" val="2258456191"/>
      </p:ext>
    </p:extLst>
  </p:cSld>
  <p:clrMapOvr>
    <a:masterClrMapping/>
  </p:clrMapOvr>
  <mc:AlternateContent xmlns:mc="http://schemas.openxmlformats.org/markup-compatibility/2006" xmlns:p14="http://schemas.microsoft.com/office/powerpoint/2010/main">
    <mc:Choice Requires="p14">
      <p:transition spd="slow" p14:dur="2000" advTm="87703"/>
    </mc:Choice>
    <mc:Fallback xmlns="">
      <p:transition spd="slow" advTm="877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18D0D4A5-C5DC-04BD-A528-D61C5FD9565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25F9EE8-F0D9-3883-F3FA-CAC644DE3E87}"/>
              </a:ext>
            </a:extLst>
          </p:cNvPr>
          <p:cNvPicPr>
            <a:picLocks noChangeAspect="1"/>
          </p:cNvPicPr>
          <p:nvPr/>
        </p:nvPicPr>
        <p:blipFill>
          <a:blip r:embed="rId3"/>
          <a:stretch>
            <a:fillRect/>
          </a:stretch>
        </p:blipFill>
        <p:spPr>
          <a:xfrm>
            <a:off x="1711947" y="4266312"/>
            <a:ext cx="4286250" cy="2247900"/>
          </a:xfrm>
          <a:prstGeom prst="rect">
            <a:avLst/>
          </a:prstGeom>
          <a:ln>
            <a:noFill/>
          </a:ln>
          <a:effectLst>
            <a:softEdge rad="112500"/>
          </a:effectLst>
        </p:spPr>
      </p:pic>
      <p:pic>
        <p:nvPicPr>
          <p:cNvPr id="6" name="Picture 5">
            <a:extLst>
              <a:ext uri="{FF2B5EF4-FFF2-40B4-BE49-F238E27FC236}">
                <a16:creationId xmlns:a16="http://schemas.microsoft.com/office/drawing/2014/main" id="{BA7A062C-A9E0-437E-1162-CDE89BC48EA5}"/>
              </a:ext>
            </a:extLst>
          </p:cNvPr>
          <p:cNvPicPr>
            <a:picLocks noChangeAspect="1"/>
          </p:cNvPicPr>
          <p:nvPr/>
        </p:nvPicPr>
        <p:blipFill>
          <a:blip r:embed="rId4"/>
          <a:stretch>
            <a:fillRect/>
          </a:stretch>
        </p:blipFill>
        <p:spPr>
          <a:xfrm>
            <a:off x="442038" y="1026343"/>
            <a:ext cx="5556159" cy="3328749"/>
          </a:xfrm>
          <a:prstGeom prst="rect">
            <a:avLst/>
          </a:prstGeom>
          <a:ln>
            <a:noFill/>
          </a:ln>
          <a:effectLst>
            <a:softEdge rad="112500"/>
          </a:effectLst>
        </p:spPr>
      </p:pic>
      <p:pic>
        <p:nvPicPr>
          <p:cNvPr id="7" name="Google Shape;91;p2" descr="A cover of a book&#10;&#10;Description automatically generated">
            <a:extLst>
              <a:ext uri="{FF2B5EF4-FFF2-40B4-BE49-F238E27FC236}">
                <a16:creationId xmlns:a16="http://schemas.microsoft.com/office/drawing/2014/main" id="{FE96DC3D-A551-1445-5E43-2BFD51926E57}"/>
              </a:ext>
            </a:extLst>
          </p:cNvPr>
          <p:cNvPicPr preferRelativeResize="0"/>
          <p:nvPr/>
        </p:nvPicPr>
        <p:blipFill rotWithShape="1">
          <a:blip r:embed="rId5">
            <a:alphaModFix/>
          </a:blip>
          <a:srcRect/>
          <a:stretch/>
        </p:blipFill>
        <p:spPr>
          <a:xfrm>
            <a:off x="442038" y="4142006"/>
            <a:ext cx="1632568" cy="2372206"/>
          </a:xfrm>
          <a:prstGeom prst="rect">
            <a:avLst/>
          </a:prstGeom>
          <a:noFill/>
          <a:ln>
            <a:noFill/>
          </a:ln>
          <a:effectLst>
            <a:outerShdw blurRad="292100" dist="139700" dir="2700000" algn="tl" rotWithShape="0">
              <a:srgbClr val="333333">
                <a:alpha val="64705"/>
              </a:srgbClr>
            </a:outerShdw>
          </a:effectLst>
        </p:spPr>
      </p:pic>
      <p:sp>
        <p:nvSpPr>
          <p:cNvPr id="8" name="Google Shape;230;p9">
            <a:extLst>
              <a:ext uri="{FF2B5EF4-FFF2-40B4-BE49-F238E27FC236}">
                <a16:creationId xmlns:a16="http://schemas.microsoft.com/office/drawing/2014/main" id="{BAC52288-75AA-F87C-2168-AF70243765A0}"/>
              </a:ext>
            </a:extLst>
          </p:cNvPr>
          <p:cNvSpPr txBox="1">
            <a:spLocks noGrp="1"/>
          </p:cNvSpPr>
          <p:nvPr>
            <p:ph type="body" idx="2"/>
          </p:nvPr>
        </p:nvSpPr>
        <p:spPr>
          <a:xfrm>
            <a:off x="0" y="505545"/>
            <a:ext cx="12192000" cy="396492"/>
          </a:xfrm>
          <a:prstGeom prst="rect">
            <a:avLst/>
          </a:prstGeom>
          <a:solidFill>
            <a:srgbClr val="5792C9">
              <a:alpha val="20000"/>
            </a:srgbClr>
          </a:solidFill>
          <a:ln>
            <a:noFill/>
          </a:ln>
        </p:spPr>
        <p:txBody>
          <a:bodyPr spcFirstLastPara="1" wrap="square" lIns="540000" tIns="45700" rIns="540000" bIns="45700" anchor="ctr" anchorCtr="0">
            <a:normAutofit/>
          </a:bodyPr>
          <a:lstStyle/>
          <a:p>
            <a:pPr marL="0" lvl="0" indent="0" algn="r" rtl="1">
              <a:lnSpc>
                <a:spcPct val="90000"/>
              </a:lnSpc>
              <a:spcBef>
                <a:spcPts val="0"/>
              </a:spcBef>
              <a:spcAft>
                <a:spcPts val="0"/>
              </a:spcAft>
              <a:buClr>
                <a:srgbClr val="5792C9"/>
              </a:buClr>
              <a:buSzPts val="2000"/>
              <a:buFont typeface="Georgia"/>
              <a:buNone/>
            </a:pPr>
            <a:r>
              <a:rPr lang="ar-YE" b="1" dirty="0"/>
              <a:t>مراحل تنفيذ وتوسيع مراقبة </a:t>
            </a:r>
            <a:r>
              <a:rPr lang="ar-EG" b="1" dirty="0"/>
              <a:t> </a:t>
            </a:r>
            <a:r>
              <a:rPr lang="en-US" b="1" dirty="0"/>
              <a:t>InFARM </a:t>
            </a:r>
            <a:r>
              <a:rPr lang="ar-EG" b="1" dirty="0"/>
              <a:t> </a:t>
            </a:r>
            <a:r>
              <a:rPr lang="ar-YE" b="1" dirty="0"/>
              <a:t>المبكرة (2023 – 202)</a:t>
            </a:r>
            <a:endParaRPr lang="en-US" b="1" dirty="0"/>
          </a:p>
        </p:txBody>
      </p:sp>
      <p:sp>
        <p:nvSpPr>
          <p:cNvPr id="9" name="Google Shape;90;p2">
            <a:extLst>
              <a:ext uri="{FF2B5EF4-FFF2-40B4-BE49-F238E27FC236}">
                <a16:creationId xmlns:a16="http://schemas.microsoft.com/office/drawing/2014/main" id="{F9D790FB-624F-84D2-5BB6-4F4B877E3031}"/>
              </a:ext>
            </a:extLst>
          </p:cNvPr>
          <p:cNvSpPr txBox="1"/>
          <p:nvPr/>
        </p:nvSpPr>
        <p:spPr>
          <a:xfrm>
            <a:off x="5913137" y="1649041"/>
            <a:ext cx="4485505" cy="3785611"/>
          </a:xfrm>
          <a:prstGeom prst="rect">
            <a:avLst/>
          </a:prstGeom>
          <a:noFill/>
          <a:ln>
            <a:noFill/>
          </a:ln>
        </p:spPr>
        <p:txBody>
          <a:bodyPr spcFirstLastPara="1" wrap="square" lIns="91425" tIns="45700" rIns="91425" bIns="45700" anchor="t" anchorCtr="0">
            <a:spAutoFit/>
          </a:bodyPr>
          <a:lstStyle>
            <a:defPPr>
              <a:defRPr lang="ko-KR"/>
            </a:defPPr>
            <a:lvl1pPr marL="285750" marR="0" lvl="0" indent="-285750" fontAlgn="auto" latinLnBrk="0">
              <a:lnSpc>
                <a:spcPct val="100000"/>
              </a:lnSpc>
              <a:spcBef>
                <a:spcPts val="0"/>
              </a:spcBef>
              <a:spcAft>
                <a:spcPts val="0"/>
              </a:spcAft>
              <a:buClr>
                <a:srgbClr val="000000"/>
              </a:buClr>
              <a:buSzPts val="1400"/>
              <a:buFont typeface="Arial" panose="020B0604020202020204" pitchFamily="34" charset="0"/>
              <a:buChar char="•"/>
              <a:tabLst/>
              <a:defRPr kumimoji="0" sz="1600" i="0" u="none" strike="noStrike" kern="0" cap="none" spc="0" normalizeH="0" baseline="0">
                <a:ln>
                  <a:noFill/>
                </a:ln>
                <a:solidFill>
                  <a:srgbClr val="000000"/>
                </a:solidFill>
                <a:effectLst/>
                <a:uLnTx/>
                <a:uFillTx/>
                <a:latin typeface="Calibri" panose="020F0502020204030204" pitchFamily="34" charset="0"/>
                <a:ea typeface="Calibri"/>
                <a:cs typeface="Calibri" panose="020F0502020204030204" pitchFamily="34" charset="0"/>
              </a:defRPr>
            </a:lvl1pPr>
          </a:lstStyle>
          <a:p>
            <a:pPr algn="just" rtl="1"/>
            <a:r>
              <a:rPr lang="ar-YE" sz="2000" dirty="0">
                <a:ea typeface="Calibri" panose="020F0502020204030204" pitchFamily="34" charset="0"/>
                <a:sym typeface="Arial"/>
              </a:rPr>
              <a:t>إطلاق أول دعوة مفتوحة للبيانات على المنصة الرقمية لتقنية المعلومات في عام 2024</a:t>
            </a:r>
            <a:endParaRPr lang="ar-EG" sz="2000" dirty="0">
              <a:ea typeface="Calibri" panose="020F0502020204030204" pitchFamily="34" charset="0"/>
              <a:sym typeface="Arial"/>
            </a:endParaRPr>
          </a:p>
          <a:p>
            <a:pPr algn="just" rtl="1"/>
            <a:r>
              <a:rPr lang="ar-YE" sz="2000" dirty="0">
                <a:ea typeface="Calibri" panose="020F0502020204030204" pitchFamily="34" charset="0"/>
                <a:sym typeface="Arial"/>
              </a:rPr>
              <a:t>تدريبات</a:t>
            </a:r>
            <a:r>
              <a:rPr lang="ar-EG" sz="2000" dirty="0">
                <a:ea typeface="Calibri" panose="020F0502020204030204" pitchFamily="34" charset="0"/>
                <a:sym typeface="Arial"/>
              </a:rPr>
              <a:t> </a:t>
            </a:r>
            <a:r>
              <a:rPr lang="ar-YE" sz="2000" dirty="0">
                <a:ea typeface="Calibri" panose="020F0502020204030204" pitchFamily="34" charset="0"/>
                <a:sym typeface="Arial"/>
              </a:rPr>
              <a:t>إقليمية لنقاط اتصال </a:t>
            </a:r>
            <a:r>
              <a:rPr lang="en-GB" sz="2000" dirty="0" err="1">
                <a:ea typeface="Calibri" panose="020F0502020204030204" pitchFamily="34" charset="0"/>
                <a:sym typeface="Arial"/>
              </a:rPr>
              <a:t>InFARM</a:t>
            </a:r>
            <a:endParaRPr lang="ar-EG" sz="2000" dirty="0">
              <a:ea typeface="Calibri" panose="020F0502020204030204" pitchFamily="34" charset="0"/>
              <a:sym typeface="Arial"/>
            </a:endParaRPr>
          </a:p>
          <a:p>
            <a:pPr algn="just" rtl="1"/>
            <a:r>
              <a:rPr lang="ar-YE" sz="2000" dirty="0">
                <a:ea typeface="Calibri" panose="020F0502020204030204" pitchFamily="34" charset="0"/>
                <a:sym typeface="Arial"/>
              </a:rPr>
              <a:t>دعوة </a:t>
            </a:r>
            <a:r>
              <a:rPr lang="ar-EG" sz="2000" dirty="0">
                <a:ea typeface="Calibri" panose="020F0502020204030204" pitchFamily="34" charset="0"/>
                <a:sym typeface="Arial"/>
              </a:rPr>
              <a:t>لجمع </a:t>
            </a:r>
            <a:r>
              <a:rPr lang="ar-YE" sz="2000" dirty="0">
                <a:ea typeface="Calibri" panose="020F0502020204030204" pitchFamily="34" charset="0"/>
                <a:sym typeface="Arial"/>
              </a:rPr>
              <a:t>البيانات 2024: أكثر من 50 دولة مسجلة، 49 تقدم استبياناً حول التنفيذ و28 </a:t>
            </a:r>
            <a:r>
              <a:rPr lang="ar-EG" sz="2000" dirty="0">
                <a:ea typeface="Calibri" panose="020F0502020204030204" pitchFamily="34" charset="0"/>
                <a:sym typeface="Arial"/>
              </a:rPr>
              <a:t>دولة </a:t>
            </a:r>
            <a:r>
              <a:rPr lang="ar-YE" sz="2000" dirty="0">
                <a:ea typeface="Calibri" panose="020F0502020204030204" pitchFamily="34" charset="0"/>
                <a:sym typeface="Arial"/>
              </a:rPr>
              <a:t>تقدم بيانات مقاومة مضادات الميكروبات </a:t>
            </a:r>
            <a:r>
              <a:rPr lang="en-GB" sz="2000" dirty="0">
                <a:ea typeface="Calibri" panose="020F0502020204030204" pitchFamily="34" charset="0"/>
                <a:sym typeface="Arial"/>
              </a:rPr>
              <a:t>AMR </a:t>
            </a:r>
            <a:r>
              <a:rPr lang="ar-EG" sz="2000" dirty="0">
                <a:ea typeface="Calibri" panose="020F0502020204030204" pitchFamily="34" charset="0"/>
                <a:sym typeface="Arial"/>
              </a:rPr>
              <a:t> </a:t>
            </a:r>
            <a:r>
              <a:rPr lang="ar-YE" sz="2000" dirty="0">
                <a:ea typeface="Calibri" panose="020F0502020204030204" pitchFamily="34" charset="0"/>
                <a:sym typeface="Arial"/>
              </a:rPr>
              <a:t>من أكثر من 500,000 عينة بكتيرية</a:t>
            </a:r>
            <a:endParaRPr lang="ar-EG" sz="2000" dirty="0">
              <a:ea typeface="Calibri" panose="020F0502020204030204" pitchFamily="34" charset="0"/>
              <a:sym typeface="Arial"/>
            </a:endParaRPr>
          </a:p>
          <a:p>
            <a:pPr algn="just" rtl="1"/>
            <a:r>
              <a:rPr lang="ar-YE" sz="2000" dirty="0">
                <a:ea typeface="Calibri" panose="020F0502020204030204" pitchFamily="34" charset="0"/>
                <a:sym typeface="Arial"/>
              </a:rPr>
              <a:t>جارٍ التنفيذ: الدعوة المفتوحة السنوية الثانية (يونيو-ديسمبر 2025)، وتجميع أول تقرير أساسي عالمي (أواخر 2025-أوائل 2026)</a:t>
            </a:r>
            <a:endParaRPr lang="ar-EG" sz="2000" dirty="0">
              <a:ea typeface="Calibri" panose="020F0502020204030204" pitchFamily="34" charset="0"/>
              <a:sym typeface="Arial"/>
            </a:endParaRPr>
          </a:p>
          <a:p>
            <a:pPr algn="just" rtl="1"/>
            <a:r>
              <a:rPr lang="ar-YE" sz="2000" dirty="0">
                <a:ea typeface="Calibri" panose="020F0502020204030204" pitchFamily="34" charset="0"/>
                <a:sym typeface="Arial"/>
              </a:rPr>
              <a:t>التالي: التوسع (2025-2027) والتعزيز (2028-2030)</a:t>
            </a:r>
            <a:endParaRPr lang="en-US" sz="2000" dirty="0">
              <a:ea typeface="Calibri" panose="020F0502020204030204" pitchFamily="34" charset="0"/>
              <a:sym typeface="Arial"/>
            </a:endParaRPr>
          </a:p>
        </p:txBody>
      </p:sp>
    </p:spTree>
    <p:extLst>
      <p:ext uri="{BB962C8B-B14F-4D97-AF65-F5344CB8AC3E}">
        <p14:creationId xmlns:p14="http://schemas.microsoft.com/office/powerpoint/2010/main" val="2945675909"/>
      </p:ext>
    </p:extLst>
  </p:cSld>
  <p:clrMapOvr>
    <a:masterClrMapping/>
  </p:clrMapOvr>
  <mc:AlternateContent xmlns:mc="http://schemas.openxmlformats.org/markup-compatibility/2006" xmlns:p14="http://schemas.microsoft.com/office/powerpoint/2010/main">
    <mc:Choice Requires="p14">
      <p:transition spd="slow" p14:dur="2000" advTm="87703"/>
    </mc:Choice>
    <mc:Fallback xmlns="">
      <p:transition spd="slow" advTm="8770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a:extLst>
            <a:ext uri="{FF2B5EF4-FFF2-40B4-BE49-F238E27FC236}">
              <a16:creationId xmlns:a16="http://schemas.microsoft.com/office/drawing/2014/main" id="{B76997E1-75FB-03F9-49D7-3A4B669254ED}"/>
            </a:ext>
          </a:extLst>
        </p:cNvPr>
        <p:cNvGrpSpPr/>
        <p:nvPr/>
      </p:nvGrpSpPr>
      <p:grpSpPr>
        <a:xfrm>
          <a:off x="0" y="0"/>
          <a:ext cx="0" cy="0"/>
          <a:chOff x="0" y="0"/>
          <a:chExt cx="0" cy="0"/>
        </a:xfrm>
      </p:grpSpPr>
      <p:sp>
        <p:nvSpPr>
          <p:cNvPr id="2" name="Google Shape;230;p9">
            <a:extLst>
              <a:ext uri="{FF2B5EF4-FFF2-40B4-BE49-F238E27FC236}">
                <a16:creationId xmlns:a16="http://schemas.microsoft.com/office/drawing/2014/main" id="{065FF3C3-948A-D7CC-7E11-A9050A73AF57}"/>
              </a:ext>
            </a:extLst>
          </p:cNvPr>
          <p:cNvSpPr txBox="1">
            <a:spLocks noGrp="1"/>
          </p:cNvSpPr>
          <p:nvPr>
            <p:ph type="body" idx="2"/>
          </p:nvPr>
        </p:nvSpPr>
        <p:spPr>
          <a:xfrm>
            <a:off x="0" y="465629"/>
            <a:ext cx="12192000" cy="396492"/>
          </a:xfrm>
          <a:prstGeom prst="rect">
            <a:avLst/>
          </a:prstGeom>
          <a:solidFill>
            <a:srgbClr val="5792C9">
              <a:alpha val="20000"/>
            </a:srgbClr>
          </a:solidFill>
          <a:ln>
            <a:noFill/>
          </a:ln>
        </p:spPr>
        <p:txBody>
          <a:bodyPr spcFirstLastPara="1" wrap="square" lIns="540000" tIns="45700" rIns="540000" bIns="45700" anchor="ctr" anchorCtr="0">
            <a:normAutofit/>
          </a:bodyPr>
          <a:lstStyle/>
          <a:p>
            <a:pPr marL="0" lvl="0" indent="0" algn="r" rtl="1">
              <a:lnSpc>
                <a:spcPct val="90000"/>
              </a:lnSpc>
              <a:spcBef>
                <a:spcPts val="0"/>
              </a:spcBef>
              <a:spcAft>
                <a:spcPts val="0"/>
              </a:spcAft>
              <a:buClr>
                <a:srgbClr val="5792C9"/>
              </a:buClr>
              <a:buSzPts val="2000"/>
              <a:buFont typeface="Georgia"/>
              <a:buNone/>
            </a:pPr>
            <a:r>
              <a:rPr lang="ar-YE" b="1" dirty="0"/>
              <a:t>نتائج التنفيذ المبكر لمشروع</a:t>
            </a:r>
            <a:r>
              <a:rPr lang="ar-EG" b="1" dirty="0"/>
              <a:t> </a:t>
            </a:r>
            <a:r>
              <a:rPr lang="en-US" b="1" dirty="0"/>
              <a:t> InFARM</a:t>
            </a:r>
            <a:r>
              <a:rPr lang="ar-YE" b="1" dirty="0"/>
              <a:t> </a:t>
            </a:r>
            <a:r>
              <a:rPr lang="en-US" b="1" dirty="0"/>
              <a:t>(2024)</a:t>
            </a:r>
            <a:endParaRPr b="1" dirty="0"/>
          </a:p>
        </p:txBody>
      </p:sp>
      <p:pic>
        <p:nvPicPr>
          <p:cNvPr id="3" name="Picture 2">
            <a:extLst>
              <a:ext uri="{FF2B5EF4-FFF2-40B4-BE49-F238E27FC236}">
                <a16:creationId xmlns:a16="http://schemas.microsoft.com/office/drawing/2014/main" id="{1471A6AC-7230-BCF4-F382-A17EE1F287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6587" y="1532928"/>
            <a:ext cx="8381774" cy="4695684"/>
          </a:xfrm>
          <a:prstGeom prst="rect">
            <a:avLst/>
          </a:prstGeom>
          <a:noFill/>
        </p:spPr>
      </p:pic>
      <p:sp>
        <p:nvSpPr>
          <p:cNvPr id="5" name="TextBox 4">
            <a:extLst>
              <a:ext uri="{FF2B5EF4-FFF2-40B4-BE49-F238E27FC236}">
                <a16:creationId xmlns:a16="http://schemas.microsoft.com/office/drawing/2014/main" id="{1C349FCF-CB75-96C6-90E0-1E5C5BD54A96}"/>
              </a:ext>
            </a:extLst>
          </p:cNvPr>
          <p:cNvSpPr txBox="1"/>
          <p:nvPr/>
        </p:nvSpPr>
        <p:spPr>
          <a:xfrm>
            <a:off x="506587" y="942877"/>
            <a:ext cx="10839839"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YE" sz="18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الشكل</a:t>
            </a:r>
            <a:r>
              <a:rPr kumimoji="0" lang="ar-EG" sz="18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a:t>
            </a:r>
            <a:r>
              <a:rPr kumimoji="0" lang="ar-YE" sz="18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خريطة تُظهر البلدان المشاركة في برنامج </a:t>
            </a:r>
            <a:r>
              <a:rPr kumimoji="0" lang="en-GB" sz="180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mn-cs"/>
              </a:rPr>
              <a:t>InFARM</a:t>
            </a:r>
            <a:r>
              <a:rPr kumimoji="0" lang="en-GB" sz="18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a:t>
            </a:r>
            <a:r>
              <a:rPr kumimoji="0" lang="ar-EG" sz="18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a:t>
            </a:r>
            <a:r>
              <a:rPr kumimoji="0" lang="ar-YE" sz="18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في عام 2024، عددها = 49 دولة (28 دولة تقدم بيانات مقاومة المضادات الحيوية)</a:t>
            </a:r>
            <a:endParaRPr kumimoji="0" lang="en-US" sz="180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7" name="TextBox 6">
            <a:extLst>
              <a:ext uri="{FF2B5EF4-FFF2-40B4-BE49-F238E27FC236}">
                <a16:creationId xmlns:a16="http://schemas.microsoft.com/office/drawing/2014/main" id="{4AF8CCE5-2E0D-9708-D5B2-68B91B7EA3FB}"/>
              </a:ext>
            </a:extLst>
          </p:cNvPr>
          <p:cNvSpPr txBox="1"/>
          <p:nvPr/>
        </p:nvSpPr>
        <p:spPr>
          <a:xfrm>
            <a:off x="9065342" y="2003333"/>
            <a:ext cx="2762864" cy="3970318"/>
          </a:xfrm>
          <a:prstGeom prst="rect">
            <a:avLst/>
          </a:prstGeom>
          <a:solidFill>
            <a:schemeClr val="bg1"/>
          </a:solidFill>
        </p:spPr>
        <p:txBody>
          <a:bodyPr wrap="square">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YE" b="0" i="0" u="none" strike="noStrike" kern="1200" cap="none" spc="0" normalizeH="0" baseline="0" noProof="0" dirty="0">
                <a:ln>
                  <a:noFill/>
                </a:ln>
                <a:solidFill>
                  <a:srgbClr val="000000"/>
                </a:solidFill>
                <a:effectLst/>
                <a:uLnTx/>
                <a:uFillTx/>
                <a:latin typeface="Arial"/>
                <a:ea typeface="+mn-ea"/>
                <a:cs typeface="+mn-cs"/>
              </a:rPr>
              <a:t>تم تقديم 96 استبيانًا (بما في ذلك الأنواع الستة المختلفة من الاستبيانات: 5 برامج للرصد، وآخر لدمج البرامج). </a:t>
            </a:r>
            <a:endParaRPr kumimoji="0" lang="ar-EG"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YE" b="0" i="0" u="none" strike="noStrike" kern="1200" cap="none" spc="0" normalizeH="0" baseline="0" noProof="0" dirty="0">
                <a:ln>
                  <a:noFill/>
                </a:ln>
                <a:solidFill>
                  <a:srgbClr val="000000"/>
                </a:solidFill>
                <a:effectLst/>
                <a:uLnTx/>
                <a:uFillTx/>
                <a:latin typeface="Arial"/>
                <a:ea typeface="+mn-ea"/>
                <a:cs typeface="+mn-cs"/>
              </a:rPr>
              <a:t>أفريقيا (22% من الدول، 59% من الاستبيانات المقدمة)</a:t>
            </a:r>
            <a:endParaRPr kumimoji="0" lang="ar-EG"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YE" b="0" i="0" u="none" strike="noStrike" kern="1200" cap="none" spc="0" normalizeH="0" baseline="0" noProof="0" dirty="0">
                <a:ln>
                  <a:noFill/>
                </a:ln>
                <a:solidFill>
                  <a:srgbClr val="000000"/>
                </a:solidFill>
                <a:effectLst/>
                <a:uLnTx/>
                <a:uFillTx/>
                <a:latin typeface="Arial"/>
                <a:ea typeface="+mn-ea"/>
                <a:cs typeface="+mn-cs"/>
              </a:rPr>
              <a:t>آسيا (20% من الدول، 14.6% من الاستبيانات المقدمة)</a:t>
            </a:r>
            <a:endParaRPr kumimoji="0" lang="ar-EG"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YE" b="0" i="0" u="none" strike="noStrike" kern="1200" cap="none" spc="0" normalizeH="0" baseline="0" noProof="0" dirty="0">
                <a:ln>
                  <a:noFill/>
                </a:ln>
                <a:solidFill>
                  <a:srgbClr val="000000"/>
                </a:solidFill>
                <a:effectLst/>
                <a:uLnTx/>
                <a:uFillTx/>
                <a:latin typeface="Arial"/>
                <a:ea typeface="+mn-ea"/>
                <a:cs typeface="+mn-cs"/>
              </a:rPr>
              <a:t>الأمريكتان (16% من الدول، 14.6% من الاستبيانات المقدمة)</a:t>
            </a:r>
            <a:endParaRPr kumimoji="0" lang="ar-EG"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YE" b="0" i="0" u="none" strike="noStrike" kern="1200" cap="none" spc="0" normalizeH="0" baseline="0" noProof="0" dirty="0">
                <a:ln>
                  <a:noFill/>
                </a:ln>
                <a:solidFill>
                  <a:srgbClr val="000000"/>
                </a:solidFill>
                <a:effectLst/>
                <a:uLnTx/>
                <a:uFillTx/>
                <a:latin typeface="Arial"/>
                <a:ea typeface="+mn-ea"/>
                <a:cs typeface="+mn-cs"/>
              </a:rPr>
              <a:t>أوروبا (12% من الدول، 9.4% من الاستبيانات المقدمة)</a:t>
            </a:r>
            <a:endParaRPr kumimoji="0" lang="ar-EG"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YE" b="0" i="0" u="none" strike="noStrike" kern="1200" cap="none" spc="0" normalizeH="0" baseline="0" noProof="0" dirty="0">
                <a:ln>
                  <a:noFill/>
                </a:ln>
                <a:solidFill>
                  <a:srgbClr val="000000"/>
                </a:solidFill>
                <a:effectLst/>
                <a:uLnTx/>
                <a:uFillTx/>
                <a:latin typeface="Arial"/>
                <a:ea typeface="+mn-ea"/>
                <a:cs typeface="+mn-cs"/>
              </a:rPr>
              <a:t>أوقيانوسيا (4.1% من الدول، 2.1% من الاستبيانات المقدمة)</a:t>
            </a:r>
            <a:endParaRPr kumimoji="0" lang="en-US"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38353151"/>
      </p:ext>
    </p:extLst>
  </p:cSld>
  <p:clrMapOvr>
    <a:masterClrMapping/>
  </p:clrMapOvr>
  <mc:AlternateContent xmlns:mc="http://schemas.openxmlformats.org/markup-compatibility/2006" xmlns:p14="http://schemas.microsoft.com/office/powerpoint/2010/main">
    <mc:Choice Requires="p14">
      <p:transition spd="slow" p14:dur="2000" advTm="87703"/>
    </mc:Choice>
    <mc:Fallback xmlns="">
      <p:transition spd="slow" advTm="8770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D8634-9277-8C54-F42B-AB547C66366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7000FE0-0349-86AD-A803-7D0D8288C257}"/>
              </a:ext>
            </a:extLst>
          </p:cNvPr>
          <p:cNvPicPr>
            <a:picLocks noChangeAspect="1"/>
          </p:cNvPicPr>
          <p:nvPr/>
        </p:nvPicPr>
        <p:blipFill>
          <a:blip r:embed="rId3"/>
          <a:stretch>
            <a:fillRect/>
          </a:stretch>
        </p:blipFill>
        <p:spPr>
          <a:xfrm>
            <a:off x="202079" y="1409003"/>
            <a:ext cx="7652497" cy="3460120"/>
          </a:xfrm>
          <a:prstGeom prst="rect">
            <a:avLst/>
          </a:prstGeom>
          <a:ln>
            <a:noFill/>
          </a:ln>
          <a:effectLst>
            <a:outerShdw blurRad="292100" dist="139700" dir="2700000" algn="tl" rotWithShape="0">
              <a:srgbClr val="333333">
                <a:alpha val="65000"/>
              </a:srgbClr>
            </a:outerShdw>
          </a:effectLst>
        </p:spPr>
      </p:pic>
      <p:sp>
        <p:nvSpPr>
          <p:cNvPr id="3" name="Text Placeholder 2">
            <a:extLst>
              <a:ext uri="{FF2B5EF4-FFF2-40B4-BE49-F238E27FC236}">
                <a16:creationId xmlns:a16="http://schemas.microsoft.com/office/drawing/2014/main" id="{7E437E09-4541-D6EB-FE1D-3F3E33897737}"/>
              </a:ext>
            </a:extLst>
          </p:cNvPr>
          <p:cNvSpPr>
            <a:spLocks noGrp="1"/>
          </p:cNvSpPr>
          <p:nvPr>
            <p:ph type="body" idx="2"/>
          </p:nvPr>
        </p:nvSpPr>
        <p:spPr>
          <a:xfrm>
            <a:off x="0" y="487964"/>
            <a:ext cx="12060237" cy="921039"/>
          </a:xfrm>
        </p:spPr>
        <p:txBody>
          <a:bodyPr/>
          <a:lstStyle/>
          <a:p>
            <a:pPr algn="r" rtl="1"/>
            <a:r>
              <a:rPr lang="ar-YE" sz="2400" b="1" dirty="0">
                <a:solidFill>
                  <a:srgbClr val="C00000"/>
                </a:solidFill>
              </a:rPr>
              <a:t>الأوصاف الوطنية متاحة في الواجهة الخاصة</a:t>
            </a:r>
            <a:endParaRPr lang="en-US" sz="2400" dirty="0"/>
          </a:p>
        </p:txBody>
      </p:sp>
      <p:pic>
        <p:nvPicPr>
          <p:cNvPr id="4" name="Picture 3">
            <a:extLst>
              <a:ext uri="{FF2B5EF4-FFF2-40B4-BE49-F238E27FC236}">
                <a16:creationId xmlns:a16="http://schemas.microsoft.com/office/drawing/2014/main" id="{8FE5F50E-26A3-189A-A588-10D62B6609DC}"/>
              </a:ext>
            </a:extLst>
          </p:cNvPr>
          <p:cNvPicPr>
            <a:picLocks noChangeAspect="1"/>
          </p:cNvPicPr>
          <p:nvPr/>
        </p:nvPicPr>
        <p:blipFill>
          <a:blip r:embed="rId4"/>
          <a:stretch>
            <a:fillRect/>
          </a:stretch>
        </p:blipFill>
        <p:spPr>
          <a:xfrm>
            <a:off x="4028327" y="4144099"/>
            <a:ext cx="4305673" cy="1646063"/>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B29E1D99-925A-9B94-766A-79EE0ABC31FA}"/>
              </a:ext>
            </a:extLst>
          </p:cNvPr>
          <p:cNvPicPr>
            <a:picLocks noChangeAspect="1"/>
          </p:cNvPicPr>
          <p:nvPr/>
        </p:nvPicPr>
        <p:blipFill>
          <a:blip r:embed="rId5"/>
          <a:srcRect l="1219" t="17183"/>
          <a:stretch>
            <a:fillRect/>
          </a:stretch>
        </p:blipFill>
        <p:spPr>
          <a:xfrm>
            <a:off x="6509410" y="4492345"/>
            <a:ext cx="3402536" cy="19438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91707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8F742-9FC6-0FDC-8F2A-7E917E075D3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D52F9DC-7CAA-9A49-1B2A-BA686455B2FE}"/>
              </a:ext>
            </a:extLst>
          </p:cNvPr>
          <p:cNvPicPr>
            <a:picLocks noChangeAspect="1"/>
          </p:cNvPicPr>
          <p:nvPr/>
        </p:nvPicPr>
        <p:blipFill>
          <a:blip r:embed="rId3"/>
          <a:stretch>
            <a:fillRect/>
          </a:stretch>
        </p:blipFill>
        <p:spPr>
          <a:xfrm>
            <a:off x="202079" y="1409003"/>
            <a:ext cx="7652497" cy="3460120"/>
          </a:xfrm>
          <a:prstGeom prst="rect">
            <a:avLst/>
          </a:prstGeom>
          <a:ln>
            <a:noFill/>
          </a:ln>
          <a:effectLst>
            <a:outerShdw blurRad="292100" dist="139700" dir="2700000" algn="tl" rotWithShape="0">
              <a:srgbClr val="333333">
                <a:alpha val="65000"/>
              </a:srgbClr>
            </a:outerShdw>
          </a:effectLst>
        </p:spPr>
      </p:pic>
      <p:sp>
        <p:nvSpPr>
          <p:cNvPr id="3" name="Text Placeholder 2">
            <a:extLst>
              <a:ext uri="{FF2B5EF4-FFF2-40B4-BE49-F238E27FC236}">
                <a16:creationId xmlns:a16="http://schemas.microsoft.com/office/drawing/2014/main" id="{25FCB5BD-099E-7F2C-BEA6-77FCF5FE5A6E}"/>
              </a:ext>
            </a:extLst>
          </p:cNvPr>
          <p:cNvSpPr>
            <a:spLocks noGrp="1"/>
          </p:cNvSpPr>
          <p:nvPr>
            <p:ph type="body" idx="2"/>
          </p:nvPr>
        </p:nvSpPr>
        <p:spPr>
          <a:xfrm>
            <a:off x="0" y="444724"/>
            <a:ext cx="12060237" cy="921039"/>
          </a:xfrm>
        </p:spPr>
        <p:txBody>
          <a:bodyPr/>
          <a:lstStyle/>
          <a:p>
            <a:pPr algn="r" rtl="1"/>
            <a:r>
              <a:rPr lang="ar-YE" sz="2400" b="1" dirty="0">
                <a:solidFill>
                  <a:srgbClr val="C00000"/>
                </a:solidFill>
              </a:rPr>
              <a:t>التصور متعدد المقاطعات في الواجهة الخاصة</a:t>
            </a:r>
            <a:endParaRPr lang="en-US" sz="2400" dirty="0"/>
          </a:p>
        </p:txBody>
      </p:sp>
      <p:pic>
        <p:nvPicPr>
          <p:cNvPr id="12" name="Picture 11">
            <a:extLst>
              <a:ext uri="{FF2B5EF4-FFF2-40B4-BE49-F238E27FC236}">
                <a16:creationId xmlns:a16="http://schemas.microsoft.com/office/drawing/2014/main" id="{50D9D614-BA98-9FA1-9D6B-3278F8BDD712}"/>
              </a:ext>
            </a:extLst>
          </p:cNvPr>
          <p:cNvPicPr>
            <a:picLocks noChangeAspect="1"/>
          </p:cNvPicPr>
          <p:nvPr/>
        </p:nvPicPr>
        <p:blipFill>
          <a:blip r:embed="rId4"/>
          <a:stretch>
            <a:fillRect/>
          </a:stretch>
        </p:blipFill>
        <p:spPr>
          <a:xfrm>
            <a:off x="4028327" y="4555406"/>
            <a:ext cx="3391194" cy="1600339"/>
          </a:xfrm>
          <a:prstGeom prst="rect">
            <a:avLst/>
          </a:prstGeom>
        </p:spPr>
      </p:pic>
    </p:spTree>
    <p:extLst>
      <p:ext uri="{BB962C8B-B14F-4D97-AF65-F5344CB8AC3E}">
        <p14:creationId xmlns:p14="http://schemas.microsoft.com/office/powerpoint/2010/main" val="1316076826"/>
      </p:ext>
    </p:extLst>
  </p:cSld>
  <p:clrMapOvr>
    <a:masterClrMapping/>
  </p:clrMapOvr>
</p:sld>
</file>

<file path=ppt/theme/theme1.xml><?xml version="1.0" encoding="utf-8"?>
<a:theme xmlns:a="http://schemas.openxmlformats.org/drawingml/2006/main" name="COVER - Option 1">
  <a:themeElements>
    <a:clrScheme name="FAO 1">
      <a:dk1>
        <a:srgbClr val="000000"/>
      </a:dk1>
      <a:lt1>
        <a:srgbClr val="FFFFFF"/>
      </a:lt1>
      <a:dk2>
        <a:srgbClr val="44546A"/>
      </a:dk2>
      <a:lt2>
        <a:srgbClr val="E7E6E6"/>
      </a:lt2>
      <a:accent1>
        <a:srgbClr val="5791C8"/>
      </a:accent1>
      <a:accent2>
        <a:srgbClr val="1A648C"/>
      </a:accent2>
      <a:accent3>
        <a:srgbClr val="508931"/>
      </a:accent3>
      <a:accent4>
        <a:srgbClr val="EF781F"/>
      </a:accent4>
      <a:accent5>
        <a:srgbClr val="AB957B"/>
      </a:accent5>
      <a:accent6>
        <a:srgbClr val="A81E3B"/>
      </a:accent6>
      <a:hlink>
        <a:srgbClr val="5791C8"/>
      </a:hlink>
      <a:folHlink>
        <a:srgbClr val="79797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Main screen">
  <a:themeElements>
    <a:clrScheme name="FAO 1">
      <a:dk1>
        <a:srgbClr val="000000"/>
      </a:dk1>
      <a:lt1>
        <a:srgbClr val="FFFFFF"/>
      </a:lt1>
      <a:dk2>
        <a:srgbClr val="44546A"/>
      </a:dk2>
      <a:lt2>
        <a:srgbClr val="E7E6E6"/>
      </a:lt2>
      <a:accent1>
        <a:srgbClr val="5791C8"/>
      </a:accent1>
      <a:accent2>
        <a:srgbClr val="1A648C"/>
      </a:accent2>
      <a:accent3>
        <a:srgbClr val="508931"/>
      </a:accent3>
      <a:accent4>
        <a:srgbClr val="EF781F"/>
      </a:accent4>
      <a:accent5>
        <a:srgbClr val="AB957B"/>
      </a:accent5>
      <a:accent6>
        <a:srgbClr val="A81E3B"/>
      </a:accent6>
      <a:hlink>
        <a:srgbClr val="5791C8"/>
      </a:hlink>
      <a:folHlink>
        <a:srgbClr val="79797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inal screen">
  <a:themeElements>
    <a:clrScheme name="FAO 1">
      <a:dk1>
        <a:srgbClr val="000000"/>
      </a:dk1>
      <a:lt1>
        <a:srgbClr val="FFFFFF"/>
      </a:lt1>
      <a:dk2>
        <a:srgbClr val="44546A"/>
      </a:dk2>
      <a:lt2>
        <a:srgbClr val="E7E6E6"/>
      </a:lt2>
      <a:accent1>
        <a:srgbClr val="5791C8"/>
      </a:accent1>
      <a:accent2>
        <a:srgbClr val="1A648C"/>
      </a:accent2>
      <a:accent3>
        <a:srgbClr val="508931"/>
      </a:accent3>
      <a:accent4>
        <a:srgbClr val="EF781F"/>
      </a:accent4>
      <a:accent5>
        <a:srgbClr val="AB957B"/>
      </a:accent5>
      <a:accent6>
        <a:srgbClr val="A81E3B"/>
      </a:accent6>
      <a:hlink>
        <a:srgbClr val="5791C8"/>
      </a:hlink>
      <a:folHlink>
        <a:srgbClr val="79797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1216</TotalTime>
  <Words>1126</Words>
  <Application>Microsoft Office PowerPoint</Application>
  <PresentationFormat>Widescreen</PresentationFormat>
  <Paragraphs>99</Paragraphs>
  <Slides>12</Slides>
  <Notes>11</Notes>
  <HiddenSlides>0</HiddenSlides>
  <MMClips>0</MMClips>
  <ScaleCrop>false</ScaleCrop>
  <HeadingPairs>
    <vt:vector size="4" baseType="variant">
      <vt:variant>
        <vt:lpstr>Theme</vt:lpstr>
      </vt:variant>
      <vt:variant>
        <vt:i4>3</vt:i4>
      </vt:variant>
      <vt:variant>
        <vt:lpstr>Slide Titles</vt:lpstr>
      </vt:variant>
      <vt:variant>
        <vt:i4>12</vt:i4>
      </vt:variant>
    </vt:vector>
  </HeadingPairs>
  <TitlesOfParts>
    <vt:vector size="15" baseType="lpstr">
      <vt:lpstr>COVER - Option 1</vt:lpstr>
      <vt:lpstr>2_Main screen</vt:lpstr>
      <vt:lpstr>Final screen</vt:lpstr>
      <vt:lpstr>النظام الدولي لمراقبة مقاومة المضادات الحيوية التابع لمنظمة الأغذية والزراعة للأمم المتحدة (InFARM)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شكراً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3 btl</dc:creator>
  <cp:lastModifiedBy>ALZEIN, Eva Inam</cp:lastModifiedBy>
  <cp:revision>5</cp:revision>
  <dcterms:created xsi:type="dcterms:W3CDTF">2025-08-22T05:51:42Z</dcterms:created>
  <dcterms:modified xsi:type="dcterms:W3CDTF">2025-10-02T13:03:11Z</dcterms:modified>
</cp:coreProperties>
</file>