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1" r:id="rId3"/>
  </p:sldMasterIdLst>
  <p:notesMasterIdLst>
    <p:notesMasterId r:id="rId16"/>
  </p:notesMasterIdLst>
  <p:sldIdLst>
    <p:sldId id="2147473076" r:id="rId4"/>
    <p:sldId id="2147473086" r:id="rId5"/>
    <p:sldId id="2147473087" r:id="rId6"/>
    <p:sldId id="2147473077" r:id="rId7"/>
    <p:sldId id="2147473092" r:id="rId8"/>
    <p:sldId id="2147473091" r:id="rId9"/>
    <p:sldId id="2147473070" r:id="rId10"/>
    <p:sldId id="2147473093" r:id="rId11"/>
    <p:sldId id="2147473097" r:id="rId12"/>
    <p:sldId id="2147473096" r:id="rId13"/>
    <p:sldId id="2147473065" r:id="rId14"/>
    <p:sldId id="290" r:id="rId1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2266DB-B7E0-4D43-ACC8-B08B34451671}" v="275" dt="2025-09-16T03:27:26.5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693" autoAdjust="0"/>
  </p:normalViewPr>
  <p:slideViewPr>
    <p:cSldViewPr snapToGrid="0">
      <p:cViewPr varScale="1">
        <p:scale>
          <a:sx n="46" d="100"/>
          <a:sy n="46" d="100"/>
        </p:scale>
        <p:origin x="137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D905FC-7F29-4B7F-BD2E-F9F714E29185}" type="datetimeFigureOut">
              <a:rPr lang="en-US" smtClean="0"/>
              <a:t>10/2/2025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25DBDB-A231-40A4-AB32-FAA302516382}" type="slidenum">
              <a:rPr lang="en-US" smtClean="0"/>
              <a:t>‹#›</a:t>
            </a:fld>
            <a:endParaRPr lang="en-US"/>
          </a:p>
        </p:txBody>
      </p:sp>
    </p:spTree>
    <p:extLst>
      <p:ext uri="{BB962C8B-B14F-4D97-AF65-F5344CB8AC3E}">
        <p14:creationId xmlns:p14="http://schemas.microsoft.com/office/powerpoint/2010/main" val="449873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93E4683D-17D5-E0C7-FAF0-A2B6C83B27EB}"/>
            </a:ext>
          </a:extLst>
        </p:cNvPr>
        <p:cNvGrpSpPr/>
        <p:nvPr/>
      </p:nvGrpSpPr>
      <p:grpSpPr>
        <a:xfrm>
          <a:off x="0" y="0"/>
          <a:ext cx="0" cy="0"/>
          <a:chOff x="0" y="0"/>
          <a:chExt cx="0" cy="0"/>
        </a:xfrm>
      </p:grpSpPr>
      <p:sp>
        <p:nvSpPr>
          <p:cNvPr id="112" name="Google Shape;112;p1:notes">
            <a:extLst>
              <a:ext uri="{FF2B5EF4-FFF2-40B4-BE49-F238E27FC236}">
                <a16:creationId xmlns:a16="http://schemas.microsoft.com/office/drawing/2014/main" id="{0A7F8547-D39B-5ECC-1A09-C7C9CBCE6E86}"/>
              </a:ext>
            </a:extLst>
          </p:cNvPr>
          <p:cNvSpPr>
            <a:spLocks noGrp="1" noRot="1" noChangeAspect="1"/>
          </p:cNvSpPr>
          <p:nvPr>
            <p:ph type="sldImg" idx="2"/>
          </p:nvPr>
        </p:nvSpPr>
        <p:spPr>
          <a:xfrm>
            <a:off x="2919413" y="534988"/>
            <a:ext cx="4754562" cy="2674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1:notes">
            <a:extLst>
              <a:ext uri="{FF2B5EF4-FFF2-40B4-BE49-F238E27FC236}">
                <a16:creationId xmlns:a16="http://schemas.microsoft.com/office/drawing/2014/main" id="{1AEF4A20-29AA-9EF4-4DC6-5C1D3AA97383}"/>
              </a:ext>
            </a:extLst>
          </p:cNvPr>
          <p:cNvSpPr txBox="1">
            <a:spLocks noGrp="1"/>
          </p:cNvSpPr>
          <p:nvPr>
            <p:ph type="body" idx="1"/>
          </p:nvPr>
        </p:nvSpPr>
        <p:spPr>
          <a:xfrm>
            <a:off x="1059349" y="3388758"/>
            <a:ext cx="8474795" cy="3210401"/>
          </a:xfrm>
          <a:prstGeom prst="rect">
            <a:avLst/>
          </a:prstGeom>
          <a:noFill/>
          <a:ln>
            <a:noFill/>
          </a:ln>
        </p:spPr>
        <p:txBody>
          <a:bodyPr spcFirstLastPara="1" wrap="square" lIns="96645" tIns="48309" rIns="96645" bIns="48309" anchor="t" anchorCtr="0">
            <a:noAutofit/>
          </a:bodyPr>
          <a:lstStyle/>
          <a:p>
            <a:pPr>
              <a:buClr>
                <a:schemeClr val="dk1"/>
              </a:buClr>
              <a:buSzPts val="1200"/>
            </a:pPr>
            <a:endParaRPr/>
          </a:p>
        </p:txBody>
      </p:sp>
      <p:sp>
        <p:nvSpPr>
          <p:cNvPr id="114" name="Google Shape;114;p1:notes">
            <a:extLst>
              <a:ext uri="{FF2B5EF4-FFF2-40B4-BE49-F238E27FC236}">
                <a16:creationId xmlns:a16="http://schemas.microsoft.com/office/drawing/2014/main" id="{A46DA89B-2A51-3175-E759-C16F7AD70C81}"/>
              </a:ext>
            </a:extLst>
          </p:cNvPr>
          <p:cNvSpPr txBox="1">
            <a:spLocks noGrp="1"/>
          </p:cNvSpPr>
          <p:nvPr>
            <p:ph type="sldNum" idx="12"/>
          </p:nvPr>
        </p:nvSpPr>
        <p:spPr>
          <a:xfrm>
            <a:off x="5999683" y="6776372"/>
            <a:ext cx="4591340" cy="356711"/>
          </a:xfrm>
          <a:prstGeom prst="rect">
            <a:avLst/>
          </a:prstGeom>
          <a:noFill/>
          <a:ln>
            <a:noFill/>
          </a:ln>
        </p:spPr>
        <p:txBody>
          <a:bodyPr spcFirstLastPara="1" wrap="square" lIns="96645" tIns="48309" rIns="96645" bIns="48309" anchor="b" anchorCtr="0">
            <a:noAutofit/>
          </a:bodyPr>
          <a:lstStyle/>
          <a:p>
            <a:pPr marL="0" marR="0" lvl="0" indent="0" algn="r" defTabSz="966612" rtl="0" eaLnBrk="1" fontAlgn="auto" latinLnBrk="0" hangingPunct="1">
              <a:lnSpc>
                <a:spcPct val="100000"/>
              </a:lnSpc>
              <a:spcBef>
                <a:spcPts val="0"/>
              </a:spcBef>
              <a:spcAft>
                <a:spcPts val="0"/>
              </a:spcAft>
              <a:buClr>
                <a:srgbClr val="000000"/>
              </a:buClr>
              <a:buSzPts val="1400"/>
              <a:buFontTx/>
              <a:buNone/>
              <a:tabLst/>
              <a:defRPr/>
            </a:pPr>
            <a:fld id="{00000000-1234-1234-1234-123412341234}" type="slidenum">
              <a:rPr kumimoji="0" lang="en-US" sz="15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66612" rtl="0" eaLnBrk="1" fontAlgn="auto" latinLnBrk="0" hangingPunct="1">
                <a:lnSpc>
                  <a:spcPct val="100000"/>
                </a:lnSpc>
                <a:spcBef>
                  <a:spcPts val="0"/>
                </a:spcBef>
                <a:spcAft>
                  <a:spcPts val="0"/>
                </a:spcAft>
                <a:buClr>
                  <a:srgbClr val="000000"/>
                </a:buClr>
                <a:buSzPts val="1400"/>
                <a:buFontTx/>
                <a:buNone/>
                <a:tabLst/>
                <a:defRPr/>
              </a:pPr>
              <a:t>1</a:t>
            </a:fld>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60467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53D8D-684A-ECDA-2024-3033A7495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AC272-D930-9A22-C48E-9DFA889212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86D24E-A729-D922-755C-0570B5FCA83D}"/>
              </a:ext>
            </a:extLst>
          </p:cNvPr>
          <p:cNvSpPr>
            <a:spLocks noGrp="1"/>
          </p:cNvSpPr>
          <p:nvPr>
            <p:ph type="body" idx="1"/>
          </p:nvPr>
        </p:nvSpPr>
        <p:spPr/>
        <p:txBody>
          <a:bodyPr/>
          <a:lstStyle/>
          <a:p>
            <a:r>
              <a:rPr lang="en-US" dirty="0"/>
              <a:t>Explain meaning of points and median and possibilities to stratify and add the filtering possibilities</a:t>
            </a:r>
          </a:p>
        </p:txBody>
      </p:sp>
      <p:sp>
        <p:nvSpPr>
          <p:cNvPr id="4" name="Slide Number Placeholder 3">
            <a:extLst>
              <a:ext uri="{FF2B5EF4-FFF2-40B4-BE49-F238E27FC236}">
                <a16:creationId xmlns:a16="http://schemas.microsoft.com/office/drawing/2014/main" id="{046FDC31-575A-07FD-57E7-12CB2F098155}"/>
              </a:ext>
            </a:extLst>
          </p:cNvPr>
          <p:cNvSpPr>
            <a:spLocks noGrp="1"/>
          </p:cNvSpPr>
          <p:nvPr>
            <p:ph type="sldNum" sz="quarter" idx="5"/>
          </p:nvPr>
        </p:nvSpPr>
        <p:spPr/>
        <p:txBody>
          <a:bodyPr/>
          <a:lstStyle/>
          <a:p>
            <a:fld id="{1025DBDB-A231-40A4-AB32-FAA302516382}" type="slidenum">
              <a:rPr lang="en-US" smtClean="0"/>
              <a:t>10</a:t>
            </a:fld>
            <a:endParaRPr lang="en-US"/>
          </a:p>
        </p:txBody>
      </p:sp>
    </p:spTree>
    <p:extLst>
      <p:ext uri="{BB962C8B-B14F-4D97-AF65-F5344CB8AC3E}">
        <p14:creationId xmlns:p14="http://schemas.microsoft.com/office/powerpoint/2010/main" val="1603089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22:notes"/>
          <p:cNvSpPr txBox="1">
            <a:spLocks noGrp="1"/>
          </p:cNvSpPr>
          <p:nvPr>
            <p:ph type="body" idx="1"/>
          </p:nvPr>
        </p:nvSpPr>
        <p:spPr>
          <a:xfrm>
            <a:off x="1059349" y="3388758"/>
            <a:ext cx="8474795" cy="3210401"/>
          </a:xfrm>
          <a:prstGeom prst="rect">
            <a:avLst/>
          </a:prstGeom>
          <a:noFill/>
          <a:ln>
            <a:noFill/>
          </a:ln>
        </p:spPr>
        <p:txBody>
          <a:bodyPr spcFirstLastPara="1" wrap="square" lIns="96645" tIns="48309" rIns="96645" bIns="48309" anchor="t" anchorCtr="0">
            <a:noAutofit/>
          </a:bodyPr>
          <a:lstStyle/>
          <a:p>
            <a:pPr>
              <a:buClr>
                <a:schemeClr val="dk1"/>
              </a:buClr>
              <a:buSzPts val="1200"/>
            </a:pPr>
            <a:r>
              <a:rPr lang="en-US"/>
              <a:t>Facilitated by the WHO Regional Office for Europe and the WHO Collaborating Centre for AMR Epidemiology and Surveillance at the National Institute for Public Health and the Environment (RIVM) in the Netherlands, European data from EARS-Net and CAESAR are also reported to the WHO Global Antimicrobial Resistance Surveillance System (GLASS) [8] to support the WHO Global Action Plan on Antimicrobial Resistance [1].</a:t>
            </a:r>
            <a:endParaRPr/>
          </a:p>
        </p:txBody>
      </p:sp>
      <p:sp>
        <p:nvSpPr>
          <p:cNvPr id="765" name="Google Shape;765;p22:notes"/>
          <p:cNvSpPr>
            <a:spLocks noGrp="1" noRot="1" noChangeAspect="1"/>
          </p:cNvSpPr>
          <p:nvPr>
            <p:ph type="sldImg" idx="2"/>
          </p:nvPr>
        </p:nvSpPr>
        <p:spPr>
          <a:xfrm>
            <a:off x="2919413" y="534988"/>
            <a:ext cx="4754562" cy="2674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90740A75-26DD-D897-CEC5-757F08F9FBFD}"/>
            </a:ext>
          </a:extLst>
        </p:cNvPr>
        <p:cNvGrpSpPr/>
        <p:nvPr/>
      </p:nvGrpSpPr>
      <p:grpSpPr>
        <a:xfrm>
          <a:off x="0" y="0"/>
          <a:ext cx="0" cy="0"/>
          <a:chOff x="0" y="0"/>
          <a:chExt cx="0" cy="0"/>
        </a:xfrm>
      </p:grpSpPr>
      <p:sp>
        <p:nvSpPr>
          <p:cNvPr id="178" name="Google Shape;178;p8:notes">
            <a:extLst>
              <a:ext uri="{FF2B5EF4-FFF2-40B4-BE49-F238E27FC236}">
                <a16:creationId xmlns:a16="http://schemas.microsoft.com/office/drawing/2014/main" id="{3DACB02C-2B37-BBBC-B381-E05B5950D43C}"/>
              </a:ext>
            </a:extLst>
          </p:cNvPr>
          <p:cNvSpPr>
            <a:spLocks noGrp="1" noRot="1" noChangeAspect="1"/>
          </p:cNvSpPr>
          <p:nvPr>
            <p:ph type="sldImg" idx="2"/>
          </p:nvPr>
        </p:nvSpPr>
        <p:spPr>
          <a:xfrm>
            <a:off x="2919413" y="534988"/>
            <a:ext cx="4754562" cy="2674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a:extLst>
              <a:ext uri="{FF2B5EF4-FFF2-40B4-BE49-F238E27FC236}">
                <a16:creationId xmlns:a16="http://schemas.microsoft.com/office/drawing/2014/main" id="{F6C6C3D1-FF65-3469-E0E5-0196D8A7F8A4}"/>
              </a:ext>
            </a:extLst>
          </p:cNvPr>
          <p:cNvSpPr txBox="1">
            <a:spLocks noGrp="1"/>
          </p:cNvSpPr>
          <p:nvPr>
            <p:ph type="body" idx="1"/>
          </p:nvPr>
        </p:nvSpPr>
        <p:spPr>
          <a:xfrm>
            <a:off x="1059349" y="3388758"/>
            <a:ext cx="8474795" cy="3210401"/>
          </a:xfrm>
          <a:prstGeom prst="rect">
            <a:avLst/>
          </a:prstGeom>
          <a:noFill/>
          <a:ln>
            <a:noFill/>
          </a:ln>
        </p:spPr>
        <p:txBody>
          <a:bodyPr spcFirstLastPara="1" wrap="square" lIns="96645" tIns="48309" rIns="96645" bIns="48309" anchor="t" anchorCtr="0">
            <a:noAutofit/>
          </a:bodyPr>
          <a:lstStyle/>
          <a:p>
            <a:pPr marL="543719" indent="-302066">
              <a:buClr>
                <a:schemeClr val="dk1"/>
              </a:buClr>
              <a:buSzPts val="1600"/>
              <a:buFont typeface="Arial"/>
              <a:buChar char="•"/>
            </a:pPr>
            <a:r>
              <a:rPr lang="en-US" dirty="0"/>
              <a:t>In many countries today, we face a situation where large amounts of AMR data are scattered across different agencies and institutions. This fragmentation often leads to frustration—sometimes even fear or despair—because the information cannot easily be used. But this challenge is also a tremendous opportunity: if we can transform dispersed data into harmonized information, we can make it truly useful.</a:t>
            </a:r>
            <a:endParaRPr dirty="0"/>
          </a:p>
        </p:txBody>
      </p:sp>
      <p:sp>
        <p:nvSpPr>
          <p:cNvPr id="180" name="Google Shape;180;p8:notes">
            <a:extLst>
              <a:ext uri="{FF2B5EF4-FFF2-40B4-BE49-F238E27FC236}">
                <a16:creationId xmlns:a16="http://schemas.microsoft.com/office/drawing/2014/main" id="{5AE5C0F6-442F-2DB9-44CD-DF708295FF14}"/>
              </a:ext>
            </a:extLst>
          </p:cNvPr>
          <p:cNvSpPr txBox="1">
            <a:spLocks noGrp="1"/>
          </p:cNvSpPr>
          <p:nvPr>
            <p:ph type="sldNum" idx="12"/>
          </p:nvPr>
        </p:nvSpPr>
        <p:spPr>
          <a:xfrm>
            <a:off x="5999683" y="6776372"/>
            <a:ext cx="4591340" cy="356711"/>
          </a:xfrm>
          <a:prstGeom prst="rect">
            <a:avLst/>
          </a:prstGeom>
          <a:noFill/>
          <a:ln>
            <a:noFill/>
          </a:ln>
        </p:spPr>
        <p:txBody>
          <a:bodyPr spcFirstLastPara="1" wrap="square" lIns="96645" tIns="48309" rIns="96645" bIns="48309" anchor="b" anchorCtr="0">
            <a:noAutofit/>
          </a:bodyPr>
          <a:lstStyle/>
          <a:p>
            <a:pPr defTabSz="966612">
              <a:buClr>
                <a:srgbClr val="000000"/>
              </a:buClr>
              <a:buSzPts val="1400"/>
              <a:defRPr/>
            </a:pPr>
            <a:fld id="{00000000-1234-1234-1234-123412341234}" type="slidenum">
              <a:rPr lang="en-US" sz="1500" kern="0">
                <a:solidFill>
                  <a:srgbClr val="000000"/>
                </a:solidFill>
                <a:latin typeface="Arial"/>
                <a:ea typeface="Arial"/>
                <a:cs typeface="Arial"/>
                <a:sym typeface="Arial"/>
              </a:rPr>
              <a:pPr defTabSz="966612">
                <a:buClr>
                  <a:srgbClr val="000000"/>
                </a:buClr>
                <a:buSzPts val="1400"/>
                <a:defRPr/>
              </a:pPr>
              <a:t>2</a:t>
            </a:fld>
            <a:endParaRPr sz="1500"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2477425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347EA4FD-B616-05F9-9779-14F47946E4A4}"/>
            </a:ext>
          </a:extLst>
        </p:cNvPr>
        <p:cNvGrpSpPr/>
        <p:nvPr/>
      </p:nvGrpSpPr>
      <p:grpSpPr>
        <a:xfrm>
          <a:off x="0" y="0"/>
          <a:ext cx="0" cy="0"/>
          <a:chOff x="0" y="0"/>
          <a:chExt cx="0" cy="0"/>
        </a:xfrm>
      </p:grpSpPr>
      <p:sp>
        <p:nvSpPr>
          <p:cNvPr id="178" name="Google Shape;178;p8:notes">
            <a:extLst>
              <a:ext uri="{FF2B5EF4-FFF2-40B4-BE49-F238E27FC236}">
                <a16:creationId xmlns:a16="http://schemas.microsoft.com/office/drawing/2014/main" id="{237326C2-227A-42D4-8F29-3F68DC94E06A}"/>
              </a:ext>
            </a:extLst>
          </p:cNvPr>
          <p:cNvSpPr>
            <a:spLocks noGrp="1" noRot="1" noChangeAspect="1"/>
          </p:cNvSpPr>
          <p:nvPr>
            <p:ph type="sldImg" idx="2"/>
          </p:nvPr>
        </p:nvSpPr>
        <p:spPr>
          <a:xfrm>
            <a:off x="2919413" y="534988"/>
            <a:ext cx="4754562" cy="2674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a:extLst>
              <a:ext uri="{FF2B5EF4-FFF2-40B4-BE49-F238E27FC236}">
                <a16:creationId xmlns:a16="http://schemas.microsoft.com/office/drawing/2014/main" id="{A78F7980-2C81-12A7-98D9-7AA45B024BA8}"/>
              </a:ext>
            </a:extLst>
          </p:cNvPr>
          <p:cNvSpPr txBox="1">
            <a:spLocks noGrp="1"/>
          </p:cNvSpPr>
          <p:nvPr>
            <p:ph type="body" idx="1"/>
          </p:nvPr>
        </p:nvSpPr>
        <p:spPr>
          <a:xfrm>
            <a:off x="1059349" y="3388758"/>
            <a:ext cx="8474795" cy="3210401"/>
          </a:xfrm>
          <a:prstGeom prst="rect">
            <a:avLst/>
          </a:prstGeom>
          <a:noFill/>
          <a:ln>
            <a:noFill/>
          </a:ln>
        </p:spPr>
        <p:txBody>
          <a:bodyPr spcFirstLastPara="1" wrap="square" lIns="96645" tIns="48309" rIns="96645" bIns="48309" anchor="t" anchorCtr="0">
            <a:noAutofit/>
          </a:bodyPr>
          <a:lstStyle/>
          <a:p>
            <a:r>
              <a:rPr lang="en-US" dirty="0"/>
              <a:t>Our vision is to get to a place where AMR data—both nationally and globally—is harmonized, accessible, and transformed into information that supports:</a:t>
            </a:r>
          </a:p>
          <a:p>
            <a:r>
              <a:rPr lang="en-US" b="1" dirty="0"/>
              <a:t>Policy-making</a:t>
            </a:r>
            <a:r>
              <a:rPr lang="en-US" dirty="0"/>
              <a:t>,</a:t>
            </a:r>
          </a:p>
          <a:p>
            <a:r>
              <a:rPr lang="en-US" b="1" dirty="0"/>
              <a:t>Monitoring the impact of interventions</a:t>
            </a:r>
            <a:r>
              <a:rPr lang="en-US" dirty="0"/>
              <a:t>, and</a:t>
            </a:r>
          </a:p>
          <a:p>
            <a:r>
              <a:rPr lang="en-US" b="1" dirty="0"/>
              <a:t>Clinical decision-making for prudent antimicrobial use</a:t>
            </a:r>
            <a:r>
              <a:rPr lang="en-US" dirty="0"/>
              <a:t>.</a:t>
            </a:r>
          </a:p>
          <a:p>
            <a:r>
              <a:rPr lang="en-US" dirty="0"/>
              <a:t>This is precisely why FAO developed </a:t>
            </a:r>
            <a:r>
              <a:rPr lang="en-US" b="1" dirty="0" err="1"/>
              <a:t>InFARM</a:t>
            </a:r>
            <a:r>
              <a:rPr lang="en-US" dirty="0"/>
              <a:t>, the International FAO AMR Monitoring System.</a:t>
            </a:r>
          </a:p>
          <a:p>
            <a:pPr marL="543719" indent="-302066">
              <a:buClr>
                <a:schemeClr val="dk1"/>
              </a:buClr>
              <a:buSzPts val="1600"/>
              <a:buFont typeface="Arial"/>
              <a:buChar char="•"/>
            </a:pPr>
            <a:endParaRPr dirty="0"/>
          </a:p>
        </p:txBody>
      </p:sp>
      <p:sp>
        <p:nvSpPr>
          <p:cNvPr id="180" name="Google Shape;180;p8:notes">
            <a:extLst>
              <a:ext uri="{FF2B5EF4-FFF2-40B4-BE49-F238E27FC236}">
                <a16:creationId xmlns:a16="http://schemas.microsoft.com/office/drawing/2014/main" id="{B7AFCEB4-61D7-0B0C-2833-A96417D29132}"/>
              </a:ext>
            </a:extLst>
          </p:cNvPr>
          <p:cNvSpPr txBox="1">
            <a:spLocks noGrp="1"/>
          </p:cNvSpPr>
          <p:nvPr>
            <p:ph type="sldNum" idx="12"/>
          </p:nvPr>
        </p:nvSpPr>
        <p:spPr>
          <a:xfrm>
            <a:off x="5999683" y="6776372"/>
            <a:ext cx="4591340" cy="356711"/>
          </a:xfrm>
          <a:prstGeom prst="rect">
            <a:avLst/>
          </a:prstGeom>
          <a:noFill/>
          <a:ln>
            <a:noFill/>
          </a:ln>
        </p:spPr>
        <p:txBody>
          <a:bodyPr spcFirstLastPara="1" wrap="square" lIns="96645" tIns="48309" rIns="96645" bIns="48309" anchor="b" anchorCtr="0">
            <a:noAutofit/>
          </a:bodyPr>
          <a:lstStyle/>
          <a:p>
            <a:pPr defTabSz="966612">
              <a:buClr>
                <a:srgbClr val="000000"/>
              </a:buClr>
              <a:buSzPts val="1400"/>
              <a:defRPr/>
            </a:pPr>
            <a:fld id="{00000000-1234-1234-1234-123412341234}" type="slidenum">
              <a:rPr lang="en-US" sz="1500" kern="0">
                <a:solidFill>
                  <a:srgbClr val="000000"/>
                </a:solidFill>
                <a:latin typeface="Arial"/>
                <a:ea typeface="Arial"/>
                <a:cs typeface="Arial"/>
                <a:sym typeface="Arial"/>
              </a:rPr>
              <a:pPr defTabSz="966612">
                <a:buClr>
                  <a:srgbClr val="000000"/>
                </a:buClr>
                <a:buSzPts val="1400"/>
                <a:defRPr/>
              </a:pPr>
              <a:t>3</a:t>
            </a:fld>
            <a:endParaRPr sz="1500"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3521693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07D8E8D5-7BD9-44D8-219C-5E6E5312E5DA}"/>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3EAD0D00-D251-B50A-7B26-3B28942F1C1C}"/>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a:extLst>
              <a:ext uri="{FF2B5EF4-FFF2-40B4-BE49-F238E27FC236}">
                <a16:creationId xmlns:a16="http://schemas.microsoft.com/office/drawing/2014/main" id="{95E60CBB-4E09-0260-1D40-E76B08B8ADF9}"/>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r>
              <a:rPr lang="en-US" dirty="0" err="1"/>
              <a:t>InFARM</a:t>
            </a:r>
            <a:r>
              <a:rPr lang="en-US" dirty="0"/>
              <a:t> is a </a:t>
            </a:r>
            <a:r>
              <a:rPr lang="en-US" b="1" dirty="0"/>
              <a:t>global information system</a:t>
            </a:r>
            <a:r>
              <a:rPr lang="en-US" dirty="0"/>
              <a:t> that combines:</a:t>
            </a:r>
          </a:p>
          <a:p>
            <a:r>
              <a:rPr lang="en-US" dirty="0"/>
              <a:t>A </a:t>
            </a:r>
            <a:r>
              <a:rPr lang="en-US" b="1" dirty="0"/>
              <a:t>digital IT platform</a:t>
            </a:r>
            <a:r>
              <a:rPr lang="en-US" dirty="0"/>
              <a:t>, and</a:t>
            </a:r>
          </a:p>
          <a:p>
            <a:r>
              <a:rPr lang="en-US" b="1" dirty="0"/>
              <a:t>Country support activities</a:t>
            </a:r>
            <a:r>
              <a:rPr lang="en-US" dirty="0"/>
              <a:t> such as access to resources, tools, and practical guidance for applying WOAH and Codex standards.</a:t>
            </a:r>
          </a:p>
          <a:p>
            <a:r>
              <a:rPr lang="en-US" dirty="0"/>
              <a:t>It helps countries </a:t>
            </a:r>
            <a:r>
              <a:rPr lang="en-US" b="1" dirty="0"/>
              <a:t>collect, collate, analyze, visualize, and use AMR data</a:t>
            </a:r>
            <a:r>
              <a:rPr lang="en-US" dirty="0"/>
              <a:t> from livestock, fisheries, aquaculture, and related food products. In 2025, </a:t>
            </a:r>
            <a:r>
              <a:rPr lang="en-US" dirty="0" err="1"/>
              <a:t>InFARM</a:t>
            </a:r>
            <a:r>
              <a:rPr lang="en-US" dirty="0"/>
              <a:t> will also expand to antimicrobial use (AMU) in plants.</a:t>
            </a:r>
          </a:p>
          <a:p>
            <a:r>
              <a:rPr lang="en-US" dirty="0"/>
              <a:t>A flagship tool within </a:t>
            </a:r>
            <a:r>
              <a:rPr lang="en-US" dirty="0" err="1"/>
              <a:t>InFARM</a:t>
            </a:r>
            <a:r>
              <a:rPr lang="en-US" dirty="0"/>
              <a:t> is </a:t>
            </a:r>
            <a:r>
              <a:rPr lang="en-US" b="1" dirty="0"/>
              <a:t>ATLASS</a:t>
            </a:r>
            <a:r>
              <a:rPr lang="en-US" dirty="0"/>
              <a:t>—FAO’s Assessment Tool for Laboratories and AMR Surveillance Systems.</a:t>
            </a:r>
          </a:p>
          <a:p>
            <a:r>
              <a:rPr lang="en-US" dirty="0"/>
              <a:t>ATLASS provides a </a:t>
            </a:r>
            <a:r>
              <a:rPr lang="en-US" b="1" dirty="0"/>
              <a:t>measurement of the quality</a:t>
            </a:r>
            <a:r>
              <a:rPr lang="en-US" dirty="0"/>
              <a:t> of AMR data that enters the system.</a:t>
            </a:r>
          </a:p>
          <a:p>
            <a:r>
              <a:rPr lang="en-US" dirty="0"/>
              <a:t>A </a:t>
            </a:r>
            <a:r>
              <a:rPr lang="en-US" b="1" dirty="0"/>
              <a:t>digital ATLASS application</a:t>
            </a:r>
            <a:r>
              <a:rPr lang="en-US" dirty="0"/>
              <a:t> is under development, with a beta version expected in </a:t>
            </a:r>
            <a:r>
              <a:rPr lang="en-US" b="1" dirty="0"/>
              <a:t>September 2025</a:t>
            </a:r>
            <a:r>
              <a:rPr lang="en-US" dirty="0"/>
              <a:t>.</a:t>
            </a:r>
          </a:p>
          <a:p>
            <a:endParaRPr lang="en-US" dirty="0"/>
          </a:p>
          <a:p>
            <a:endParaRPr dirty="0"/>
          </a:p>
        </p:txBody>
      </p:sp>
      <p:sp>
        <p:nvSpPr>
          <p:cNvPr id="83" name="Google Shape;83;p2:notes">
            <a:extLst>
              <a:ext uri="{FF2B5EF4-FFF2-40B4-BE49-F238E27FC236}">
                <a16:creationId xmlns:a16="http://schemas.microsoft.com/office/drawing/2014/main" id="{31AC7886-6760-F334-BCE4-568139AEE7C7}"/>
              </a:ext>
            </a:extLst>
          </p:cNvPr>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05289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BC9AF57F-EA8E-24B8-3214-2733EE2039F0}"/>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F9296D8B-68F5-0BE2-8197-642AECF7A501}"/>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a:extLst>
              <a:ext uri="{FF2B5EF4-FFF2-40B4-BE49-F238E27FC236}">
                <a16:creationId xmlns:a16="http://schemas.microsoft.com/office/drawing/2014/main" id="{3A3A8E4C-4917-EC94-DDD4-DC4E879D8618}"/>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r>
              <a:rPr lang="en-US" dirty="0" err="1"/>
              <a:t>InFARM</a:t>
            </a:r>
            <a:r>
              <a:rPr lang="en-US" dirty="0"/>
              <a:t> offers a framework to harmonize data according to its </a:t>
            </a:r>
            <a:r>
              <a:rPr lang="en-US" b="1" dirty="0"/>
              <a:t>primary purpose</a:t>
            </a:r>
            <a:r>
              <a:rPr lang="en-US" dirty="0"/>
              <a:t>:</a:t>
            </a:r>
          </a:p>
          <a:p>
            <a:r>
              <a:rPr lang="en-US" b="1" dirty="0"/>
              <a:t>Animal health data</a:t>
            </a:r>
            <a:r>
              <a:rPr lang="en-US" dirty="0"/>
              <a:t> to guide clinical decisions.</a:t>
            </a:r>
          </a:p>
          <a:p>
            <a:r>
              <a:rPr lang="en-US" b="1" dirty="0"/>
              <a:t>Public health data</a:t>
            </a:r>
            <a:r>
              <a:rPr lang="en-US" dirty="0"/>
              <a:t> to inform policy and protect consumers.</a:t>
            </a:r>
          </a:p>
          <a:p>
            <a:r>
              <a:rPr lang="en-US" dirty="0"/>
              <a:t>The framework defines </a:t>
            </a:r>
            <a:r>
              <a:rPr lang="en-US" b="1" dirty="0"/>
              <a:t>five surveillance programmes across the food chain</a:t>
            </a:r>
            <a:r>
              <a:rPr lang="en-US" dirty="0"/>
              <a:t>, aligned with Codex guidelines for integrated foodborne AMR monitoring.</a:t>
            </a:r>
          </a:p>
          <a:p>
            <a:endParaRPr dirty="0"/>
          </a:p>
        </p:txBody>
      </p:sp>
      <p:sp>
        <p:nvSpPr>
          <p:cNvPr id="83" name="Google Shape;83;p2:notes">
            <a:extLst>
              <a:ext uri="{FF2B5EF4-FFF2-40B4-BE49-F238E27FC236}">
                <a16:creationId xmlns:a16="http://schemas.microsoft.com/office/drawing/2014/main" id="{1C68A9C8-7B36-F587-D6DE-D9409F9CAD81}"/>
              </a:ext>
            </a:extLst>
          </p:cNvPr>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5045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5AA6EEB4-5065-8272-702A-8D72436C18D5}"/>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27CE85C6-A675-879D-49D7-76C7A28D35C6}"/>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a:extLst>
              <a:ext uri="{FF2B5EF4-FFF2-40B4-BE49-F238E27FC236}">
                <a16:creationId xmlns:a16="http://schemas.microsoft.com/office/drawing/2014/main" id="{A4378D94-8F2B-3A57-6371-230AEFF8FDF1}"/>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r>
              <a:rPr lang="en-US" b="1" dirty="0"/>
              <a:t>Implementation Journey</a:t>
            </a:r>
            <a:endParaRPr lang="en-US" dirty="0"/>
          </a:p>
          <a:p>
            <a:r>
              <a:rPr lang="en-US" b="1" dirty="0"/>
              <a:t>Early implementation &amp; expansion phases (2023–2027)</a:t>
            </a:r>
            <a:endParaRPr lang="en-US" dirty="0"/>
          </a:p>
          <a:p>
            <a:r>
              <a:rPr lang="en-US" b="1" dirty="0"/>
              <a:t>First open call for data (2024):</a:t>
            </a:r>
            <a:r>
              <a:rPr lang="en-US" dirty="0"/>
              <a:t> Over 50 countries enrolled; 49 submitted implementation questionnaires, and 28 submitted AMR data from more than </a:t>
            </a:r>
            <a:r>
              <a:rPr lang="en-US" b="1" dirty="0"/>
              <a:t>500,000 bacterial isolates</a:t>
            </a:r>
            <a:r>
              <a:rPr lang="en-US" dirty="0"/>
              <a:t>.</a:t>
            </a:r>
          </a:p>
          <a:p>
            <a:r>
              <a:rPr lang="en-US" b="1" dirty="0"/>
              <a:t>Regional trainings:</a:t>
            </a:r>
            <a:r>
              <a:rPr lang="en-US" dirty="0"/>
              <a:t> Capacity-building of national focal points.</a:t>
            </a:r>
          </a:p>
          <a:p>
            <a:r>
              <a:rPr lang="en-US" b="1" dirty="0"/>
              <a:t>Second open call (2025):</a:t>
            </a:r>
            <a:r>
              <a:rPr lang="en-US" dirty="0"/>
              <a:t> Now underway (June–Dec 2025).</a:t>
            </a:r>
          </a:p>
          <a:p>
            <a:r>
              <a:rPr lang="en-US" b="1" dirty="0"/>
              <a:t>First global baseline report:</a:t>
            </a:r>
            <a:r>
              <a:rPr lang="en-US" dirty="0"/>
              <a:t> Planned for </a:t>
            </a:r>
            <a:r>
              <a:rPr lang="en-US" b="1" dirty="0"/>
              <a:t>late 2025–early 2026</a:t>
            </a:r>
            <a:r>
              <a:rPr lang="en-US" dirty="0"/>
              <a:t>.</a:t>
            </a:r>
          </a:p>
          <a:p>
            <a:r>
              <a:rPr lang="en-US" b="1" dirty="0"/>
              <a:t>Expansion (2025–2027)</a:t>
            </a:r>
            <a:r>
              <a:rPr lang="en-US" dirty="0"/>
              <a:t> and </a:t>
            </a:r>
            <a:r>
              <a:rPr lang="en-US" b="1" dirty="0"/>
              <a:t>consolidation (2028–2030)</a:t>
            </a:r>
            <a:r>
              <a:rPr lang="en-US" dirty="0"/>
              <a:t> phases will follow.</a:t>
            </a:r>
          </a:p>
        </p:txBody>
      </p:sp>
      <p:sp>
        <p:nvSpPr>
          <p:cNvPr id="83" name="Google Shape;83;p2:notes">
            <a:extLst>
              <a:ext uri="{FF2B5EF4-FFF2-40B4-BE49-F238E27FC236}">
                <a16:creationId xmlns:a16="http://schemas.microsoft.com/office/drawing/2014/main" id="{8827C380-0146-BD3D-614E-2ABAE768FB54}"/>
              </a:ext>
            </a:extLst>
          </p:cNvPr>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6691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80128BC6-A0C2-C456-37AB-6C74F6A9C730}"/>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3F02BFD5-E7E3-FF2F-5007-176A36A34F74}"/>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a:extLst>
              <a:ext uri="{FF2B5EF4-FFF2-40B4-BE49-F238E27FC236}">
                <a16:creationId xmlns:a16="http://schemas.microsoft.com/office/drawing/2014/main" id="{08EF4FE6-68DE-F303-F7F4-F8A01D9DDB13}"/>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r>
              <a:rPr lang="en-US" dirty="0"/>
              <a:t>First Results from 2024 Data Call</a:t>
            </a:r>
          </a:p>
          <a:p>
            <a:r>
              <a:rPr lang="en-US" b="1" dirty="0"/>
              <a:t>49 countries enrolled</a:t>
            </a:r>
            <a:r>
              <a:rPr lang="en-US" dirty="0"/>
              <a:t>, 28 submitted AMR data.</a:t>
            </a:r>
          </a:p>
          <a:p>
            <a:r>
              <a:rPr lang="en-US" b="1" dirty="0"/>
              <a:t>96 surveillance questionnaires</a:t>
            </a:r>
            <a:r>
              <a:rPr lang="en-US" dirty="0"/>
              <a:t> received, covering all six categories (five surveillance programmes plus integration questionnaire).</a:t>
            </a:r>
          </a:p>
        </p:txBody>
      </p:sp>
      <p:sp>
        <p:nvSpPr>
          <p:cNvPr id="83" name="Google Shape;83;p2:notes">
            <a:extLst>
              <a:ext uri="{FF2B5EF4-FFF2-40B4-BE49-F238E27FC236}">
                <a16:creationId xmlns:a16="http://schemas.microsoft.com/office/drawing/2014/main" id="{28D0EE25-1F71-7F8B-9F5D-EDCA8248C6E0}"/>
              </a:ext>
            </a:extLst>
          </p:cNvPr>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1420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88040-C281-7B72-F19B-41B0A91576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EA58F2-54FB-8C06-90E6-9595E94E4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B21FD6-77A3-0EF0-20CB-F019CB0AFA16}"/>
              </a:ext>
            </a:extLst>
          </p:cNvPr>
          <p:cNvSpPr>
            <a:spLocks noGrp="1"/>
          </p:cNvSpPr>
          <p:nvPr>
            <p:ph type="body" idx="1"/>
          </p:nvPr>
        </p:nvSpPr>
        <p:spPr/>
        <p:txBody>
          <a:bodyPr/>
          <a:lstStyle/>
          <a:p>
            <a:r>
              <a:rPr lang="en-US" dirty="0"/>
              <a:t>Explain meaning of points and median and possibilities to stratify and add the filtering possibilities</a:t>
            </a:r>
          </a:p>
        </p:txBody>
      </p:sp>
      <p:sp>
        <p:nvSpPr>
          <p:cNvPr id="4" name="Slide Number Placeholder 3">
            <a:extLst>
              <a:ext uri="{FF2B5EF4-FFF2-40B4-BE49-F238E27FC236}">
                <a16:creationId xmlns:a16="http://schemas.microsoft.com/office/drawing/2014/main" id="{74DB3ECD-C2C9-51BD-C1C7-1890BBD87329}"/>
              </a:ext>
            </a:extLst>
          </p:cNvPr>
          <p:cNvSpPr>
            <a:spLocks noGrp="1"/>
          </p:cNvSpPr>
          <p:nvPr>
            <p:ph type="sldNum" sz="quarter" idx="5"/>
          </p:nvPr>
        </p:nvSpPr>
        <p:spPr/>
        <p:txBody>
          <a:bodyPr/>
          <a:lstStyle/>
          <a:p>
            <a:fld id="{1025DBDB-A231-40A4-AB32-FAA302516382}" type="slidenum">
              <a:rPr lang="en-US" smtClean="0"/>
              <a:t>8</a:t>
            </a:fld>
            <a:endParaRPr lang="en-US"/>
          </a:p>
        </p:txBody>
      </p:sp>
    </p:spTree>
    <p:extLst>
      <p:ext uri="{BB962C8B-B14F-4D97-AF65-F5344CB8AC3E}">
        <p14:creationId xmlns:p14="http://schemas.microsoft.com/office/powerpoint/2010/main" val="262004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B3FDF-7C03-BF63-64DC-16D797E477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253EA-EFF1-E5C7-BB3F-2DFE6F25BE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6DE751-677F-2A96-DB3B-88A9D35C8B94}"/>
              </a:ext>
            </a:extLst>
          </p:cNvPr>
          <p:cNvSpPr>
            <a:spLocks noGrp="1"/>
          </p:cNvSpPr>
          <p:nvPr>
            <p:ph type="body" idx="1"/>
          </p:nvPr>
        </p:nvSpPr>
        <p:spPr/>
        <p:txBody>
          <a:bodyPr/>
          <a:lstStyle/>
          <a:p>
            <a:r>
              <a:rPr lang="en-US" dirty="0"/>
              <a:t>Explain meaning of points and median and possibilities to stratify and add the filtering possibilities</a:t>
            </a:r>
          </a:p>
        </p:txBody>
      </p:sp>
      <p:sp>
        <p:nvSpPr>
          <p:cNvPr id="4" name="Slide Number Placeholder 3">
            <a:extLst>
              <a:ext uri="{FF2B5EF4-FFF2-40B4-BE49-F238E27FC236}">
                <a16:creationId xmlns:a16="http://schemas.microsoft.com/office/drawing/2014/main" id="{D438BD85-A534-7352-5C3A-1FE58D1784C0}"/>
              </a:ext>
            </a:extLst>
          </p:cNvPr>
          <p:cNvSpPr>
            <a:spLocks noGrp="1"/>
          </p:cNvSpPr>
          <p:nvPr>
            <p:ph type="sldNum" sz="quarter" idx="5"/>
          </p:nvPr>
        </p:nvSpPr>
        <p:spPr/>
        <p:txBody>
          <a:bodyPr/>
          <a:lstStyle/>
          <a:p>
            <a:fld id="{1025DBDB-A231-40A4-AB32-FAA302516382}" type="slidenum">
              <a:rPr lang="en-US" smtClean="0"/>
              <a:t>9</a:t>
            </a:fld>
            <a:endParaRPr lang="en-US"/>
          </a:p>
        </p:txBody>
      </p:sp>
    </p:spTree>
    <p:extLst>
      <p:ext uri="{BB962C8B-B14F-4D97-AF65-F5344CB8AC3E}">
        <p14:creationId xmlns:p14="http://schemas.microsoft.com/office/powerpoint/2010/main" val="1140504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tion 1">
  <p:cSld name="Option 1">
    <p:spTree>
      <p:nvGrpSpPr>
        <p:cNvPr id="1" name="Shape 13"/>
        <p:cNvGrpSpPr/>
        <p:nvPr/>
      </p:nvGrpSpPr>
      <p:grpSpPr>
        <a:xfrm>
          <a:off x="0" y="0"/>
          <a:ext cx="0" cy="0"/>
          <a:chOff x="0" y="0"/>
          <a:chExt cx="0" cy="0"/>
        </a:xfrm>
      </p:grpSpPr>
      <p:sp>
        <p:nvSpPr>
          <p:cNvPr id="14" name="Google Shape;14;p24"/>
          <p:cNvSpPr txBox="1">
            <a:spLocks noGrp="1"/>
          </p:cNvSpPr>
          <p:nvPr>
            <p:ph type="ctrTitle"/>
          </p:nvPr>
        </p:nvSpPr>
        <p:spPr>
          <a:xfrm>
            <a:off x="609600" y="5231965"/>
            <a:ext cx="10058400" cy="1368152"/>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438AC9"/>
              </a:buClr>
              <a:buSzPts val="4000"/>
              <a:buFont typeface="Georgia"/>
              <a:buNone/>
              <a:defRPr sz="4000" b="0" i="0" u="none" strike="noStrike" cap="none">
                <a:solidFill>
                  <a:srgbClr val="438AC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24"/>
          <p:cNvSpPr txBox="1">
            <a:spLocks noGrp="1"/>
          </p:cNvSpPr>
          <p:nvPr>
            <p:ph type="body" idx="1"/>
          </p:nvPr>
        </p:nvSpPr>
        <p:spPr>
          <a:xfrm>
            <a:off x="629079" y="6019800"/>
            <a:ext cx="7772622" cy="288032"/>
          </a:xfrm>
          <a:prstGeom prst="rect">
            <a:avLst/>
          </a:prstGeom>
          <a:noFill/>
          <a:ln>
            <a:noFill/>
          </a:ln>
        </p:spPr>
        <p:txBody>
          <a:bodyPr spcFirstLastPara="1" wrap="square" lIns="0" tIns="45700" rIns="91425" bIns="45700" anchor="t" anchorCtr="0">
            <a:noAutofit/>
          </a:bodyPr>
          <a:lstStyle>
            <a:lvl1pPr marL="457200" marR="0" lvl="0" indent="-228600" algn="l" rtl="0">
              <a:lnSpc>
                <a:spcPct val="90000"/>
              </a:lnSpc>
              <a:spcBef>
                <a:spcPts val="1000"/>
              </a:spcBef>
              <a:spcAft>
                <a:spcPts val="0"/>
              </a:spcAft>
              <a:buClr>
                <a:srgbClr val="5792C9"/>
              </a:buClr>
              <a:buSzPts val="1600"/>
              <a:buFont typeface="Arial"/>
              <a:buNone/>
              <a:defRPr sz="1600" b="1" i="0" u="none" strike="noStrike" cap="none">
                <a:solidFill>
                  <a:srgbClr val="5792C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4"/>
          <p:cNvSpPr txBox="1">
            <a:spLocks noGrp="1"/>
          </p:cNvSpPr>
          <p:nvPr>
            <p:ph type="body" idx="2"/>
          </p:nvPr>
        </p:nvSpPr>
        <p:spPr>
          <a:xfrm>
            <a:off x="609600" y="6307832"/>
            <a:ext cx="7782770" cy="292285"/>
          </a:xfrm>
          <a:prstGeom prst="rect">
            <a:avLst/>
          </a:prstGeom>
          <a:noFill/>
          <a:ln>
            <a:noFill/>
          </a:ln>
        </p:spPr>
        <p:txBody>
          <a:bodyPr spcFirstLastPara="1" wrap="square" lIns="0" tIns="45700" rIns="91425" bIns="45700" anchor="t" anchorCtr="0">
            <a:noAutofit/>
          </a:bodyPr>
          <a:lstStyle>
            <a:lvl1pPr marL="457200" marR="0" lvl="0" indent="-228600" algn="l" rtl="0">
              <a:lnSpc>
                <a:spcPct val="90000"/>
              </a:lnSpc>
              <a:spcBef>
                <a:spcPts val="1000"/>
              </a:spcBef>
              <a:spcAft>
                <a:spcPts val="0"/>
              </a:spcAft>
              <a:buClr>
                <a:srgbClr val="5792C9"/>
              </a:buClr>
              <a:buSzPts val="1600"/>
              <a:buFont typeface="Arial"/>
              <a:buNone/>
              <a:defRPr sz="1600" b="0" i="1" u="none" strike="noStrike" cap="none">
                <a:solidFill>
                  <a:srgbClr val="5792C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91872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ption 1">
  <p:cSld name="Option 1">
    <p:spTree>
      <p:nvGrpSpPr>
        <p:cNvPr id="1" name="Shape 109"/>
        <p:cNvGrpSpPr/>
        <p:nvPr/>
      </p:nvGrpSpPr>
      <p:grpSpPr>
        <a:xfrm>
          <a:off x="0" y="0"/>
          <a:ext cx="0" cy="0"/>
          <a:chOff x="0" y="0"/>
          <a:chExt cx="0" cy="0"/>
        </a:xfrm>
      </p:grpSpPr>
      <p:sp>
        <p:nvSpPr>
          <p:cNvPr id="110" name="Google Shape;110;p34"/>
          <p:cNvSpPr txBox="1">
            <a:spLocks noGrp="1"/>
          </p:cNvSpPr>
          <p:nvPr>
            <p:ph type="ctrTitle"/>
          </p:nvPr>
        </p:nvSpPr>
        <p:spPr>
          <a:xfrm>
            <a:off x="0" y="2743200"/>
            <a:ext cx="7924800" cy="2057400"/>
          </a:xfrm>
          <a:prstGeom prst="rect">
            <a:avLst/>
          </a:prstGeom>
          <a:noFill/>
          <a:ln>
            <a:noFill/>
          </a:ln>
        </p:spPr>
        <p:txBody>
          <a:bodyPr spcFirstLastPara="1" wrap="square" lIns="1463025" tIns="46800" rIns="2160000" bIns="45700" anchor="t" anchorCtr="0">
            <a:noAutofit/>
          </a:bodyPr>
          <a:lstStyle>
            <a:lvl1pPr marR="0" lvl="0" algn="l" rtl="0">
              <a:lnSpc>
                <a:spcPct val="90000"/>
              </a:lnSpc>
              <a:spcBef>
                <a:spcPts val="0"/>
              </a:spcBef>
              <a:spcAft>
                <a:spcPts val="0"/>
              </a:spcAft>
              <a:buClr>
                <a:srgbClr val="5792C9"/>
              </a:buClr>
              <a:buSzPts val="5800"/>
              <a:buFont typeface="Georgia"/>
              <a:buNone/>
              <a:defRPr sz="5800" b="0" i="0" u="none" strike="noStrike" cap="none">
                <a:solidFill>
                  <a:srgbClr val="5792C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192954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35"/>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 name="Google Shape;19;p35"/>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3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21" name="Google Shape;21;p3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22" name="Google Shape;22;p3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1065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ption 4">
  <p:cSld name="Option 4">
    <p:spTree>
      <p:nvGrpSpPr>
        <p:cNvPr id="1" name="Shape 38"/>
        <p:cNvGrpSpPr/>
        <p:nvPr/>
      </p:nvGrpSpPr>
      <p:grpSpPr>
        <a:xfrm>
          <a:off x="0" y="0"/>
          <a:ext cx="0" cy="0"/>
          <a:chOff x="0" y="0"/>
          <a:chExt cx="0" cy="0"/>
        </a:xfrm>
      </p:grpSpPr>
      <p:sp>
        <p:nvSpPr>
          <p:cNvPr id="39" name="Google Shape;39;p27"/>
          <p:cNvSpPr txBox="1">
            <a:spLocks noGrp="1"/>
          </p:cNvSpPr>
          <p:nvPr>
            <p:ph type="title"/>
          </p:nvPr>
        </p:nvSpPr>
        <p:spPr>
          <a:xfrm>
            <a:off x="8030729" y="1188000"/>
            <a:ext cx="3681895" cy="4473296"/>
          </a:xfrm>
          <a:prstGeom prst="rect">
            <a:avLst/>
          </a:prstGeom>
          <a:solidFill>
            <a:srgbClr val="5792C9">
              <a:alpha val="20000"/>
            </a:srgbClr>
          </a:solidFill>
          <a:ln>
            <a:noFill/>
          </a:ln>
        </p:spPr>
        <p:txBody>
          <a:bodyPr spcFirstLastPara="1" wrap="square" lIns="180000" tIns="180000" rIns="180000" bIns="180000" anchor="t" anchorCtr="0">
            <a:normAutofit/>
          </a:bodyPr>
          <a:lstStyle>
            <a:lvl1pPr marR="0" lvl="0" algn="l" rtl="0">
              <a:lnSpc>
                <a:spcPct val="90000"/>
              </a:lnSpc>
              <a:spcBef>
                <a:spcPts val="0"/>
              </a:spcBef>
              <a:spcAft>
                <a:spcPts val="0"/>
              </a:spcAft>
              <a:buClr>
                <a:srgbClr val="5792C9"/>
              </a:buClr>
              <a:buSzPts val="1800"/>
              <a:buFont typeface="Calibri"/>
              <a:buNone/>
              <a:defRPr sz="1800" b="1" i="0" u="none" strike="noStrike" cap="none">
                <a:solidFill>
                  <a:srgbClr val="5792C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0" name="Google Shape;40;p27"/>
          <p:cNvSpPr txBox="1">
            <a:spLocks noGrp="1"/>
          </p:cNvSpPr>
          <p:nvPr>
            <p:ph type="subTitle" idx="1"/>
          </p:nvPr>
        </p:nvSpPr>
        <p:spPr>
          <a:xfrm>
            <a:off x="0" y="1188000"/>
            <a:ext cx="7680176" cy="4473296"/>
          </a:xfrm>
          <a:prstGeom prst="rect">
            <a:avLst/>
          </a:prstGeom>
          <a:noFill/>
          <a:ln>
            <a:noFill/>
          </a:ln>
        </p:spPr>
        <p:txBody>
          <a:bodyPr spcFirstLastPara="1" wrap="square" lIns="540000" tIns="0" rIns="360000" bIns="45700" anchor="t" anchorCtr="0">
            <a:noAutofit/>
          </a:bodyPr>
          <a:lstStyle>
            <a:lvl1pPr marR="0" lvl="0" algn="l" rtl="0">
              <a:lnSpc>
                <a:spcPct val="90000"/>
              </a:lnSpc>
              <a:spcBef>
                <a:spcPts val="1000"/>
              </a:spcBef>
              <a:spcAft>
                <a:spcPts val="0"/>
              </a:spcAft>
              <a:buClr>
                <a:srgbClr val="5792C9"/>
              </a:buClr>
              <a:buSzPts val="2000"/>
              <a:buFont typeface="Noto Sans Symbols"/>
              <a:buChar char="▪"/>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rgbClr val="5792C9"/>
              </a:buClr>
              <a:buSzPts val="2200"/>
              <a:buFont typeface="Arial"/>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rgbClr val="5792C9"/>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rgbClr val="757070"/>
              </a:buClr>
              <a:buSzPts val="2000"/>
              <a:buFont typeface="Arial"/>
              <a:buChar char="–"/>
              <a:defRPr sz="2000" b="0" i="0" u="none" strike="noStrike" cap="none">
                <a:solidFill>
                  <a:srgbClr val="757070"/>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41" name="Google Shape;41;p27"/>
          <p:cNvSpPr txBox="1">
            <a:spLocks noGrp="1"/>
          </p:cNvSpPr>
          <p:nvPr>
            <p:ph type="body" idx="2"/>
          </p:nvPr>
        </p:nvSpPr>
        <p:spPr>
          <a:xfrm>
            <a:off x="-1" y="504000"/>
            <a:ext cx="12192000" cy="396492"/>
          </a:xfrm>
          <a:prstGeom prst="rect">
            <a:avLst/>
          </a:prstGeom>
          <a:solidFill>
            <a:srgbClr val="5792C9">
              <a:alpha val="20000"/>
            </a:srgbClr>
          </a:solidFill>
          <a:ln>
            <a:noFill/>
          </a:ln>
        </p:spPr>
        <p:txBody>
          <a:bodyPr spcFirstLastPara="1" wrap="square" lIns="540000" tIns="45700" rIns="540000" bIns="45700" anchor="ctr" anchorCtr="0">
            <a:noAutofit/>
          </a:bodyPr>
          <a:lstStyle>
            <a:lvl1pPr marL="457200" marR="0" lvl="0" indent="-228600" algn="l" rtl="0">
              <a:lnSpc>
                <a:spcPct val="90000"/>
              </a:lnSpc>
              <a:spcBef>
                <a:spcPts val="1000"/>
              </a:spcBef>
              <a:spcAft>
                <a:spcPts val="0"/>
              </a:spcAft>
              <a:buClr>
                <a:srgbClr val="5792C9"/>
              </a:buClr>
              <a:buSzPts val="2000"/>
              <a:buFont typeface="Arial"/>
              <a:buNone/>
              <a:defRPr sz="2000" b="0" i="0" u="none" strike="noStrike" cap="none">
                <a:solidFill>
                  <a:srgbClr val="5792C9"/>
                </a:solidFill>
                <a:latin typeface="Georgia"/>
                <a:ea typeface="Georgia"/>
                <a:cs typeface="Georgia"/>
                <a:sym typeface="Georgia"/>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68392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ption 1 ">
  <p:cSld name="Option 1 ">
    <p:spTree>
      <p:nvGrpSpPr>
        <p:cNvPr id="1" name="Shape 74"/>
        <p:cNvGrpSpPr/>
        <p:nvPr/>
      </p:nvGrpSpPr>
      <p:grpSpPr>
        <a:xfrm>
          <a:off x="0" y="0"/>
          <a:ext cx="0" cy="0"/>
          <a:chOff x="0" y="0"/>
          <a:chExt cx="0" cy="0"/>
        </a:xfrm>
      </p:grpSpPr>
      <p:sp>
        <p:nvSpPr>
          <p:cNvPr id="75" name="Google Shape;75;p39"/>
          <p:cNvSpPr>
            <a:spLocks noGrp="1"/>
          </p:cNvSpPr>
          <p:nvPr>
            <p:ph type="pic" idx="2"/>
          </p:nvPr>
        </p:nvSpPr>
        <p:spPr>
          <a:xfrm>
            <a:off x="478800" y="1188000"/>
            <a:ext cx="5382919" cy="3599999"/>
          </a:xfrm>
          <a:prstGeom prst="rect">
            <a:avLst/>
          </a:prstGeom>
          <a:solidFill>
            <a:srgbClr val="F2F2F2"/>
          </a:solidFill>
          <a:ln>
            <a:noFill/>
          </a:ln>
        </p:spPr>
      </p:sp>
      <p:sp>
        <p:nvSpPr>
          <p:cNvPr id="76" name="Google Shape;76;p39"/>
          <p:cNvSpPr txBox="1">
            <a:spLocks noGrp="1"/>
          </p:cNvSpPr>
          <p:nvPr>
            <p:ph type="subTitle" idx="1"/>
          </p:nvPr>
        </p:nvSpPr>
        <p:spPr>
          <a:xfrm>
            <a:off x="6240016" y="2160000"/>
            <a:ext cx="5951983" cy="3609304"/>
          </a:xfrm>
          <a:prstGeom prst="rect">
            <a:avLst/>
          </a:prstGeom>
          <a:noFill/>
          <a:ln>
            <a:noFill/>
          </a:ln>
        </p:spPr>
        <p:txBody>
          <a:bodyPr spcFirstLastPara="1" wrap="square" lIns="0" tIns="0" rIns="540000" bIns="45700" anchor="t" anchorCtr="0">
            <a:noAutofit/>
          </a:bodyPr>
          <a:lstStyle>
            <a:lvl1pPr marR="0" lvl="0" algn="l" rtl="0">
              <a:lnSpc>
                <a:spcPct val="90000"/>
              </a:lnSpc>
              <a:spcBef>
                <a:spcPts val="1000"/>
              </a:spcBef>
              <a:spcAft>
                <a:spcPts val="0"/>
              </a:spcAft>
              <a:buClr>
                <a:srgbClr val="5792C9"/>
              </a:buClr>
              <a:buSzPts val="2000"/>
              <a:buFont typeface="Noto Sans Symbols"/>
              <a:buChar char="▪"/>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rgbClr val="5792C9"/>
              </a:buClr>
              <a:buSzPts val="2200"/>
              <a:buFont typeface="Arial"/>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rgbClr val="5792C9"/>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rgbClr val="757070"/>
              </a:buClr>
              <a:buSzPts val="2000"/>
              <a:buFont typeface="Arial"/>
              <a:buChar char="–"/>
              <a:defRPr sz="2000" b="0" i="0" u="none" strike="noStrike" cap="none">
                <a:solidFill>
                  <a:srgbClr val="757070"/>
                </a:solidFill>
                <a:latin typeface="Calibri"/>
                <a:ea typeface="Calibri"/>
                <a:cs typeface="Calibri"/>
                <a:sym typeface="Calibri"/>
              </a:defRPr>
            </a:lvl5pPr>
            <a:lvl6pPr marR="0" lvl="5" algn="l" rtl="0">
              <a:lnSpc>
                <a:spcPct val="90000"/>
              </a:lnSpc>
              <a:spcBef>
                <a:spcPts val="500"/>
              </a:spcBef>
              <a:spcAft>
                <a:spcPts val="0"/>
              </a:spcAft>
              <a:buClr>
                <a:srgbClr val="AEABAB"/>
              </a:buClr>
              <a:buSzPts val="2000"/>
              <a:buFont typeface="Arial"/>
              <a:buChar char="–"/>
              <a:defRPr sz="2000" b="0" i="0" u="none" strike="noStrike" cap="none">
                <a:solidFill>
                  <a:srgbClr val="757070"/>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7" name="Google Shape;77;p39"/>
          <p:cNvSpPr txBox="1">
            <a:spLocks noGrp="1"/>
          </p:cNvSpPr>
          <p:nvPr>
            <p:ph type="title"/>
          </p:nvPr>
        </p:nvSpPr>
        <p:spPr>
          <a:xfrm>
            <a:off x="6240016" y="1188000"/>
            <a:ext cx="5951983" cy="863895"/>
          </a:xfrm>
          <a:prstGeom prst="rect">
            <a:avLst/>
          </a:prstGeom>
          <a:noFill/>
          <a:ln>
            <a:noFill/>
          </a:ln>
        </p:spPr>
        <p:txBody>
          <a:bodyPr spcFirstLastPara="1" wrap="square" lIns="0" tIns="0" rIns="540000" bIns="45700" anchor="t" anchorCtr="0">
            <a:noAutofit/>
          </a:bodyPr>
          <a:lstStyle>
            <a:lvl1pPr marR="0" lvl="0" algn="l" rtl="0">
              <a:lnSpc>
                <a:spcPct val="90000"/>
              </a:lnSpc>
              <a:spcBef>
                <a:spcPts val="0"/>
              </a:spcBef>
              <a:spcAft>
                <a:spcPts val="0"/>
              </a:spcAft>
              <a:buClr>
                <a:srgbClr val="5792C9"/>
              </a:buClr>
              <a:buSzPts val="2800"/>
              <a:buFont typeface="Calibri"/>
              <a:buNone/>
              <a:defRPr sz="2800" b="1" i="0" u="none" strike="noStrike" cap="none">
                <a:solidFill>
                  <a:srgbClr val="5792C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8" name="Google Shape;78;p39"/>
          <p:cNvSpPr txBox="1">
            <a:spLocks noGrp="1"/>
          </p:cNvSpPr>
          <p:nvPr>
            <p:ph type="body" idx="3"/>
          </p:nvPr>
        </p:nvSpPr>
        <p:spPr>
          <a:xfrm>
            <a:off x="-1" y="504000"/>
            <a:ext cx="12192000" cy="396492"/>
          </a:xfrm>
          <a:prstGeom prst="rect">
            <a:avLst/>
          </a:prstGeom>
          <a:solidFill>
            <a:srgbClr val="5792C9">
              <a:alpha val="20000"/>
            </a:srgbClr>
          </a:solidFill>
          <a:ln>
            <a:noFill/>
          </a:ln>
        </p:spPr>
        <p:txBody>
          <a:bodyPr spcFirstLastPara="1" wrap="square" lIns="540000" tIns="45700" rIns="540000" bIns="45700" anchor="ctr" anchorCtr="0">
            <a:noAutofit/>
          </a:bodyPr>
          <a:lstStyle>
            <a:lvl1pPr marL="457200" marR="0" lvl="0" indent="-228600" algn="l" rtl="0">
              <a:lnSpc>
                <a:spcPct val="90000"/>
              </a:lnSpc>
              <a:spcBef>
                <a:spcPts val="1000"/>
              </a:spcBef>
              <a:spcAft>
                <a:spcPts val="0"/>
              </a:spcAft>
              <a:buClr>
                <a:srgbClr val="5792C9"/>
              </a:buClr>
              <a:buSzPts val="2000"/>
              <a:buFont typeface="Arial"/>
              <a:buNone/>
              <a:defRPr sz="2000" b="0" i="0" u="none" strike="noStrike" cap="none">
                <a:solidFill>
                  <a:srgbClr val="5792C9"/>
                </a:solidFill>
                <a:latin typeface="Georgia"/>
                <a:ea typeface="Georgia"/>
                <a:cs typeface="Georgia"/>
                <a:sym typeface="Georgia"/>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90519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4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81" name="Google Shape;81;p4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82" name="Google Shape;82;p4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48194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83"/>
        <p:cNvGrpSpPr/>
        <p:nvPr/>
      </p:nvGrpSpPr>
      <p:grpSpPr>
        <a:xfrm>
          <a:off x="0" y="0"/>
          <a:ext cx="0" cy="0"/>
          <a:chOff x="0" y="0"/>
          <a:chExt cx="0" cy="0"/>
        </a:xfrm>
      </p:grpSpPr>
      <p:sp>
        <p:nvSpPr>
          <p:cNvPr id="84" name="Google Shape;84;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5" name="Google Shape;85;p4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6" name="Google Shape;86;p4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7" name="Google Shape;87;p4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88" name="Google Shape;88;p4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89" name="Google Shape;89;p41"/>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46883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0"/>
        <p:cNvGrpSpPr/>
        <p:nvPr/>
      </p:nvGrpSpPr>
      <p:grpSpPr>
        <a:xfrm>
          <a:off x="0" y="0"/>
          <a:ext cx="0" cy="0"/>
          <a:chOff x="0" y="0"/>
          <a:chExt cx="0" cy="0"/>
        </a:xfrm>
      </p:grpSpPr>
      <p:sp>
        <p:nvSpPr>
          <p:cNvPr id="91" name="Google Shape;91;p42"/>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2" name="Google Shape;92;p42"/>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4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94" name="Google Shape;94;p4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95" name="Google Shape;95;p4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194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Option 2">
  <p:cSld name="1_Option 2">
    <p:spTree>
      <p:nvGrpSpPr>
        <p:cNvPr id="1" name="Shape 96"/>
        <p:cNvGrpSpPr/>
        <p:nvPr/>
      </p:nvGrpSpPr>
      <p:grpSpPr>
        <a:xfrm>
          <a:off x="0" y="0"/>
          <a:ext cx="0" cy="0"/>
          <a:chOff x="0" y="0"/>
          <a:chExt cx="0" cy="0"/>
        </a:xfrm>
      </p:grpSpPr>
      <p:cxnSp>
        <p:nvCxnSpPr>
          <p:cNvPr id="97" name="Google Shape;97;p43"/>
          <p:cNvCxnSpPr/>
          <p:nvPr/>
        </p:nvCxnSpPr>
        <p:spPr>
          <a:xfrm>
            <a:off x="0" y="6381328"/>
            <a:ext cx="12192000" cy="0"/>
          </a:xfrm>
          <a:prstGeom prst="straightConnector1">
            <a:avLst/>
          </a:prstGeom>
          <a:noFill/>
          <a:ln w="9525" cap="flat" cmpd="sng">
            <a:solidFill>
              <a:schemeClr val="accent1"/>
            </a:solidFill>
            <a:prstDash val="solid"/>
            <a:miter lim="800000"/>
            <a:headEnd type="none" w="sm" len="sm"/>
            <a:tailEnd type="none" w="sm" len="sm"/>
          </a:ln>
        </p:spPr>
      </p:cxnSp>
      <p:sp>
        <p:nvSpPr>
          <p:cNvPr id="98" name="Google Shape;98;p43"/>
          <p:cNvSpPr>
            <a:spLocks noGrp="1"/>
          </p:cNvSpPr>
          <p:nvPr>
            <p:ph type="pic" idx="2"/>
          </p:nvPr>
        </p:nvSpPr>
        <p:spPr>
          <a:xfrm>
            <a:off x="8256240" y="1620000"/>
            <a:ext cx="3384376" cy="1984113"/>
          </a:xfrm>
          <a:prstGeom prst="rect">
            <a:avLst/>
          </a:prstGeom>
          <a:solidFill>
            <a:srgbClr val="F2F2F2"/>
          </a:solidFill>
          <a:ln>
            <a:noFill/>
          </a:ln>
        </p:spPr>
      </p:sp>
      <p:sp>
        <p:nvSpPr>
          <p:cNvPr id="99" name="Google Shape;99;p43"/>
          <p:cNvSpPr>
            <a:spLocks noGrp="1"/>
          </p:cNvSpPr>
          <p:nvPr>
            <p:ph type="pic" idx="3"/>
          </p:nvPr>
        </p:nvSpPr>
        <p:spPr>
          <a:xfrm>
            <a:off x="8256240" y="3884359"/>
            <a:ext cx="3384376" cy="1984113"/>
          </a:xfrm>
          <a:prstGeom prst="rect">
            <a:avLst/>
          </a:prstGeom>
          <a:solidFill>
            <a:srgbClr val="F2F2F2"/>
          </a:solidFill>
          <a:ln>
            <a:noFill/>
          </a:ln>
        </p:spPr>
      </p:sp>
      <p:sp>
        <p:nvSpPr>
          <p:cNvPr id="100" name="Google Shape;100;p43"/>
          <p:cNvSpPr txBox="1">
            <a:spLocks noGrp="1"/>
          </p:cNvSpPr>
          <p:nvPr>
            <p:ph type="body" idx="1"/>
          </p:nvPr>
        </p:nvSpPr>
        <p:spPr>
          <a:xfrm>
            <a:off x="-23157" y="6543586"/>
            <a:ext cx="12192000" cy="251454"/>
          </a:xfrm>
          <a:prstGeom prst="rect">
            <a:avLst/>
          </a:prstGeom>
          <a:noFill/>
          <a:ln>
            <a:noFill/>
          </a:ln>
        </p:spPr>
        <p:txBody>
          <a:bodyPr spcFirstLastPara="1" wrap="square" lIns="540000" tIns="45700" rIns="540000" bIns="45700" anchor="t" anchorCtr="0">
            <a:noAutofit/>
          </a:bodyPr>
          <a:lstStyle>
            <a:lvl1pPr marL="457200" marR="0" lvl="0" indent="-228600" algn="l" rtl="0">
              <a:lnSpc>
                <a:spcPct val="90000"/>
              </a:lnSpc>
              <a:spcBef>
                <a:spcPts val="1000"/>
              </a:spcBef>
              <a:spcAft>
                <a:spcPts val="0"/>
              </a:spcAft>
              <a:buClr>
                <a:srgbClr val="5792C9"/>
              </a:buClr>
              <a:buSzPts val="1400"/>
              <a:buFont typeface="Arial"/>
              <a:buNone/>
              <a:defRPr sz="1400" b="0" i="0" u="none" strike="noStrike" cap="none">
                <a:solidFill>
                  <a:srgbClr val="5792C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43"/>
          <p:cNvSpPr txBox="1">
            <a:spLocks noGrp="1"/>
          </p:cNvSpPr>
          <p:nvPr>
            <p:ph type="body" idx="4"/>
          </p:nvPr>
        </p:nvSpPr>
        <p:spPr>
          <a:xfrm>
            <a:off x="0" y="936000"/>
            <a:ext cx="12192000" cy="410425"/>
          </a:xfrm>
          <a:prstGeom prst="rect">
            <a:avLst/>
          </a:prstGeom>
          <a:solidFill>
            <a:srgbClr val="5792C9">
              <a:alpha val="20000"/>
            </a:srgbClr>
          </a:solidFill>
          <a:ln>
            <a:noFill/>
          </a:ln>
        </p:spPr>
        <p:txBody>
          <a:bodyPr spcFirstLastPara="1" wrap="square" lIns="540000" tIns="45700" rIns="540000" bIns="45700" anchor="ctr" anchorCtr="0">
            <a:noAutofit/>
          </a:bodyPr>
          <a:lstStyle>
            <a:lvl1pPr marL="457200" marR="0" lvl="0" indent="-228600" algn="r" rtl="0">
              <a:lnSpc>
                <a:spcPct val="90000"/>
              </a:lnSpc>
              <a:spcBef>
                <a:spcPts val="1000"/>
              </a:spcBef>
              <a:spcAft>
                <a:spcPts val="0"/>
              </a:spcAft>
              <a:buClr>
                <a:srgbClr val="5792C9"/>
              </a:buClr>
              <a:buSzPts val="1400"/>
              <a:buFont typeface="Arial"/>
              <a:buNone/>
              <a:defRPr sz="1400" b="1" i="0" u="none" strike="noStrike" cap="none">
                <a:solidFill>
                  <a:srgbClr val="5792C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3"/>
          <p:cNvSpPr txBox="1">
            <a:spLocks noGrp="1"/>
          </p:cNvSpPr>
          <p:nvPr>
            <p:ph type="subTitle" idx="5"/>
          </p:nvPr>
        </p:nvSpPr>
        <p:spPr>
          <a:xfrm>
            <a:off x="0" y="1980000"/>
            <a:ext cx="7968208" cy="4176457"/>
          </a:xfrm>
          <a:prstGeom prst="rect">
            <a:avLst/>
          </a:prstGeom>
          <a:noFill/>
          <a:ln>
            <a:noFill/>
          </a:ln>
        </p:spPr>
        <p:txBody>
          <a:bodyPr spcFirstLastPara="1" wrap="square" lIns="540000" tIns="0" rIns="360000" bIns="45700" anchor="t" anchorCtr="0">
            <a:noAutofit/>
          </a:bodyPr>
          <a:lstStyle>
            <a:lvl1pPr marR="0" lvl="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rgbClr val="5792C9"/>
              </a:buClr>
              <a:buSzPts val="2000"/>
              <a:buFont typeface="Noto Sans Symbols"/>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rgbClr val="5792C9"/>
              </a:buClr>
              <a:buSzPts val="22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rgbClr val="5792C9"/>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rgbClr val="757070"/>
              </a:buClr>
              <a:buSzPts val="2000"/>
              <a:buFont typeface="Arial"/>
              <a:buChar char="–"/>
              <a:defRPr sz="2000" b="0" i="0" u="none" strike="noStrike" cap="none">
                <a:solidFill>
                  <a:srgbClr val="757070"/>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03" name="Google Shape;103;p43"/>
          <p:cNvSpPr txBox="1">
            <a:spLocks noGrp="1"/>
          </p:cNvSpPr>
          <p:nvPr>
            <p:ph type="title"/>
          </p:nvPr>
        </p:nvSpPr>
        <p:spPr>
          <a:xfrm>
            <a:off x="-10800" y="1620000"/>
            <a:ext cx="7986304" cy="296840"/>
          </a:xfrm>
          <a:prstGeom prst="rect">
            <a:avLst/>
          </a:prstGeom>
          <a:noFill/>
          <a:ln>
            <a:noFill/>
          </a:ln>
        </p:spPr>
        <p:txBody>
          <a:bodyPr spcFirstLastPara="1" wrap="square" lIns="540000" tIns="0" rIns="360000" bIns="45700" anchor="t" anchorCtr="0">
            <a:noAutofit/>
          </a:bodyPr>
          <a:lstStyle>
            <a:lvl1pPr marR="0" lvl="0" algn="l" rtl="0">
              <a:lnSpc>
                <a:spcPct val="90000"/>
              </a:lnSpc>
              <a:spcBef>
                <a:spcPts val="0"/>
              </a:spcBef>
              <a:spcAft>
                <a:spcPts val="0"/>
              </a:spcAft>
              <a:buClr>
                <a:srgbClr val="5792C9"/>
              </a:buClr>
              <a:buSzPts val="2200"/>
              <a:buFont typeface="Calibri"/>
              <a:buNone/>
              <a:defRPr sz="2200" b="1" i="0" u="none" strike="noStrike" cap="none">
                <a:solidFill>
                  <a:srgbClr val="5792C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03188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ption 3">
  <p:cSld name="Option 3">
    <p:spTree>
      <p:nvGrpSpPr>
        <p:cNvPr id="1" name="Shape 25"/>
        <p:cNvGrpSpPr/>
        <p:nvPr/>
      </p:nvGrpSpPr>
      <p:grpSpPr>
        <a:xfrm>
          <a:off x="0" y="0"/>
          <a:ext cx="0" cy="0"/>
          <a:chOff x="0" y="0"/>
          <a:chExt cx="0" cy="0"/>
        </a:xfrm>
      </p:grpSpPr>
      <p:sp>
        <p:nvSpPr>
          <p:cNvPr id="26" name="Google Shape;26;p12"/>
          <p:cNvSpPr txBox="1">
            <a:spLocks noGrp="1"/>
          </p:cNvSpPr>
          <p:nvPr>
            <p:ph type="subTitle" idx="1"/>
          </p:nvPr>
        </p:nvSpPr>
        <p:spPr>
          <a:xfrm>
            <a:off x="-1" y="1656000"/>
            <a:ext cx="12192001" cy="4113296"/>
          </a:xfrm>
          <a:prstGeom prst="rect">
            <a:avLst/>
          </a:prstGeom>
          <a:noFill/>
          <a:ln>
            <a:noFill/>
          </a:ln>
        </p:spPr>
        <p:txBody>
          <a:bodyPr spcFirstLastPara="1" wrap="square" lIns="540000" tIns="0" rIns="540000" bIns="360000" anchor="t" anchorCtr="0">
            <a:noAutofit/>
          </a:bodyPr>
          <a:lstStyle>
            <a:lvl1pPr marR="0" lvl="0" algn="l" rtl="0">
              <a:lnSpc>
                <a:spcPct val="90000"/>
              </a:lnSpc>
              <a:spcBef>
                <a:spcPts val="1000"/>
              </a:spcBef>
              <a:spcAft>
                <a:spcPts val="0"/>
              </a:spcAft>
              <a:buClr>
                <a:srgbClr val="5792C9"/>
              </a:buClr>
              <a:buSzPts val="2000"/>
              <a:buFont typeface="Noto Sans Symbols"/>
              <a:buChar char="▪"/>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rgbClr val="5792C9"/>
              </a:buClr>
              <a:buSzPts val="2200"/>
              <a:buFont typeface="Arial"/>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rgbClr val="5792C9"/>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rgbClr val="757070"/>
              </a:buClr>
              <a:buSzPts val="2000"/>
              <a:buFont typeface="Arial"/>
              <a:buChar char="–"/>
              <a:defRPr sz="2000" b="0" i="0" u="none" strike="noStrike" cap="none">
                <a:solidFill>
                  <a:srgbClr val="757070"/>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7" name="Google Shape;27;p12"/>
          <p:cNvSpPr txBox="1">
            <a:spLocks noGrp="1"/>
          </p:cNvSpPr>
          <p:nvPr>
            <p:ph type="body" idx="2"/>
          </p:nvPr>
        </p:nvSpPr>
        <p:spPr>
          <a:xfrm>
            <a:off x="-1" y="504000"/>
            <a:ext cx="12192000" cy="396492"/>
          </a:xfrm>
          <a:prstGeom prst="rect">
            <a:avLst/>
          </a:prstGeom>
          <a:solidFill>
            <a:srgbClr val="5792C9">
              <a:alpha val="20392"/>
            </a:srgbClr>
          </a:solidFill>
          <a:ln>
            <a:noFill/>
          </a:ln>
        </p:spPr>
        <p:txBody>
          <a:bodyPr spcFirstLastPara="1" wrap="square" lIns="540000" tIns="45700" rIns="540000" bIns="45700" anchor="ctr" anchorCtr="0">
            <a:noAutofit/>
          </a:bodyPr>
          <a:lstStyle>
            <a:lvl1pPr marL="457200" marR="0" lvl="0" indent="-228600" algn="l" rtl="0">
              <a:lnSpc>
                <a:spcPct val="90000"/>
              </a:lnSpc>
              <a:spcBef>
                <a:spcPts val="1000"/>
              </a:spcBef>
              <a:spcAft>
                <a:spcPts val="0"/>
              </a:spcAft>
              <a:buClr>
                <a:srgbClr val="5792C9"/>
              </a:buClr>
              <a:buSzPts val="2000"/>
              <a:buFont typeface="Arial"/>
              <a:buNone/>
              <a:defRPr sz="2000" b="0" i="0" u="none" strike="noStrike" cap="none">
                <a:solidFill>
                  <a:srgbClr val="5792C9"/>
                </a:solidFill>
                <a:latin typeface="Georgia"/>
                <a:ea typeface="Georgia"/>
                <a:cs typeface="Georgia"/>
                <a:sym typeface="Georgia"/>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9294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3.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343472" y="5538495"/>
            <a:ext cx="7776864" cy="0"/>
          </a:xfrm>
          <a:prstGeom prst="straightConnector1">
            <a:avLst/>
          </a:prstGeom>
          <a:noFill/>
          <a:ln w="9525" cap="flat" cmpd="sng">
            <a:solidFill>
              <a:schemeClr val="lt1"/>
            </a:solidFill>
            <a:prstDash val="solid"/>
            <a:miter lim="800000"/>
            <a:headEnd type="none" w="sm" len="sm"/>
            <a:tailEnd type="none" w="sm" len="sm"/>
          </a:ln>
        </p:spPr>
      </p:cxnSp>
      <p:pic>
        <p:nvPicPr>
          <p:cNvPr id="11" name="Google Shape;11;p23"/>
          <p:cNvPicPr preferRelativeResize="0"/>
          <p:nvPr/>
        </p:nvPicPr>
        <p:blipFill rotWithShape="1">
          <a:blip r:embed="rId5">
            <a:alphaModFix/>
          </a:blip>
          <a:srcRect/>
          <a:stretch/>
        </p:blipFill>
        <p:spPr>
          <a:xfrm>
            <a:off x="381000" y="1371600"/>
            <a:ext cx="11496483" cy="3568700"/>
          </a:xfrm>
          <a:prstGeom prst="rect">
            <a:avLst/>
          </a:prstGeom>
          <a:noFill/>
          <a:ln>
            <a:noFill/>
          </a:ln>
        </p:spPr>
      </p:pic>
      <p:pic>
        <p:nvPicPr>
          <p:cNvPr id="12" name="Google Shape;12;p23"/>
          <p:cNvPicPr preferRelativeResize="0"/>
          <p:nvPr/>
        </p:nvPicPr>
        <p:blipFill rotWithShape="1">
          <a:blip r:embed="rId6">
            <a:alphaModFix/>
          </a:blip>
          <a:srcRect/>
          <a:stretch/>
        </p:blipFill>
        <p:spPr>
          <a:xfrm>
            <a:off x="296291" y="165747"/>
            <a:ext cx="11581192" cy="1405425"/>
          </a:xfrm>
          <a:prstGeom prst="rect">
            <a:avLst/>
          </a:prstGeom>
          <a:noFill/>
          <a:ln>
            <a:noFill/>
          </a:ln>
        </p:spPr>
      </p:pic>
    </p:spTree>
    <p:extLst>
      <p:ext uri="{BB962C8B-B14F-4D97-AF65-F5344CB8AC3E}">
        <p14:creationId xmlns:p14="http://schemas.microsoft.com/office/powerpoint/2010/main" val="340724823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7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8">
            <a:alphaModFix/>
          </a:blip>
          <a:stretch>
            <a:fillRect/>
          </a:stretch>
        </a:blipFill>
        <a:effectLst/>
      </p:bgPr>
    </p:bg>
    <p:spTree>
      <p:nvGrpSpPr>
        <p:cNvPr id="1" name="Shape 63"/>
        <p:cNvGrpSpPr/>
        <p:nvPr/>
      </p:nvGrpSpPr>
      <p:grpSpPr>
        <a:xfrm>
          <a:off x="0" y="0"/>
          <a:ext cx="0" cy="0"/>
          <a:chOff x="0" y="0"/>
          <a:chExt cx="0" cy="0"/>
        </a:xfrm>
      </p:grpSpPr>
      <p:cxnSp>
        <p:nvCxnSpPr>
          <p:cNvPr id="64" name="Google Shape;64;p30"/>
          <p:cNvCxnSpPr/>
          <p:nvPr/>
        </p:nvCxnSpPr>
        <p:spPr>
          <a:xfrm>
            <a:off x="0" y="6381328"/>
            <a:ext cx="12192000" cy="0"/>
          </a:xfrm>
          <a:prstGeom prst="straightConnector1">
            <a:avLst/>
          </a:prstGeom>
          <a:noFill/>
          <a:ln w="9525" cap="flat" cmpd="sng">
            <a:solidFill>
              <a:schemeClr val="accent1"/>
            </a:solidFill>
            <a:prstDash val="solid"/>
            <a:miter lim="800000"/>
            <a:headEnd type="none" w="sm" len="sm"/>
            <a:tailEnd type="none" w="sm" len="sm"/>
          </a:ln>
        </p:spPr>
      </p:cxnSp>
    </p:spTree>
    <p:extLst>
      <p:ext uri="{BB962C8B-B14F-4D97-AF65-F5344CB8AC3E}">
        <p14:creationId xmlns:p14="http://schemas.microsoft.com/office/powerpoint/2010/main" val="2429437561"/>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Tree>
    <p:extLst>
      <p:ext uri="{BB962C8B-B14F-4D97-AF65-F5344CB8AC3E}">
        <p14:creationId xmlns:p14="http://schemas.microsoft.com/office/powerpoint/2010/main" val="2005631806"/>
      </p:ext>
    </p:extLst>
  </p:cSld>
  <p:clrMap bg1="lt1" tx1="dk1" bg2="dk2" tx2="lt2" accent1="accent1" accent2="accent2" accent3="accent3" accent4="accent4" accent5="accent5" accent6="accent6" hlink="hlink" folHlink="folHlink"/>
  <p:sldLayoutIdLst>
    <p:sldLayoutId id="214748367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a:extLst>
            <a:ext uri="{FF2B5EF4-FFF2-40B4-BE49-F238E27FC236}">
              <a16:creationId xmlns:a16="http://schemas.microsoft.com/office/drawing/2014/main" id="{148C756E-CC05-0322-AFC3-F9709CB0A6D6}"/>
            </a:ext>
          </a:extLst>
        </p:cNvPr>
        <p:cNvGrpSpPr/>
        <p:nvPr/>
      </p:nvGrpSpPr>
      <p:grpSpPr>
        <a:xfrm>
          <a:off x="0" y="0"/>
          <a:ext cx="0" cy="0"/>
          <a:chOff x="0" y="0"/>
          <a:chExt cx="0" cy="0"/>
        </a:xfrm>
      </p:grpSpPr>
      <p:sp>
        <p:nvSpPr>
          <p:cNvPr id="116" name="Google Shape;116;p1">
            <a:extLst>
              <a:ext uri="{FF2B5EF4-FFF2-40B4-BE49-F238E27FC236}">
                <a16:creationId xmlns:a16="http://schemas.microsoft.com/office/drawing/2014/main" id="{B20C58ED-2FC8-9D73-9EA2-64F51ACCDFE7}"/>
              </a:ext>
            </a:extLst>
          </p:cNvPr>
          <p:cNvSpPr txBox="1">
            <a:spLocks noGrp="1"/>
          </p:cNvSpPr>
          <p:nvPr>
            <p:ph type="ctrTitle"/>
          </p:nvPr>
        </p:nvSpPr>
        <p:spPr>
          <a:xfrm>
            <a:off x="389434" y="4843600"/>
            <a:ext cx="8577284" cy="544642"/>
          </a:xfrm>
          <a:prstGeom prst="rect">
            <a:avLst/>
          </a:prstGeom>
          <a:noFill/>
          <a:ln>
            <a:noFill/>
          </a:ln>
        </p:spPr>
        <p:txBody>
          <a:bodyPr spcFirstLastPara="1" wrap="square" lIns="0" tIns="45700" rIns="91425" bIns="45700" anchor="t" anchorCtr="0">
            <a:noAutofit/>
          </a:bodyPr>
          <a:lstStyle/>
          <a:p>
            <a:r>
              <a:rPr lang="en-US" sz="2800" u="none" strike="noStrike" baseline="0" dirty="0">
                <a:latin typeface="Calibri" panose="020F0502020204030204" pitchFamily="34" charset="0"/>
              </a:rPr>
              <a:t>The International FAO Antimicrobial Resistance Monitoring System (</a:t>
            </a:r>
            <a:r>
              <a:rPr lang="en-US" sz="2800" u="none" strike="noStrike" baseline="0" dirty="0" err="1">
                <a:latin typeface="Calibri" panose="020F0502020204030204" pitchFamily="34" charset="0"/>
              </a:rPr>
              <a:t>InFARM</a:t>
            </a:r>
            <a:r>
              <a:rPr lang="en-US" sz="2800" u="none" strike="noStrike" baseline="0" dirty="0">
                <a:latin typeface="Calibri" panose="020F0502020204030204" pitchFamily="34" charset="0"/>
              </a:rPr>
              <a:t>)</a:t>
            </a:r>
            <a:endParaRPr sz="3600" dirty="0"/>
          </a:p>
        </p:txBody>
      </p:sp>
      <p:sp>
        <p:nvSpPr>
          <p:cNvPr id="3" name="TextBox 2">
            <a:extLst>
              <a:ext uri="{FF2B5EF4-FFF2-40B4-BE49-F238E27FC236}">
                <a16:creationId xmlns:a16="http://schemas.microsoft.com/office/drawing/2014/main" id="{591771B8-9E87-FEAD-080D-98AB61AD0B8D}"/>
              </a:ext>
            </a:extLst>
          </p:cNvPr>
          <p:cNvSpPr txBox="1"/>
          <p:nvPr/>
        </p:nvSpPr>
        <p:spPr>
          <a:xfrm>
            <a:off x="389434" y="5842337"/>
            <a:ext cx="1141313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Alejandro Dorado Garcia, Animal Health Officer, </a:t>
            </a:r>
            <a:r>
              <a:rPr kumimoji="0" lang="en-US"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InFARM</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team lead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Credits: Junxia Song, Sarah Hill, Agnes Agunos, Norma Sofisa Hurif, Aristeidis Tsachlaris                                                                                                                                                                    </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82053402"/>
      </p:ext>
    </p:extLst>
  </p:cSld>
  <p:clrMapOvr>
    <a:masterClrMapping/>
  </p:clrMapOvr>
  <mc:AlternateContent xmlns:mc="http://schemas.openxmlformats.org/markup-compatibility/2006" xmlns:p14="http://schemas.microsoft.com/office/powerpoint/2010/main">
    <mc:Choice Requires="p14">
      <p:transition spd="slow" p14:dur="2000" advTm="32523"/>
    </mc:Choice>
    <mc:Fallback xmlns="">
      <p:transition spd="slow" advTm="3252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6ACF2-D7B9-8D16-41CA-035D43CB10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99C95B6-0050-19DA-34FF-A9D7A35E463C}"/>
              </a:ext>
            </a:extLst>
          </p:cNvPr>
          <p:cNvSpPr>
            <a:spLocks noGrp="1"/>
          </p:cNvSpPr>
          <p:nvPr>
            <p:ph type="body" idx="2"/>
          </p:nvPr>
        </p:nvSpPr>
        <p:spPr>
          <a:xfrm>
            <a:off x="0" y="437405"/>
            <a:ext cx="12192000" cy="921039"/>
          </a:xfrm>
        </p:spPr>
        <p:txBody>
          <a:bodyPr/>
          <a:lstStyle/>
          <a:p>
            <a:r>
              <a:rPr lang="en-US" b="1" dirty="0">
                <a:solidFill>
                  <a:srgbClr val="C00000"/>
                </a:solidFill>
              </a:rPr>
              <a:t>Examples of boxplots with median of prevalence across countries</a:t>
            </a:r>
            <a:endParaRPr lang="en-US" dirty="0"/>
          </a:p>
        </p:txBody>
      </p:sp>
      <p:pic>
        <p:nvPicPr>
          <p:cNvPr id="5" name="Picture 4">
            <a:extLst>
              <a:ext uri="{FF2B5EF4-FFF2-40B4-BE49-F238E27FC236}">
                <a16:creationId xmlns:a16="http://schemas.microsoft.com/office/drawing/2014/main" id="{16926738-33FB-7542-5622-5D7D97466462}"/>
              </a:ext>
            </a:extLst>
          </p:cNvPr>
          <p:cNvPicPr>
            <a:picLocks noChangeAspect="1"/>
          </p:cNvPicPr>
          <p:nvPr/>
        </p:nvPicPr>
        <p:blipFill>
          <a:blip r:embed="rId3"/>
          <a:stretch>
            <a:fillRect/>
          </a:stretch>
        </p:blipFill>
        <p:spPr>
          <a:xfrm>
            <a:off x="387820" y="1664678"/>
            <a:ext cx="9708456" cy="4585427"/>
          </a:xfrm>
          <a:prstGeom prst="rect">
            <a:avLst/>
          </a:prstGeom>
        </p:spPr>
      </p:pic>
      <p:sp>
        <p:nvSpPr>
          <p:cNvPr id="4" name="TextBox 3">
            <a:extLst>
              <a:ext uri="{FF2B5EF4-FFF2-40B4-BE49-F238E27FC236}">
                <a16:creationId xmlns:a16="http://schemas.microsoft.com/office/drawing/2014/main" id="{CFB3DDC8-002F-3A6C-6ED0-1079A3E9E0CA}"/>
              </a:ext>
            </a:extLst>
          </p:cNvPr>
          <p:cNvSpPr txBox="1"/>
          <p:nvPr/>
        </p:nvSpPr>
        <p:spPr>
          <a:xfrm>
            <a:off x="10096276" y="1859340"/>
            <a:ext cx="2082818" cy="1569660"/>
          </a:xfrm>
          <a:prstGeom prst="rect">
            <a:avLst/>
          </a:prstGeom>
          <a:noFill/>
        </p:spPr>
        <p:txBody>
          <a:bodyPr wrap="square">
            <a:spAutoFit/>
          </a:bodyPr>
          <a:lstStyle/>
          <a:p>
            <a:r>
              <a:rPr lang="en-US" sz="1600" b="1" dirty="0">
                <a:solidFill>
                  <a:srgbClr val="C00000"/>
                </a:solidFill>
              </a:rPr>
              <a:t>Raw data in healthy terrestrial animals</a:t>
            </a:r>
          </a:p>
          <a:p>
            <a:endParaRPr lang="en-US" sz="1600" b="1" dirty="0">
              <a:solidFill>
                <a:srgbClr val="C00000"/>
              </a:solidFill>
            </a:endParaRPr>
          </a:p>
          <a:p>
            <a:r>
              <a:rPr lang="en-US" sz="1600" b="1" dirty="0">
                <a:solidFill>
                  <a:srgbClr val="C00000"/>
                </a:solidFill>
              </a:rPr>
              <a:t>No comparability is possible without </a:t>
            </a:r>
          </a:p>
          <a:p>
            <a:r>
              <a:rPr lang="en-US" sz="1600" b="1" dirty="0">
                <a:solidFill>
                  <a:srgbClr val="C00000"/>
                </a:solidFill>
              </a:rPr>
              <a:t>Filtering!!</a:t>
            </a:r>
            <a:endParaRPr lang="en-US" sz="1600" dirty="0"/>
          </a:p>
        </p:txBody>
      </p:sp>
    </p:spTree>
    <p:extLst>
      <p:ext uri="{BB962C8B-B14F-4D97-AF65-F5344CB8AC3E}">
        <p14:creationId xmlns:p14="http://schemas.microsoft.com/office/powerpoint/2010/main" val="3066957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0A3C1-44FB-B745-7769-4D517BD56318}"/>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4E04465E-B61A-1D43-EA3E-208499087C0A}"/>
              </a:ext>
            </a:extLst>
          </p:cNvPr>
          <p:cNvSpPr>
            <a:spLocks noGrp="1"/>
          </p:cNvSpPr>
          <p:nvPr>
            <p:ph type="subTitle" idx="1"/>
          </p:nvPr>
        </p:nvSpPr>
        <p:spPr>
          <a:xfrm>
            <a:off x="1160585" y="1688875"/>
            <a:ext cx="9976338" cy="4113296"/>
          </a:xfrm>
        </p:spPr>
        <p:txBody>
          <a:bodyPr/>
          <a:lstStyle/>
          <a:p>
            <a:r>
              <a:rPr lang="en-US" dirty="0"/>
              <a:t> Get access to a safe space to store AMR data across multiple surveillance programs and at customizable levels of confidentiality.</a:t>
            </a:r>
          </a:p>
          <a:p>
            <a:r>
              <a:rPr lang="en-US" dirty="0"/>
              <a:t> Get access to interactive data visualizations with easy export options for various uses, such as official reports, presentations, and publications.</a:t>
            </a:r>
          </a:p>
          <a:p>
            <a:r>
              <a:rPr lang="en-US" dirty="0"/>
              <a:t> Country benchmarking to contextualize national AMR prevalence and trends.</a:t>
            </a:r>
          </a:p>
          <a:p>
            <a:r>
              <a:rPr lang="en-US" dirty="0"/>
              <a:t> Get access to a centralized repository of documents to provide context to country AMR data, including national surveillance plans, protocols, and  reports from the application of FAO assessment tools. </a:t>
            </a:r>
          </a:p>
          <a:p>
            <a:r>
              <a:rPr lang="en-US" dirty="0"/>
              <a:t> Improve coordination in AMR data generation, collection, collation, and analysis. </a:t>
            </a:r>
          </a:p>
          <a:p>
            <a:r>
              <a:rPr lang="en-US" dirty="0"/>
              <a:t> Contribute to global One Health AMR surveillance efforts. </a:t>
            </a:r>
          </a:p>
        </p:txBody>
      </p:sp>
      <p:sp>
        <p:nvSpPr>
          <p:cNvPr id="3" name="Text Placeholder 2">
            <a:extLst>
              <a:ext uri="{FF2B5EF4-FFF2-40B4-BE49-F238E27FC236}">
                <a16:creationId xmlns:a16="http://schemas.microsoft.com/office/drawing/2014/main" id="{D59FD03C-7477-6F5C-4863-11D82C9014FD}"/>
              </a:ext>
            </a:extLst>
          </p:cNvPr>
          <p:cNvSpPr>
            <a:spLocks noGrp="1"/>
          </p:cNvSpPr>
          <p:nvPr>
            <p:ph type="body" idx="2"/>
          </p:nvPr>
        </p:nvSpPr>
        <p:spPr/>
        <p:txBody>
          <a:bodyPr/>
          <a:lstStyle/>
          <a:p>
            <a:r>
              <a:rPr lang="en-US" dirty="0"/>
              <a:t>Benefits for countries participating in </a:t>
            </a:r>
            <a:r>
              <a:rPr lang="en-US" dirty="0" err="1"/>
              <a:t>InFARM</a:t>
            </a:r>
            <a:endParaRPr lang="en-US" dirty="0"/>
          </a:p>
        </p:txBody>
      </p:sp>
    </p:spTree>
    <p:extLst>
      <p:ext uri="{BB962C8B-B14F-4D97-AF65-F5344CB8AC3E}">
        <p14:creationId xmlns:p14="http://schemas.microsoft.com/office/powerpoint/2010/main" val="1862096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22"/>
          <p:cNvSpPr txBox="1">
            <a:spLocks noGrp="1"/>
          </p:cNvSpPr>
          <p:nvPr>
            <p:ph type="ctrTitle"/>
          </p:nvPr>
        </p:nvSpPr>
        <p:spPr>
          <a:xfrm>
            <a:off x="152400" y="3200400"/>
            <a:ext cx="7924800" cy="2057400"/>
          </a:xfrm>
          <a:prstGeom prst="rect">
            <a:avLst/>
          </a:prstGeom>
          <a:noFill/>
          <a:ln>
            <a:noFill/>
          </a:ln>
        </p:spPr>
        <p:txBody>
          <a:bodyPr spcFirstLastPara="1" wrap="square" lIns="1463025" tIns="46800" rIns="2160000" bIns="45700" anchor="t" anchorCtr="0">
            <a:noAutofit/>
          </a:bodyPr>
          <a:lstStyle/>
          <a:p>
            <a:pPr marL="0" lvl="0" indent="0" algn="l" rtl="0">
              <a:lnSpc>
                <a:spcPct val="90000"/>
              </a:lnSpc>
              <a:spcBef>
                <a:spcPts val="0"/>
              </a:spcBef>
              <a:spcAft>
                <a:spcPts val="0"/>
              </a:spcAft>
              <a:buClr>
                <a:srgbClr val="5792C9"/>
              </a:buClr>
              <a:buSzPts val="4800"/>
              <a:buFont typeface="Georgia"/>
              <a:buNone/>
            </a:pPr>
            <a:r>
              <a:rPr lang="en-US" sz="4800"/>
              <a:t>Thank You</a:t>
            </a:r>
            <a:br>
              <a:rPr lang="en-US" sz="4800"/>
            </a:br>
            <a:endParaRPr sz="4800"/>
          </a:p>
        </p:txBody>
      </p:sp>
      <p:pic>
        <p:nvPicPr>
          <p:cNvPr id="768" name="Google Shape;768;p22"/>
          <p:cNvPicPr preferRelativeResize="0"/>
          <p:nvPr/>
        </p:nvPicPr>
        <p:blipFill rotWithShape="1">
          <a:blip r:embed="rId3">
            <a:alphaModFix/>
          </a:blip>
          <a:srcRect/>
          <a:stretch/>
        </p:blipFill>
        <p:spPr>
          <a:xfrm>
            <a:off x="5540858" y="345622"/>
            <a:ext cx="877686" cy="932541"/>
          </a:xfrm>
          <a:prstGeom prst="rect">
            <a:avLst/>
          </a:prstGeom>
          <a:noFill/>
          <a:ln>
            <a:noFill/>
          </a:ln>
        </p:spPr>
      </p:pic>
      <p:pic>
        <p:nvPicPr>
          <p:cNvPr id="769" name="Google Shape;769;p22" descr="Text&#10;&#10;Description automatically generated"/>
          <p:cNvPicPr preferRelativeResize="0"/>
          <p:nvPr/>
        </p:nvPicPr>
        <p:blipFill rotWithShape="1">
          <a:blip r:embed="rId4">
            <a:alphaModFix/>
          </a:blip>
          <a:srcRect/>
          <a:stretch/>
        </p:blipFill>
        <p:spPr>
          <a:xfrm>
            <a:off x="6874934" y="550312"/>
            <a:ext cx="1749850" cy="523160"/>
          </a:xfrm>
          <a:prstGeom prst="rect">
            <a:avLst/>
          </a:prstGeom>
          <a:noFill/>
          <a:ln>
            <a:noFill/>
          </a:ln>
        </p:spPr>
      </p:pic>
      <p:pic>
        <p:nvPicPr>
          <p:cNvPr id="770" name="Google Shape;770;p22"/>
          <p:cNvPicPr preferRelativeResize="0"/>
          <p:nvPr/>
        </p:nvPicPr>
        <p:blipFill rotWithShape="1">
          <a:blip r:embed="rId5">
            <a:alphaModFix/>
          </a:blip>
          <a:srcRect/>
          <a:stretch/>
        </p:blipFill>
        <p:spPr>
          <a:xfrm>
            <a:off x="3552707" y="457200"/>
            <a:ext cx="1988151" cy="709387"/>
          </a:xfrm>
          <a:prstGeom prst="rect">
            <a:avLst/>
          </a:prstGeom>
          <a:noFill/>
          <a:ln>
            <a:noFill/>
          </a:ln>
        </p:spPr>
      </p:pic>
      <p:pic>
        <p:nvPicPr>
          <p:cNvPr id="3" name="Google Shape;718;p18" descr="http://www.fao.org/fileadmin/user_upload/amr/img/atlass-icons.jpg">
            <a:extLst>
              <a:ext uri="{FF2B5EF4-FFF2-40B4-BE49-F238E27FC236}">
                <a16:creationId xmlns:a16="http://schemas.microsoft.com/office/drawing/2014/main" id="{1A7969A6-CD3E-165F-EE80-0BAB75B72DC9}"/>
              </a:ext>
            </a:extLst>
          </p:cNvPr>
          <p:cNvPicPr preferRelativeResize="0"/>
          <p:nvPr/>
        </p:nvPicPr>
        <p:blipFill rotWithShape="1">
          <a:blip r:embed="rId6">
            <a:alphaModFix/>
          </a:blip>
          <a:srcRect/>
          <a:stretch/>
        </p:blipFill>
        <p:spPr>
          <a:xfrm>
            <a:off x="6562938" y="5651668"/>
            <a:ext cx="5008136" cy="11060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25988"/>
    </mc:Choice>
    <mc:Fallback xmlns="">
      <p:transition spd="slow" advTm="2598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a:extLst>
            <a:ext uri="{FF2B5EF4-FFF2-40B4-BE49-F238E27FC236}">
              <a16:creationId xmlns:a16="http://schemas.microsoft.com/office/drawing/2014/main" id="{D44419D0-2923-03E7-ED0E-6A1743C8DD9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920AA44-4135-ADB0-B6AD-3DCCC9397415}"/>
              </a:ext>
            </a:extLst>
          </p:cNvPr>
          <p:cNvPicPr>
            <a:picLocks noChangeAspect="1"/>
          </p:cNvPicPr>
          <p:nvPr/>
        </p:nvPicPr>
        <p:blipFill>
          <a:blip r:embed="rId3"/>
          <a:stretch>
            <a:fillRect/>
          </a:stretch>
        </p:blipFill>
        <p:spPr>
          <a:xfrm>
            <a:off x="0" y="69086"/>
            <a:ext cx="12192000" cy="6719828"/>
          </a:xfrm>
          <a:prstGeom prst="rect">
            <a:avLst/>
          </a:prstGeom>
        </p:spPr>
      </p:pic>
      <p:pic>
        <p:nvPicPr>
          <p:cNvPr id="8" name="Picture 7">
            <a:extLst>
              <a:ext uri="{FF2B5EF4-FFF2-40B4-BE49-F238E27FC236}">
                <a16:creationId xmlns:a16="http://schemas.microsoft.com/office/drawing/2014/main" id="{07F1D61B-18F6-44D3-A61E-31930A2942FE}"/>
              </a:ext>
            </a:extLst>
          </p:cNvPr>
          <p:cNvPicPr>
            <a:picLocks noChangeAspect="1"/>
          </p:cNvPicPr>
          <p:nvPr/>
        </p:nvPicPr>
        <p:blipFill>
          <a:blip r:embed="rId4"/>
          <a:stretch>
            <a:fillRect/>
          </a:stretch>
        </p:blipFill>
        <p:spPr>
          <a:xfrm>
            <a:off x="8035058" y="2205523"/>
            <a:ext cx="3677111" cy="2446950"/>
          </a:xfrm>
          <a:prstGeom prst="rect">
            <a:avLst/>
          </a:prstGeom>
        </p:spPr>
      </p:pic>
      <p:pic>
        <p:nvPicPr>
          <p:cNvPr id="2050" name="Picture 2" descr="Asian Panic Stock Photos, Images and ...">
            <a:extLst>
              <a:ext uri="{FF2B5EF4-FFF2-40B4-BE49-F238E27FC236}">
                <a16:creationId xmlns:a16="http://schemas.microsoft.com/office/drawing/2014/main" id="{2F38F7D9-861A-A7FC-E143-E8219EA864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5409" y="2205523"/>
            <a:ext cx="3664031" cy="243824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thnic Woman Screaming Crying Panic Studio Stock Photo 1221039163 |  Shutterstock">
            <a:extLst>
              <a:ext uri="{FF2B5EF4-FFF2-40B4-BE49-F238E27FC236}">
                <a16:creationId xmlns:a16="http://schemas.microsoft.com/office/drawing/2014/main" id="{9BD35905-D2BA-51B9-6907-6A710CC5D68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8251"/>
          <a:stretch>
            <a:fillRect/>
          </a:stretch>
        </p:blipFill>
        <p:spPr bwMode="auto">
          <a:xfrm>
            <a:off x="302779" y="2205523"/>
            <a:ext cx="3714750" cy="244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286391"/>
      </p:ext>
    </p:extLst>
  </p:cSld>
  <p:clrMapOvr>
    <a:masterClrMapping/>
  </p:clrMapOvr>
  <mc:AlternateContent xmlns:mc="http://schemas.openxmlformats.org/markup-compatibility/2006" xmlns:p14="http://schemas.microsoft.com/office/powerpoint/2010/main">
    <mc:Choice Requires="p14">
      <p:transition spd="slow" p14:dur="2000" advTm="120033"/>
    </mc:Choice>
    <mc:Fallback xmlns="">
      <p:transition spd="slow" advTm="1200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10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1">
          <a:extLst>
            <a:ext uri="{FF2B5EF4-FFF2-40B4-BE49-F238E27FC236}">
              <a16:creationId xmlns:a16="http://schemas.microsoft.com/office/drawing/2014/main" id="{8CF0BCEC-EC8C-3A14-1308-42129F5E3F10}"/>
            </a:ext>
          </a:extLst>
        </p:cNvPr>
        <p:cNvGrpSpPr/>
        <p:nvPr/>
      </p:nvGrpSpPr>
      <p:grpSpPr>
        <a:xfrm>
          <a:off x="0" y="0"/>
          <a:ext cx="0" cy="0"/>
          <a:chOff x="0" y="0"/>
          <a:chExt cx="0" cy="0"/>
        </a:xfrm>
      </p:grpSpPr>
      <p:pic>
        <p:nvPicPr>
          <p:cNvPr id="2052" name="Picture 4" descr="How to use different types of data and measurement to get on the same page  - Health Quality Council">
            <a:extLst>
              <a:ext uri="{FF2B5EF4-FFF2-40B4-BE49-F238E27FC236}">
                <a16:creationId xmlns:a16="http://schemas.microsoft.com/office/drawing/2014/main" id="{C269F4EC-0793-5D50-BFF6-B9B8A16621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791327"/>
      </p:ext>
    </p:extLst>
  </p:cSld>
  <p:clrMapOvr>
    <a:masterClrMapping/>
  </p:clrMapOvr>
  <mc:AlternateContent xmlns:mc="http://schemas.openxmlformats.org/markup-compatibility/2006" xmlns:p14="http://schemas.microsoft.com/office/powerpoint/2010/main">
    <mc:Choice Requires="p14">
      <p:transition spd="slow" p14:dur="2000" advTm="120033"/>
    </mc:Choice>
    <mc:Fallback xmlns="">
      <p:transition spd="slow" advTm="12003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D26A6F27-7197-CA53-AB4D-0107A8E61042}"/>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D567BB7-6BF7-71E8-D382-FBA61CE6047B}"/>
              </a:ext>
            </a:extLst>
          </p:cNvPr>
          <p:cNvPicPr>
            <a:picLocks noChangeAspect="1"/>
          </p:cNvPicPr>
          <p:nvPr/>
        </p:nvPicPr>
        <p:blipFill>
          <a:blip r:embed="rId3"/>
          <a:stretch>
            <a:fillRect/>
          </a:stretch>
        </p:blipFill>
        <p:spPr>
          <a:xfrm>
            <a:off x="5518836" y="939445"/>
            <a:ext cx="4959436" cy="2448292"/>
          </a:xfrm>
          <a:prstGeom prst="rect">
            <a:avLst/>
          </a:prstGeom>
          <a:ln>
            <a:noFill/>
          </a:ln>
          <a:effectLst>
            <a:outerShdw blurRad="292100" dist="139700" dir="2700000" algn="tl" rotWithShape="0">
              <a:srgbClr val="333333">
                <a:alpha val="65000"/>
              </a:srgbClr>
            </a:outerShdw>
          </a:effectLst>
        </p:spPr>
      </p:pic>
      <p:sp>
        <p:nvSpPr>
          <p:cNvPr id="12" name="Google Shape;230;p9">
            <a:extLst>
              <a:ext uri="{FF2B5EF4-FFF2-40B4-BE49-F238E27FC236}">
                <a16:creationId xmlns:a16="http://schemas.microsoft.com/office/drawing/2014/main" id="{2B635F66-543A-84E5-64C1-9F68DDE18F83}"/>
              </a:ext>
            </a:extLst>
          </p:cNvPr>
          <p:cNvSpPr txBox="1">
            <a:spLocks noGrp="1"/>
          </p:cNvSpPr>
          <p:nvPr>
            <p:ph type="body" idx="2"/>
          </p:nvPr>
        </p:nvSpPr>
        <p:spPr>
          <a:xfrm>
            <a:off x="0" y="419218"/>
            <a:ext cx="12192000" cy="396492"/>
          </a:xfrm>
          <a:prstGeom prst="rect">
            <a:avLst/>
          </a:prstGeom>
          <a:solidFill>
            <a:srgbClr val="5792C9">
              <a:alpha val="20000"/>
            </a:srgbClr>
          </a:solidFill>
          <a:ln>
            <a:noFill/>
          </a:ln>
        </p:spPr>
        <p:txBody>
          <a:bodyPr spcFirstLastPara="1" wrap="square" lIns="540000" tIns="45700" rIns="540000" bIns="45700" anchor="ctr" anchorCtr="0">
            <a:normAutofit/>
          </a:bodyPr>
          <a:lstStyle/>
          <a:p>
            <a:pPr marL="0" lvl="0" indent="0" algn="l" rtl="0">
              <a:lnSpc>
                <a:spcPct val="90000"/>
              </a:lnSpc>
              <a:spcBef>
                <a:spcPts val="0"/>
              </a:spcBef>
              <a:spcAft>
                <a:spcPts val="0"/>
              </a:spcAft>
              <a:buClr>
                <a:srgbClr val="5792C9"/>
              </a:buClr>
              <a:buSzPts val="2000"/>
              <a:buFont typeface="Georgia"/>
              <a:buNone/>
            </a:pPr>
            <a:r>
              <a:rPr lang="en-US" b="1" dirty="0" err="1"/>
              <a:t>InFARM</a:t>
            </a:r>
            <a:r>
              <a:rPr lang="en-US" b="1" dirty="0"/>
              <a:t> surveillance approach</a:t>
            </a:r>
            <a:endParaRPr b="1" dirty="0"/>
          </a:p>
        </p:txBody>
      </p:sp>
      <p:sp>
        <p:nvSpPr>
          <p:cNvPr id="13" name="Google Shape;233;p9">
            <a:extLst>
              <a:ext uri="{FF2B5EF4-FFF2-40B4-BE49-F238E27FC236}">
                <a16:creationId xmlns:a16="http://schemas.microsoft.com/office/drawing/2014/main" id="{79ED7BB7-C4AE-7B5B-171A-0182183AC733}"/>
              </a:ext>
            </a:extLst>
          </p:cNvPr>
          <p:cNvSpPr txBox="1"/>
          <p:nvPr/>
        </p:nvSpPr>
        <p:spPr>
          <a:xfrm>
            <a:off x="393599" y="1001942"/>
            <a:ext cx="4341363" cy="3046948"/>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160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rPr>
              <a:t>Global information system </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kumimoji="0" lang="en-US" sz="160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600" kern="0" dirty="0">
                <a:solidFill>
                  <a:srgbClr val="000000"/>
                </a:solidFill>
                <a:latin typeface="Calibri" panose="020F0502020204030204" pitchFamily="34" charset="0"/>
                <a:ea typeface="Calibri"/>
                <a:cs typeface="Calibri" panose="020F0502020204030204" pitchFamily="34" charset="0"/>
                <a:sym typeface="Calibri"/>
              </a:rPr>
              <a:t>Digital IT platform + activities to assist countries</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sz="1600" kern="0" dirty="0">
              <a:solidFill>
                <a:srgbClr val="000000"/>
              </a:solidFill>
              <a:latin typeface="Calibri" panose="020F0502020204030204" pitchFamily="34" charset="0"/>
              <a:ea typeface="Calibri"/>
              <a:cs typeface="Calibri" panose="020F0502020204030204" pitchFamily="34" charset="0"/>
              <a:sym typeface="Calibri"/>
            </a:endParaRP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600" kern="0" dirty="0">
                <a:solidFill>
                  <a:srgbClr val="000000"/>
                </a:solidFill>
                <a:latin typeface="Calibri" panose="020F0502020204030204" pitchFamily="34" charset="0"/>
                <a:ea typeface="Calibri"/>
                <a:cs typeface="Calibri" panose="020F0502020204030204" pitchFamily="34" charset="0"/>
                <a:sym typeface="Calibri"/>
              </a:rPr>
              <a:t>Collecting</a:t>
            </a:r>
            <a:r>
              <a:rPr kumimoji="0" lang="en-US" sz="160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rPr>
              <a:t>, collating, analyzing, visualizing, and effectively utilizing their AMR monitoring and surveillance data primarily from livestock, fisheries, and aquaculture, along with their associated food products.</a:t>
            </a:r>
          </a:p>
          <a:p>
            <a:pPr marR="0" lvl="0" algn="l" defTabSz="914400" rtl="0" eaLnBrk="1" fontAlgn="auto" latinLnBrk="0" hangingPunct="1">
              <a:lnSpc>
                <a:spcPct val="100000"/>
              </a:lnSpc>
              <a:spcBef>
                <a:spcPts val="0"/>
              </a:spcBef>
              <a:spcAft>
                <a:spcPts val="0"/>
              </a:spcAft>
              <a:buClr>
                <a:srgbClr val="000000"/>
              </a:buClr>
              <a:buSzPts val="1400"/>
              <a:tabLst/>
              <a:defRPr/>
            </a:pPr>
            <a:r>
              <a:rPr kumimoji="0" lang="en-US" sz="160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600" kern="0" dirty="0">
                <a:solidFill>
                  <a:srgbClr val="000000"/>
                </a:solidFill>
                <a:latin typeface="Calibri" panose="020F0502020204030204" pitchFamily="34" charset="0"/>
                <a:ea typeface="Calibri"/>
                <a:cs typeface="Calibri" panose="020F0502020204030204" pitchFamily="34" charset="0"/>
                <a:sym typeface="Calibri"/>
              </a:rPr>
              <a:t>Expanding to AMU in plants in 2025</a:t>
            </a:r>
          </a:p>
        </p:txBody>
      </p:sp>
      <p:pic>
        <p:nvPicPr>
          <p:cNvPr id="14" name="Google Shape;208;p33" descr="File:Circle-icons-tools.svg - Wikimedia Commons">
            <a:extLst>
              <a:ext uri="{FF2B5EF4-FFF2-40B4-BE49-F238E27FC236}">
                <a16:creationId xmlns:a16="http://schemas.microsoft.com/office/drawing/2014/main" id="{1B8E3803-A156-6387-40A6-7041C535994D}"/>
              </a:ext>
            </a:extLst>
          </p:cNvPr>
          <p:cNvPicPr preferRelativeResize="0"/>
          <p:nvPr/>
        </p:nvPicPr>
        <p:blipFill rotWithShape="1">
          <a:blip r:embed="rId4">
            <a:alphaModFix/>
          </a:blip>
          <a:srcRect/>
          <a:stretch/>
        </p:blipFill>
        <p:spPr>
          <a:xfrm>
            <a:off x="4824997" y="2461695"/>
            <a:ext cx="820081" cy="820081"/>
          </a:xfrm>
          <a:prstGeom prst="rect">
            <a:avLst/>
          </a:prstGeom>
          <a:noFill/>
          <a:ln>
            <a:noFill/>
          </a:ln>
          <a:effectLst>
            <a:outerShdw blurRad="292100" dist="139700" dir="2700000" algn="tl" rotWithShape="0">
              <a:srgbClr val="333333">
                <a:alpha val="64313"/>
              </a:srgbClr>
            </a:outerShdw>
          </a:effectLst>
        </p:spPr>
      </p:pic>
      <p:pic>
        <p:nvPicPr>
          <p:cNvPr id="15" name="Google Shape;211;p33">
            <a:extLst>
              <a:ext uri="{FF2B5EF4-FFF2-40B4-BE49-F238E27FC236}">
                <a16:creationId xmlns:a16="http://schemas.microsoft.com/office/drawing/2014/main" id="{C8B18911-C5D1-A3EA-95CF-E64C9462D1D9}"/>
              </a:ext>
            </a:extLst>
          </p:cNvPr>
          <p:cNvPicPr preferRelativeResize="0"/>
          <p:nvPr/>
        </p:nvPicPr>
        <p:blipFill rotWithShape="1">
          <a:blip r:embed="rId5">
            <a:alphaModFix/>
          </a:blip>
          <a:srcRect/>
          <a:stretch/>
        </p:blipFill>
        <p:spPr>
          <a:xfrm>
            <a:off x="8914636" y="3213375"/>
            <a:ext cx="1264746" cy="903391"/>
          </a:xfrm>
          <a:prstGeom prst="rect">
            <a:avLst/>
          </a:prstGeom>
          <a:noFill/>
          <a:ln>
            <a:noFill/>
          </a:ln>
          <a:effectLst>
            <a:outerShdw blurRad="292100" dist="139700" dir="2700000" algn="tl" rotWithShape="0">
              <a:srgbClr val="333333">
                <a:alpha val="64313"/>
              </a:srgbClr>
            </a:outerShdw>
          </a:effectLst>
        </p:spPr>
      </p:pic>
      <p:pic>
        <p:nvPicPr>
          <p:cNvPr id="16" name="Google Shape;212;p33" descr="Ultra-dense Networks | NIST">
            <a:extLst>
              <a:ext uri="{FF2B5EF4-FFF2-40B4-BE49-F238E27FC236}">
                <a16:creationId xmlns:a16="http://schemas.microsoft.com/office/drawing/2014/main" id="{FBC88B81-5C89-5D1B-1F3E-CAA4815D6B37}"/>
              </a:ext>
            </a:extLst>
          </p:cNvPr>
          <p:cNvPicPr preferRelativeResize="0"/>
          <p:nvPr/>
        </p:nvPicPr>
        <p:blipFill rotWithShape="1">
          <a:blip r:embed="rId6">
            <a:alphaModFix/>
          </a:blip>
          <a:srcRect/>
          <a:stretch/>
        </p:blipFill>
        <p:spPr>
          <a:xfrm>
            <a:off x="6231409" y="3224168"/>
            <a:ext cx="1186780" cy="866395"/>
          </a:xfrm>
          <a:prstGeom prst="rect">
            <a:avLst/>
          </a:prstGeom>
          <a:noFill/>
          <a:ln>
            <a:noFill/>
          </a:ln>
          <a:effectLst>
            <a:outerShdw blurRad="292100" dist="139700" dir="2700000" algn="tl" rotWithShape="0">
              <a:srgbClr val="333333">
                <a:alpha val="64313"/>
              </a:srgbClr>
            </a:outerShdw>
          </a:effectLst>
        </p:spPr>
      </p:pic>
      <p:pic>
        <p:nvPicPr>
          <p:cNvPr id="17" name="Google Shape;219;p33">
            <a:extLst>
              <a:ext uri="{FF2B5EF4-FFF2-40B4-BE49-F238E27FC236}">
                <a16:creationId xmlns:a16="http://schemas.microsoft.com/office/drawing/2014/main" id="{9C5283AE-6A2F-0A84-B077-F8A9CC3AC8F6}"/>
              </a:ext>
            </a:extLst>
          </p:cNvPr>
          <p:cNvPicPr preferRelativeResize="0"/>
          <p:nvPr/>
        </p:nvPicPr>
        <p:blipFill rotWithShape="1">
          <a:blip r:embed="rId7">
            <a:alphaModFix/>
          </a:blip>
          <a:srcRect/>
          <a:stretch/>
        </p:blipFill>
        <p:spPr>
          <a:xfrm>
            <a:off x="4613092" y="1442538"/>
            <a:ext cx="1467293" cy="689335"/>
          </a:xfrm>
          <a:prstGeom prst="rect">
            <a:avLst/>
          </a:prstGeom>
          <a:noFill/>
          <a:ln>
            <a:noFill/>
          </a:ln>
          <a:effectLst>
            <a:outerShdw blurRad="292100" dist="139700" dir="2700000" algn="tl" rotWithShape="0">
              <a:srgbClr val="333333">
                <a:alpha val="64313"/>
              </a:srgbClr>
            </a:outerShdw>
          </a:effectLst>
        </p:spPr>
      </p:pic>
      <p:pic>
        <p:nvPicPr>
          <p:cNvPr id="18" name="Picture 17">
            <a:extLst>
              <a:ext uri="{FF2B5EF4-FFF2-40B4-BE49-F238E27FC236}">
                <a16:creationId xmlns:a16="http://schemas.microsoft.com/office/drawing/2014/main" id="{0200E846-D283-9608-BDB2-C01B9102AFB3}"/>
              </a:ext>
            </a:extLst>
          </p:cNvPr>
          <p:cNvPicPr>
            <a:picLocks noChangeAspect="1"/>
          </p:cNvPicPr>
          <p:nvPr/>
        </p:nvPicPr>
        <p:blipFill>
          <a:blip r:embed="rId8"/>
          <a:stretch>
            <a:fillRect/>
          </a:stretch>
        </p:blipFill>
        <p:spPr>
          <a:xfrm>
            <a:off x="9852174" y="1237917"/>
            <a:ext cx="2141415" cy="1582785"/>
          </a:xfrm>
          <a:prstGeom prst="rect">
            <a:avLst/>
          </a:prstGeom>
        </p:spPr>
      </p:pic>
      <p:sp>
        <p:nvSpPr>
          <p:cNvPr id="19" name="TextBox 18">
            <a:extLst>
              <a:ext uri="{FF2B5EF4-FFF2-40B4-BE49-F238E27FC236}">
                <a16:creationId xmlns:a16="http://schemas.microsoft.com/office/drawing/2014/main" id="{77078305-0631-D2E6-B34C-159E4A41C94E}"/>
              </a:ext>
            </a:extLst>
          </p:cNvPr>
          <p:cNvSpPr txBox="1"/>
          <p:nvPr/>
        </p:nvSpPr>
        <p:spPr>
          <a:xfrm>
            <a:off x="6173014" y="4339426"/>
            <a:ext cx="5069121" cy="2062063"/>
          </a:xfrm>
          <a:prstGeom prst="rect">
            <a:avLst/>
          </a:prstGeom>
          <a:noFill/>
          <a:ln>
            <a:noFill/>
          </a:ln>
        </p:spPr>
        <p:txBody>
          <a:bodyPr spcFirstLastPara="1" wrap="square" lIns="91425" tIns="45700" rIns="91425" bIns="45700" anchor="t" anchorCtr="0">
            <a:spAutoFit/>
          </a:bodyPr>
          <a:lstStyle>
            <a:defPPr>
              <a:defRPr lang="ko-KR"/>
            </a:defPPr>
            <a:lvl1pPr marL="285750" marR="0" lvl="0" indent="-285750" fontAlgn="auto" latinLnBrk="0">
              <a:lnSpc>
                <a:spcPct val="100000"/>
              </a:lnSpc>
              <a:spcBef>
                <a:spcPts val="0"/>
              </a:spcBef>
              <a:spcAft>
                <a:spcPts val="0"/>
              </a:spcAft>
              <a:buClr>
                <a:srgbClr val="000000"/>
              </a:buClr>
              <a:buSzPts val="1400"/>
              <a:buFont typeface="Arial" panose="020B0604020202020204" pitchFamily="34" charset="0"/>
              <a:buChar char="•"/>
              <a:tabLst/>
              <a:defRPr kumimoji="0" sz="1600" i="0" u="none" strike="noStrike" kern="0" cap="none" spc="0" normalizeH="0" baseline="0">
                <a:ln>
                  <a:noFill/>
                </a:ln>
                <a:solidFill>
                  <a:srgbClr val="000000"/>
                </a:solidFill>
                <a:effectLst/>
                <a:uLnTx/>
                <a:uFillTx/>
                <a:latin typeface="Calibri" panose="020F0502020204030204" pitchFamily="34" charset="0"/>
                <a:ea typeface="Calibri"/>
                <a:cs typeface="Calibri" panose="020F0502020204030204" pitchFamily="34" charset="0"/>
              </a:defRPr>
            </a:lvl1pPr>
          </a:lstStyle>
          <a:p>
            <a:r>
              <a:rPr lang="en-US" dirty="0">
                <a:sym typeface="Calibri"/>
              </a:rPr>
              <a:t>Assessment tool for laboratories and AMR surveillance systems (ATLASS)</a:t>
            </a:r>
          </a:p>
          <a:p>
            <a:endParaRPr lang="en-US" dirty="0">
              <a:sym typeface="Calibri"/>
            </a:endParaRPr>
          </a:p>
          <a:p>
            <a:r>
              <a:rPr lang="en-US" dirty="0">
                <a:sym typeface="Calibri"/>
              </a:rPr>
              <a:t>Digital application under development (beta version expected in September 2025)</a:t>
            </a:r>
          </a:p>
          <a:p>
            <a:endParaRPr lang="en-US" dirty="0">
              <a:sym typeface="Calibri"/>
            </a:endParaRPr>
          </a:p>
          <a:p>
            <a:r>
              <a:rPr lang="en-US" dirty="0">
                <a:sym typeface="Calibri"/>
              </a:rPr>
              <a:t>FAO-ATLASS as a measurement of quality of AMR data received in  the </a:t>
            </a:r>
            <a:r>
              <a:rPr lang="en-US" dirty="0" err="1">
                <a:sym typeface="Calibri"/>
              </a:rPr>
              <a:t>InFARM</a:t>
            </a:r>
            <a:r>
              <a:rPr lang="en-US" dirty="0">
                <a:sym typeface="Calibri"/>
              </a:rPr>
              <a:t> system</a:t>
            </a:r>
          </a:p>
        </p:txBody>
      </p:sp>
      <p:pic>
        <p:nvPicPr>
          <p:cNvPr id="20" name="Picture 19">
            <a:extLst>
              <a:ext uri="{FF2B5EF4-FFF2-40B4-BE49-F238E27FC236}">
                <a16:creationId xmlns:a16="http://schemas.microsoft.com/office/drawing/2014/main" id="{4EDFE024-FD9A-33A5-3E37-D7E9227B59D6}"/>
              </a:ext>
            </a:extLst>
          </p:cNvPr>
          <p:cNvPicPr>
            <a:picLocks noChangeAspect="1"/>
          </p:cNvPicPr>
          <p:nvPr/>
        </p:nvPicPr>
        <p:blipFill>
          <a:blip r:embed="rId9"/>
          <a:srcRect l="4323" r="5696"/>
          <a:stretch/>
        </p:blipFill>
        <p:spPr>
          <a:xfrm>
            <a:off x="459800" y="3777858"/>
            <a:ext cx="3028028" cy="1781801"/>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42BC409F-51D2-956B-B5D8-48471FFB4FC1}"/>
              </a:ext>
            </a:extLst>
          </p:cNvPr>
          <p:cNvPicPr>
            <a:picLocks noChangeAspect="1"/>
          </p:cNvPicPr>
          <p:nvPr/>
        </p:nvPicPr>
        <p:blipFill>
          <a:blip r:embed="rId10"/>
          <a:stretch>
            <a:fillRect/>
          </a:stretch>
        </p:blipFill>
        <p:spPr>
          <a:xfrm>
            <a:off x="3561467" y="3777858"/>
            <a:ext cx="2103251" cy="1238394"/>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998FEA69-9D17-BE18-B67A-81EBFA488C76}"/>
              </a:ext>
            </a:extLst>
          </p:cNvPr>
          <p:cNvPicPr>
            <a:picLocks noChangeAspect="1"/>
          </p:cNvPicPr>
          <p:nvPr/>
        </p:nvPicPr>
        <p:blipFill>
          <a:blip r:embed="rId11"/>
          <a:stretch>
            <a:fillRect/>
          </a:stretch>
        </p:blipFill>
        <p:spPr>
          <a:xfrm>
            <a:off x="1701660" y="5094021"/>
            <a:ext cx="4227216" cy="1684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1133070"/>
      </p:ext>
    </p:extLst>
  </p:cSld>
  <p:clrMapOvr>
    <a:masterClrMapping/>
  </p:clrMapOvr>
  <mc:AlternateContent xmlns:mc="http://schemas.openxmlformats.org/markup-compatibility/2006" xmlns:p14="http://schemas.microsoft.com/office/powerpoint/2010/main">
    <mc:Choice Requires="p14">
      <p:transition spd="slow" p14:dur="2000" advTm="87703"/>
    </mc:Choice>
    <mc:Fallback xmlns="">
      <p:transition spd="slow" advTm="877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childTnLst>
                                </p:cTn>
                              </p:par>
                              <p:par>
                                <p:cTn id="22" presetID="10"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childTnLst>
                                </p:cTn>
                              </p:par>
                              <p:par>
                                <p:cTn id="34" presetID="10"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childTnLst>
                                </p:cTn>
                              </p:par>
                              <p:par>
                                <p:cTn id="37" presetID="10"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29589446-1103-0160-2A4E-84981CB4612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1939E34-5FDD-8652-6E69-D5FD212E6D63}"/>
              </a:ext>
            </a:extLst>
          </p:cNvPr>
          <p:cNvPicPr>
            <a:picLocks noChangeAspect="1"/>
          </p:cNvPicPr>
          <p:nvPr/>
        </p:nvPicPr>
        <p:blipFill>
          <a:blip r:embed="rId3"/>
          <a:stretch>
            <a:fillRect/>
          </a:stretch>
        </p:blipFill>
        <p:spPr>
          <a:xfrm>
            <a:off x="1021231" y="1293901"/>
            <a:ext cx="7724358" cy="4708910"/>
          </a:xfrm>
          <a:prstGeom prst="rect">
            <a:avLst/>
          </a:prstGeom>
        </p:spPr>
      </p:pic>
      <p:sp>
        <p:nvSpPr>
          <p:cNvPr id="3" name="Google Shape;230;p9">
            <a:extLst>
              <a:ext uri="{FF2B5EF4-FFF2-40B4-BE49-F238E27FC236}">
                <a16:creationId xmlns:a16="http://schemas.microsoft.com/office/drawing/2014/main" id="{2E0185A1-662D-423E-2F8F-06C334F600BD}"/>
              </a:ext>
            </a:extLst>
          </p:cNvPr>
          <p:cNvSpPr txBox="1">
            <a:spLocks noGrp="1"/>
          </p:cNvSpPr>
          <p:nvPr>
            <p:ph type="body" idx="2"/>
          </p:nvPr>
        </p:nvSpPr>
        <p:spPr>
          <a:xfrm>
            <a:off x="0" y="505545"/>
            <a:ext cx="12192000" cy="396492"/>
          </a:xfrm>
          <a:prstGeom prst="rect">
            <a:avLst/>
          </a:prstGeom>
          <a:solidFill>
            <a:srgbClr val="5792C9">
              <a:alpha val="20000"/>
            </a:srgbClr>
          </a:solidFill>
          <a:ln>
            <a:noFill/>
          </a:ln>
        </p:spPr>
        <p:txBody>
          <a:bodyPr spcFirstLastPara="1" wrap="square" lIns="540000" tIns="45700" rIns="540000" bIns="45700" anchor="ctr" anchorCtr="0">
            <a:normAutofit/>
          </a:bodyPr>
          <a:lstStyle/>
          <a:p>
            <a:pPr marL="0" lvl="0" indent="0" algn="l" rtl="0">
              <a:lnSpc>
                <a:spcPct val="90000"/>
              </a:lnSpc>
              <a:spcBef>
                <a:spcPts val="0"/>
              </a:spcBef>
              <a:spcAft>
                <a:spcPts val="0"/>
              </a:spcAft>
              <a:buClr>
                <a:srgbClr val="5792C9"/>
              </a:buClr>
              <a:buSzPts val="2000"/>
              <a:buFont typeface="Georgia"/>
              <a:buNone/>
            </a:pPr>
            <a:r>
              <a:rPr lang="en-US" b="1" dirty="0" err="1"/>
              <a:t>InFARM</a:t>
            </a:r>
            <a:r>
              <a:rPr lang="en-US" b="1" dirty="0"/>
              <a:t> surveillance approach (purposes and programmes)</a:t>
            </a:r>
            <a:endParaRPr b="1" dirty="0"/>
          </a:p>
        </p:txBody>
      </p:sp>
      <p:pic>
        <p:nvPicPr>
          <p:cNvPr id="6" name="Picture 5">
            <a:extLst>
              <a:ext uri="{FF2B5EF4-FFF2-40B4-BE49-F238E27FC236}">
                <a16:creationId xmlns:a16="http://schemas.microsoft.com/office/drawing/2014/main" id="{05BD2C39-074E-FE65-DDA1-5AC8420C6B97}"/>
              </a:ext>
            </a:extLst>
          </p:cNvPr>
          <p:cNvPicPr>
            <a:picLocks noChangeAspect="1"/>
          </p:cNvPicPr>
          <p:nvPr/>
        </p:nvPicPr>
        <p:blipFill>
          <a:blip r:embed="rId4"/>
          <a:srcRect b="43804"/>
          <a:stretch>
            <a:fillRect/>
          </a:stretch>
        </p:blipFill>
        <p:spPr>
          <a:xfrm>
            <a:off x="8493578" y="1091681"/>
            <a:ext cx="3863772" cy="1604865"/>
          </a:xfrm>
          <a:prstGeom prst="rect">
            <a:avLst/>
          </a:prstGeom>
        </p:spPr>
      </p:pic>
    </p:spTree>
    <p:extLst>
      <p:ext uri="{BB962C8B-B14F-4D97-AF65-F5344CB8AC3E}">
        <p14:creationId xmlns:p14="http://schemas.microsoft.com/office/powerpoint/2010/main" val="2258456191"/>
      </p:ext>
    </p:extLst>
  </p:cSld>
  <p:clrMapOvr>
    <a:masterClrMapping/>
  </p:clrMapOvr>
  <mc:AlternateContent xmlns:mc="http://schemas.openxmlformats.org/markup-compatibility/2006" xmlns:p14="http://schemas.microsoft.com/office/powerpoint/2010/main">
    <mc:Choice Requires="p14">
      <p:transition spd="slow" p14:dur="2000" advTm="87703"/>
    </mc:Choice>
    <mc:Fallback xmlns="">
      <p:transition spd="slow" advTm="877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18D0D4A5-C5DC-04BD-A528-D61C5FD9565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25F9EE8-F0D9-3883-F3FA-CAC644DE3E87}"/>
              </a:ext>
            </a:extLst>
          </p:cNvPr>
          <p:cNvPicPr>
            <a:picLocks noChangeAspect="1"/>
          </p:cNvPicPr>
          <p:nvPr/>
        </p:nvPicPr>
        <p:blipFill>
          <a:blip r:embed="rId3"/>
          <a:stretch>
            <a:fillRect/>
          </a:stretch>
        </p:blipFill>
        <p:spPr>
          <a:xfrm>
            <a:off x="1711947" y="4266312"/>
            <a:ext cx="4286250" cy="2247900"/>
          </a:xfrm>
          <a:prstGeom prst="rect">
            <a:avLst/>
          </a:prstGeom>
          <a:ln>
            <a:noFill/>
          </a:ln>
          <a:effectLst>
            <a:softEdge rad="112500"/>
          </a:effectLst>
        </p:spPr>
      </p:pic>
      <p:pic>
        <p:nvPicPr>
          <p:cNvPr id="6" name="Picture 5">
            <a:extLst>
              <a:ext uri="{FF2B5EF4-FFF2-40B4-BE49-F238E27FC236}">
                <a16:creationId xmlns:a16="http://schemas.microsoft.com/office/drawing/2014/main" id="{BA7A062C-A9E0-437E-1162-CDE89BC48EA5}"/>
              </a:ext>
            </a:extLst>
          </p:cNvPr>
          <p:cNvPicPr>
            <a:picLocks noChangeAspect="1"/>
          </p:cNvPicPr>
          <p:nvPr/>
        </p:nvPicPr>
        <p:blipFill>
          <a:blip r:embed="rId4"/>
          <a:stretch>
            <a:fillRect/>
          </a:stretch>
        </p:blipFill>
        <p:spPr>
          <a:xfrm>
            <a:off x="442038" y="1026343"/>
            <a:ext cx="5556159" cy="3328749"/>
          </a:xfrm>
          <a:prstGeom prst="rect">
            <a:avLst/>
          </a:prstGeom>
          <a:ln>
            <a:noFill/>
          </a:ln>
          <a:effectLst>
            <a:softEdge rad="112500"/>
          </a:effectLst>
        </p:spPr>
      </p:pic>
      <p:pic>
        <p:nvPicPr>
          <p:cNvPr id="7" name="Google Shape;91;p2" descr="A cover of a book&#10;&#10;Description automatically generated">
            <a:extLst>
              <a:ext uri="{FF2B5EF4-FFF2-40B4-BE49-F238E27FC236}">
                <a16:creationId xmlns:a16="http://schemas.microsoft.com/office/drawing/2014/main" id="{FE96DC3D-A551-1445-5E43-2BFD51926E57}"/>
              </a:ext>
            </a:extLst>
          </p:cNvPr>
          <p:cNvPicPr preferRelativeResize="0"/>
          <p:nvPr/>
        </p:nvPicPr>
        <p:blipFill rotWithShape="1">
          <a:blip r:embed="rId5">
            <a:alphaModFix/>
          </a:blip>
          <a:srcRect/>
          <a:stretch/>
        </p:blipFill>
        <p:spPr>
          <a:xfrm>
            <a:off x="442038" y="4142006"/>
            <a:ext cx="1632568" cy="2372206"/>
          </a:xfrm>
          <a:prstGeom prst="rect">
            <a:avLst/>
          </a:prstGeom>
          <a:noFill/>
          <a:ln>
            <a:noFill/>
          </a:ln>
          <a:effectLst>
            <a:outerShdw blurRad="292100" dist="139700" dir="2700000" algn="tl" rotWithShape="0">
              <a:srgbClr val="333333">
                <a:alpha val="64705"/>
              </a:srgbClr>
            </a:outerShdw>
          </a:effectLst>
        </p:spPr>
      </p:pic>
      <p:sp>
        <p:nvSpPr>
          <p:cNvPr id="8" name="Google Shape;230;p9">
            <a:extLst>
              <a:ext uri="{FF2B5EF4-FFF2-40B4-BE49-F238E27FC236}">
                <a16:creationId xmlns:a16="http://schemas.microsoft.com/office/drawing/2014/main" id="{BAC52288-75AA-F87C-2168-AF70243765A0}"/>
              </a:ext>
            </a:extLst>
          </p:cNvPr>
          <p:cNvSpPr txBox="1">
            <a:spLocks noGrp="1"/>
          </p:cNvSpPr>
          <p:nvPr>
            <p:ph type="body" idx="2"/>
          </p:nvPr>
        </p:nvSpPr>
        <p:spPr>
          <a:xfrm>
            <a:off x="0" y="505545"/>
            <a:ext cx="12192000" cy="396492"/>
          </a:xfrm>
          <a:prstGeom prst="rect">
            <a:avLst/>
          </a:prstGeom>
          <a:solidFill>
            <a:srgbClr val="5792C9">
              <a:alpha val="20000"/>
            </a:srgbClr>
          </a:solidFill>
          <a:ln>
            <a:noFill/>
          </a:ln>
        </p:spPr>
        <p:txBody>
          <a:bodyPr spcFirstLastPara="1" wrap="square" lIns="540000" tIns="45700" rIns="540000" bIns="45700" anchor="ctr" anchorCtr="0">
            <a:normAutofit/>
          </a:bodyPr>
          <a:lstStyle/>
          <a:p>
            <a:pPr marL="0" lvl="0" indent="0" algn="l" rtl="0">
              <a:lnSpc>
                <a:spcPct val="90000"/>
              </a:lnSpc>
              <a:spcBef>
                <a:spcPts val="0"/>
              </a:spcBef>
              <a:spcAft>
                <a:spcPts val="0"/>
              </a:spcAft>
              <a:buClr>
                <a:srgbClr val="5792C9"/>
              </a:buClr>
              <a:buSzPts val="2000"/>
              <a:buFont typeface="Georgia"/>
              <a:buNone/>
            </a:pPr>
            <a:r>
              <a:rPr lang="en-US" b="1" dirty="0" err="1"/>
              <a:t>InFARM</a:t>
            </a:r>
            <a:r>
              <a:rPr lang="en-US" b="1" dirty="0"/>
              <a:t> surveillance early implementation and expansion phases (2023 – 202)</a:t>
            </a:r>
          </a:p>
        </p:txBody>
      </p:sp>
      <p:sp>
        <p:nvSpPr>
          <p:cNvPr id="9" name="Google Shape;90;p2">
            <a:extLst>
              <a:ext uri="{FF2B5EF4-FFF2-40B4-BE49-F238E27FC236}">
                <a16:creationId xmlns:a16="http://schemas.microsoft.com/office/drawing/2014/main" id="{F9D790FB-624F-84D2-5BB6-4F4B877E3031}"/>
              </a:ext>
            </a:extLst>
          </p:cNvPr>
          <p:cNvSpPr txBox="1"/>
          <p:nvPr/>
        </p:nvSpPr>
        <p:spPr>
          <a:xfrm>
            <a:off x="5998197" y="1389642"/>
            <a:ext cx="5751765" cy="4801274"/>
          </a:xfrm>
          <a:prstGeom prst="rect">
            <a:avLst/>
          </a:prstGeom>
          <a:noFill/>
          <a:ln>
            <a:noFill/>
          </a:ln>
        </p:spPr>
        <p:txBody>
          <a:bodyPr spcFirstLastPara="1" wrap="square" lIns="91425" tIns="45700" rIns="91425" bIns="45700" anchor="t" anchorCtr="0">
            <a:spAutoFit/>
          </a:bodyPr>
          <a:lstStyle>
            <a:defPPr>
              <a:defRPr lang="ko-KR"/>
            </a:defPPr>
            <a:lvl1pPr marL="285750" marR="0" lvl="0" indent="-285750" fontAlgn="auto" latinLnBrk="0">
              <a:lnSpc>
                <a:spcPct val="100000"/>
              </a:lnSpc>
              <a:spcBef>
                <a:spcPts val="0"/>
              </a:spcBef>
              <a:spcAft>
                <a:spcPts val="0"/>
              </a:spcAft>
              <a:buClr>
                <a:srgbClr val="000000"/>
              </a:buClr>
              <a:buSzPts val="1400"/>
              <a:buFont typeface="Arial" panose="020B0604020202020204" pitchFamily="34" charset="0"/>
              <a:buChar char="•"/>
              <a:tabLst/>
              <a:defRPr kumimoji="0" sz="1600" i="0" u="none" strike="noStrike" kern="0" cap="none" spc="0" normalizeH="0" baseline="0">
                <a:ln>
                  <a:noFill/>
                </a:ln>
                <a:solidFill>
                  <a:srgbClr val="000000"/>
                </a:solidFill>
                <a:effectLst/>
                <a:uLnTx/>
                <a:uFillTx/>
                <a:latin typeface="Calibri" panose="020F0502020204030204" pitchFamily="34" charset="0"/>
                <a:ea typeface="Calibri"/>
                <a:cs typeface="Calibri" panose="020F0502020204030204" pitchFamily="34" charset="0"/>
              </a:defRPr>
            </a:lvl1pPr>
          </a:lstStyle>
          <a:p>
            <a:r>
              <a:rPr lang="en-GB" sz="1800" dirty="0">
                <a:ea typeface="Calibri" panose="020F0502020204030204" pitchFamily="34" charset="0"/>
                <a:sym typeface="Arial"/>
              </a:rPr>
              <a:t>Launch of the digital IT platform’s first open call for data in 2024</a:t>
            </a:r>
          </a:p>
          <a:p>
            <a:endParaRPr lang="en-GB" sz="1800" dirty="0">
              <a:ea typeface="Calibri" panose="020F0502020204030204" pitchFamily="34" charset="0"/>
              <a:sym typeface="Arial"/>
            </a:endParaRPr>
          </a:p>
          <a:p>
            <a:r>
              <a:rPr lang="en-GB" sz="1800" dirty="0">
                <a:ea typeface="Calibri" panose="020F0502020204030204" pitchFamily="34" charset="0"/>
                <a:sym typeface="Arial"/>
              </a:rPr>
              <a:t>Regional trainings of </a:t>
            </a:r>
            <a:r>
              <a:rPr lang="en-GB" sz="1800" dirty="0" err="1">
                <a:ea typeface="Calibri" panose="020F0502020204030204" pitchFamily="34" charset="0"/>
                <a:sym typeface="Arial"/>
              </a:rPr>
              <a:t>InFARM</a:t>
            </a:r>
            <a:r>
              <a:rPr lang="en-GB" sz="1800" dirty="0">
                <a:ea typeface="Calibri" panose="020F0502020204030204" pitchFamily="34" charset="0"/>
                <a:sym typeface="Arial"/>
              </a:rPr>
              <a:t> focal points</a:t>
            </a:r>
            <a:endParaRPr sz="1800" dirty="0">
              <a:ea typeface="Calibri" panose="020F0502020204030204" pitchFamily="34" charset="0"/>
              <a:sym typeface="Arial"/>
            </a:endParaRPr>
          </a:p>
          <a:p>
            <a:endParaRPr lang="en-US" sz="1800" dirty="0">
              <a:ea typeface="Calibri" panose="020F0502020204030204" pitchFamily="34" charset="0"/>
              <a:sym typeface="Arial"/>
            </a:endParaRPr>
          </a:p>
          <a:p>
            <a:r>
              <a:rPr lang="en-US" sz="1800" dirty="0">
                <a:ea typeface="Calibri" panose="020F0502020204030204" pitchFamily="34" charset="0"/>
                <a:sym typeface="Arial"/>
              </a:rPr>
              <a:t>Data call 2024: Over 50 countries enrolled, 49 submitting questionnaire on implementation and 28 submitting AMR data from more than 500,000 bacterial isolates</a:t>
            </a:r>
          </a:p>
          <a:p>
            <a:endParaRPr lang="en-US" sz="1800" dirty="0">
              <a:ea typeface="Calibri" panose="020F0502020204030204" pitchFamily="34" charset="0"/>
              <a:sym typeface="Arial"/>
            </a:endParaRPr>
          </a:p>
          <a:p>
            <a:r>
              <a:rPr lang="en-US" sz="1800" dirty="0">
                <a:ea typeface="Calibri" panose="020F0502020204030204" pitchFamily="34" charset="0"/>
                <a:sym typeface="Arial"/>
              </a:rPr>
              <a:t>Ongoing: Second annual open call (June-Dec 2025), Compilation of first global baseline report (late 2025-early 2026)</a:t>
            </a:r>
          </a:p>
          <a:p>
            <a:endParaRPr lang="en-US" sz="1800" dirty="0">
              <a:ea typeface="Calibri" panose="020F0502020204030204" pitchFamily="34" charset="0"/>
              <a:sym typeface="Arial"/>
            </a:endParaRPr>
          </a:p>
          <a:p>
            <a:r>
              <a:rPr lang="en-US" sz="1800" dirty="0">
                <a:ea typeface="Calibri" panose="020F0502020204030204" pitchFamily="34" charset="0"/>
                <a:sym typeface="Arial"/>
              </a:rPr>
              <a:t>Next: expansion (2025-2027) and consolidation (2028-2030)</a:t>
            </a:r>
          </a:p>
          <a:p>
            <a:endParaRPr lang="en-US" sz="1800" dirty="0">
              <a:ea typeface="Calibri" panose="020F0502020204030204" pitchFamily="34" charset="0"/>
              <a:sym typeface="Arial"/>
            </a:endParaRPr>
          </a:p>
        </p:txBody>
      </p:sp>
    </p:spTree>
    <p:extLst>
      <p:ext uri="{BB962C8B-B14F-4D97-AF65-F5344CB8AC3E}">
        <p14:creationId xmlns:p14="http://schemas.microsoft.com/office/powerpoint/2010/main" val="2945675909"/>
      </p:ext>
    </p:extLst>
  </p:cSld>
  <p:clrMapOvr>
    <a:masterClrMapping/>
  </p:clrMapOvr>
  <mc:AlternateContent xmlns:mc="http://schemas.openxmlformats.org/markup-compatibility/2006" xmlns:p14="http://schemas.microsoft.com/office/powerpoint/2010/main">
    <mc:Choice Requires="p14">
      <p:transition spd="slow" p14:dur="2000" advTm="87703"/>
    </mc:Choice>
    <mc:Fallback xmlns="">
      <p:transition spd="slow" advTm="8770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B76997E1-75FB-03F9-49D7-3A4B669254ED}"/>
            </a:ext>
          </a:extLst>
        </p:cNvPr>
        <p:cNvGrpSpPr/>
        <p:nvPr/>
      </p:nvGrpSpPr>
      <p:grpSpPr>
        <a:xfrm>
          <a:off x="0" y="0"/>
          <a:ext cx="0" cy="0"/>
          <a:chOff x="0" y="0"/>
          <a:chExt cx="0" cy="0"/>
        </a:xfrm>
      </p:grpSpPr>
      <p:sp>
        <p:nvSpPr>
          <p:cNvPr id="2" name="Google Shape;230;p9">
            <a:extLst>
              <a:ext uri="{FF2B5EF4-FFF2-40B4-BE49-F238E27FC236}">
                <a16:creationId xmlns:a16="http://schemas.microsoft.com/office/drawing/2014/main" id="{065FF3C3-948A-D7CC-7E11-A9050A73AF57}"/>
              </a:ext>
            </a:extLst>
          </p:cNvPr>
          <p:cNvSpPr txBox="1">
            <a:spLocks noGrp="1"/>
          </p:cNvSpPr>
          <p:nvPr>
            <p:ph type="body" idx="2"/>
          </p:nvPr>
        </p:nvSpPr>
        <p:spPr>
          <a:xfrm>
            <a:off x="0" y="465629"/>
            <a:ext cx="12192000" cy="396492"/>
          </a:xfrm>
          <a:prstGeom prst="rect">
            <a:avLst/>
          </a:prstGeom>
          <a:solidFill>
            <a:srgbClr val="5792C9">
              <a:alpha val="20000"/>
            </a:srgbClr>
          </a:solidFill>
          <a:ln>
            <a:noFill/>
          </a:ln>
        </p:spPr>
        <p:txBody>
          <a:bodyPr spcFirstLastPara="1" wrap="square" lIns="540000" tIns="45700" rIns="540000" bIns="45700" anchor="ctr" anchorCtr="0">
            <a:normAutofit/>
          </a:bodyPr>
          <a:lstStyle/>
          <a:p>
            <a:pPr marL="0" lvl="0" indent="0" algn="l" rtl="0">
              <a:lnSpc>
                <a:spcPct val="90000"/>
              </a:lnSpc>
              <a:spcBef>
                <a:spcPts val="0"/>
              </a:spcBef>
              <a:spcAft>
                <a:spcPts val="0"/>
              </a:spcAft>
              <a:buClr>
                <a:srgbClr val="5792C9"/>
              </a:buClr>
              <a:buSzPts val="2000"/>
              <a:buFont typeface="Georgia"/>
              <a:buNone/>
            </a:pPr>
            <a:r>
              <a:rPr lang="en-US" b="1" err="1"/>
              <a:t>InFARM</a:t>
            </a:r>
            <a:r>
              <a:rPr lang="en-US" b="1"/>
              <a:t> early implementation results (2024)</a:t>
            </a:r>
            <a:endParaRPr b="1"/>
          </a:p>
        </p:txBody>
      </p:sp>
      <p:pic>
        <p:nvPicPr>
          <p:cNvPr id="3" name="Picture 2">
            <a:extLst>
              <a:ext uri="{FF2B5EF4-FFF2-40B4-BE49-F238E27FC236}">
                <a16:creationId xmlns:a16="http://schemas.microsoft.com/office/drawing/2014/main" id="{1471A6AC-7230-BCF4-F382-A17EE1F287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6587" y="1532928"/>
            <a:ext cx="8381774" cy="4695684"/>
          </a:xfrm>
          <a:prstGeom prst="rect">
            <a:avLst/>
          </a:prstGeom>
          <a:noFill/>
        </p:spPr>
      </p:pic>
      <p:sp>
        <p:nvSpPr>
          <p:cNvPr id="5" name="TextBox 4">
            <a:extLst>
              <a:ext uri="{FF2B5EF4-FFF2-40B4-BE49-F238E27FC236}">
                <a16:creationId xmlns:a16="http://schemas.microsoft.com/office/drawing/2014/main" id="{1C349FCF-CB75-96C6-90E0-1E5C5BD54A96}"/>
              </a:ext>
            </a:extLst>
          </p:cNvPr>
          <p:cNvSpPr txBox="1"/>
          <p:nvPr/>
        </p:nvSpPr>
        <p:spPr>
          <a:xfrm>
            <a:off x="506587" y="942877"/>
            <a:ext cx="1083983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rPr>
              <a:t>Figure. </a:t>
            </a:r>
            <a:r>
              <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rPr>
              <a:t>Map displaying countries enrolled in </a:t>
            </a:r>
            <a:r>
              <a:rPr kumimoji="0" lang="en-GB" sz="1800" b="0" i="0" u="none" strike="noStrike" kern="1200" cap="none" spc="0" normalizeH="0" baseline="0" noProof="0" err="1">
                <a:ln>
                  <a:noFill/>
                </a:ln>
                <a:solidFill>
                  <a:srgbClr val="000000"/>
                </a:solidFill>
                <a:effectLst/>
                <a:uLnTx/>
                <a:uFillTx/>
                <a:latin typeface="Calibri" panose="020F0502020204030204" pitchFamily="34" charset="0"/>
                <a:ea typeface="Calibri" panose="020F0502020204030204" pitchFamily="34" charset="0"/>
                <a:cs typeface="+mn-cs"/>
              </a:rPr>
              <a:t>InFARM</a:t>
            </a:r>
            <a:r>
              <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rPr>
              <a:t> in 2024, n = 49 countries (28 submitting AMR data)</a:t>
            </a:r>
            <a:endPar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7" name="TextBox 6">
            <a:extLst>
              <a:ext uri="{FF2B5EF4-FFF2-40B4-BE49-F238E27FC236}">
                <a16:creationId xmlns:a16="http://schemas.microsoft.com/office/drawing/2014/main" id="{4AF8CCE5-2E0D-9708-D5B2-68B91B7EA3FB}"/>
              </a:ext>
            </a:extLst>
          </p:cNvPr>
          <p:cNvSpPr txBox="1"/>
          <p:nvPr/>
        </p:nvSpPr>
        <p:spPr>
          <a:xfrm>
            <a:off x="9065342" y="2003333"/>
            <a:ext cx="2762864" cy="3754874"/>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96 submissions of questionnaires (including the 6 different types of questionnaires: the 5 surveillance programmes, and another one for integration of programmes).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Africa (22% of countries, 59% of submissions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Asia (20% of countries, 14.6% of submissions)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Americas (16% of countries, 14.6% of submissions)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Europe (12% of countries, 9.4% of submissions)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Oceania (4.1% of countries, 2.1% of submissions).</a:t>
            </a:r>
          </a:p>
        </p:txBody>
      </p:sp>
      <p:sp>
        <p:nvSpPr>
          <p:cNvPr id="4" name="TextBox 3">
            <a:extLst>
              <a:ext uri="{FF2B5EF4-FFF2-40B4-BE49-F238E27FC236}">
                <a16:creationId xmlns:a16="http://schemas.microsoft.com/office/drawing/2014/main" id="{DF9B19C0-8C5B-3E46-E6F2-CFC6397C2977}"/>
              </a:ext>
            </a:extLst>
          </p:cNvPr>
          <p:cNvSpPr txBox="1"/>
          <p:nvPr/>
        </p:nvSpPr>
        <p:spPr>
          <a:xfrm>
            <a:off x="6747387" y="458321"/>
            <a:ext cx="610091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Participation</a:t>
            </a:r>
          </a:p>
        </p:txBody>
      </p:sp>
    </p:spTree>
    <p:extLst>
      <p:ext uri="{BB962C8B-B14F-4D97-AF65-F5344CB8AC3E}">
        <p14:creationId xmlns:p14="http://schemas.microsoft.com/office/powerpoint/2010/main" val="1638353151"/>
      </p:ext>
    </p:extLst>
  </p:cSld>
  <p:clrMapOvr>
    <a:masterClrMapping/>
  </p:clrMapOvr>
  <mc:AlternateContent xmlns:mc="http://schemas.openxmlformats.org/markup-compatibility/2006" xmlns:p14="http://schemas.microsoft.com/office/powerpoint/2010/main">
    <mc:Choice Requires="p14">
      <p:transition spd="slow" p14:dur="2000" advTm="87703"/>
    </mc:Choice>
    <mc:Fallback xmlns="">
      <p:transition spd="slow" advTm="8770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D8634-9277-8C54-F42B-AB547C66366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7000FE0-0349-86AD-A803-7D0D8288C257}"/>
              </a:ext>
            </a:extLst>
          </p:cNvPr>
          <p:cNvPicPr>
            <a:picLocks noChangeAspect="1"/>
          </p:cNvPicPr>
          <p:nvPr/>
        </p:nvPicPr>
        <p:blipFill>
          <a:blip r:embed="rId3"/>
          <a:stretch>
            <a:fillRect/>
          </a:stretch>
        </p:blipFill>
        <p:spPr>
          <a:xfrm>
            <a:off x="202079" y="1409003"/>
            <a:ext cx="7652497" cy="3460120"/>
          </a:xfrm>
          <a:prstGeom prst="rect">
            <a:avLst/>
          </a:prstGeom>
          <a:ln>
            <a:noFill/>
          </a:ln>
          <a:effectLst>
            <a:outerShdw blurRad="292100" dist="139700" dir="2700000" algn="tl" rotWithShape="0">
              <a:srgbClr val="333333">
                <a:alpha val="65000"/>
              </a:srgbClr>
            </a:outerShdw>
          </a:effectLst>
        </p:spPr>
      </p:pic>
      <p:sp>
        <p:nvSpPr>
          <p:cNvPr id="3" name="Text Placeholder 2">
            <a:extLst>
              <a:ext uri="{FF2B5EF4-FFF2-40B4-BE49-F238E27FC236}">
                <a16:creationId xmlns:a16="http://schemas.microsoft.com/office/drawing/2014/main" id="{7E437E09-4541-D6EB-FE1D-3F3E33897737}"/>
              </a:ext>
            </a:extLst>
          </p:cNvPr>
          <p:cNvSpPr>
            <a:spLocks noGrp="1"/>
          </p:cNvSpPr>
          <p:nvPr>
            <p:ph type="body" idx="2"/>
          </p:nvPr>
        </p:nvSpPr>
        <p:spPr>
          <a:xfrm>
            <a:off x="0" y="487964"/>
            <a:ext cx="12060237" cy="921039"/>
          </a:xfrm>
        </p:spPr>
        <p:txBody>
          <a:bodyPr/>
          <a:lstStyle/>
          <a:p>
            <a:r>
              <a:rPr lang="en-US" b="1" dirty="0">
                <a:solidFill>
                  <a:srgbClr val="C00000"/>
                </a:solidFill>
              </a:rPr>
              <a:t>National descriptives available in the private interface</a:t>
            </a:r>
            <a:endParaRPr lang="en-US" dirty="0"/>
          </a:p>
        </p:txBody>
      </p:sp>
      <p:pic>
        <p:nvPicPr>
          <p:cNvPr id="4" name="Picture 3">
            <a:extLst>
              <a:ext uri="{FF2B5EF4-FFF2-40B4-BE49-F238E27FC236}">
                <a16:creationId xmlns:a16="http://schemas.microsoft.com/office/drawing/2014/main" id="{8FE5F50E-26A3-189A-A588-10D62B6609DC}"/>
              </a:ext>
            </a:extLst>
          </p:cNvPr>
          <p:cNvPicPr>
            <a:picLocks noChangeAspect="1"/>
          </p:cNvPicPr>
          <p:nvPr/>
        </p:nvPicPr>
        <p:blipFill>
          <a:blip r:embed="rId4"/>
          <a:stretch>
            <a:fillRect/>
          </a:stretch>
        </p:blipFill>
        <p:spPr>
          <a:xfrm>
            <a:off x="4028327" y="4144099"/>
            <a:ext cx="4305673" cy="1646063"/>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B29E1D99-925A-9B94-766A-79EE0ABC31FA}"/>
              </a:ext>
            </a:extLst>
          </p:cNvPr>
          <p:cNvPicPr>
            <a:picLocks noChangeAspect="1"/>
          </p:cNvPicPr>
          <p:nvPr/>
        </p:nvPicPr>
        <p:blipFill>
          <a:blip r:embed="rId5"/>
          <a:srcRect l="1219" t="17183"/>
          <a:stretch>
            <a:fillRect/>
          </a:stretch>
        </p:blipFill>
        <p:spPr>
          <a:xfrm>
            <a:off x="6509410" y="4492345"/>
            <a:ext cx="3402536" cy="19438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91707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8F742-9FC6-0FDC-8F2A-7E917E075D3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D52F9DC-7CAA-9A49-1B2A-BA686455B2FE}"/>
              </a:ext>
            </a:extLst>
          </p:cNvPr>
          <p:cNvPicPr>
            <a:picLocks noChangeAspect="1"/>
          </p:cNvPicPr>
          <p:nvPr/>
        </p:nvPicPr>
        <p:blipFill>
          <a:blip r:embed="rId3"/>
          <a:stretch>
            <a:fillRect/>
          </a:stretch>
        </p:blipFill>
        <p:spPr>
          <a:xfrm>
            <a:off x="202079" y="1409003"/>
            <a:ext cx="7652497" cy="3460120"/>
          </a:xfrm>
          <a:prstGeom prst="rect">
            <a:avLst/>
          </a:prstGeom>
          <a:ln>
            <a:noFill/>
          </a:ln>
          <a:effectLst>
            <a:outerShdw blurRad="292100" dist="139700" dir="2700000" algn="tl" rotWithShape="0">
              <a:srgbClr val="333333">
                <a:alpha val="65000"/>
              </a:srgbClr>
            </a:outerShdw>
          </a:effectLst>
        </p:spPr>
      </p:pic>
      <p:sp>
        <p:nvSpPr>
          <p:cNvPr id="3" name="Text Placeholder 2">
            <a:extLst>
              <a:ext uri="{FF2B5EF4-FFF2-40B4-BE49-F238E27FC236}">
                <a16:creationId xmlns:a16="http://schemas.microsoft.com/office/drawing/2014/main" id="{25FCB5BD-099E-7F2C-BEA6-77FCF5FE5A6E}"/>
              </a:ext>
            </a:extLst>
          </p:cNvPr>
          <p:cNvSpPr>
            <a:spLocks noGrp="1"/>
          </p:cNvSpPr>
          <p:nvPr>
            <p:ph type="body" idx="2"/>
          </p:nvPr>
        </p:nvSpPr>
        <p:spPr>
          <a:xfrm>
            <a:off x="0" y="444724"/>
            <a:ext cx="12060237" cy="921039"/>
          </a:xfrm>
        </p:spPr>
        <p:txBody>
          <a:bodyPr/>
          <a:lstStyle/>
          <a:p>
            <a:r>
              <a:rPr lang="en-US" b="1" dirty="0">
                <a:solidFill>
                  <a:srgbClr val="C00000"/>
                </a:solidFill>
              </a:rPr>
              <a:t>Multicounty visualization in the private interface</a:t>
            </a:r>
            <a:endParaRPr lang="en-US" dirty="0"/>
          </a:p>
        </p:txBody>
      </p:sp>
      <p:pic>
        <p:nvPicPr>
          <p:cNvPr id="12" name="Picture 11">
            <a:extLst>
              <a:ext uri="{FF2B5EF4-FFF2-40B4-BE49-F238E27FC236}">
                <a16:creationId xmlns:a16="http://schemas.microsoft.com/office/drawing/2014/main" id="{50D9D614-BA98-9FA1-9D6B-3278F8BDD712}"/>
              </a:ext>
            </a:extLst>
          </p:cNvPr>
          <p:cNvPicPr>
            <a:picLocks noChangeAspect="1"/>
          </p:cNvPicPr>
          <p:nvPr/>
        </p:nvPicPr>
        <p:blipFill>
          <a:blip r:embed="rId4"/>
          <a:stretch>
            <a:fillRect/>
          </a:stretch>
        </p:blipFill>
        <p:spPr>
          <a:xfrm>
            <a:off x="4028327" y="4555406"/>
            <a:ext cx="3391194" cy="1600339"/>
          </a:xfrm>
          <a:prstGeom prst="rect">
            <a:avLst/>
          </a:prstGeom>
        </p:spPr>
      </p:pic>
    </p:spTree>
    <p:extLst>
      <p:ext uri="{BB962C8B-B14F-4D97-AF65-F5344CB8AC3E}">
        <p14:creationId xmlns:p14="http://schemas.microsoft.com/office/powerpoint/2010/main" val="1316076826"/>
      </p:ext>
    </p:extLst>
  </p:cSld>
  <p:clrMapOvr>
    <a:masterClrMapping/>
  </p:clrMapOvr>
</p:sld>
</file>

<file path=ppt/theme/theme1.xml><?xml version="1.0" encoding="utf-8"?>
<a:theme xmlns:a="http://schemas.openxmlformats.org/drawingml/2006/main" name="COVER - Option 1">
  <a:themeElements>
    <a:clrScheme name="FAO 1">
      <a:dk1>
        <a:srgbClr val="000000"/>
      </a:dk1>
      <a:lt1>
        <a:srgbClr val="FFFFFF"/>
      </a:lt1>
      <a:dk2>
        <a:srgbClr val="44546A"/>
      </a:dk2>
      <a:lt2>
        <a:srgbClr val="E7E6E6"/>
      </a:lt2>
      <a:accent1>
        <a:srgbClr val="5791C8"/>
      </a:accent1>
      <a:accent2>
        <a:srgbClr val="1A648C"/>
      </a:accent2>
      <a:accent3>
        <a:srgbClr val="508931"/>
      </a:accent3>
      <a:accent4>
        <a:srgbClr val="EF781F"/>
      </a:accent4>
      <a:accent5>
        <a:srgbClr val="AB957B"/>
      </a:accent5>
      <a:accent6>
        <a:srgbClr val="A81E3B"/>
      </a:accent6>
      <a:hlink>
        <a:srgbClr val="5791C8"/>
      </a:hlink>
      <a:folHlink>
        <a:srgbClr val="79797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Main screen">
  <a:themeElements>
    <a:clrScheme name="FAO 1">
      <a:dk1>
        <a:srgbClr val="000000"/>
      </a:dk1>
      <a:lt1>
        <a:srgbClr val="FFFFFF"/>
      </a:lt1>
      <a:dk2>
        <a:srgbClr val="44546A"/>
      </a:dk2>
      <a:lt2>
        <a:srgbClr val="E7E6E6"/>
      </a:lt2>
      <a:accent1>
        <a:srgbClr val="5791C8"/>
      </a:accent1>
      <a:accent2>
        <a:srgbClr val="1A648C"/>
      </a:accent2>
      <a:accent3>
        <a:srgbClr val="508931"/>
      </a:accent3>
      <a:accent4>
        <a:srgbClr val="EF781F"/>
      </a:accent4>
      <a:accent5>
        <a:srgbClr val="AB957B"/>
      </a:accent5>
      <a:accent6>
        <a:srgbClr val="A81E3B"/>
      </a:accent6>
      <a:hlink>
        <a:srgbClr val="5791C8"/>
      </a:hlink>
      <a:folHlink>
        <a:srgbClr val="79797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inal screen">
  <a:themeElements>
    <a:clrScheme name="FAO 1">
      <a:dk1>
        <a:srgbClr val="000000"/>
      </a:dk1>
      <a:lt1>
        <a:srgbClr val="FFFFFF"/>
      </a:lt1>
      <a:dk2>
        <a:srgbClr val="44546A"/>
      </a:dk2>
      <a:lt2>
        <a:srgbClr val="E7E6E6"/>
      </a:lt2>
      <a:accent1>
        <a:srgbClr val="5791C8"/>
      </a:accent1>
      <a:accent2>
        <a:srgbClr val="1A648C"/>
      </a:accent2>
      <a:accent3>
        <a:srgbClr val="508931"/>
      </a:accent3>
      <a:accent4>
        <a:srgbClr val="EF781F"/>
      </a:accent4>
      <a:accent5>
        <a:srgbClr val="AB957B"/>
      </a:accent5>
      <a:accent6>
        <a:srgbClr val="A81E3B"/>
      </a:accent6>
      <a:hlink>
        <a:srgbClr val="5791C8"/>
      </a:hlink>
      <a:folHlink>
        <a:srgbClr val="79797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340</TotalTime>
  <Words>1061</Words>
  <Application>Microsoft Office PowerPoint</Application>
  <PresentationFormat>Widescreen</PresentationFormat>
  <Paragraphs>93</Paragraphs>
  <Slides>12</Slides>
  <Notes>11</Notes>
  <HiddenSlides>0</HiddenSlides>
  <MMClips>0</MMClip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COVER - Option 1</vt:lpstr>
      <vt:lpstr>2_Main screen</vt:lpstr>
      <vt:lpstr>Final screen</vt:lpstr>
      <vt:lpstr>The International FAO Antimicrobial Resistance Monitoring System (InFARM)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3 btl</dc:creator>
  <cp:lastModifiedBy>ALZEIN, Eva Inam</cp:lastModifiedBy>
  <cp:revision>5</cp:revision>
  <dcterms:created xsi:type="dcterms:W3CDTF">2025-08-22T05:51:42Z</dcterms:created>
  <dcterms:modified xsi:type="dcterms:W3CDTF">2025-10-02T11:12:23Z</dcterms:modified>
</cp:coreProperties>
</file>