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</p:sldMasterIdLst>
  <p:notesMasterIdLst>
    <p:notesMasterId r:id="rId14"/>
  </p:notesMasterIdLst>
  <p:handoutMasterIdLst>
    <p:handoutMasterId r:id="rId15"/>
  </p:handoutMasterIdLst>
  <p:sldIdLst>
    <p:sldId id="317" r:id="rId3"/>
    <p:sldId id="797" r:id="rId4"/>
    <p:sldId id="2147479783" r:id="rId5"/>
    <p:sldId id="2147479786" r:id="rId6"/>
    <p:sldId id="4495" r:id="rId7"/>
    <p:sldId id="2147479785" r:id="rId8"/>
    <p:sldId id="2147479800" r:id="rId9"/>
    <p:sldId id="2147479792" r:id="rId10"/>
    <p:sldId id="2147479795" r:id="rId11"/>
    <p:sldId id="2147479789" r:id="rId12"/>
    <p:sldId id="2147479799" r:id="rId1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HROUS, Heba" initials="MH" lastIdx="5" clrIdx="0">
    <p:extLst>
      <p:ext uri="{19B8F6BF-5375-455C-9EA6-DF929625EA0E}">
        <p15:presenceInfo xmlns:p15="http://schemas.microsoft.com/office/powerpoint/2012/main" userId="S::hmahrous@who.int::32f109e9-bf22-4499-8695-a2c62f6c40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3E8"/>
    <a:srgbClr val="164B6C"/>
    <a:srgbClr val="1D648F"/>
    <a:srgbClr val="2171A3"/>
    <a:srgbClr val="D6BBEB"/>
    <a:srgbClr val="8238BA"/>
    <a:srgbClr val="69A4D9"/>
    <a:srgbClr val="2A90CF"/>
    <a:srgbClr val="79A16B"/>
    <a:srgbClr val="F59E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7" autoAdjust="0"/>
    <p:restoredTop sz="90075" autoAdjust="0"/>
  </p:normalViewPr>
  <p:slideViewPr>
    <p:cSldViewPr snapToGrid="0">
      <p:cViewPr varScale="1">
        <p:scale>
          <a:sx n="54" d="100"/>
          <a:sy n="54" d="100"/>
        </p:scale>
        <p:origin x="848" y="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5F91AA-CD75-4510-A829-25E6AB34A83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8DFAA2-26EA-4AC6-8DD8-585810CD597A}">
      <dgm:prSet/>
      <dgm:spPr/>
      <dgm:t>
        <a:bodyPr/>
        <a:lstStyle/>
        <a:p>
          <a:pPr rtl="1">
            <a:buFont typeface="Arial" panose="020B0604020202020204" pitchFamily="34" charset="0"/>
            <a:buChar char="•"/>
          </a:pPr>
          <a:r>
            <a:rPr lang="ar-EG" dirty="0"/>
            <a:t>أنشطة الصحة الواحدة الإقليمية الرباعية</a:t>
          </a:r>
        </a:p>
      </dgm:t>
    </dgm:pt>
    <dgm:pt modelId="{39C3433F-70FD-4A0F-87EC-CFD4C2FB65A4}" type="parTrans" cxnId="{17F69D89-5D1A-44AC-BE59-BD8E03EDA2C4}">
      <dgm:prSet/>
      <dgm:spPr/>
      <dgm:t>
        <a:bodyPr/>
        <a:lstStyle/>
        <a:p>
          <a:endParaRPr lang="en-US"/>
        </a:p>
      </dgm:t>
    </dgm:pt>
    <dgm:pt modelId="{EB3C9556-C14F-4C4D-9745-AE3C91F6C8D0}" type="sibTrans" cxnId="{17F69D89-5D1A-44AC-BE59-BD8E03EDA2C4}">
      <dgm:prSet/>
      <dgm:spPr/>
      <dgm:t>
        <a:bodyPr/>
        <a:lstStyle/>
        <a:p>
          <a:endParaRPr lang="en-US"/>
        </a:p>
      </dgm:t>
    </dgm:pt>
    <dgm:pt modelId="{D0027A26-A593-4D83-AF1C-727E64693493}">
      <dgm:prSet/>
      <dgm:spPr/>
      <dgm:t>
        <a:bodyPr/>
        <a:lstStyle/>
        <a:p>
          <a:pPr marL="0" lvl="0" indent="0" defTabSz="914400" rtl="1"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Char char="•"/>
          </a:pPr>
          <a:r>
            <a:rPr lang="ar-EG" dirty="0"/>
            <a:t>الأنشطة المشتركة داخل إقليم شرق المتوسط</a:t>
          </a:r>
          <a:endParaRPr lang="en-US" dirty="0"/>
        </a:p>
      </dgm:t>
    </dgm:pt>
    <dgm:pt modelId="{B4AD5B94-41E3-4CC4-921E-110763105C9B}" type="parTrans" cxnId="{B00E16AA-3882-41B4-BD3C-D3A0B4941368}">
      <dgm:prSet/>
      <dgm:spPr/>
      <dgm:t>
        <a:bodyPr/>
        <a:lstStyle/>
        <a:p>
          <a:endParaRPr lang="en-US"/>
        </a:p>
      </dgm:t>
    </dgm:pt>
    <dgm:pt modelId="{1DFC4388-DE18-4427-A18B-EF72200C84F2}" type="sibTrans" cxnId="{B00E16AA-3882-41B4-BD3C-D3A0B4941368}">
      <dgm:prSet/>
      <dgm:spPr/>
      <dgm:t>
        <a:bodyPr/>
        <a:lstStyle/>
        <a:p>
          <a:endParaRPr lang="en-US"/>
        </a:p>
      </dgm:t>
    </dgm:pt>
    <dgm:pt modelId="{62D4D4F8-5183-4B29-83DD-678B5EEEACA5}">
      <dgm:prSet/>
      <dgm:spPr/>
      <dgm:t>
        <a:bodyPr/>
        <a:lstStyle/>
        <a:p>
          <a:pPr rtl="1">
            <a:buFont typeface="Arial" panose="020B0604020202020204" pitchFamily="34" charset="0"/>
            <a:buChar char="•"/>
          </a:pPr>
          <a:r>
            <a:rPr lang="ar-EG" dirty="0"/>
            <a:t>دعم الدول</a:t>
          </a:r>
          <a:r>
            <a:rPr lang="en-US" dirty="0"/>
            <a:t> </a:t>
          </a:r>
          <a:r>
            <a:rPr lang="ar-EG" dirty="0"/>
            <a:t> فى الإقليم</a:t>
          </a:r>
          <a:endParaRPr lang="en-US" dirty="0"/>
        </a:p>
      </dgm:t>
    </dgm:pt>
    <dgm:pt modelId="{52E38DC2-E056-4A03-BEBD-84555CF44CED}" type="parTrans" cxnId="{E80A6199-60CB-4A0E-9801-AB56BA3C7C6F}">
      <dgm:prSet/>
      <dgm:spPr/>
      <dgm:t>
        <a:bodyPr/>
        <a:lstStyle/>
        <a:p>
          <a:endParaRPr lang="en-US"/>
        </a:p>
      </dgm:t>
    </dgm:pt>
    <dgm:pt modelId="{6932EA28-C388-43C5-B8BA-4B5987A08619}" type="sibTrans" cxnId="{E80A6199-60CB-4A0E-9801-AB56BA3C7C6F}">
      <dgm:prSet/>
      <dgm:spPr/>
      <dgm:t>
        <a:bodyPr/>
        <a:lstStyle/>
        <a:p>
          <a:endParaRPr lang="en-US"/>
        </a:p>
      </dgm:t>
    </dgm:pt>
    <dgm:pt modelId="{8F65BD4C-73F0-4EDF-A8D2-F6D69FB9F755}" type="pres">
      <dgm:prSet presAssocID="{115F91AA-CD75-4510-A829-25E6AB34A83F}" presName="vert0" presStyleCnt="0">
        <dgm:presLayoutVars>
          <dgm:dir/>
          <dgm:animOne val="branch"/>
          <dgm:animLvl val="lvl"/>
        </dgm:presLayoutVars>
      </dgm:prSet>
      <dgm:spPr/>
    </dgm:pt>
    <dgm:pt modelId="{46EAF04F-3032-44C3-A278-E2A19CE59001}" type="pres">
      <dgm:prSet presAssocID="{DD8DFAA2-26EA-4AC6-8DD8-585810CD597A}" presName="thickLine" presStyleLbl="alignNode1" presStyleIdx="0" presStyleCnt="3"/>
      <dgm:spPr/>
    </dgm:pt>
    <dgm:pt modelId="{3A2FD416-8E47-48A5-8B51-A368C01F1545}" type="pres">
      <dgm:prSet presAssocID="{DD8DFAA2-26EA-4AC6-8DD8-585810CD597A}" presName="horz1" presStyleCnt="0"/>
      <dgm:spPr/>
    </dgm:pt>
    <dgm:pt modelId="{F850AD9F-0939-4C96-BC9B-7682B6655203}" type="pres">
      <dgm:prSet presAssocID="{DD8DFAA2-26EA-4AC6-8DD8-585810CD597A}" presName="tx1" presStyleLbl="revTx" presStyleIdx="0" presStyleCnt="3"/>
      <dgm:spPr/>
    </dgm:pt>
    <dgm:pt modelId="{BEB590DE-7CCF-40F8-9DAA-80EE0990A63F}" type="pres">
      <dgm:prSet presAssocID="{DD8DFAA2-26EA-4AC6-8DD8-585810CD597A}" presName="vert1" presStyleCnt="0"/>
      <dgm:spPr/>
    </dgm:pt>
    <dgm:pt modelId="{B64AC44B-9857-4DFC-9178-2E976BCABDC1}" type="pres">
      <dgm:prSet presAssocID="{D0027A26-A593-4D83-AF1C-727E64693493}" presName="thickLine" presStyleLbl="alignNode1" presStyleIdx="1" presStyleCnt="3"/>
      <dgm:spPr/>
    </dgm:pt>
    <dgm:pt modelId="{F452CA21-48BD-4AC1-8858-E394CD8C790C}" type="pres">
      <dgm:prSet presAssocID="{D0027A26-A593-4D83-AF1C-727E64693493}" presName="horz1" presStyleCnt="0"/>
      <dgm:spPr/>
    </dgm:pt>
    <dgm:pt modelId="{DA0041D3-60B8-45E8-97D0-C1789110E67A}" type="pres">
      <dgm:prSet presAssocID="{D0027A26-A593-4D83-AF1C-727E64693493}" presName="tx1" presStyleLbl="revTx" presStyleIdx="1" presStyleCnt="3"/>
      <dgm:spPr/>
    </dgm:pt>
    <dgm:pt modelId="{54A0CF2E-A837-4109-ABCE-C06CBBC79ACB}" type="pres">
      <dgm:prSet presAssocID="{D0027A26-A593-4D83-AF1C-727E64693493}" presName="vert1" presStyleCnt="0"/>
      <dgm:spPr/>
    </dgm:pt>
    <dgm:pt modelId="{525A16D8-AE15-46F0-9D6A-2A33582E92C6}" type="pres">
      <dgm:prSet presAssocID="{62D4D4F8-5183-4B29-83DD-678B5EEEACA5}" presName="thickLine" presStyleLbl="alignNode1" presStyleIdx="2" presStyleCnt="3"/>
      <dgm:spPr/>
    </dgm:pt>
    <dgm:pt modelId="{36DF2CB3-B4BF-4C8A-A777-C7532884F642}" type="pres">
      <dgm:prSet presAssocID="{62D4D4F8-5183-4B29-83DD-678B5EEEACA5}" presName="horz1" presStyleCnt="0"/>
      <dgm:spPr/>
    </dgm:pt>
    <dgm:pt modelId="{6DE16DAC-F357-4888-9CDF-9C7C8C51F93C}" type="pres">
      <dgm:prSet presAssocID="{62D4D4F8-5183-4B29-83DD-678B5EEEACA5}" presName="tx1" presStyleLbl="revTx" presStyleIdx="2" presStyleCnt="3"/>
      <dgm:spPr/>
    </dgm:pt>
    <dgm:pt modelId="{9DD1644D-4140-4903-BAF2-977C0F946672}" type="pres">
      <dgm:prSet presAssocID="{62D4D4F8-5183-4B29-83DD-678B5EEEACA5}" presName="vert1" presStyleCnt="0"/>
      <dgm:spPr/>
    </dgm:pt>
  </dgm:ptLst>
  <dgm:cxnLst>
    <dgm:cxn modelId="{1D845B65-A232-4C75-986E-5EECF8365F6D}" type="presOf" srcId="{62D4D4F8-5183-4B29-83DD-678B5EEEACA5}" destId="{6DE16DAC-F357-4888-9CDF-9C7C8C51F93C}" srcOrd="0" destOrd="0" presId="urn:microsoft.com/office/officeart/2008/layout/LinedList"/>
    <dgm:cxn modelId="{17F69D89-5D1A-44AC-BE59-BD8E03EDA2C4}" srcId="{115F91AA-CD75-4510-A829-25E6AB34A83F}" destId="{DD8DFAA2-26EA-4AC6-8DD8-585810CD597A}" srcOrd="0" destOrd="0" parTransId="{39C3433F-70FD-4A0F-87EC-CFD4C2FB65A4}" sibTransId="{EB3C9556-C14F-4C4D-9745-AE3C91F6C8D0}"/>
    <dgm:cxn modelId="{9F66A78A-6A18-4876-B729-8363EFF29C38}" type="presOf" srcId="{DD8DFAA2-26EA-4AC6-8DD8-585810CD597A}" destId="{F850AD9F-0939-4C96-BC9B-7682B6655203}" srcOrd="0" destOrd="0" presId="urn:microsoft.com/office/officeart/2008/layout/LinedList"/>
    <dgm:cxn modelId="{E80A6199-60CB-4A0E-9801-AB56BA3C7C6F}" srcId="{115F91AA-CD75-4510-A829-25E6AB34A83F}" destId="{62D4D4F8-5183-4B29-83DD-678B5EEEACA5}" srcOrd="2" destOrd="0" parTransId="{52E38DC2-E056-4A03-BEBD-84555CF44CED}" sibTransId="{6932EA28-C388-43C5-B8BA-4B5987A08619}"/>
    <dgm:cxn modelId="{B00E16AA-3882-41B4-BD3C-D3A0B4941368}" srcId="{115F91AA-CD75-4510-A829-25E6AB34A83F}" destId="{D0027A26-A593-4D83-AF1C-727E64693493}" srcOrd="1" destOrd="0" parTransId="{B4AD5B94-41E3-4CC4-921E-110763105C9B}" sibTransId="{1DFC4388-DE18-4427-A18B-EF72200C84F2}"/>
    <dgm:cxn modelId="{E343B9C3-C470-45EB-97DF-F53E5A06EFBF}" type="presOf" srcId="{D0027A26-A593-4D83-AF1C-727E64693493}" destId="{DA0041D3-60B8-45E8-97D0-C1789110E67A}" srcOrd="0" destOrd="0" presId="urn:microsoft.com/office/officeart/2008/layout/LinedList"/>
    <dgm:cxn modelId="{C1F835E4-36F0-41AC-B53D-2B59AF72B539}" type="presOf" srcId="{115F91AA-CD75-4510-A829-25E6AB34A83F}" destId="{8F65BD4C-73F0-4EDF-A8D2-F6D69FB9F755}" srcOrd="0" destOrd="0" presId="urn:microsoft.com/office/officeart/2008/layout/LinedList"/>
    <dgm:cxn modelId="{F7FD8775-93CA-4E05-A549-F089CF88F9A0}" type="presParOf" srcId="{8F65BD4C-73F0-4EDF-A8D2-F6D69FB9F755}" destId="{46EAF04F-3032-44C3-A278-E2A19CE59001}" srcOrd="0" destOrd="0" presId="urn:microsoft.com/office/officeart/2008/layout/LinedList"/>
    <dgm:cxn modelId="{94E6A8D5-7A68-4D46-95EB-66FD50FA7919}" type="presParOf" srcId="{8F65BD4C-73F0-4EDF-A8D2-F6D69FB9F755}" destId="{3A2FD416-8E47-48A5-8B51-A368C01F1545}" srcOrd="1" destOrd="0" presId="urn:microsoft.com/office/officeart/2008/layout/LinedList"/>
    <dgm:cxn modelId="{63C515E6-3B85-454D-BFE2-9CDA7C615989}" type="presParOf" srcId="{3A2FD416-8E47-48A5-8B51-A368C01F1545}" destId="{F850AD9F-0939-4C96-BC9B-7682B6655203}" srcOrd="0" destOrd="0" presId="urn:microsoft.com/office/officeart/2008/layout/LinedList"/>
    <dgm:cxn modelId="{3B14AE50-9175-4DFA-9AB1-A3E6BC3A665E}" type="presParOf" srcId="{3A2FD416-8E47-48A5-8B51-A368C01F1545}" destId="{BEB590DE-7CCF-40F8-9DAA-80EE0990A63F}" srcOrd="1" destOrd="0" presId="urn:microsoft.com/office/officeart/2008/layout/LinedList"/>
    <dgm:cxn modelId="{094BE63B-540E-427A-B4D4-4AB8C52FC06B}" type="presParOf" srcId="{8F65BD4C-73F0-4EDF-A8D2-F6D69FB9F755}" destId="{B64AC44B-9857-4DFC-9178-2E976BCABDC1}" srcOrd="2" destOrd="0" presId="urn:microsoft.com/office/officeart/2008/layout/LinedList"/>
    <dgm:cxn modelId="{2FABF8B6-2E88-4FA5-9CE8-E4B8D33D8E3C}" type="presParOf" srcId="{8F65BD4C-73F0-4EDF-A8D2-F6D69FB9F755}" destId="{F452CA21-48BD-4AC1-8858-E394CD8C790C}" srcOrd="3" destOrd="0" presId="urn:microsoft.com/office/officeart/2008/layout/LinedList"/>
    <dgm:cxn modelId="{AB4FE2B8-537E-4F0A-B495-90A8851798F7}" type="presParOf" srcId="{F452CA21-48BD-4AC1-8858-E394CD8C790C}" destId="{DA0041D3-60B8-45E8-97D0-C1789110E67A}" srcOrd="0" destOrd="0" presId="urn:microsoft.com/office/officeart/2008/layout/LinedList"/>
    <dgm:cxn modelId="{39956161-3F83-4747-A2AB-AFE933F18012}" type="presParOf" srcId="{F452CA21-48BD-4AC1-8858-E394CD8C790C}" destId="{54A0CF2E-A837-4109-ABCE-C06CBBC79ACB}" srcOrd="1" destOrd="0" presId="urn:microsoft.com/office/officeart/2008/layout/LinedList"/>
    <dgm:cxn modelId="{81A0D807-2CAE-4FE7-8266-8B12EF096044}" type="presParOf" srcId="{8F65BD4C-73F0-4EDF-A8D2-F6D69FB9F755}" destId="{525A16D8-AE15-46F0-9D6A-2A33582E92C6}" srcOrd="4" destOrd="0" presId="urn:microsoft.com/office/officeart/2008/layout/LinedList"/>
    <dgm:cxn modelId="{F56C6C22-257D-4260-9CE3-81CECE8EF2C7}" type="presParOf" srcId="{8F65BD4C-73F0-4EDF-A8D2-F6D69FB9F755}" destId="{36DF2CB3-B4BF-4C8A-A777-C7532884F642}" srcOrd="5" destOrd="0" presId="urn:microsoft.com/office/officeart/2008/layout/LinedList"/>
    <dgm:cxn modelId="{C78EC8B0-6164-4F03-A639-6656DC4686AD}" type="presParOf" srcId="{36DF2CB3-B4BF-4C8A-A777-C7532884F642}" destId="{6DE16DAC-F357-4888-9CDF-9C7C8C51F93C}" srcOrd="0" destOrd="0" presId="urn:microsoft.com/office/officeart/2008/layout/LinedList"/>
    <dgm:cxn modelId="{A330DEC6-E101-45B7-BC20-31D639CDC8D9}" type="presParOf" srcId="{36DF2CB3-B4BF-4C8A-A777-C7532884F642}" destId="{9DD1644D-4140-4903-BAF2-977C0F94667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EAF04F-3032-44C3-A278-E2A19CE59001}">
      <dsp:nvSpPr>
        <dsp:cNvPr id="0" name=""/>
        <dsp:cNvSpPr/>
      </dsp:nvSpPr>
      <dsp:spPr>
        <a:xfrm>
          <a:off x="0" y="1283"/>
          <a:ext cx="1073903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0AD9F-0939-4C96-BC9B-7682B6655203}">
      <dsp:nvSpPr>
        <dsp:cNvPr id="0" name=""/>
        <dsp:cNvSpPr/>
      </dsp:nvSpPr>
      <dsp:spPr>
        <a:xfrm>
          <a:off x="0" y="1283"/>
          <a:ext cx="10739034" cy="875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ar-EG" sz="3700" kern="1200" dirty="0"/>
            <a:t>أنشطة الصحة الواحدة الإقليمية الرباعية</a:t>
          </a:r>
        </a:p>
      </dsp:txBody>
      <dsp:txXfrm>
        <a:off x="0" y="1283"/>
        <a:ext cx="10739034" cy="875628"/>
      </dsp:txXfrm>
    </dsp:sp>
    <dsp:sp modelId="{B64AC44B-9857-4DFC-9178-2E976BCABDC1}">
      <dsp:nvSpPr>
        <dsp:cNvPr id="0" name=""/>
        <dsp:cNvSpPr/>
      </dsp:nvSpPr>
      <dsp:spPr>
        <a:xfrm>
          <a:off x="0" y="876911"/>
          <a:ext cx="1073903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0041D3-60B8-45E8-97D0-C1789110E67A}">
      <dsp:nvSpPr>
        <dsp:cNvPr id="0" name=""/>
        <dsp:cNvSpPr/>
      </dsp:nvSpPr>
      <dsp:spPr>
        <a:xfrm>
          <a:off x="0" y="876911"/>
          <a:ext cx="10739034" cy="875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r" defTabSz="914400" rtl="1">
            <a:lnSpc>
              <a:spcPct val="100000"/>
            </a:lnSpc>
            <a:spcBef>
              <a:spcPts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ar-EG" sz="3700" kern="1200" dirty="0"/>
            <a:t>الأنشطة المشتركة داخل إقليم شرق المتوسط</a:t>
          </a:r>
          <a:endParaRPr lang="en-US" sz="3700" kern="1200" dirty="0"/>
        </a:p>
      </dsp:txBody>
      <dsp:txXfrm>
        <a:off x="0" y="876911"/>
        <a:ext cx="10739034" cy="875628"/>
      </dsp:txXfrm>
    </dsp:sp>
    <dsp:sp modelId="{525A16D8-AE15-46F0-9D6A-2A33582E92C6}">
      <dsp:nvSpPr>
        <dsp:cNvPr id="0" name=""/>
        <dsp:cNvSpPr/>
      </dsp:nvSpPr>
      <dsp:spPr>
        <a:xfrm>
          <a:off x="0" y="1752540"/>
          <a:ext cx="1073903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16DAC-F357-4888-9CDF-9C7C8C51F93C}">
      <dsp:nvSpPr>
        <dsp:cNvPr id="0" name=""/>
        <dsp:cNvSpPr/>
      </dsp:nvSpPr>
      <dsp:spPr>
        <a:xfrm>
          <a:off x="0" y="1752540"/>
          <a:ext cx="10739034" cy="875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r" defTabSz="1644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ar-EG" sz="3700" kern="1200" dirty="0"/>
            <a:t>دعم الدول</a:t>
          </a:r>
          <a:r>
            <a:rPr lang="en-US" sz="3700" kern="1200" dirty="0"/>
            <a:t> </a:t>
          </a:r>
          <a:r>
            <a:rPr lang="ar-EG" sz="3700" kern="1200" dirty="0"/>
            <a:t> فى الإقليم</a:t>
          </a:r>
          <a:endParaRPr lang="en-US" sz="3700" kern="1200" dirty="0"/>
        </a:p>
      </dsp:txBody>
      <dsp:txXfrm>
        <a:off x="0" y="1752540"/>
        <a:ext cx="10739034" cy="875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B8990-7232-4F68-9143-189F00EE93DA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DC647-E7EB-4A2C-89FF-3D34BE324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0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21887-9993-4AFB-8AD7-95E53E568206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ABDF1-0898-4ADC-BB23-0ADD33855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09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EABDF1-0898-4ADC-BB23-0ADD338551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95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7C43F-F98B-4AB2-9F94-5E1AA4EB6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AA5783-15B5-4BA3-B97E-4D964B3B14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A5000-F56B-40CB-A7DF-B18798612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35666-B462-4396-AC46-0B72DB826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B38A3-088E-4F11-8E9C-E17F728DB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242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D4E24-7579-4718-9351-61755D9C0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12F9C-C400-4D43-81CB-D72DE6CDD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EE14B-75F5-4298-A0AE-471712182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36758-26FC-49F5-B342-1FB0A7904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846CA-6317-40E1-9D76-366F7F983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46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017BC-1146-4E7B-9F7A-E8157E1B0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2E802-1F94-42DB-AAD9-6DF1EB907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90169-F717-49AB-94B3-84D128335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E1F6C-9036-4BBE-B263-84F55691E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1DB77-9245-46A6-A2FE-D031224A1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0E60E5-CD80-4DCB-9742-835EBAACD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FF6806A-9BBF-4C7F-A738-DFDD8D97A3FC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6BADE8-4879-42D9-A75F-7B964FC51AAE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5F96CA0-0374-4A3B-AF8A-3F2A3D1C77AF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38EE98B-6E1E-4C63-BB0C-7E03AF21297E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DAA19A-0AF8-4FD3-AC57-DE29DC34F081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6666B829-799B-4203-9879-92F88B85AD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1414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59E17-31C3-4528-9791-3B1D2FF45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C2320-9753-4A5E-AB54-9DC07A1B71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E78AB7-B39A-4DB5-A616-95239E33A0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470C24-5F55-4939-9A9A-BCC12097B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FC2DE-48AA-4F14-8E46-1378A77C0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11CB33-D7C6-4143-90E1-0C1C9E54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F2FA39-696F-41B8-AA2C-433A33BCEB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43875ED-CB11-4464-87A9-7FB49DF854F4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F9C507-701D-49B9-89D9-483A26541BE6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8746463-730F-4F15-B304-6BC962C9578E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D97D574-20FF-48D0-A05C-5A6828B71DB4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60CB0F5-0D1E-4CFF-AB64-03A8C03B598A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CC3D2EA5-EFD9-4AD1-8BD8-9E4C5DC680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274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C72F7-DC4D-42B7-9D38-B4CD88187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88551D-3F19-47B0-8956-0EBBD0C46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300699-9F38-4C8E-9125-2D24C7E2E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A38D7B-8F34-4FDB-BE07-2A2BF4DEF2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D77DF3-81FC-416C-8764-83AE19A2A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0E8E89-D064-47A4-91A3-FB936264A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1FEA80-CE63-497A-B906-01DA2248D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064BB0-0BF9-4831-993B-552259E89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C4A628-301F-4DE3-9E4F-B96C5F2AE6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3ED3CE8-D42D-452B-B9F0-EF3C21CA9C1A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794549-D297-49CF-AC29-FB6DA187C901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51306A-0361-47C3-BDDB-034241E5D80B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0B827D0-CEA1-4BE5-BBB7-B32CCA77590E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D5FFBC-BEF2-43B2-96FF-F180212B1C5E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 descr="C:\Users\Rabab kandil\Desktop\PNG_HFABA_Logos\PNG_English_HFABA_Logo.png">
            <a:extLst>
              <a:ext uri="{FF2B5EF4-FFF2-40B4-BE49-F238E27FC236}">
                <a16:creationId xmlns:a16="http://schemas.microsoft.com/office/drawing/2014/main" id="{8AEE9894-CC8F-4CCA-BEC6-223A538AC0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0188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05BEA-0F45-4C43-9B52-1D3A0D644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AD1176-BA7D-49CA-9542-A24876260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0EA08-397E-45EB-8621-44115CEC7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561533-4AB5-4745-ABDC-65FDB4971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0F836C-3CBB-4AA0-A4D5-116F6AF86B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0A8B1D2-13F2-4A7B-B596-EABBF94A694A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711BD8-C8BC-4EBC-9A3F-38AA4C1F3146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D3E5F67-2A04-498F-9FBB-4281237CD4FA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C0CA047-3428-496F-8F59-EC6D329F6283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53085D2-96C4-4F1E-B89A-0E27DC40B72A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 descr="C:\Users\Rabab kandil\Desktop\PNG_HFABA_Logos\PNG_English_HFABA_Logo.png">
            <a:extLst>
              <a:ext uri="{FF2B5EF4-FFF2-40B4-BE49-F238E27FC236}">
                <a16:creationId xmlns:a16="http://schemas.microsoft.com/office/drawing/2014/main" id="{28D73D0C-D59E-4C0F-89F9-C3330A5A4C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2453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F3261E-5EED-482D-BDC2-F352B6A54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EB0C70-76F4-48AD-9B30-E626D1E3A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F38A3-9756-48C1-9215-A20E17959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3F92BC-4DE5-4AF7-BADD-2163AEF945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AF4A2FB-AF65-4881-86BF-20A88EE8ED6C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E1AE192-ED79-4DCD-A3C2-7479D792CE3A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8BA3129-395C-4A8A-9259-840F517FFFA4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3E1E426-D8EC-4F1C-81C9-AB12080C9F6F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FED45FB-CE16-4DD4-97BA-4A523E93A073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 descr="C:\Users\Rabab kandil\Desktop\PNG_HFABA_Logos\PNG_English_HFABA_Logo.png">
            <a:extLst>
              <a:ext uri="{FF2B5EF4-FFF2-40B4-BE49-F238E27FC236}">
                <a16:creationId xmlns:a16="http://schemas.microsoft.com/office/drawing/2014/main" id="{EDB74215-A802-4A9B-8A8B-38718AEA6D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  <p:pic>
        <p:nvPicPr>
          <p:cNvPr id="12" name="Picture 11" descr="C:\Users\Rabab kandil\Downloads\who logos\English-NEW-WHO-EMRO-Logo\English-Blue-JPG-WHO-EMRO-Logo.JPG">
            <a:extLst>
              <a:ext uri="{FF2B5EF4-FFF2-40B4-BE49-F238E27FC236}">
                <a16:creationId xmlns:a16="http://schemas.microsoft.com/office/drawing/2014/main" id="{0D800184-F913-44FA-9E0B-5B97683AC7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5836635"/>
            <a:ext cx="2048726" cy="8362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514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ED026-F111-400D-B1FC-18618F76E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8C55D-1528-46D4-8767-BEB64372E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1FF95-CF07-49B2-B571-E3BB575B7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939978-5AE4-46CB-A04F-8BF5BFAD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ADF14-318D-4680-8B35-B435896F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66327-6D56-4338-92F9-C62B842A4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EEDFCC-4E6F-4D8C-BE2D-94437B5460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518E394-0326-4D3D-9FA8-30CD64F70F32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49DABB4-B08E-4565-A921-AAF472F65962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CC3012E-5C79-4808-A498-7D5856FD4FC1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82B14B0-1A31-4610-88FB-8C4EA233BE7E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82BCB2-B968-4F80-B4FC-170738F71733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7415C649-EC7A-4F1A-81BA-38E9E02925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8157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455CA-5EB6-419F-B718-FC08EBD56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54C495-0C32-4977-B15D-538AA77232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BDDF0-F2E7-4787-A35D-FDD442C25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0A547-D97E-475C-B1C7-3E3B2A4EE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1B109-23E9-4E60-93B9-C016DD5E2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6C876-8C81-48FC-B1CD-A2C0ED932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9C808F-A5F3-4E1D-AD1C-76BEC93947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3B3748D-7189-4C83-A424-2A0D9798A26C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DF2D5BB-0772-4E48-8266-C1F0262346AD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8EDDBFE-7E66-4E1E-BA9F-AD32F0DC99A0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1255A0E-020A-4BFA-966A-FDE11F1D1A15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B26DB1-4BCF-49BB-B40C-E60470C16F25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B2421FC0-B450-4D8B-A28F-49F9517FDF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6565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0B6E4-73F1-4551-8969-913AE138C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8B113D-DCF1-4561-BA5E-BA1A056E2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EEE2E-6C0B-474E-9E87-3047697B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E5E00-02B3-4F97-9F1B-5C5DDC8A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5B475-8AFB-4238-B5FC-9E13AE51C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968CC0-E6FC-45D8-8DE7-D5421F6C7E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24C60C0-CBA8-40D7-B13A-8109E5406503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3E64687-4943-479D-A636-8792519FA328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A485522-77FA-4E48-BA89-5140828DD6C4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93F31B4-3B11-44B4-BA7D-D8AD5EDF42AD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5BA9FE5-C916-4F41-8F4F-1B95D75413B8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EAC2FAB4-6433-45D8-BC64-C82BEA1536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423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3DC3EF-B3C0-4518-9AF8-8DAF46C791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B7C30E-58F1-49D2-A029-91A68FF4D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A3F09-CDE6-41C2-A1C4-30DE756D6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2ED01-2BB3-4C6A-A54F-74762E79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3FEBA-CB19-4974-9F46-26C098A4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D00B53-B934-4F86-AA09-9A0146E847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8401823-7AD7-46BE-8A86-389ACAB58F61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783423F-93DD-4BDA-8496-B7A4B0F2C91B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B2D1CA4-F799-4B6E-91FB-36DD46E4D4E2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0A11C10-EAAB-47D7-8267-8EFEF3B1265D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7EA9468-D133-478A-96D6-626EBB38F0D1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EC1B79D1-B25F-41B7-8176-475D97C174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2711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312" y="5467582"/>
            <a:ext cx="2606606" cy="10729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837" y="5560086"/>
            <a:ext cx="2527300" cy="1040273"/>
          </a:xfrm>
          <a:prstGeom prst="rect">
            <a:avLst/>
          </a:prstGeom>
        </p:spPr>
      </p:pic>
      <p:pic>
        <p:nvPicPr>
          <p:cNvPr id="12" name="Picture 2" descr="D:\Freelancing\WHO_work\BG RC new2.jpg">
            <a:extLst>
              <a:ext uri="{FF2B5EF4-FFF2-40B4-BE49-F238E27FC236}">
                <a16:creationId xmlns:a16="http://schemas.microsoft.com/office/drawing/2014/main" id="{65FD60BE-3A74-492A-9D3A-8974ACD8E2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  <a:effectLst>
            <a:glow>
              <a:schemeClr val="accent1"/>
            </a:glow>
            <a:softEdge rad="0"/>
          </a:effectLst>
        </p:spPr>
      </p:pic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527DC8A0-6801-4774-B485-3652E28FF7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38102" y="428604"/>
            <a:ext cx="1582009" cy="10237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5808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64452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2057"/>
            <a:ext cx="10515600" cy="37843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838200" y="1021365"/>
            <a:ext cx="10515600" cy="567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648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E0B5A8D0-A40A-4B81-B131-6ED7FE1A9E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8" y="5941224"/>
            <a:ext cx="1904257" cy="76794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26EB743F-79A8-4568-BBCC-F82B6A4E3901}"/>
              </a:ext>
            </a:extLst>
          </p:cNvPr>
          <p:cNvGrpSpPr/>
          <p:nvPr userDrawn="1"/>
        </p:nvGrpSpPr>
        <p:grpSpPr>
          <a:xfrm>
            <a:off x="0" y="-40894"/>
            <a:ext cx="12192000" cy="6750058"/>
            <a:chOff x="0" y="-77220"/>
            <a:chExt cx="12192000" cy="6750058"/>
          </a:xfrm>
        </p:grpSpPr>
        <p:pic>
          <p:nvPicPr>
            <p:cNvPr id="37" name="Picture 36" descr="C:\Users\Rabab kandil\Downloads\who logos\English-NEW-WHO-EMRO-Logo\English-Blue-JPG-WHO-EMRO-Logo.JPG">
              <a:extLst>
                <a:ext uri="{FF2B5EF4-FFF2-40B4-BE49-F238E27FC236}">
                  <a16:creationId xmlns:a16="http://schemas.microsoft.com/office/drawing/2014/main" id="{5F7FF8F2-93D9-4EF1-97E0-73EE2DFFF05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" y="5836635"/>
              <a:ext cx="2048726" cy="836203"/>
            </a:xfrm>
            <a:prstGeom prst="rect">
              <a:avLst/>
            </a:prstGeom>
            <a:noFill/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67B4F3D-E8C1-4E17-B40D-5E9BB429E4D4}"/>
                </a:ext>
              </a:extLst>
            </p:cNvPr>
            <p:cNvGrpSpPr/>
            <p:nvPr userDrawn="1"/>
          </p:nvGrpSpPr>
          <p:grpSpPr>
            <a:xfrm>
              <a:off x="0" y="-77220"/>
              <a:ext cx="12192000" cy="304087"/>
              <a:chOff x="0" y="-23430"/>
              <a:chExt cx="12192000" cy="304087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A3CDF3A-CEEF-4544-8AF2-5F29CD998165}"/>
                  </a:ext>
                </a:extLst>
              </p:cNvPr>
              <p:cNvSpPr/>
              <p:nvPr/>
            </p:nvSpPr>
            <p:spPr>
              <a:xfrm>
                <a:off x="4554071" y="-23430"/>
                <a:ext cx="7637929" cy="304086"/>
              </a:xfrm>
              <a:prstGeom prst="rect">
                <a:avLst/>
              </a:prstGeom>
              <a:solidFill>
                <a:srgbClr val="F59E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4A22E2D-E112-4460-B82F-D0088137EFA1}"/>
                  </a:ext>
                </a:extLst>
              </p:cNvPr>
              <p:cNvSpPr/>
              <p:nvPr/>
            </p:nvSpPr>
            <p:spPr>
              <a:xfrm>
                <a:off x="3715871" y="-23430"/>
                <a:ext cx="7637929" cy="304086"/>
              </a:xfrm>
              <a:prstGeom prst="rect">
                <a:avLst/>
              </a:prstGeom>
              <a:solidFill>
                <a:srgbClr val="E849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07FBF0A-F7F5-42FD-8692-FF50092ED298}"/>
                  </a:ext>
                </a:extLst>
              </p:cNvPr>
              <p:cNvSpPr/>
              <p:nvPr/>
            </p:nvSpPr>
            <p:spPr>
              <a:xfrm>
                <a:off x="1690743" y="-23429"/>
                <a:ext cx="8270838" cy="304086"/>
              </a:xfrm>
              <a:prstGeom prst="rect">
                <a:avLst/>
              </a:prstGeom>
              <a:solidFill>
                <a:srgbClr val="79A1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A03A5E6-6AB9-49FB-B3AB-D99DC6C0F710}"/>
                  </a:ext>
                </a:extLst>
              </p:cNvPr>
              <p:cNvSpPr/>
              <p:nvPr/>
            </p:nvSpPr>
            <p:spPr>
              <a:xfrm>
                <a:off x="0" y="-23429"/>
                <a:ext cx="6809592" cy="304085"/>
              </a:xfrm>
              <a:prstGeom prst="rect">
                <a:avLst/>
              </a:prstGeom>
              <a:solidFill>
                <a:srgbClr val="2A90C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60A11155-17D9-45F0-8372-5E0A4D3CDE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0504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497205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 sz="2800"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 sz="2400"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 sz="2000"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 sz="2000"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391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648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BA42634-C11F-4525-AE84-F56E20BD8784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2CA6EF8-B2E0-41CC-8EBD-28910703E4B4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8B6F1A4-39AA-4AED-BDEA-F5D7CA749AB5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71AD746-F2DA-4061-B134-D2F13FF4F31E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136F900-FD59-4283-AF34-B87395A59395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62560B24-233E-46FF-AF72-4011D703EF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6526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312" y="5467582"/>
            <a:ext cx="2606606" cy="10729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837" y="5560086"/>
            <a:ext cx="2527300" cy="1040273"/>
          </a:xfrm>
          <a:prstGeom prst="rect">
            <a:avLst/>
          </a:prstGeom>
        </p:spPr>
      </p:pic>
      <p:pic>
        <p:nvPicPr>
          <p:cNvPr id="12" name="Picture 2" descr="D:\Freelancing\WHO_work\BG RC new2.jpg">
            <a:extLst>
              <a:ext uri="{FF2B5EF4-FFF2-40B4-BE49-F238E27FC236}">
                <a16:creationId xmlns:a16="http://schemas.microsoft.com/office/drawing/2014/main" id="{65FD60BE-3A74-492A-9D3A-8974ACD8E2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  <a:effectLst>
            <a:glow>
              <a:schemeClr val="accent1"/>
            </a:glow>
            <a:softEdge rad="0"/>
          </a:effectLst>
        </p:spPr>
      </p:pic>
      <p:pic>
        <p:nvPicPr>
          <p:cNvPr id="14" name="Picture 13" descr="C:\Users\Rabab kandil\Downloads\who logos\English-NEW-WHO-EMRO-Logo\English-Blue-JPG-WHO-EMRO-Logo.JPG">
            <a:extLst>
              <a:ext uri="{FF2B5EF4-FFF2-40B4-BE49-F238E27FC236}">
                <a16:creationId xmlns:a16="http://schemas.microsoft.com/office/drawing/2014/main" id="{1ACFC7CC-B69C-4056-B783-D924AFBC29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4108" y="558135"/>
            <a:ext cx="2162784" cy="882757"/>
          </a:xfrm>
          <a:prstGeom prst="rect">
            <a:avLst/>
          </a:prstGeom>
          <a:noFill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EF80DA-FEB8-432C-9881-DF040F4F2EAA}"/>
              </a:ext>
            </a:extLst>
          </p:cNvPr>
          <p:cNvPicPr/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2" t="26224" r="72243" b="22137"/>
          <a:stretch/>
        </p:blipFill>
        <p:spPr bwMode="auto">
          <a:xfrm>
            <a:off x="660977" y="558135"/>
            <a:ext cx="2339041" cy="8827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CEBF8A-E745-4F8B-A202-2A73E0931AF5}"/>
              </a:ext>
            </a:extLst>
          </p:cNvPr>
          <p:cNvPicPr/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7" t="19760" r="56356" b="22137"/>
          <a:stretch/>
        </p:blipFill>
        <p:spPr bwMode="auto">
          <a:xfrm>
            <a:off x="3303772" y="457201"/>
            <a:ext cx="1950402" cy="9836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122AC7A-E46D-44B6-9B24-55AE0A55B7D7}"/>
              </a:ext>
            </a:extLst>
          </p:cNvPr>
          <p:cNvPicPr/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7" t="24067" r="3557" b="21477"/>
          <a:stretch/>
        </p:blipFill>
        <p:spPr bwMode="auto">
          <a:xfrm>
            <a:off x="9074649" y="558136"/>
            <a:ext cx="1950402" cy="8827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46170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64452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2057"/>
            <a:ext cx="10515600" cy="37843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1D648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838200" y="1021365"/>
            <a:ext cx="10515600" cy="567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648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E0B5A8D0-A40A-4B81-B131-6ED7FE1A9E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8" y="5941224"/>
            <a:ext cx="1904257" cy="76794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67B4F3D-E8C1-4E17-B40D-5E9BB429E4D4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A3CDF3A-CEEF-4544-8AF2-5F29CD998165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4A22E2D-E112-4460-B82F-D0088137EFA1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07FBF0A-F7F5-42FD-8692-FF50092ED298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A03A5E6-6AB9-49FB-B3AB-D99DC6C0F710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60A11155-17D9-45F0-8372-5E0A4D3CDE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4997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723900"/>
            <a:ext cx="10515600" cy="3838575"/>
          </a:xfrm>
          <a:prstGeom prst="rect">
            <a:avLst/>
          </a:prstGeom>
        </p:spPr>
        <p:txBody>
          <a:bodyPr anchor="b"/>
          <a:lstStyle>
            <a:lvl1pPr>
              <a:defRPr sz="5800" b="1">
                <a:solidFill>
                  <a:srgbClr val="275995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One Health </a:t>
            </a:r>
            <a:br>
              <a:rPr lang="en-US" dirty="0"/>
            </a:br>
            <a:r>
              <a:rPr lang="en-US" dirty="0"/>
              <a:t>Regional prospective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10515600" cy="10006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275995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Ahmed Saad</a:t>
            </a:r>
          </a:p>
          <a:p>
            <a:pPr lvl="0"/>
            <a:r>
              <a:rPr lang="en-US" dirty="0"/>
              <a:t>FAO-RNE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C1D2B4B-3E8C-48A8-95A8-45396BA206C9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C7095D9-C378-445B-B473-8F7927E3674F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153FC4B-4783-47FB-8617-74AC640EE5D5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1648EE8-B5EC-4267-A72D-0D4C3D330245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0948B46-C4D9-46B6-A1E0-23626CF989FF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A54B243F-DE9D-4BAB-81A5-B4CA40ED17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4331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5845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5845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2F84ABF0-8306-4BC7-B9A5-41D0B13DBAB0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DBB5EE9-70C3-42C8-9A5A-4FDF804AA783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E1AF7A8-8417-465F-B496-EA3DEA968D2C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CA64235-7DF6-40CE-99A4-DC503103004D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60A051D-AB48-46A4-9CC6-993F04B8AA55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C55E7814-2B0B-447F-8972-7A6F1B4173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8902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6"/>
            <a:ext cx="5157787" cy="2914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914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D97A25FF-BF1E-42B0-8A69-DBDABCC3F0E8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0C381B0-F1A6-4CA0-8151-0645C5881317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04A9476-6DBD-46EC-B158-77BF5150DE00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EBDB3AD-42F4-4358-9AC6-67AEF7D8A268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85ACE94-6728-42F1-AFF9-5A4F7EF29D27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6" name="Picture 15" descr="C:\Users\Rabab kandil\Desktop\PNG_HFABA_Logos\PNG_English_HFABA_Logo.png">
            <a:extLst>
              <a:ext uri="{FF2B5EF4-FFF2-40B4-BE49-F238E27FC236}">
                <a16:creationId xmlns:a16="http://schemas.microsoft.com/office/drawing/2014/main" id="{84406D8D-7157-49C2-831D-14355F0DB3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24978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C0A9A7B1-587B-4837-B00C-910D41818528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7F61A46-EB11-4114-B6B1-95F280CF111D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C014F87-6008-42F0-ACF0-83D216AC73BD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9B78C63-9642-4B31-9112-17834E1F99DA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E673D43-338F-444F-A711-A28A8B932845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Picture 11" descr="C:\Users\Rabab kandil\Desktop\PNG_HFABA_Logos\PNG_English_HFABA_Logo.png">
            <a:extLst>
              <a:ext uri="{FF2B5EF4-FFF2-40B4-BE49-F238E27FC236}">
                <a16:creationId xmlns:a16="http://schemas.microsoft.com/office/drawing/2014/main" id="{DF9361F8-CBD6-438A-B99E-718BF6D5BD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0531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497205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 sz="2800"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 sz="2400"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 sz="2000"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 sz="2000"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391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D648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BA42634-C11F-4525-AE84-F56E20BD8784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2CA6EF8-B2E0-41CC-8EBD-28910703E4B4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8B6F1A4-39AA-4AED-BDEA-F5D7CA749AB5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71AD746-F2DA-4061-B134-D2F13FF4F31E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136F900-FD59-4283-AF34-B87395A59395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62560B24-233E-46FF-AF72-4011D703EF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75804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45C70693-6C1A-41A2-A0EF-A1F39151B811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8B45885-9D67-42B7-BDB7-0EF06FCA0398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0381903-929B-46EF-A73B-EE9651C74956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D75F120-2F22-4CD5-933D-A94FAC34A802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E17BEE2-0E5B-488C-98F2-867EC2CA9586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1" name="Picture 10" descr="C:\Users\Rabab kandil\Desktop\PNG_HFABA_Logos\PNG_English_HFABA_Logo.png">
            <a:extLst>
              <a:ext uri="{FF2B5EF4-FFF2-40B4-BE49-F238E27FC236}">
                <a16:creationId xmlns:a16="http://schemas.microsoft.com/office/drawing/2014/main" id="{DEDD460D-E30B-479A-9C4A-0957EACA33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21023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457200"/>
            <a:ext cx="6172200" cy="50964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4962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9B7904E2-F330-4F18-9449-991C1915E164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1987D8A-EB26-4885-9560-9542B5454A27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CCC9E8A-58FA-471E-A3DC-4632B3686864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DF2AC8B-275C-4DD9-BE42-BEAB571CB673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AD86A96-DB04-40B8-96D0-EA59734B56AF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13" descr="C:\Users\Rabab kandil\Desktop\PNG_HFABA_Logos\PNG_English_HFABA_Logo.png">
            <a:extLst>
              <a:ext uri="{FF2B5EF4-FFF2-40B4-BE49-F238E27FC236}">
                <a16:creationId xmlns:a16="http://schemas.microsoft.com/office/drawing/2014/main" id="{CE34414B-0D6F-44FD-B5D7-6CD466BC0F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97744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362267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4FCD5CD9-B3D2-40A7-96A0-803CAF763AF8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1238DDC-6CA5-4283-8966-8D208E64C41E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85D6239-1D32-478B-B858-23C1497B451B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4141BD3-C10F-4EE2-BFFD-DE5724D37D19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81508D9-8DF7-4EF0-B4CD-3575CB43B4AE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1021B1E3-89C9-4CB8-9D72-3DBACD7869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46926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3000" y="365125"/>
            <a:ext cx="2590800" cy="5140325"/>
          </a:xfrm>
          <a:prstGeom prst="rect">
            <a:avLst/>
          </a:prstGeom>
        </p:spPr>
        <p:txBody>
          <a:bodyPr vert="eaVert"/>
          <a:lstStyle>
            <a:lvl1pPr>
              <a:defRPr b="1"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1403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rgbClr val="2A90CF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93400"/>
            <a:ext cx="2069383" cy="851788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728DB802-3F39-451F-AC52-39149D3B98D5}"/>
              </a:ext>
            </a:extLst>
          </p:cNvPr>
          <p:cNvGrpSpPr/>
          <p:nvPr userDrawn="1"/>
        </p:nvGrpSpPr>
        <p:grpSpPr>
          <a:xfrm>
            <a:off x="0" y="-77220"/>
            <a:ext cx="12192000" cy="304087"/>
            <a:chOff x="0" y="-23430"/>
            <a:chExt cx="12192000" cy="30408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6039A61-B070-466B-8074-84118B420845}"/>
                </a:ext>
              </a:extLst>
            </p:cNvPr>
            <p:cNvSpPr/>
            <p:nvPr/>
          </p:nvSpPr>
          <p:spPr>
            <a:xfrm>
              <a:off x="4554071" y="-23430"/>
              <a:ext cx="7637929" cy="304086"/>
            </a:xfrm>
            <a:prstGeom prst="rect">
              <a:avLst/>
            </a:prstGeom>
            <a:solidFill>
              <a:srgbClr val="F59E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EFDAF3-0B1C-4BB6-A049-1C439501800C}"/>
                </a:ext>
              </a:extLst>
            </p:cNvPr>
            <p:cNvSpPr/>
            <p:nvPr/>
          </p:nvSpPr>
          <p:spPr>
            <a:xfrm>
              <a:off x="3715871" y="-23430"/>
              <a:ext cx="7637929" cy="304086"/>
            </a:xfrm>
            <a:prstGeom prst="rect">
              <a:avLst/>
            </a:prstGeom>
            <a:solidFill>
              <a:srgbClr val="E84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845EB65-0D55-4D19-9F3C-D1AB54693BD0}"/>
                </a:ext>
              </a:extLst>
            </p:cNvPr>
            <p:cNvSpPr/>
            <p:nvPr/>
          </p:nvSpPr>
          <p:spPr>
            <a:xfrm>
              <a:off x="1690743" y="-23429"/>
              <a:ext cx="8270838" cy="304086"/>
            </a:xfrm>
            <a:prstGeom prst="rect">
              <a:avLst/>
            </a:prstGeom>
            <a:solidFill>
              <a:srgbClr val="79A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123307C-B2D1-4E44-9D7D-A50F8F906D32}"/>
                </a:ext>
              </a:extLst>
            </p:cNvPr>
            <p:cNvSpPr/>
            <p:nvPr/>
          </p:nvSpPr>
          <p:spPr>
            <a:xfrm>
              <a:off x="0" y="-23429"/>
              <a:ext cx="6809592" cy="304085"/>
            </a:xfrm>
            <a:prstGeom prst="rect">
              <a:avLst/>
            </a:prstGeom>
            <a:solidFill>
              <a:srgbClr val="2A90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 descr="C:\Users\Rabab kandil\Desktop\PNG_HFABA_Logos\PNG_English_HFABA_Logo.png">
            <a:extLst>
              <a:ext uri="{FF2B5EF4-FFF2-40B4-BE49-F238E27FC236}">
                <a16:creationId xmlns:a16="http://schemas.microsoft.com/office/drawing/2014/main" id="{080909B0-A47D-459E-AD6B-54FF8BD5F1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3552" y="5899893"/>
            <a:ext cx="1250605" cy="8092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3731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158F1-060B-42F8-BF01-6BE289298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DFFC3-FE35-42E0-8E62-E0AC2BF52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46337-70FD-410A-AB2A-D9C03F56E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676D1-04D8-4E9C-A76D-5FC413378D07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AD0F4-894B-410D-884B-A2030EBADC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2573C8-FC7E-4320-962A-3F6AA40233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AAB0F-3B81-4183-A04B-742B44839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6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5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60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858146F5-57D8-42A5-B142-7918F080BE01}"/>
              </a:ext>
            </a:extLst>
          </p:cNvPr>
          <p:cNvGrpSpPr/>
          <p:nvPr/>
        </p:nvGrpSpPr>
        <p:grpSpPr>
          <a:xfrm>
            <a:off x="1972454" y="1878659"/>
            <a:ext cx="8601075" cy="3542770"/>
            <a:chOff x="2804106" y="1628506"/>
            <a:chExt cx="7610406" cy="3276983"/>
          </a:xfrm>
        </p:grpSpPr>
        <p:cxnSp>
          <p:nvCxnSpPr>
            <p:cNvPr id="4" name="Straight Connector 3"/>
            <p:cNvCxnSpPr>
              <a:cxnSpLocks/>
            </p:cNvCxnSpPr>
            <p:nvPr/>
          </p:nvCxnSpPr>
          <p:spPr>
            <a:xfrm>
              <a:off x="2836379" y="1820733"/>
              <a:ext cx="0" cy="308475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3B314B1-E3B8-4FAD-9D87-6EFCBB9195C0}"/>
                </a:ext>
              </a:extLst>
            </p:cNvPr>
            <p:cNvGrpSpPr/>
            <p:nvPr/>
          </p:nvGrpSpPr>
          <p:grpSpPr>
            <a:xfrm>
              <a:off x="2804106" y="1628506"/>
              <a:ext cx="7610406" cy="3231178"/>
              <a:chOff x="2804106" y="1628506"/>
              <a:chExt cx="7610406" cy="3231178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2868653" y="1628506"/>
                <a:ext cx="7545859" cy="7117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4400" dirty="0">
                  <a:solidFill>
                    <a:srgbClr val="275995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05171EC-08D6-4461-9F0A-539AE8A9C020}"/>
                  </a:ext>
                </a:extLst>
              </p:cNvPr>
              <p:cNvSpPr txBox="1"/>
              <p:nvPr/>
            </p:nvSpPr>
            <p:spPr>
              <a:xfrm>
                <a:off x="2868653" y="2487478"/>
                <a:ext cx="609420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2A90C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4A50F49-B65B-4039-BC9C-7D329C3728FD}"/>
                  </a:ext>
                </a:extLst>
              </p:cNvPr>
              <p:cNvSpPr txBox="1"/>
              <p:nvPr/>
            </p:nvSpPr>
            <p:spPr>
              <a:xfrm>
                <a:off x="2804106" y="3109215"/>
                <a:ext cx="6995169" cy="427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en-US" sz="24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EA08BD1-C647-4ED6-BBBE-2E8A759AD79C}"/>
                  </a:ext>
                </a:extLst>
              </p:cNvPr>
              <p:cNvSpPr txBox="1"/>
              <p:nvPr/>
            </p:nvSpPr>
            <p:spPr>
              <a:xfrm>
                <a:off x="2868653" y="4432654"/>
                <a:ext cx="7124462" cy="427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DA66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3D55546-AB0E-4F12-8B81-2A1115704C6A}"/>
              </a:ext>
            </a:extLst>
          </p:cNvPr>
          <p:cNvSpPr txBox="1"/>
          <p:nvPr/>
        </p:nvSpPr>
        <p:spPr>
          <a:xfrm>
            <a:off x="2313795" y="2124768"/>
            <a:ext cx="895152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sz="3200" b="1" dirty="0"/>
              <a:t>مبادرات التنسيق الإقليمي للصحة الواحدة</a:t>
            </a:r>
          </a:p>
          <a:p>
            <a:pPr algn="ctr"/>
            <a:endParaRPr lang="ar-EG" sz="3200" b="1" dirty="0"/>
          </a:p>
          <a:p>
            <a:pPr algn="ctr"/>
            <a:r>
              <a:rPr lang="ar-EG" sz="3200" b="1" dirty="0"/>
              <a:t>د. هبة محروس</a:t>
            </a:r>
            <a:br>
              <a:rPr lang="ar-EG" sz="2000" dirty="0"/>
            </a:br>
            <a:r>
              <a:rPr lang="ar-EG" sz="2000" b="1" dirty="0"/>
              <a:t>خبير علم الأوبئة البيطرية، مسؤول تقني للصحة الواحدة</a:t>
            </a:r>
            <a:br>
              <a:rPr lang="ar-EG" sz="2000" dirty="0"/>
            </a:br>
            <a:r>
              <a:rPr lang="ar-EG" sz="2000" b="1" dirty="0"/>
              <a:t>المكتب الإقليمي لمنظمة الصحة العالمية لشرق المتوسط</a:t>
            </a:r>
            <a:br>
              <a:rPr lang="ar-EG" sz="2000" dirty="0"/>
            </a:br>
            <a:endParaRPr lang="en-US" sz="2000" dirty="0"/>
          </a:p>
          <a:p>
            <a:pPr algn="ctr"/>
            <a:r>
              <a:rPr lang="ar-EG" sz="2800" b="1" dirty="0"/>
              <a:t>تعزيز الترصد المتكامل لمقاومة مضادات الميكروبات المنقولة بالغذاء</a:t>
            </a:r>
            <a:endParaRPr lang="en-US" sz="2800" b="1" dirty="0"/>
          </a:p>
          <a:p>
            <a:pPr algn="ctr"/>
            <a:br>
              <a:rPr lang="ar-EG" sz="1200" dirty="0"/>
            </a:br>
            <a:r>
              <a:rPr lang="ar-EG" dirty="0"/>
              <a:t>30 سبتمبر 2025 – مسقط، عمان – 12:00 إلى 13:15 بتوقيت الخليج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b="1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833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6D8CF-F333-40B9-8F45-5B7C535E2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1208" y="787157"/>
            <a:ext cx="10515600" cy="644524"/>
          </a:xfrm>
        </p:spPr>
        <p:txBody>
          <a:bodyPr>
            <a:normAutofit fontScale="90000"/>
          </a:bodyPr>
          <a:lstStyle/>
          <a:p>
            <a:pPr algn="r" rtl="1"/>
            <a:br>
              <a:rPr lang="ar-EG" b="1" dirty="0"/>
            </a:br>
            <a:r>
              <a:rPr lang="ar-EG" b="1" dirty="0"/>
              <a:t>المحتويات</a:t>
            </a:r>
            <a:br>
              <a:rPr lang="ar-EG" b="1" dirty="0"/>
            </a:b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7DB1AD4-E594-311E-78AB-D983CB56C0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9025696"/>
              </p:ext>
            </p:extLst>
          </p:nvPr>
        </p:nvGraphicFramePr>
        <p:xfrm>
          <a:off x="907774" y="1630018"/>
          <a:ext cx="10739034" cy="2629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4675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E0511-7A4D-AD9A-521D-45DFEF98C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EG" b="1" dirty="0"/>
              <a:t>الأنشطة الإقليمية للصحة الواحدة</a:t>
            </a:r>
          </a:p>
        </p:txBody>
      </p:sp>
      <p:pic>
        <p:nvPicPr>
          <p:cNvPr id="5" name="Content Placeholder 3" descr="A collage of a group of people&#10;&#10;AI-generated content may be incorrect.">
            <a:extLst>
              <a:ext uri="{FF2B5EF4-FFF2-40B4-BE49-F238E27FC236}">
                <a16:creationId xmlns:a16="http://schemas.microsoft.com/office/drawing/2014/main" id="{C1169B9A-8161-48B0-25FA-AA6BB4F866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6288" y="1009650"/>
            <a:ext cx="10139423" cy="5215313"/>
          </a:xfrm>
        </p:spPr>
      </p:pic>
    </p:spTree>
    <p:extLst>
      <p:ext uri="{BB962C8B-B14F-4D97-AF65-F5344CB8AC3E}">
        <p14:creationId xmlns:p14="http://schemas.microsoft.com/office/powerpoint/2010/main" val="2533567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 descr="A white cover with blue and orange circles&#10;&#10;AI-generated content may be incorrect.">
            <a:extLst>
              <a:ext uri="{FF2B5EF4-FFF2-40B4-BE49-F238E27FC236}">
                <a16:creationId xmlns:a16="http://schemas.microsoft.com/office/drawing/2014/main" id="{D9AD7E39-8D82-FB25-0374-A9E1CCF11A1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1" r="2" b="19169"/>
          <a:stretch>
            <a:fillRect/>
          </a:stretch>
        </p:blipFill>
        <p:spPr>
          <a:xfrm>
            <a:off x="582445" y="1030560"/>
            <a:ext cx="5181600" cy="53844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DDE16B-C21B-B309-36E6-71EBF02156F7}"/>
              </a:ext>
            </a:extLst>
          </p:cNvPr>
          <p:cNvSpPr txBox="1"/>
          <p:nvPr/>
        </p:nvSpPr>
        <p:spPr>
          <a:xfrm>
            <a:off x="6249738" y="924540"/>
            <a:ext cx="5424312" cy="5490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algn="r" rtl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</a:pPr>
            <a:r>
              <a:rPr kumimoji="0" lang="ar-EG" sz="1800" b="1" i="0" u="sng" strike="noStrike" kern="1200" cap="none" spc="0" normalizeH="0" baseline="0" noProof="0" dirty="0">
                <a:ln>
                  <a:noFill/>
                </a:ln>
                <a:solidFill>
                  <a:srgbClr val="2A90CF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الهدف</a:t>
            </a:r>
            <a:r>
              <a:rPr kumimoji="0" lang="ar-EG" sz="1800" i="0" u="sng" strike="noStrike" kern="1200" cap="none" spc="0" normalizeH="0" baseline="0" noProof="0" dirty="0">
                <a:ln>
                  <a:noFill/>
                </a:ln>
                <a:solidFill>
                  <a:srgbClr val="2A90CF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:</a:t>
            </a:r>
          </a:p>
          <a:p>
            <a:pPr marR="0" algn="r" rtl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</a:pPr>
            <a:r>
              <a:rPr lang="ar-EG" b="1" dirty="0">
                <a:solidFill>
                  <a:schemeClr val="accent5">
                    <a:lumMod val="75000"/>
                  </a:schemeClr>
                </a:solidFill>
              </a:rPr>
              <a:t>تعزيز تنفيذ نهج الصحة الواحدة على المستويين الإقليمي والوطني للكشف عن التهديدات الصحية ومنعها والاستجابة لها عند واجهة الإنسان والحيوان والبيئة من خلال جهود تعاونية مشتركة.</a:t>
            </a:r>
          </a:p>
          <a:p>
            <a:pPr marR="0" algn="r" rtl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</a:pPr>
            <a:r>
              <a:rPr lang="ar-EG" b="1" dirty="0">
                <a:solidFill>
                  <a:schemeClr val="accent5">
                    <a:lumMod val="75000"/>
                  </a:schemeClr>
                </a:solidFill>
              </a:rPr>
              <a:t>الأهداف التشغيلية:</a:t>
            </a:r>
          </a:p>
          <a:p>
            <a:pPr marL="285750" marR="0" indent="-285750" algn="r" rtl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ar-EG" b="1" dirty="0">
                <a:solidFill>
                  <a:schemeClr val="accent5">
                    <a:lumMod val="75000"/>
                  </a:schemeClr>
                </a:solidFill>
              </a:rPr>
              <a:t>تنفيذ آلية إقليمية شاملة تعتمد على نهج الصحة الواحدة متعدد القطاعات لتعزيز صحة الإنسان والحيوان والبيئة.</a:t>
            </a:r>
          </a:p>
          <a:p>
            <a:pPr marL="285750" marR="0" indent="-285750" algn="r" rtl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ar-EG" b="1" dirty="0">
                <a:solidFill>
                  <a:schemeClr val="accent5">
                    <a:lumMod val="75000"/>
                  </a:schemeClr>
                </a:solidFill>
              </a:rPr>
              <a:t>استخدام نهج الصحة الواحدة بكفاءة وفعالية في الوقاية والسيطرة على التهديدات الصحية لتقليل آثارها السلبية على النظام الصحي .</a:t>
            </a:r>
          </a:p>
          <a:p>
            <a:pPr marL="285750" marR="0" indent="-285750" algn="r" rtl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ar-EG" b="1" dirty="0">
                <a:solidFill>
                  <a:schemeClr val="accent5">
                    <a:lumMod val="75000"/>
                  </a:schemeClr>
                </a:solidFill>
              </a:rPr>
              <a:t>تعزيز استخدام التكنولوجيا والأدوات للممارسات المشتركة للصحة الواحدة، وتحسين تكامل البيانات وتبادل المعلومات على المستويين الوطني والإقليمي.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A76B53C-BA3A-1597-2803-F17E44090F71}"/>
              </a:ext>
            </a:extLst>
          </p:cNvPr>
          <p:cNvSpPr txBox="1">
            <a:spLocks/>
          </p:cNvSpPr>
          <p:nvPr/>
        </p:nvSpPr>
        <p:spPr>
          <a:xfrm>
            <a:off x="96751" y="280016"/>
            <a:ext cx="11817626" cy="64452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A90CF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3200" u="sng" dirty="0"/>
              <a:t>الخطة</a:t>
            </a:r>
            <a:r>
              <a:rPr kumimoji="0" lang="ar-EG" sz="3200" i="0" u="sng" strike="noStrike" kern="1200" cap="none" spc="0" normalizeH="0" baseline="0" noProof="0" dirty="0">
                <a:ln>
                  <a:noFill/>
                </a:ln>
                <a:solidFill>
                  <a:srgbClr val="2A90CF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الإقليمية للصحة الواحدة</a:t>
            </a:r>
            <a:endParaRPr kumimoji="0" lang="en-US" sz="3200" i="0" u="sng" strike="noStrike" kern="1200" cap="none" spc="0" normalizeH="0" baseline="0" noProof="0" dirty="0">
              <a:ln>
                <a:noFill/>
              </a:ln>
              <a:solidFill>
                <a:srgbClr val="2A90CF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5390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D3D5B-FD07-6A89-2140-3F93B8B76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3E360-7172-1D19-F60E-5939C86A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534" y="451450"/>
            <a:ext cx="11946466" cy="644524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ar-EG" sz="2800" dirty="0"/>
              <a:t>آلية التنسيق الرباعية الإقليمية للصحة الواحدة</a:t>
            </a:r>
            <a:endParaRPr lang="en-US" sz="28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291B8B-E0E6-5647-5315-8A6666DFE0CF}"/>
              </a:ext>
            </a:extLst>
          </p:cNvPr>
          <p:cNvGrpSpPr/>
          <p:nvPr/>
        </p:nvGrpSpPr>
        <p:grpSpPr>
          <a:xfrm>
            <a:off x="610246" y="1340451"/>
            <a:ext cx="10695963" cy="2909734"/>
            <a:chOff x="831309" y="1716711"/>
            <a:chExt cx="10695963" cy="290973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A4121880-A74A-817A-E1AE-F1BDDFD2CAC0}"/>
                </a:ext>
              </a:extLst>
            </p:cNvPr>
            <p:cNvSpPr/>
            <p:nvPr/>
          </p:nvSpPr>
          <p:spPr>
            <a:xfrm>
              <a:off x="831309" y="2699657"/>
              <a:ext cx="3414319" cy="1776069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E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ممثلون إقليميون من المنظمات الرباعية: الفاو، برنامج الأمم المتحدة للبيئة، منظمة الصحة العالمية، المنظمة العالمية لصحة الحيوان.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5F238A3-1171-FC20-6D39-FC170D1752C5}"/>
                </a:ext>
              </a:extLst>
            </p:cNvPr>
            <p:cNvSpPr/>
            <p:nvPr/>
          </p:nvSpPr>
          <p:spPr>
            <a:xfrm>
              <a:off x="8112953" y="2692071"/>
              <a:ext cx="3414319" cy="178365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kumimoji="0" lang="ar-E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ضباط تقنيون من كل منظمة </a:t>
              </a:r>
              <a:r>
                <a:rPr lang="ar-EG" dirty="0"/>
                <a:t>(الأمراض المشتركة، مقاومة مضادات الميكروبات، سلامة الغذاء، الصحة البيئية)</a:t>
              </a:r>
              <a:endParaRPr kumimoji="0" lang="ar-E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69D327E-C3D6-B258-5A03-773A9B1A4C1F}"/>
                </a:ext>
              </a:extLst>
            </p:cNvPr>
            <p:cNvSpPr/>
            <p:nvPr/>
          </p:nvSpPr>
          <p:spPr>
            <a:xfrm>
              <a:off x="4472131" y="2699657"/>
              <a:ext cx="3414319" cy="1776070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>
                <a:defRPr/>
              </a:pPr>
              <a:r>
                <a:rPr kumimoji="0" lang="ar-EG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+mn-cs"/>
                </a:rPr>
                <a:t>نقاط اتصال للصحة الواحدة تنسق بين مجموعات العمل الفنية واللجنة التوجيهية.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Arrow: Left-Right 10">
              <a:extLst>
                <a:ext uri="{FF2B5EF4-FFF2-40B4-BE49-F238E27FC236}">
                  <a16:creationId xmlns:a16="http://schemas.microsoft.com/office/drawing/2014/main" id="{891213FD-42FB-CBC3-F243-333EAE0D211A}"/>
                </a:ext>
              </a:extLst>
            </p:cNvPr>
            <p:cNvSpPr/>
            <p:nvPr/>
          </p:nvSpPr>
          <p:spPr>
            <a:xfrm>
              <a:off x="2452021" y="4370547"/>
              <a:ext cx="7454538" cy="255898"/>
            </a:xfrm>
            <a:prstGeom prst="leftRightArrow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E8CA031-0C69-9FC8-0775-E93FFFAFAB66}"/>
                </a:ext>
              </a:extLst>
            </p:cNvPr>
            <p:cNvSpPr/>
            <p:nvPr/>
          </p:nvSpPr>
          <p:spPr>
            <a:xfrm>
              <a:off x="1323623" y="1724297"/>
              <a:ext cx="2429691" cy="97536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lang="ar-EG" dirty="0"/>
                <a:t>اللجنة التوجيهية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179882B-5D00-BE0C-30F0-320695383603}"/>
                </a:ext>
              </a:extLst>
            </p:cNvPr>
            <p:cNvSpPr/>
            <p:nvPr/>
          </p:nvSpPr>
          <p:spPr>
            <a:xfrm>
              <a:off x="4964445" y="1716711"/>
              <a:ext cx="2429691" cy="97536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EG" dirty="0"/>
                <a:t>مجموعة التنسيق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864DACD-3FC6-B2F7-6941-1FD42737D3EC}"/>
                </a:ext>
              </a:extLst>
            </p:cNvPr>
            <p:cNvSpPr/>
            <p:nvPr/>
          </p:nvSpPr>
          <p:spPr>
            <a:xfrm>
              <a:off x="8605267" y="1724297"/>
              <a:ext cx="2429691" cy="97536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EG" dirty="0"/>
                <a:t>المجموعات الفنية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7806761-54D8-7E1E-A3B0-D619623ADE9C}"/>
              </a:ext>
            </a:extLst>
          </p:cNvPr>
          <p:cNvSpPr txBox="1"/>
          <p:nvPr/>
        </p:nvSpPr>
        <p:spPr>
          <a:xfrm>
            <a:off x="1804399" y="4496158"/>
            <a:ext cx="151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سنوية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B6F9E5-CFA9-1BF4-F98C-29343B3971F8}"/>
              </a:ext>
            </a:extLst>
          </p:cNvPr>
          <p:cNvSpPr txBox="1"/>
          <p:nvPr/>
        </p:nvSpPr>
        <p:spPr>
          <a:xfrm>
            <a:off x="5424388" y="4438116"/>
            <a:ext cx="1516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شهرية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03FF58-850E-D9E3-A2A4-3D7C64850257}"/>
              </a:ext>
            </a:extLst>
          </p:cNvPr>
          <p:cNvSpPr txBox="1"/>
          <p:nvPr/>
        </p:nvSpPr>
        <p:spPr>
          <a:xfrm>
            <a:off x="8546838" y="4368662"/>
            <a:ext cx="32315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ar-EG" dirty="0"/>
              <a:t>اجتماعات دورية:كل 2–3 أشهر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B3DC48F-5A0C-0DC4-A5EE-A70142D11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0762" y="4380012"/>
            <a:ext cx="1289732" cy="7254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747EC78-2A57-F177-920F-6EF2CECBF8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954" y="4380012"/>
            <a:ext cx="1084884" cy="66762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6BB770E-9DAD-C679-186E-1EE7D29260BA}"/>
              </a:ext>
            </a:extLst>
          </p:cNvPr>
          <p:cNvSpPr txBox="1"/>
          <p:nvPr/>
        </p:nvSpPr>
        <p:spPr>
          <a:xfrm>
            <a:off x="3026004" y="6081241"/>
            <a:ext cx="21913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تقرير سنوى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Arrow: Left 27">
            <a:extLst>
              <a:ext uri="{FF2B5EF4-FFF2-40B4-BE49-F238E27FC236}">
                <a16:creationId xmlns:a16="http://schemas.microsoft.com/office/drawing/2014/main" id="{601700C2-3B22-E763-2AFB-811108D395F6}"/>
              </a:ext>
            </a:extLst>
          </p:cNvPr>
          <p:cNvSpPr/>
          <p:nvPr/>
        </p:nvSpPr>
        <p:spPr>
          <a:xfrm>
            <a:off x="2818613" y="5526687"/>
            <a:ext cx="2398749" cy="46166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4F2F30C-BFC5-5B82-C7A3-0C16891C28CB}"/>
              </a:ext>
            </a:extLst>
          </p:cNvPr>
          <p:cNvSpPr/>
          <p:nvPr/>
        </p:nvSpPr>
        <p:spPr>
          <a:xfrm>
            <a:off x="1022251" y="5495357"/>
            <a:ext cx="1796363" cy="58239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EG" dirty="0"/>
              <a:t>اللجنة التوجيهية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C68927B-0367-3FF5-DCB7-ECCD368E50D6}"/>
              </a:ext>
            </a:extLst>
          </p:cNvPr>
          <p:cNvSpPr/>
          <p:nvPr/>
        </p:nvSpPr>
        <p:spPr>
          <a:xfrm>
            <a:off x="5271767" y="5405959"/>
            <a:ext cx="1815046" cy="58239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dirty="0"/>
              <a:t>مجموعة التنسيق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EFDE44D5-7F2A-2256-7790-F5CF5383A1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3666750" y="5203470"/>
            <a:ext cx="952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28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11F4-BACF-B60A-5C28-001311E0F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895" y="397564"/>
            <a:ext cx="11509513" cy="76150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r" rtl="1"/>
            <a:r>
              <a:rPr lang="ar-EG" sz="4000" b="1" dirty="0">
                <a:solidFill>
                  <a:schemeClr val="accent1"/>
                </a:solidFill>
              </a:rPr>
              <a:t>المؤتمر الإقليمي الثاني للصحة الواحدة – 14–15 يونيو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0076C37-1B81-826A-4DBD-699224BC11E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08" t="19894" r="2508" b="18087"/>
          <a:stretch/>
        </p:blipFill>
        <p:spPr>
          <a:xfrm>
            <a:off x="639243" y="1503448"/>
            <a:ext cx="5069212" cy="2186401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A5BD4E7-4C86-A2AE-8C3F-9E1FDCA8C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51721" y="1523026"/>
            <a:ext cx="4001036" cy="2301226"/>
          </a:xfrm>
        </p:spPr>
        <p:txBody>
          <a:bodyPr>
            <a:normAutofit/>
          </a:bodyPr>
          <a:lstStyle/>
          <a:p>
            <a:pPr algn="r" rtl="1">
              <a:buFont typeface="Arial" panose="020B0604020202020204" pitchFamily="34" charset="0"/>
              <a:buChar char="•"/>
            </a:pPr>
            <a:r>
              <a:rPr lang="ar-EG" sz="2800" dirty="0"/>
              <a:t>وزراء الصحة والزراعة والبيئة من 17 دولة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EG" sz="2800" dirty="0"/>
              <a:t>أكثر من 400 مشارك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EG" sz="2800" dirty="0"/>
              <a:t>إصدار إعلان تونس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2BA055-C9EE-CE2E-CE28-2BDA8ABF5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43" y="3958654"/>
            <a:ext cx="7280372" cy="258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090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62B48-A926-255C-4CCB-67E7B7093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211" y="727076"/>
            <a:ext cx="10515600" cy="644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rtl="1"/>
            <a:r>
              <a:rPr lang="en-US" sz="3700" b="1" kern="1200" dirty="0" err="1">
                <a:latin typeface="Century Gothic" panose="020B0502020202020204" pitchFamily="34" charset="0"/>
                <a:ea typeface="+mj-ea"/>
                <a:cs typeface="+mj-cs"/>
              </a:rPr>
              <a:t>أنشطة</a:t>
            </a:r>
            <a:r>
              <a:rPr lang="en-US" sz="3700" b="1" kern="1200" dirty="0"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lang="en-US" sz="3700" b="1" kern="1200" dirty="0" err="1">
                <a:latin typeface="Century Gothic" panose="020B0502020202020204" pitchFamily="34" charset="0"/>
                <a:ea typeface="+mj-ea"/>
                <a:cs typeface="+mj-cs"/>
              </a:rPr>
              <a:t>الصحة</a:t>
            </a:r>
            <a:r>
              <a:rPr lang="en-US" sz="3700" b="1" kern="1200" dirty="0"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lang="en-US" sz="3700" b="1" kern="1200" dirty="0" err="1">
                <a:latin typeface="Century Gothic" panose="020B0502020202020204" pitchFamily="34" charset="0"/>
                <a:ea typeface="+mj-ea"/>
                <a:cs typeface="+mj-cs"/>
              </a:rPr>
              <a:t>الواحدة</a:t>
            </a:r>
            <a:r>
              <a:rPr lang="en-US" sz="3700" b="1" kern="1200" dirty="0"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lang="en-US" sz="3700" b="1" kern="1200" dirty="0" err="1">
                <a:latin typeface="Century Gothic" panose="020B0502020202020204" pitchFamily="34" charset="0"/>
                <a:ea typeface="+mj-ea"/>
                <a:cs typeface="+mj-cs"/>
              </a:rPr>
              <a:t>داخل</a:t>
            </a:r>
            <a:r>
              <a:rPr lang="en-US" sz="3700" b="1" kern="1200" dirty="0"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lang="en-US" sz="3700" b="1" kern="1200" dirty="0" err="1">
                <a:latin typeface="Century Gothic" panose="020B0502020202020204" pitchFamily="34" charset="0"/>
                <a:ea typeface="+mj-ea"/>
                <a:cs typeface="+mj-cs"/>
              </a:rPr>
              <a:t>إقليم</a:t>
            </a:r>
            <a:r>
              <a:rPr lang="en-US" sz="3700" b="1" kern="1200" dirty="0"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lang="en-US" sz="3700" b="1" kern="1200" dirty="0" err="1">
                <a:latin typeface="Century Gothic" panose="020B0502020202020204" pitchFamily="34" charset="0"/>
                <a:ea typeface="+mj-ea"/>
                <a:cs typeface="+mj-cs"/>
              </a:rPr>
              <a:t>شرق</a:t>
            </a:r>
            <a:r>
              <a:rPr lang="en-US" sz="3700" b="1" kern="1200" dirty="0"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lang="en-US" sz="3700" b="1" kern="1200" dirty="0" err="1">
                <a:latin typeface="Century Gothic" panose="020B0502020202020204" pitchFamily="34" charset="0"/>
                <a:ea typeface="+mj-ea"/>
                <a:cs typeface="+mj-cs"/>
              </a:rPr>
              <a:t>المتوسط</a:t>
            </a:r>
            <a:endParaRPr lang="en-US" sz="3700" b="1" kern="1200" dirty="0"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521C8F-B064-2C00-738C-7BEA1E549917}"/>
              </a:ext>
            </a:extLst>
          </p:cNvPr>
          <p:cNvSpPr txBox="1"/>
          <p:nvPr/>
        </p:nvSpPr>
        <p:spPr>
          <a:xfrm>
            <a:off x="838200" y="1702057"/>
            <a:ext cx="10515600" cy="37843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algn="r" rtl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فريق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عمل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الصحة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الواحدة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في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المكتب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الإقليمي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: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الأمراض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المشتركة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،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مقاومة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مضادات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الميكروبات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،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سلامة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الغذاء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،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الصحة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البيئية</a:t>
            </a:r>
            <a:endParaRPr lang="en-US" sz="2400" kern="1200" dirty="0">
              <a:solidFill>
                <a:srgbClr val="1D648F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228600" indent="-228600" algn="r" rtl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مجموعة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عمل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شباب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الإقليم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للصحة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الواحدة</a:t>
            </a:r>
            <a:endParaRPr lang="en-US" sz="2400" kern="1200" dirty="0">
              <a:solidFill>
                <a:srgbClr val="1D648F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228600" indent="-228600" algn="r" rtl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اللوائح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الصحية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الدولية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،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الخطط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الوطنية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،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التمارين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والمحاكاة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،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مراجعات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ما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بعد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الحدث</a:t>
            </a:r>
            <a:endParaRPr lang="en-US" sz="2400" kern="1200" dirty="0">
              <a:solidFill>
                <a:srgbClr val="1D648F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228600" indent="-228600" algn="r" rtl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التحالف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الصحي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الإقليمي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–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خطة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العمل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المشتركة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2025</a:t>
            </a:r>
          </a:p>
          <a:p>
            <a:pPr marL="228600" indent="-228600" algn="r" rtl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الترصد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المتكامل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للأمراض</a:t>
            </a:r>
            <a:endParaRPr lang="en-US" sz="2400" kern="1200" dirty="0">
              <a:solidFill>
                <a:srgbClr val="1D648F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228600" indent="-228600" algn="r" rtl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خطة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استراتيجية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للمواد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الكيميائية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والبيولوجية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والإشعاعية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والنووية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: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بالتعاون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مع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الإمارات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،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الفاو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،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المنظمة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العالمية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لصحة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الحيوان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،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وهيئة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الطوارئ</a:t>
            </a:r>
            <a:r>
              <a:rPr lang="en-US" sz="2400" kern="1200" dirty="0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1D648F"/>
                </a:solidFill>
                <a:latin typeface="Century Gothic" panose="020B0502020202020204" pitchFamily="34" charset="0"/>
                <a:ea typeface="+mn-ea"/>
                <a:cs typeface="+mn-cs"/>
              </a:rPr>
              <a:t>الوطنية</a:t>
            </a:r>
            <a:endParaRPr lang="en-US" sz="2400" kern="1200" dirty="0">
              <a:solidFill>
                <a:srgbClr val="1D648F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006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4D7F3-DE42-3679-C6F7-30B1C0BE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EG" b="1" dirty="0"/>
              <a:t>فريق عمل الصحة الواحدة :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E0AE93-FD97-FE0D-9D78-3002C7470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985" y="1472612"/>
            <a:ext cx="3969099" cy="4987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4746FF-C791-FA3C-1053-AB66D6F43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234" y="1472612"/>
            <a:ext cx="3814778" cy="4987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6477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28EB8-08A0-2F67-46D0-9C67547D7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885" y="613299"/>
            <a:ext cx="5600699" cy="863600"/>
          </a:xfrm>
        </p:spPr>
        <p:txBody>
          <a:bodyPr>
            <a:normAutofit/>
          </a:bodyPr>
          <a:lstStyle/>
          <a:p>
            <a:pPr algn="r" rtl="1"/>
            <a:r>
              <a:rPr lang="ar-EG" sz="3200" b="1" dirty="0"/>
              <a:t>صندوق الجوائح</a:t>
            </a:r>
            <a:endParaRPr lang="en-US" sz="6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5F65D-89AF-9D28-8F08-AB2840C4A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0310" y="1627170"/>
            <a:ext cx="7153274" cy="390842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algn="r" rtl="1"/>
            <a:endParaRPr lang="ar-EG" b="1" dirty="0"/>
          </a:p>
          <a:p>
            <a:pPr algn="r" rtl="1"/>
            <a:r>
              <a:rPr lang="ar-EG" dirty="0"/>
              <a:t>فرص لتعزيز القدرات المستدامة للاستعداد للأوبئة والأمن الصحي تحت مظلة الصحة الواحدة.</a:t>
            </a:r>
            <a:br>
              <a:rPr lang="ar-EG" dirty="0"/>
            </a:br>
            <a:r>
              <a:rPr lang="ar-EG" dirty="0"/>
              <a:t>دعم تطوير مقترحات لمعالجة تهديدات صحة الإنسان–الحيوان–البيئة، بما يتماشى مع اللوائح الصحية الدولية وخطة العمل المشتركة للصحة الواحدة والإطار الإقليمي.</a:t>
            </a:r>
          </a:p>
          <a:p>
            <a:pPr algn="r" rtl="1"/>
            <a:r>
              <a:rPr lang="ar-EG" b="1" dirty="0"/>
              <a:t>الجولات:</a:t>
            </a:r>
            <a:endParaRPr lang="ar-EG" dirty="0"/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EG" dirty="0"/>
              <a:t>الأولى: فلسطين، اليمن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EG" dirty="0"/>
              <a:t>الثانية: مصر، الأردن، لبنان، باكستان، تونس</a:t>
            </a:r>
          </a:p>
          <a:p>
            <a:pPr algn="r" rtl="1">
              <a:buFont typeface="Arial" panose="020B0604020202020204" pitchFamily="34" charset="0"/>
              <a:buChar char="•"/>
            </a:pPr>
            <a:r>
              <a:rPr lang="ar-EG" dirty="0"/>
              <a:t>الثالثة: أفغانستان، جيبوتي، إيران، العراق، ليبيا، الصومال، السودان، سوريا</a:t>
            </a:r>
          </a:p>
          <a:p>
            <a:pPr algn="just" rtl="1">
              <a:lnSpc>
                <a:spcPct val="120000"/>
              </a:lnSpc>
            </a:pPr>
            <a:endParaRPr lang="en-US" dirty="0"/>
          </a:p>
        </p:txBody>
      </p:sp>
      <p:pic>
        <p:nvPicPr>
          <p:cNvPr id="6" name="Content Placeholder 5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F2A761CB-614E-0A68-832C-977A789712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74" y="1774825"/>
            <a:ext cx="3952875" cy="3308350"/>
          </a:xfrm>
        </p:spPr>
      </p:pic>
    </p:spTree>
    <p:extLst>
      <p:ext uri="{BB962C8B-B14F-4D97-AF65-F5344CB8AC3E}">
        <p14:creationId xmlns:p14="http://schemas.microsoft.com/office/powerpoint/2010/main" val="2001236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4A59A-7266-33D9-BD99-60EFE7690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8166" y="604546"/>
            <a:ext cx="3201385" cy="435133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No alt text provided for this image">
            <a:extLst>
              <a:ext uri="{FF2B5EF4-FFF2-40B4-BE49-F238E27FC236}">
                <a16:creationId xmlns:a16="http://schemas.microsoft.com/office/drawing/2014/main" id="{CB387381-C396-9BB0-DE5B-D55B1F4655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519" y="709402"/>
            <a:ext cx="3605196" cy="2878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04D130BC-B951-CAE0-76BB-DE3EFB7F8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EFC49B0-F05F-C8FE-ACC4-CDB7D116C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2" name="Picture 4" descr="HE the Minister of Health Ramadan Abu Janah and WHO Representative in Libya Dr Ahmed Zouiten co-chair the signing ceremony to launch the One Health approach in Libya. Photo credit: WHO Libya">
            <a:extLst>
              <a:ext uri="{FF2B5EF4-FFF2-40B4-BE49-F238E27FC236}">
                <a16:creationId xmlns:a16="http://schemas.microsoft.com/office/drawing/2014/main" id="{0DCDCCBC-4100-4412-194C-F6ED3289BC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5"/>
          <a:stretch/>
        </p:blipFill>
        <p:spPr bwMode="auto">
          <a:xfrm>
            <a:off x="8586803" y="3906126"/>
            <a:ext cx="3605197" cy="2280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A39BC6-BD66-F4F2-8C54-C15BE2BAFA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" r="939"/>
          <a:stretch/>
        </p:blipFill>
        <p:spPr bwMode="auto">
          <a:xfrm>
            <a:off x="3968768" y="3938137"/>
            <a:ext cx="4226123" cy="2216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B5C3CA-8BB9-ED30-9EA0-1E2A04BF49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5" y="3932585"/>
            <a:ext cx="3162046" cy="2130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140DB6-C214-2D44-26B0-C8D6F10766D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6865" y="709401"/>
            <a:ext cx="3103331" cy="2878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875BD6-9F2A-D093-ED4B-9DE7DC71D60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8895" y="745229"/>
            <a:ext cx="3936982" cy="280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498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5D0E72C-AA01-DC75-316C-F9EDF33BE1F0}"/>
              </a:ext>
            </a:extLst>
          </p:cNvPr>
          <p:cNvSpPr txBox="1"/>
          <p:nvPr/>
        </p:nvSpPr>
        <p:spPr>
          <a:xfrm>
            <a:off x="2661201" y="1853504"/>
            <a:ext cx="60976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 </a:t>
            </a:r>
          </a:p>
          <a:p>
            <a:pPr algn="ctr"/>
            <a:r>
              <a:rPr lang="ar-EG" sz="4800" b="1" dirty="0">
                <a:solidFill>
                  <a:schemeClr val="accent1"/>
                </a:solidFill>
              </a:rPr>
              <a:t>شكرا جزيلا</a:t>
            </a:r>
            <a:endParaRPr lang="en-US" sz="4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13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67149</TotalTime>
  <Words>430</Words>
  <Application>Microsoft Office PowerPoint</Application>
  <PresentationFormat>Widescreen</PresentationFormat>
  <Paragraphs>57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2_Office Theme</vt:lpstr>
      <vt:lpstr>PowerPoint Presentation</vt:lpstr>
      <vt:lpstr> المحتويات </vt:lpstr>
      <vt:lpstr>الأنشطة الإقليمية للصحة الواحدة</vt:lpstr>
      <vt:lpstr>PowerPoint Presentation</vt:lpstr>
      <vt:lpstr>آلية التنسيق الرباعية الإقليمية للصحة الواحدة</vt:lpstr>
      <vt:lpstr>المؤتمر الإقليمي الثاني للصحة الواحدة – 14–15 يونيو</vt:lpstr>
      <vt:lpstr>أنشطة الصحة الواحدة داخل إقليم شرق المتوسط</vt:lpstr>
      <vt:lpstr>فريق عمل الصحة الواحدة : </vt:lpstr>
      <vt:lpstr>صندوق الجوائح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Elhadary, Mr Kareem    ITT/CSS</dc:creator>
  <cp:lastModifiedBy>ALZEIN, Eva Inam</cp:lastModifiedBy>
  <cp:revision>262</cp:revision>
  <cp:lastPrinted>2019-05-06T09:59:38Z</cp:lastPrinted>
  <dcterms:created xsi:type="dcterms:W3CDTF">2018-12-05T19:17:46Z</dcterms:created>
  <dcterms:modified xsi:type="dcterms:W3CDTF">2025-10-02T13:00:43Z</dcterms:modified>
</cp:coreProperties>
</file>