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14"/>
  </p:notesMasterIdLst>
  <p:handoutMasterIdLst>
    <p:handoutMasterId r:id="rId15"/>
  </p:handoutMasterIdLst>
  <p:sldIdLst>
    <p:sldId id="317" r:id="rId3"/>
    <p:sldId id="797" r:id="rId4"/>
    <p:sldId id="2147479783" r:id="rId5"/>
    <p:sldId id="2147479786" r:id="rId6"/>
    <p:sldId id="4495" r:id="rId7"/>
    <p:sldId id="2147479785" r:id="rId8"/>
    <p:sldId id="2147479787" r:id="rId9"/>
    <p:sldId id="2147479792" r:id="rId10"/>
    <p:sldId id="2147479795" r:id="rId11"/>
    <p:sldId id="2147479789" r:id="rId12"/>
    <p:sldId id="2147479799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ROUS, Heba" initials="MH" lastIdx="5" clrIdx="0">
    <p:extLst>
      <p:ext uri="{19B8F6BF-5375-455C-9EA6-DF929625EA0E}">
        <p15:presenceInfo xmlns:p15="http://schemas.microsoft.com/office/powerpoint/2012/main" userId="S::hmahrous@who.int::32f109e9-bf22-4499-8695-a2c62f6c40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3E8"/>
    <a:srgbClr val="164B6C"/>
    <a:srgbClr val="1D648F"/>
    <a:srgbClr val="2171A3"/>
    <a:srgbClr val="D6BBEB"/>
    <a:srgbClr val="8238BA"/>
    <a:srgbClr val="69A4D9"/>
    <a:srgbClr val="2A90CF"/>
    <a:srgbClr val="79A16B"/>
    <a:srgbClr val="F59E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7" autoAdjust="0"/>
    <p:restoredTop sz="90075" autoAdjust="0"/>
  </p:normalViewPr>
  <p:slideViewPr>
    <p:cSldViewPr snapToGrid="0">
      <p:cViewPr varScale="1">
        <p:scale>
          <a:sx n="54" d="100"/>
          <a:sy n="54" d="100"/>
        </p:scale>
        <p:origin x="848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F91AA-CD75-4510-A829-25E6AB34A83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8DFAA2-26EA-4AC6-8DD8-585810CD597A}">
      <dgm:prSet/>
      <dgm:spPr/>
      <dgm:t>
        <a:bodyPr/>
        <a:lstStyle/>
        <a:p>
          <a:r>
            <a:rPr lang="en-US" dirty="0"/>
            <a:t>One Health Regional QPT activities</a:t>
          </a:r>
        </a:p>
      </dgm:t>
    </dgm:pt>
    <dgm:pt modelId="{39C3433F-70FD-4A0F-87EC-CFD4C2FB65A4}" type="parTrans" cxnId="{17F69D89-5D1A-44AC-BE59-BD8E03EDA2C4}">
      <dgm:prSet/>
      <dgm:spPr/>
      <dgm:t>
        <a:bodyPr/>
        <a:lstStyle/>
        <a:p>
          <a:endParaRPr lang="en-US"/>
        </a:p>
      </dgm:t>
    </dgm:pt>
    <dgm:pt modelId="{EB3C9556-C14F-4C4D-9745-AE3C91F6C8D0}" type="sibTrans" cxnId="{17F69D89-5D1A-44AC-BE59-BD8E03EDA2C4}">
      <dgm:prSet/>
      <dgm:spPr/>
      <dgm:t>
        <a:bodyPr/>
        <a:lstStyle/>
        <a:p>
          <a:endParaRPr lang="en-US"/>
        </a:p>
      </dgm:t>
    </dgm:pt>
    <dgm:pt modelId="{D0027A26-A593-4D83-AF1C-727E64693493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Joint activities within EMRO</a:t>
          </a:r>
        </a:p>
      </dgm:t>
    </dgm:pt>
    <dgm:pt modelId="{B4AD5B94-41E3-4CC4-921E-110763105C9B}" type="parTrans" cxnId="{B00E16AA-3882-41B4-BD3C-D3A0B4941368}">
      <dgm:prSet/>
      <dgm:spPr/>
      <dgm:t>
        <a:bodyPr/>
        <a:lstStyle/>
        <a:p>
          <a:endParaRPr lang="en-US"/>
        </a:p>
      </dgm:t>
    </dgm:pt>
    <dgm:pt modelId="{1DFC4388-DE18-4427-A18B-EF72200C84F2}" type="sibTrans" cxnId="{B00E16AA-3882-41B4-BD3C-D3A0B4941368}">
      <dgm:prSet/>
      <dgm:spPr/>
      <dgm:t>
        <a:bodyPr/>
        <a:lstStyle/>
        <a:p>
          <a:endParaRPr lang="en-US"/>
        </a:p>
      </dgm:t>
    </dgm:pt>
    <dgm:pt modelId="{62D4D4F8-5183-4B29-83DD-678B5EEEACA5}">
      <dgm:prSet/>
      <dgm:spPr/>
      <dgm:t>
        <a:bodyPr/>
        <a:lstStyle/>
        <a:p>
          <a:r>
            <a:rPr lang="en-US" dirty="0"/>
            <a:t>Country</a:t>
          </a:r>
          <a:r>
            <a:rPr lang="en-US" baseline="0" dirty="0"/>
            <a:t> support</a:t>
          </a:r>
          <a:endParaRPr lang="en-US" dirty="0"/>
        </a:p>
      </dgm:t>
    </dgm:pt>
    <dgm:pt modelId="{52E38DC2-E056-4A03-BEBD-84555CF44CED}" type="parTrans" cxnId="{E80A6199-60CB-4A0E-9801-AB56BA3C7C6F}">
      <dgm:prSet/>
      <dgm:spPr/>
      <dgm:t>
        <a:bodyPr/>
        <a:lstStyle/>
        <a:p>
          <a:endParaRPr lang="en-US"/>
        </a:p>
      </dgm:t>
    </dgm:pt>
    <dgm:pt modelId="{6932EA28-C388-43C5-B8BA-4B5987A08619}" type="sibTrans" cxnId="{E80A6199-60CB-4A0E-9801-AB56BA3C7C6F}">
      <dgm:prSet/>
      <dgm:spPr/>
      <dgm:t>
        <a:bodyPr/>
        <a:lstStyle/>
        <a:p>
          <a:endParaRPr lang="en-US"/>
        </a:p>
      </dgm:t>
    </dgm:pt>
    <dgm:pt modelId="{8F65BD4C-73F0-4EDF-A8D2-F6D69FB9F755}" type="pres">
      <dgm:prSet presAssocID="{115F91AA-CD75-4510-A829-25E6AB34A83F}" presName="vert0" presStyleCnt="0">
        <dgm:presLayoutVars>
          <dgm:dir/>
          <dgm:animOne val="branch"/>
          <dgm:animLvl val="lvl"/>
        </dgm:presLayoutVars>
      </dgm:prSet>
      <dgm:spPr/>
    </dgm:pt>
    <dgm:pt modelId="{46EAF04F-3032-44C3-A278-E2A19CE59001}" type="pres">
      <dgm:prSet presAssocID="{DD8DFAA2-26EA-4AC6-8DD8-585810CD597A}" presName="thickLine" presStyleLbl="alignNode1" presStyleIdx="0" presStyleCnt="3"/>
      <dgm:spPr/>
    </dgm:pt>
    <dgm:pt modelId="{3A2FD416-8E47-48A5-8B51-A368C01F1545}" type="pres">
      <dgm:prSet presAssocID="{DD8DFAA2-26EA-4AC6-8DD8-585810CD597A}" presName="horz1" presStyleCnt="0"/>
      <dgm:spPr/>
    </dgm:pt>
    <dgm:pt modelId="{F850AD9F-0939-4C96-BC9B-7682B6655203}" type="pres">
      <dgm:prSet presAssocID="{DD8DFAA2-26EA-4AC6-8DD8-585810CD597A}" presName="tx1" presStyleLbl="revTx" presStyleIdx="0" presStyleCnt="3"/>
      <dgm:spPr/>
    </dgm:pt>
    <dgm:pt modelId="{BEB590DE-7CCF-40F8-9DAA-80EE0990A63F}" type="pres">
      <dgm:prSet presAssocID="{DD8DFAA2-26EA-4AC6-8DD8-585810CD597A}" presName="vert1" presStyleCnt="0"/>
      <dgm:spPr/>
    </dgm:pt>
    <dgm:pt modelId="{B64AC44B-9857-4DFC-9178-2E976BCABDC1}" type="pres">
      <dgm:prSet presAssocID="{D0027A26-A593-4D83-AF1C-727E64693493}" presName="thickLine" presStyleLbl="alignNode1" presStyleIdx="1" presStyleCnt="3"/>
      <dgm:spPr/>
    </dgm:pt>
    <dgm:pt modelId="{F452CA21-48BD-4AC1-8858-E394CD8C790C}" type="pres">
      <dgm:prSet presAssocID="{D0027A26-A593-4D83-AF1C-727E64693493}" presName="horz1" presStyleCnt="0"/>
      <dgm:spPr/>
    </dgm:pt>
    <dgm:pt modelId="{DA0041D3-60B8-45E8-97D0-C1789110E67A}" type="pres">
      <dgm:prSet presAssocID="{D0027A26-A593-4D83-AF1C-727E64693493}" presName="tx1" presStyleLbl="revTx" presStyleIdx="1" presStyleCnt="3"/>
      <dgm:spPr/>
    </dgm:pt>
    <dgm:pt modelId="{54A0CF2E-A837-4109-ABCE-C06CBBC79ACB}" type="pres">
      <dgm:prSet presAssocID="{D0027A26-A593-4D83-AF1C-727E64693493}" presName="vert1" presStyleCnt="0"/>
      <dgm:spPr/>
    </dgm:pt>
    <dgm:pt modelId="{525A16D8-AE15-46F0-9D6A-2A33582E92C6}" type="pres">
      <dgm:prSet presAssocID="{62D4D4F8-5183-4B29-83DD-678B5EEEACA5}" presName="thickLine" presStyleLbl="alignNode1" presStyleIdx="2" presStyleCnt="3"/>
      <dgm:spPr/>
    </dgm:pt>
    <dgm:pt modelId="{36DF2CB3-B4BF-4C8A-A777-C7532884F642}" type="pres">
      <dgm:prSet presAssocID="{62D4D4F8-5183-4B29-83DD-678B5EEEACA5}" presName="horz1" presStyleCnt="0"/>
      <dgm:spPr/>
    </dgm:pt>
    <dgm:pt modelId="{6DE16DAC-F357-4888-9CDF-9C7C8C51F93C}" type="pres">
      <dgm:prSet presAssocID="{62D4D4F8-5183-4B29-83DD-678B5EEEACA5}" presName="tx1" presStyleLbl="revTx" presStyleIdx="2" presStyleCnt="3"/>
      <dgm:spPr/>
    </dgm:pt>
    <dgm:pt modelId="{9DD1644D-4140-4903-BAF2-977C0F946672}" type="pres">
      <dgm:prSet presAssocID="{62D4D4F8-5183-4B29-83DD-678B5EEEACA5}" presName="vert1" presStyleCnt="0"/>
      <dgm:spPr/>
    </dgm:pt>
  </dgm:ptLst>
  <dgm:cxnLst>
    <dgm:cxn modelId="{1D845B65-A232-4C75-986E-5EECF8365F6D}" type="presOf" srcId="{62D4D4F8-5183-4B29-83DD-678B5EEEACA5}" destId="{6DE16DAC-F357-4888-9CDF-9C7C8C51F93C}" srcOrd="0" destOrd="0" presId="urn:microsoft.com/office/officeart/2008/layout/LinedList"/>
    <dgm:cxn modelId="{17F69D89-5D1A-44AC-BE59-BD8E03EDA2C4}" srcId="{115F91AA-CD75-4510-A829-25E6AB34A83F}" destId="{DD8DFAA2-26EA-4AC6-8DD8-585810CD597A}" srcOrd="0" destOrd="0" parTransId="{39C3433F-70FD-4A0F-87EC-CFD4C2FB65A4}" sibTransId="{EB3C9556-C14F-4C4D-9745-AE3C91F6C8D0}"/>
    <dgm:cxn modelId="{9F66A78A-6A18-4876-B729-8363EFF29C38}" type="presOf" srcId="{DD8DFAA2-26EA-4AC6-8DD8-585810CD597A}" destId="{F850AD9F-0939-4C96-BC9B-7682B6655203}" srcOrd="0" destOrd="0" presId="urn:microsoft.com/office/officeart/2008/layout/LinedList"/>
    <dgm:cxn modelId="{E80A6199-60CB-4A0E-9801-AB56BA3C7C6F}" srcId="{115F91AA-CD75-4510-A829-25E6AB34A83F}" destId="{62D4D4F8-5183-4B29-83DD-678B5EEEACA5}" srcOrd="2" destOrd="0" parTransId="{52E38DC2-E056-4A03-BEBD-84555CF44CED}" sibTransId="{6932EA28-C388-43C5-B8BA-4B5987A08619}"/>
    <dgm:cxn modelId="{B00E16AA-3882-41B4-BD3C-D3A0B4941368}" srcId="{115F91AA-CD75-4510-A829-25E6AB34A83F}" destId="{D0027A26-A593-4D83-AF1C-727E64693493}" srcOrd="1" destOrd="0" parTransId="{B4AD5B94-41E3-4CC4-921E-110763105C9B}" sibTransId="{1DFC4388-DE18-4427-A18B-EF72200C84F2}"/>
    <dgm:cxn modelId="{E343B9C3-C470-45EB-97DF-F53E5A06EFBF}" type="presOf" srcId="{D0027A26-A593-4D83-AF1C-727E64693493}" destId="{DA0041D3-60B8-45E8-97D0-C1789110E67A}" srcOrd="0" destOrd="0" presId="urn:microsoft.com/office/officeart/2008/layout/LinedList"/>
    <dgm:cxn modelId="{C1F835E4-36F0-41AC-B53D-2B59AF72B539}" type="presOf" srcId="{115F91AA-CD75-4510-A829-25E6AB34A83F}" destId="{8F65BD4C-73F0-4EDF-A8D2-F6D69FB9F755}" srcOrd="0" destOrd="0" presId="urn:microsoft.com/office/officeart/2008/layout/LinedList"/>
    <dgm:cxn modelId="{F7FD8775-93CA-4E05-A549-F089CF88F9A0}" type="presParOf" srcId="{8F65BD4C-73F0-4EDF-A8D2-F6D69FB9F755}" destId="{46EAF04F-3032-44C3-A278-E2A19CE59001}" srcOrd="0" destOrd="0" presId="urn:microsoft.com/office/officeart/2008/layout/LinedList"/>
    <dgm:cxn modelId="{94E6A8D5-7A68-4D46-95EB-66FD50FA7919}" type="presParOf" srcId="{8F65BD4C-73F0-4EDF-A8D2-F6D69FB9F755}" destId="{3A2FD416-8E47-48A5-8B51-A368C01F1545}" srcOrd="1" destOrd="0" presId="urn:microsoft.com/office/officeart/2008/layout/LinedList"/>
    <dgm:cxn modelId="{63C515E6-3B85-454D-BFE2-9CDA7C615989}" type="presParOf" srcId="{3A2FD416-8E47-48A5-8B51-A368C01F1545}" destId="{F850AD9F-0939-4C96-BC9B-7682B6655203}" srcOrd="0" destOrd="0" presId="urn:microsoft.com/office/officeart/2008/layout/LinedList"/>
    <dgm:cxn modelId="{3B14AE50-9175-4DFA-9AB1-A3E6BC3A665E}" type="presParOf" srcId="{3A2FD416-8E47-48A5-8B51-A368C01F1545}" destId="{BEB590DE-7CCF-40F8-9DAA-80EE0990A63F}" srcOrd="1" destOrd="0" presId="urn:microsoft.com/office/officeart/2008/layout/LinedList"/>
    <dgm:cxn modelId="{094BE63B-540E-427A-B4D4-4AB8C52FC06B}" type="presParOf" srcId="{8F65BD4C-73F0-4EDF-A8D2-F6D69FB9F755}" destId="{B64AC44B-9857-4DFC-9178-2E976BCABDC1}" srcOrd="2" destOrd="0" presId="urn:microsoft.com/office/officeart/2008/layout/LinedList"/>
    <dgm:cxn modelId="{2FABF8B6-2E88-4FA5-9CE8-E4B8D33D8E3C}" type="presParOf" srcId="{8F65BD4C-73F0-4EDF-A8D2-F6D69FB9F755}" destId="{F452CA21-48BD-4AC1-8858-E394CD8C790C}" srcOrd="3" destOrd="0" presId="urn:microsoft.com/office/officeart/2008/layout/LinedList"/>
    <dgm:cxn modelId="{AB4FE2B8-537E-4F0A-B495-90A8851798F7}" type="presParOf" srcId="{F452CA21-48BD-4AC1-8858-E394CD8C790C}" destId="{DA0041D3-60B8-45E8-97D0-C1789110E67A}" srcOrd="0" destOrd="0" presId="urn:microsoft.com/office/officeart/2008/layout/LinedList"/>
    <dgm:cxn modelId="{39956161-3F83-4747-A2AB-AFE933F18012}" type="presParOf" srcId="{F452CA21-48BD-4AC1-8858-E394CD8C790C}" destId="{54A0CF2E-A837-4109-ABCE-C06CBBC79ACB}" srcOrd="1" destOrd="0" presId="urn:microsoft.com/office/officeart/2008/layout/LinedList"/>
    <dgm:cxn modelId="{81A0D807-2CAE-4FE7-8266-8B12EF096044}" type="presParOf" srcId="{8F65BD4C-73F0-4EDF-A8D2-F6D69FB9F755}" destId="{525A16D8-AE15-46F0-9D6A-2A33582E92C6}" srcOrd="4" destOrd="0" presId="urn:microsoft.com/office/officeart/2008/layout/LinedList"/>
    <dgm:cxn modelId="{F56C6C22-257D-4260-9CE3-81CECE8EF2C7}" type="presParOf" srcId="{8F65BD4C-73F0-4EDF-A8D2-F6D69FB9F755}" destId="{36DF2CB3-B4BF-4C8A-A777-C7532884F642}" srcOrd="5" destOrd="0" presId="urn:microsoft.com/office/officeart/2008/layout/LinedList"/>
    <dgm:cxn modelId="{C78EC8B0-6164-4F03-A639-6656DC4686AD}" type="presParOf" srcId="{36DF2CB3-B4BF-4C8A-A777-C7532884F642}" destId="{6DE16DAC-F357-4888-9CDF-9C7C8C51F93C}" srcOrd="0" destOrd="0" presId="urn:microsoft.com/office/officeart/2008/layout/LinedList"/>
    <dgm:cxn modelId="{A330DEC6-E101-45B7-BC20-31D639CDC8D9}" type="presParOf" srcId="{36DF2CB3-B4BF-4C8A-A777-C7532884F642}" destId="{9DD1644D-4140-4903-BAF2-977C0F9466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2BF1F7-90C9-41C5-B9DA-1C8E4A3EF1E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733F3C5-192F-42CB-B549-C5E7ED9B68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EMRO One Health taskforce</a:t>
          </a:r>
        </a:p>
      </dgm:t>
    </dgm:pt>
    <dgm:pt modelId="{C920C39D-3F43-4B08-B9E8-C6A03189CC4E}" type="parTrans" cxnId="{C35338C2-CF21-47FD-8017-AB14DE32AA48}">
      <dgm:prSet/>
      <dgm:spPr/>
      <dgm:t>
        <a:bodyPr/>
        <a:lstStyle/>
        <a:p>
          <a:endParaRPr lang="en-US"/>
        </a:p>
      </dgm:t>
    </dgm:pt>
    <dgm:pt modelId="{9A64242E-8D39-40A7-A0D2-5BEABF2BDAA4}" type="sibTrans" cxnId="{C35338C2-CF21-47FD-8017-AB14DE32AA48}">
      <dgm:prSet/>
      <dgm:spPr/>
      <dgm:t>
        <a:bodyPr/>
        <a:lstStyle/>
        <a:p>
          <a:endParaRPr lang="en-US"/>
        </a:p>
      </dgm:t>
    </dgm:pt>
    <dgm:pt modelId="{AE44B0EB-9F01-4C16-8A2F-82362F61C1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Zoonoses                    AMR</a:t>
          </a:r>
        </a:p>
      </dgm:t>
    </dgm:pt>
    <dgm:pt modelId="{B7291AEE-72E3-479F-B842-62B04012E34A}" type="parTrans" cxnId="{5C0F1A9B-8553-4B56-8235-012FE9286CD4}">
      <dgm:prSet/>
      <dgm:spPr/>
      <dgm:t>
        <a:bodyPr/>
        <a:lstStyle/>
        <a:p>
          <a:endParaRPr lang="en-US"/>
        </a:p>
      </dgm:t>
    </dgm:pt>
    <dgm:pt modelId="{79F83FDD-555F-4037-8F96-6A583694A7AD}" type="sibTrans" cxnId="{5C0F1A9B-8553-4B56-8235-012FE9286CD4}">
      <dgm:prSet/>
      <dgm:spPr/>
      <dgm:t>
        <a:bodyPr/>
        <a:lstStyle/>
        <a:p>
          <a:endParaRPr lang="en-US"/>
        </a:p>
      </dgm:t>
    </dgm:pt>
    <dgm:pt modelId="{A96A7D4F-27CF-4E9E-B576-D5C6FF3FDC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Food safety                Environmental health</a:t>
          </a:r>
        </a:p>
      </dgm:t>
    </dgm:pt>
    <dgm:pt modelId="{3606E1E3-E12E-4A1C-A992-BA49A8126CE9}" type="parTrans" cxnId="{934053D9-F58F-4B8F-B4A4-D3EC8F6EC94C}">
      <dgm:prSet/>
      <dgm:spPr/>
      <dgm:t>
        <a:bodyPr/>
        <a:lstStyle/>
        <a:p>
          <a:endParaRPr lang="en-US"/>
        </a:p>
      </dgm:t>
    </dgm:pt>
    <dgm:pt modelId="{36324B6B-D233-4C2C-B6D5-6AFDA27F8091}" type="sibTrans" cxnId="{934053D9-F58F-4B8F-B4A4-D3EC8F6EC94C}">
      <dgm:prSet/>
      <dgm:spPr/>
      <dgm:t>
        <a:bodyPr/>
        <a:lstStyle/>
        <a:p>
          <a:endParaRPr lang="en-US"/>
        </a:p>
      </dgm:t>
    </dgm:pt>
    <dgm:pt modelId="{9C1D599C-51BD-4B7D-AEC7-D47E3C005B86}">
      <dgm:prSet/>
      <dgm:spPr/>
      <dgm:t>
        <a:bodyPr/>
        <a:lstStyle/>
        <a:p>
          <a:pPr>
            <a:lnSpc>
              <a:spcPct val="100000"/>
            </a:lnSpc>
          </a:pPr>
          <a:endParaRPr lang="en-US" sz="1100" dirty="0"/>
        </a:p>
      </dgm:t>
    </dgm:pt>
    <dgm:pt modelId="{625263A3-152A-4083-B80E-CA57219DC7BD}" type="parTrans" cxnId="{C707ACC9-F92A-4031-9537-F12575FFDB95}">
      <dgm:prSet/>
      <dgm:spPr/>
      <dgm:t>
        <a:bodyPr/>
        <a:lstStyle/>
        <a:p>
          <a:endParaRPr lang="en-US"/>
        </a:p>
      </dgm:t>
    </dgm:pt>
    <dgm:pt modelId="{B5D69DD0-9E3C-4419-8337-6C0664D8D170}" type="sibTrans" cxnId="{C707ACC9-F92A-4031-9537-F12575FFDB95}">
      <dgm:prSet/>
      <dgm:spPr/>
      <dgm:t>
        <a:bodyPr/>
        <a:lstStyle/>
        <a:p>
          <a:endParaRPr lang="en-US"/>
        </a:p>
      </dgm:t>
    </dgm:pt>
    <dgm:pt modelId="{15F27B6E-D0EF-496C-8F05-1CE2495072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EMR Youth Council One Health Working group </a:t>
          </a:r>
        </a:p>
      </dgm:t>
    </dgm:pt>
    <dgm:pt modelId="{7C8BE571-510A-481F-95AC-31A8DE854F3B}" type="parTrans" cxnId="{86B424C6-F280-449D-AC28-4BF371B53720}">
      <dgm:prSet/>
      <dgm:spPr/>
      <dgm:t>
        <a:bodyPr/>
        <a:lstStyle/>
        <a:p>
          <a:endParaRPr lang="en-US"/>
        </a:p>
      </dgm:t>
    </dgm:pt>
    <dgm:pt modelId="{D8A6916C-740C-4266-92D4-7E1AFF95F17D}" type="sibTrans" cxnId="{86B424C6-F280-449D-AC28-4BF371B53720}">
      <dgm:prSet/>
      <dgm:spPr/>
      <dgm:t>
        <a:bodyPr/>
        <a:lstStyle/>
        <a:p>
          <a:endParaRPr lang="en-US"/>
        </a:p>
      </dgm:t>
    </dgm:pt>
    <dgm:pt modelId="{C53E5CBB-1396-4D4B-8D41-DE08003B7FA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Regional Health Alliance - </a:t>
          </a:r>
          <a:r>
            <a:rPr lang="en-US" b="0" dirty="0"/>
            <a:t>Joint Action Plan 2025</a:t>
          </a:r>
        </a:p>
      </dgm:t>
    </dgm:pt>
    <dgm:pt modelId="{02A4BDEC-1253-47F3-A6F8-A06FC6948949}" type="parTrans" cxnId="{0FE63B2C-DCFE-44B9-A8CD-486BECEA8F94}">
      <dgm:prSet/>
      <dgm:spPr/>
      <dgm:t>
        <a:bodyPr/>
        <a:lstStyle/>
        <a:p>
          <a:endParaRPr lang="en-US"/>
        </a:p>
      </dgm:t>
    </dgm:pt>
    <dgm:pt modelId="{8BF6C163-69BC-4F71-97ED-AA4F20988533}" type="sibTrans" cxnId="{0FE63B2C-DCFE-44B9-A8CD-486BECEA8F94}">
      <dgm:prSet/>
      <dgm:spPr/>
      <dgm:t>
        <a:bodyPr/>
        <a:lstStyle/>
        <a:p>
          <a:endParaRPr lang="en-US"/>
        </a:p>
      </dgm:t>
    </dgm:pt>
    <dgm:pt modelId="{5772E79B-EB22-40A7-AE04-27A65E8FC4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Integrated Disease Surveillance (IDS)</a:t>
          </a:r>
        </a:p>
      </dgm:t>
    </dgm:pt>
    <dgm:pt modelId="{96965FC9-44AD-491A-B088-65A20427543F}" type="parTrans" cxnId="{5B116859-D880-4F84-A0BD-C683599B5C41}">
      <dgm:prSet/>
      <dgm:spPr/>
      <dgm:t>
        <a:bodyPr/>
        <a:lstStyle/>
        <a:p>
          <a:endParaRPr lang="en-US"/>
        </a:p>
      </dgm:t>
    </dgm:pt>
    <dgm:pt modelId="{5B9BA5F1-E60D-4997-86EE-CDEAF8D23769}" type="sibTrans" cxnId="{5B116859-D880-4F84-A0BD-C683599B5C41}">
      <dgm:prSet/>
      <dgm:spPr/>
      <dgm:t>
        <a:bodyPr/>
        <a:lstStyle/>
        <a:p>
          <a:endParaRPr lang="en-US"/>
        </a:p>
      </dgm:t>
    </dgm:pt>
    <dgm:pt modelId="{BAE58E3D-A147-473A-B464-AC4275D068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Chemical Biological Radio Nuclear (CBRN): </a:t>
          </a:r>
          <a:r>
            <a:rPr lang="en-US" b="0" dirty="0"/>
            <a:t>CBRN strategic plan (UAE MOH, WOAH, FAO, and NCEMA)</a:t>
          </a:r>
        </a:p>
      </dgm:t>
    </dgm:pt>
    <dgm:pt modelId="{542D1AD7-7D2E-4D27-A2E7-BB7AFC7E5387}" type="parTrans" cxnId="{3711BEF2-6638-4B9D-8F40-460FE0EA011B}">
      <dgm:prSet/>
      <dgm:spPr/>
      <dgm:t>
        <a:bodyPr/>
        <a:lstStyle/>
        <a:p>
          <a:endParaRPr lang="en-US"/>
        </a:p>
      </dgm:t>
    </dgm:pt>
    <dgm:pt modelId="{2467FFDB-0F47-4D0C-A0D9-C89CAA6759FE}" type="sibTrans" cxnId="{3711BEF2-6638-4B9D-8F40-460FE0EA011B}">
      <dgm:prSet/>
      <dgm:spPr/>
      <dgm:t>
        <a:bodyPr/>
        <a:lstStyle/>
        <a:p>
          <a:endParaRPr lang="en-US"/>
        </a:p>
      </dgm:t>
    </dgm:pt>
    <dgm:pt modelId="{728C1909-AD12-418E-B888-CA25DB3D2F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IHR, NAPHS, </a:t>
          </a:r>
          <a:r>
            <a:rPr lang="en-US" b="1" dirty="0" err="1"/>
            <a:t>Simex</a:t>
          </a:r>
          <a:r>
            <a:rPr lang="en-US" b="1" dirty="0"/>
            <a:t> and After-action reviews</a:t>
          </a:r>
        </a:p>
      </dgm:t>
    </dgm:pt>
    <dgm:pt modelId="{0B49F664-97DA-49C0-9DE1-00760D10AB9C}" type="parTrans" cxnId="{AB4F06DD-2A4B-4D05-ABB7-990B808069AE}">
      <dgm:prSet/>
      <dgm:spPr/>
      <dgm:t>
        <a:bodyPr/>
        <a:lstStyle/>
        <a:p>
          <a:endParaRPr lang="en-US"/>
        </a:p>
      </dgm:t>
    </dgm:pt>
    <dgm:pt modelId="{44710957-368C-4002-B32A-188FD6DFE5F7}" type="sibTrans" cxnId="{AB4F06DD-2A4B-4D05-ABB7-990B808069AE}">
      <dgm:prSet/>
      <dgm:spPr/>
      <dgm:t>
        <a:bodyPr/>
        <a:lstStyle/>
        <a:p>
          <a:endParaRPr lang="en-US"/>
        </a:p>
      </dgm:t>
    </dgm:pt>
    <dgm:pt modelId="{7873F177-7C80-45A4-9F49-BEC446852886}" type="pres">
      <dgm:prSet presAssocID="{472BF1F7-90C9-41C5-B9DA-1C8E4A3EF1EB}" presName="root" presStyleCnt="0">
        <dgm:presLayoutVars>
          <dgm:dir/>
          <dgm:resizeHandles val="exact"/>
        </dgm:presLayoutVars>
      </dgm:prSet>
      <dgm:spPr/>
    </dgm:pt>
    <dgm:pt modelId="{AC619BB4-0C6D-45C5-8254-EADD7F6DF6A1}" type="pres">
      <dgm:prSet presAssocID="{A733F3C5-192F-42CB-B549-C5E7ED9B6839}" presName="compNode" presStyleCnt="0"/>
      <dgm:spPr/>
    </dgm:pt>
    <dgm:pt modelId="{B8AF709B-63EC-4025-9839-98B64A99BA99}" type="pres">
      <dgm:prSet presAssocID="{A733F3C5-192F-42CB-B549-C5E7ED9B6839}" presName="bgRect" presStyleLbl="bgShp" presStyleIdx="0" presStyleCnt="6" custLinFactNeighborX="4159"/>
      <dgm:spPr/>
    </dgm:pt>
    <dgm:pt modelId="{6D0C3875-0E1C-4E9B-99E3-7C9873357365}" type="pres">
      <dgm:prSet presAssocID="{A733F3C5-192F-42CB-B549-C5E7ED9B6839}" presName="iconRect" presStyleLbl="node1" presStyleIdx="0" presStyleCnt="6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22E01A8D-5E8D-43E1-A9FA-EFEA6A017020}" type="pres">
      <dgm:prSet presAssocID="{A733F3C5-192F-42CB-B549-C5E7ED9B6839}" presName="spaceRect" presStyleCnt="0"/>
      <dgm:spPr/>
    </dgm:pt>
    <dgm:pt modelId="{BD133907-569F-4B37-BA6D-7F83EB372712}" type="pres">
      <dgm:prSet presAssocID="{A733F3C5-192F-42CB-B549-C5E7ED9B6839}" presName="parTx" presStyleLbl="revTx" presStyleIdx="0" presStyleCnt="7">
        <dgm:presLayoutVars>
          <dgm:chMax val="0"/>
          <dgm:chPref val="0"/>
        </dgm:presLayoutVars>
      </dgm:prSet>
      <dgm:spPr/>
    </dgm:pt>
    <dgm:pt modelId="{670A19D9-E3B5-4239-A56C-DE3D0E9B9132}" type="pres">
      <dgm:prSet presAssocID="{A733F3C5-192F-42CB-B549-C5E7ED9B6839}" presName="desTx" presStyleLbl="revTx" presStyleIdx="1" presStyleCnt="7" custScaleY="86909" custLinFactNeighborX="-24310" custLinFactNeighborY="24654">
        <dgm:presLayoutVars/>
      </dgm:prSet>
      <dgm:spPr/>
    </dgm:pt>
    <dgm:pt modelId="{A8AE9F6E-ED1F-4414-8A80-D0A2C38E49CE}" type="pres">
      <dgm:prSet presAssocID="{9A64242E-8D39-40A7-A0D2-5BEABF2BDAA4}" presName="sibTrans" presStyleCnt="0"/>
      <dgm:spPr/>
    </dgm:pt>
    <dgm:pt modelId="{887EECE8-5DDA-4111-8C9E-9576FA5D0968}" type="pres">
      <dgm:prSet presAssocID="{15F27B6E-D0EF-496C-8F05-1CE2495072A2}" presName="compNode" presStyleCnt="0"/>
      <dgm:spPr/>
    </dgm:pt>
    <dgm:pt modelId="{44DD2D80-FF50-4D22-81B6-755B639D77AE}" type="pres">
      <dgm:prSet presAssocID="{15F27B6E-D0EF-496C-8F05-1CE2495072A2}" presName="bgRect" presStyleLbl="bgShp" presStyleIdx="1" presStyleCnt="6"/>
      <dgm:spPr/>
    </dgm:pt>
    <dgm:pt modelId="{FA6AC38B-E656-4E12-BCEC-D6B51C57FFE7}" type="pres">
      <dgm:prSet presAssocID="{15F27B6E-D0EF-496C-8F05-1CE2495072A2}" presName="iconRect" presStyleLbl="node1" presStyleIdx="1" presStyleCnt="6"/>
      <dgm:spPr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77120A5-D404-451C-B06B-45366030FC00}" type="pres">
      <dgm:prSet presAssocID="{15F27B6E-D0EF-496C-8F05-1CE2495072A2}" presName="spaceRect" presStyleCnt="0"/>
      <dgm:spPr/>
    </dgm:pt>
    <dgm:pt modelId="{BB7DEFC1-5970-4EC5-AA64-37DCB046252F}" type="pres">
      <dgm:prSet presAssocID="{15F27B6E-D0EF-496C-8F05-1CE2495072A2}" presName="parTx" presStyleLbl="revTx" presStyleIdx="2" presStyleCnt="7">
        <dgm:presLayoutVars>
          <dgm:chMax val="0"/>
          <dgm:chPref val="0"/>
        </dgm:presLayoutVars>
      </dgm:prSet>
      <dgm:spPr/>
    </dgm:pt>
    <dgm:pt modelId="{512CC22A-029C-442C-950F-F3F7325BCA79}" type="pres">
      <dgm:prSet presAssocID="{D8A6916C-740C-4266-92D4-7E1AFF95F17D}" presName="sibTrans" presStyleCnt="0"/>
      <dgm:spPr/>
    </dgm:pt>
    <dgm:pt modelId="{4BB01E39-2C07-4F1A-B2BA-4FE36173B690}" type="pres">
      <dgm:prSet presAssocID="{728C1909-AD12-418E-B888-CA25DB3D2FA6}" presName="compNode" presStyleCnt="0"/>
      <dgm:spPr/>
    </dgm:pt>
    <dgm:pt modelId="{5A10737C-D1FE-4447-803C-D9A67C6909E0}" type="pres">
      <dgm:prSet presAssocID="{728C1909-AD12-418E-B888-CA25DB3D2FA6}" presName="bgRect" presStyleLbl="bgShp" presStyleIdx="2" presStyleCnt="6"/>
      <dgm:spPr/>
    </dgm:pt>
    <dgm:pt modelId="{63CB1424-D938-458A-A243-A608619FEFBA}" type="pres">
      <dgm:prSet presAssocID="{728C1909-AD12-418E-B888-CA25DB3D2FA6}" presName="iconRect" presStyleLbl="node1" presStyleIdx="2" presStyleCnt="6"/>
      <dgm:spPr/>
    </dgm:pt>
    <dgm:pt modelId="{B039E37A-27B1-42C1-B34C-56DA364BC9EB}" type="pres">
      <dgm:prSet presAssocID="{728C1909-AD12-418E-B888-CA25DB3D2FA6}" presName="spaceRect" presStyleCnt="0"/>
      <dgm:spPr/>
    </dgm:pt>
    <dgm:pt modelId="{D9CEF5EF-691D-45DA-BA49-44F2DD97FDFC}" type="pres">
      <dgm:prSet presAssocID="{728C1909-AD12-418E-B888-CA25DB3D2FA6}" presName="parTx" presStyleLbl="revTx" presStyleIdx="3" presStyleCnt="7">
        <dgm:presLayoutVars>
          <dgm:chMax val="0"/>
          <dgm:chPref val="0"/>
        </dgm:presLayoutVars>
      </dgm:prSet>
      <dgm:spPr/>
    </dgm:pt>
    <dgm:pt modelId="{2C5B3F6B-7F51-45C6-A001-AE20A076DB1D}" type="pres">
      <dgm:prSet presAssocID="{44710957-368C-4002-B32A-188FD6DFE5F7}" presName="sibTrans" presStyleCnt="0"/>
      <dgm:spPr/>
    </dgm:pt>
    <dgm:pt modelId="{CD4E2661-41AB-4CF4-A3D6-804E5799DD85}" type="pres">
      <dgm:prSet presAssocID="{C53E5CBB-1396-4D4B-8D41-DE08003B7FA8}" presName="compNode" presStyleCnt="0"/>
      <dgm:spPr/>
    </dgm:pt>
    <dgm:pt modelId="{44A056D7-B5AC-46A2-90FC-94DD16E587B8}" type="pres">
      <dgm:prSet presAssocID="{C53E5CBB-1396-4D4B-8D41-DE08003B7FA8}" presName="bgRect" presStyleLbl="bgShp" presStyleIdx="3" presStyleCnt="6"/>
      <dgm:spPr/>
    </dgm:pt>
    <dgm:pt modelId="{138A5922-1BF9-4382-B2CA-1F4E97C28AEC}" type="pres">
      <dgm:prSet presAssocID="{C53E5CBB-1396-4D4B-8D41-DE08003B7FA8}" presName="iconRect" presStyleLbl="node1" presStyleIdx="3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88C9F7D-2DE9-4E76-A49C-881FBFA097E0}" type="pres">
      <dgm:prSet presAssocID="{C53E5CBB-1396-4D4B-8D41-DE08003B7FA8}" presName="spaceRect" presStyleCnt="0"/>
      <dgm:spPr/>
    </dgm:pt>
    <dgm:pt modelId="{3841F157-7686-4894-827D-EAE18E27A612}" type="pres">
      <dgm:prSet presAssocID="{C53E5CBB-1396-4D4B-8D41-DE08003B7FA8}" presName="parTx" presStyleLbl="revTx" presStyleIdx="4" presStyleCnt="7">
        <dgm:presLayoutVars>
          <dgm:chMax val="0"/>
          <dgm:chPref val="0"/>
        </dgm:presLayoutVars>
      </dgm:prSet>
      <dgm:spPr/>
    </dgm:pt>
    <dgm:pt modelId="{D1CB975F-A450-403B-AA00-CF41C346C719}" type="pres">
      <dgm:prSet presAssocID="{8BF6C163-69BC-4F71-97ED-AA4F20988533}" presName="sibTrans" presStyleCnt="0"/>
      <dgm:spPr/>
    </dgm:pt>
    <dgm:pt modelId="{55BA37BD-5D3F-4062-90D8-4947FBB7B8FF}" type="pres">
      <dgm:prSet presAssocID="{5772E79B-EB22-40A7-AE04-27A65E8FC4B7}" presName="compNode" presStyleCnt="0"/>
      <dgm:spPr/>
    </dgm:pt>
    <dgm:pt modelId="{86FCF12F-E9E0-4BE7-AF91-D89598A82132}" type="pres">
      <dgm:prSet presAssocID="{5772E79B-EB22-40A7-AE04-27A65E8FC4B7}" presName="bgRect" presStyleLbl="bgShp" presStyleIdx="4" presStyleCnt="6"/>
      <dgm:spPr/>
    </dgm:pt>
    <dgm:pt modelId="{C126F8E2-2183-498E-BD00-6EB98B5FDD69}" type="pres">
      <dgm:prSet presAssocID="{5772E79B-EB22-40A7-AE04-27A65E8FC4B7}" presName="iconRect" presStyleLbl="nod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D15C4166-BE01-4AA2-9230-CCEB56573AA3}" type="pres">
      <dgm:prSet presAssocID="{5772E79B-EB22-40A7-AE04-27A65E8FC4B7}" presName="spaceRect" presStyleCnt="0"/>
      <dgm:spPr/>
    </dgm:pt>
    <dgm:pt modelId="{1CE85736-6018-44E1-A34D-686A96ABA5CB}" type="pres">
      <dgm:prSet presAssocID="{5772E79B-EB22-40A7-AE04-27A65E8FC4B7}" presName="parTx" presStyleLbl="revTx" presStyleIdx="5" presStyleCnt="7">
        <dgm:presLayoutVars>
          <dgm:chMax val="0"/>
          <dgm:chPref val="0"/>
        </dgm:presLayoutVars>
      </dgm:prSet>
      <dgm:spPr/>
    </dgm:pt>
    <dgm:pt modelId="{65AA052E-52A8-49AB-AC9E-4E8A33594271}" type="pres">
      <dgm:prSet presAssocID="{5B9BA5F1-E60D-4997-86EE-CDEAF8D23769}" presName="sibTrans" presStyleCnt="0"/>
      <dgm:spPr/>
    </dgm:pt>
    <dgm:pt modelId="{50FC8837-F4A4-4A12-B83B-80DDC5DFFC81}" type="pres">
      <dgm:prSet presAssocID="{BAE58E3D-A147-473A-B464-AC4275D0682F}" presName="compNode" presStyleCnt="0"/>
      <dgm:spPr/>
    </dgm:pt>
    <dgm:pt modelId="{9780BC64-7F6C-4B99-8A10-3F04B88BF787}" type="pres">
      <dgm:prSet presAssocID="{BAE58E3D-A147-473A-B464-AC4275D0682F}" presName="bgRect" presStyleLbl="bgShp" presStyleIdx="5" presStyleCnt="6"/>
      <dgm:spPr/>
    </dgm:pt>
    <dgm:pt modelId="{5739912D-D833-443D-BE44-448745EE686C}" type="pres">
      <dgm:prSet presAssocID="{BAE58E3D-A147-473A-B464-AC4275D0682F}" presName="iconRect" presStyleLbl="node1" presStyleIdx="5" presStyleCnt="6"/>
      <dgm:spPr>
        <a:blipFill rotWithShape="1">
          <a:blip xmlns:r="http://schemas.openxmlformats.org/officeDocument/2006/relationships" r:embed="rId7"/>
          <a:srcRect/>
          <a:stretch>
            <a:fillRect l="-17000" r="-17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tom"/>
        </a:ext>
      </dgm:extLst>
    </dgm:pt>
    <dgm:pt modelId="{25741924-A64F-4CB6-AA45-96E5D950AEA6}" type="pres">
      <dgm:prSet presAssocID="{BAE58E3D-A147-473A-B464-AC4275D0682F}" presName="spaceRect" presStyleCnt="0"/>
      <dgm:spPr/>
    </dgm:pt>
    <dgm:pt modelId="{79C960FE-350E-41EE-A080-EC8A97A0D3D8}" type="pres">
      <dgm:prSet presAssocID="{BAE58E3D-A147-473A-B464-AC4275D0682F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FCBE8924-C162-4E40-B845-2B1BEEADA9CD}" type="presOf" srcId="{A96A7D4F-27CF-4E9E-B576-D5C6FF3FDC09}" destId="{670A19D9-E3B5-4239-A56C-DE3D0E9B9132}" srcOrd="0" destOrd="1" presId="urn:microsoft.com/office/officeart/2018/2/layout/IconVerticalSolidList"/>
    <dgm:cxn modelId="{0FE63B2C-DCFE-44B9-A8CD-486BECEA8F94}" srcId="{472BF1F7-90C9-41C5-B9DA-1C8E4A3EF1EB}" destId="{C53E5CBB-1396-4D4B-8D41-DE08003B7FA8}" srcOrd="3" destOrd="0" parTransId="{02A4BDEC-1253-47F3-A6F8-A06FC6948949}" sibTransId="{8BF6C163-69BC-4F71-97ED-AA4F20988533}"/>
    <dgm:cxn modelId="{FDEF2743-9B45-4C9C-B6A9-770831F85A55}" type="presOf" srcId="{5772E79B-EB22-40A7-AE04-27A65E8FC4B7}" destId="{1CE85736-6018-44E1-A34D-686A96ABA5CB}" srcOrd="0" destOrd="0" presId="urn:microsoft.com/office/officeart/2018/2/layout/IconVerticalSolidList"/>
    <dgm:cxn modelId="{83A33765-ED70-4D22-AD9D-787B101D5C3C}" type="presOf" srcId="{BAE58E3D-A147-473A-B464-AC4275D0682F}" destId="{79C960FE-350E-41EE-A080-EC8A97A0D3D8}" srcOrd="0" destOrd="0" presId="urn:microsoft.com/office/officeart/2018/2/layout/IconVerticalSolidList"/>
    <dgm:cxn modelId="{5B116859-D880-4F84-A0BD-C683599B5C41}" srcId="{472BF1F7-90C9-41C5-B9DA-1C8E4A3EF1EB}" destId="{5772E79B-EB22-40A7-AE04-27A65E8FC4B7}" srcOrd="4" destOrd="0" parTransId="{96965FC9-44AD-491A-B088-65A20427543F}" sibTransId="{5B9BA5F1-E60D-4997-86EE-CDEAF8D23769}"/>
    <dgm:cxn modelId="{F234077C-9E46-4671-9258-3E64D508F7B4}" type="presOf" srcId="{C53E5CBB-1396-4D4B-8D41-DE08003B7FA8}" destId="{3841F157-7686-4894-827D-EAE18E27A612}" srcOrd="0" destOrd="0" presId="urn:microsoft.com/office/officeart/2018/2/layout/IconVerticalSolidList"/>
    <dgm:cxn modelId="{AD603184-F776-424C-A5E9-20F3738455E0}" type="presOf" srcId="{AE44B0EB-9F01-4C16-8A2F-82362F61C147}" destId="{670A19D9-E3B5-4239-A56C-DE3D0E9B9132}" srcOrd="0" destOrd="0" presId="urn:microsoft.com/office/officeart/2018/2/layout/IconVerticalSolidList"/>
    <dgm:cxn modelId="{5C0F1A9B-8553-4B56-8235-012FE9286CD4}" srcId="{A733F3C5-192F-42CB-B549-C5E7ED9B6839}" destId="{AE44B0EB-9F01-4C16-8A2F-82362F61C147}" srcOrd="0" destOrd="0" parTransId="{B7291AEE-72E3-479F-B842-62B04012E34A}" sibTransId="{79F83FDD-555F-4037-8F96-6A583694A7AD}"/>
    <dgm:cxn modelId="{7173CEA8-1E9E-40CD-AEA3-EC8541887AE0}" type="presOf" srcId="{9C1D599C-51BD-4B7D-AEC7-D47E3C005B86}" destId="{670A19D9-E3B5-4239-A56C-DE3D0E9B9132}" srcOrd="0" destOrd="2" presId="urn:microsoft.com/office/officeart/2018/2/layout/IconVerticalSolidList"/>
    <dgm:cxn modelId="{1F6BCDBE-4874-41DD-BE13-C869CF2468A4}" type="presOf" srcId="{472BF1F7-90C9-41C5-B9DA-1C8E4A3EF1EB}" destId="{7873F177-7C80-45A4-9F49-BEC446852886}" srcOrd="0" destOrd="0" presId="urn:microsoft.com/office/officeart/2018/2/layout/IconVerticalSolidList"/>
    <dgm:cxn modelId="{C35338C2-CF21-47FD-8017-AB14DE32AA48}" srcId="{472BF1F7-90C9-41C5-B9DA-1C8E4A3EF1EB}" destId="{A733F3C5-192F-42CB-B549-C5E7ED9B6839}" srcOrd="0" destOrd="0" parTransId="{C920C39D-3F43-4B08-B9E8-C6A03189CC4E}" sibTransId="{9A64242E-8D39-40A7-A0D2-5BEABF2BDAA4}"/>
    <dgm:cxn modelId="{86B424C6-F280-449D-AC28-4BF371B53720}" srcId="{472BF1F7-90C9-41C5-B9DA-1C8E4A3EF1EB}" destId="{15F27B6E-D0EF-496C-8F05-1CE2495072A2}" srcOrd="1" destOrd="0" parTransId="{7C8BE571-510A-481F-95AC-31A8DE854F3B}" sibTransId="{D8A6916C-740C-4266-92D4-7E1AFF95F17D}"/>
    <dgm:cxn modelId="{45B2F9C6-EA8A-4F40-8199-A5CB2658F37B}" type="presOf" srcId="{A733F3C5-192F-42CB-B549-C5E7ED9B6839}" destId="{BD133907-569F-4B37-BA6D-7F83EB372712}" srcOrd="0" destOrd="0" presId="urn:microsoft.com/office/officeart/2018/2/layout/IconVerticalSolidList"/>
    <dgm:cxn modelId="{9619BAC7-25C6-4269-94A1-2966FC716D68}" type="presOf" srcId="{728C1909-AD12-418E-B888-CA25DB3D2FA6}" destId="{D9CEF5EF-691D-45DA-BA49-44F2DD97FDFC}" srcOrd="0" destOrd="0" presId="urn:microsoft.com/office/officeart/2018/2/layout/IconVerticalSolidList"/>
    <dgm:cxn modelId="{C707ACC9-F92A-4031-9537-F12575FFDB95}" srcId="{A733F3C5-192F-42CB-B549-C5E7ED9B6839}" destId="{9C1D599C-51BD-4B7D-AEC7-D47E3C005B86}" srcOrd="2" destOrd="0" parTransId="{625263A3-152A-4083-B80E-CA57219DC7BD}" sibTransId="{B5D69DD0-9E3C-4419-8337-6C0664D8D170}"/>
    <dgm:cxn modelId="{934053D9-F58F-4B8F-B4A4-D3EC8F6EC94C}" srcId="{A733F3C5-192F-42CB-B549-C5E7ED9B6839}" destId="{A96A7D4F-27CF-4E9E-B576-D5C6FF3FDC09}" srcOrd="1" destOrd="0" parTransId="{3606E1E3-E12E-4A1C-A992-BA49A8126CE9}" sibTransId="{36324B6B-D233-4C2C-B6D5-6AFDA27F8091}"/>
    <dgm:cxn modelId="{AB4F06DD-2A4B-4D05-ABB7-990B808069AE}" srcId="{472BF1F7-90C9-41C5-B9DA-1C8E4A3EF1EB}" destId="{728C1909-AD12-418E-B888-CA25DB3D2FA6}" srcOrd="2" destOrd="0" parTransId="{0B49F664-97DA-49C0-9DE1-00760D10AB9C}" sibTransId="{44710957-368C-4002-B32A-188FD6DFE5F7}"/>
    <dgm:cxn modelId="{3711BEF2-6638-4B9D-8F40-460FE0EA011B}" srcId="{472BF1F7-90C9-41C5-B9DA-1C8E4A3EF1EB}" destId="{BAE58E3D-A147-473A-B464-AC4275D0682F}" srcOrd="5" destOrd="0" parTransId="{542D1AD7-7D2E-4D27-A2E7-BB7AFC7E5387}" sibTransId="{2467FFDB-0F47-4D0C-A0D9-C89CAA6759FE}"/>
    <dgm:cxn modelId="{E2C29CFA-7C14-4ED4-8ED8-F7137FADFA82}" type="presOf" srcId="{15F27B6E-D0EF-496C-8F05-1CE2495072A2}" destId="{BB7DEFC1-5970-4EC5-AA64-37DCB046252F}" srcOrd="0" destOrd="0" presId="urn:microsoft.com/office/officeart/2018/2/layout/IconVerticalSolidList"/>
    <dgm:cxn modelId="{5F3401AC-4EE7-40AC-BBF1-7BF948215DC9}" type="presParOf" srcId="{7873F177-7C80-45A4-9F49-BEC446852886}" destId="{AC619BB4-0C6D-45C5-8254-EADD7F6DF6A1}" srcOrd="0" destOrd="0" presId="urn:microsoft.com/office/officeart/2018/2/layout/IconVerticalSolidList"/>
    <dgm:cxn modelId="{0211079A-FEEA-463D-99D7-AAEA01167AED}" type="presParOf" srcId="{AC619BB4-0C6D-45C5-8254-EADD7F6DF6A1}" destId="{B8AF709B-63EC-4025-9839-98B64A99BA99}" srcOrd="0" destOrd="0" presId="urn:microsoft.com/office/officeart/2018/2/layout/IconVerticalSolidList"/>
    <dgm:cxn modelId="{0A3931B8-3D19-409C-A2E4-64CA879AEC7C}" type="presParOf" srcId="{AC619BB4-0C6D-45C5-8254-EADD7F6DF6A1}" destId="{6D0C3875-0E1C-4E9B-99E3-7C9873357365}" srcOrd="1" destOrd="0" presId="urn:microsoft.com/office/officeart/2018/2/layout/IconVerticalSolidList"/>
    <dgm:cxn modelId="{611E6F06-A030-4C2A-ACF9-16375F952B08}" type="presParOf" srcId="{AC619BB4-0C6D-45C5-8254-EADD7F6DF6A1}" destId="{22E01A8D-5E8D-43E1-A9FA-EFEA6A017020}" srcOrd="2" destOrd="0" presId="urn:microsoft.com/office/officeart/2018/2/layout/IconVerticalSolidList"/>
    <dgm:cxn modelId="{DD2F4447-EE3F-47FE-BF0D-BC3EE7E86190}" type="presParOf" srcId="{AC619BB4-0C6D-45C5-8254-EADD7F6DF6A1}" destId="{BD133907-569F-4B37-BA6D-7F83EB372712}" srcOrd="3" destOrd="0" presId="urn:microsoft.com/office/officeart/2018/2/layout/IconVerticalSolidList"/>
    <dgm:cxn modelId="{B7D3737B-FB45-44FE-AA65-D4C2C087648C}" type="presParOf" srcId="{AC619BB4-0C6D-45C5-8254-EADD7F6DF6A1}" destId="{670A19D9-E3B5-4239-A56C-DE3D0E9B9132}" srcOrd="4" destOrd="0" presId="urn:microsoft.com/office/officeart/2018/2/layout/IconVerticalSolidList"/>
    <dgm:cxn modelId="{50C1AF20-E3F7-4BBD-8CCE-D53311ABB052}" type="presParOf" srcId="{7873F177-7C80-45A4-9F49-BEC446852886}" destId="{A8AE9F6E-ED1F-4414-8A80-D0A2C38E49CE}" srcOrd="1" destOrd="0" presId="urn:microsoft.com/office/officeart/2018/2/layout/IconVerticalSolidList"/>
    <dgm:cxn modelId="{216E79D5-5E2E-443B-9AA8-B6D426C522F6}" type="presParOf" srcId="{7873F177-7C80-45A4-9F49-BEC446852886}" destId="{887EECE8-5DDA-4111-8C9E-9576FA5D0968}" srcOrd="2" destOrd="0" presId="urn:microsoft.com/office/officeart/2018/2/layout/IconVerticalSolidList"/>
    <dgm:cxn modelId="{82E6F917-5F16-4A59-B355-0F83B2F160F1}" type="presParOf" srcId="{887EECE8-5DDA-4111-8C9E-9576FA5D0968}" destId="{44DD2D80-FF50-4D22-81B6-755B639D77AE}" srcOrd="0" destOrd="0" presId="urn:microsoft.com/office/officeart/2018/2/layout/IconVerticalSolidList"/>
    <dgm:cxn modelId="{2D2A4191-5E35-4DB7-A574-6E8F881C2188}" type="presParOf" srcId="{887EECE8-5DDA-4111-8C9E-9576FA5D0968}" destId="{FA6AC38B-E656-4E12-BCEC-D6B51C57FFE7}" srcOrd="1" destOrd="0" presId="urn:microsoft.com/office/officeart/2018/2/layout/IconVerticalSolidList"/>
    <dgm:cxn modelId="{915E10E4-3386-47FC-863C-43117451A7EA}" type="presParOf" srcId="{887EECE8-5DDA-4111-8C9E-9576FA5D0968}" destId="{477120A5-D404-451C-B06B-45366030FC00}" srcOrd="2" destOrd="0" presId="urn:microsoft.com/office/officeart/2018/2/layout/IconVerticalSolidList"/>
    <dgm:cxn modelId="{4D86B6C8-6B98-4EDE-9E94-41DC5B894797}" type="presParOf" srcId="{887EECE8-5DDA-4111-8C9E-9576FA5D0968}" destId="{BB7DEFC1-5970-4EC5-AA64-37DCB046252F}" srcOrd="3" destOrd="0" presId="urn:microsoft.com/office/officeart/2018/2/layout/IconVerticalSolidList"/>
    <dgm:cxn modelId="{C9CC53C3-2F7A-440F-9733-E34C819BE906}" type="presParOf" srcId="{7873F177-7C80-45A4-9F49-BEC446852886}" destId="{512CC22A-029C-442C-950F-F3F7325BCA79}" srcOrd="3" destOrd="0" presId="urn:microsoft.com/office/officeart/2018/2/layout/IconVerticalSolidList"/>
    <dgm:cxn modelId="{666D8175-816B-4CAA-8134-05A05EAAA890}" type="presParOf" srcId="{7873F177-7C80-45A4-9F49-BEC446852886}" destId="{4BB01E39-2C07-4F1A-B2BA-4FE36173B690}" srcOrd="4" destOrd="0" presId="urn:microsoft.com/office/officeart/2018/2/layout/IconVerticalSolidList"/>
    <dgm:cxn modelId="{BA112B3F-8B0F-4DEA-B691-E8D0364AF0EF}" type="presParOf" srcId="{4BB01E39-2C07-4F1A-B2BA-4FE36173B690}" destId="{5A10737C-D1FE-4447-803C-D9A67C6909E0}" srcOrd="0" destOrd="0" presId="urn:microsoft.com/office/officeart/2018/2/layout/IconVerticalSolidList"/>
    <dgm:cxn modelId="{FA0ADE82-C584-4695-928F-47FFA5764511}" type="presParOf" srcId="{4BB01E39-2C07-4F1A-B2BA-4FE36173B690}" destId="{63CB1424-D938-458A-A243-A608619FEFBA}" srcOrd="1" destOrd="0" presId="urn:microsoft.com/office/officeart/2018/2/layout/IconVerticalSolidList"/>
    <dgm:cxn modelId="{8CA3B6D9-BF66-4C6F-9519-6FC32B093655}" type="presParOf" srcId="{4BB01E39-2C07-4F1A-B2BA-4FE36173B690}" destId="{B039E37A-27B1-42C1-B34C-56DA364BC9EB}" srcOrd="2" destOrd="0" presId="urn:microsoft.com/office/officeart/2018/2/layout/IconVerticalSolidList"/>
    <dgm:cxn modelId="{AF74004E-48B7-493F-9729-F81FE61370AF}" type="presParOf" srcId="{4BB01E39-2C07-4F1A-B2BA-4FE36173B690}" destId="{D9CEF5EF-691D-45DA-BA49-44F2DD97FDFC}" srcOrd="3" destOrd="0" presId="urn:microsoft.com/office/officeart/2018/2/layout/IconVerticalSolidList"/>
    <dgm:cxn modelId="{1325C563-A651-41E4-BA12-AD805FA55FD1}" type="presParOf" srcId="{7873F177-7C80-45A4-9F49-BEC446852886}" destId="{2C5B3F6B-7F51-45C6-A001-AE20A076DB1D}" srcOrd="5" destOrd="0" presId="urn:microsoft.com/office/officeart/2018/2/layout/IconVerticalSolidList"/>
    <dgm:cxn modelId="{D19D9563-A999-49AC-821F-CA7F4FE2EBA6}" type="presParOf" srcId="{7873F177-7C80-45A4-9F49-BEC446852886}" destId="{CD4E2661-41AB-4CF4-A3D6-804E5799DD85}" srcOrd="6" destOrd="0" presId="urn:microsoft.com/office/officeart/2018/2/layout/IconVerticalSolidList"/>
    <dgm:cxn modelId="{E4218BCD-604A-4B7B-9CAB-B79C38C375B2}" type="presParOf" srcId="{CD4E2661-41AB-4CF4-A3D6-804E5799DD85}" destId="{44A056D7-B5AC-46A2-90FC-94DD16E587B8}" srcOrd="0" destOrd="0" presId="urn:microsoft.com/office/officeart/2018/2/layout/IconVerticalSolidList"/>
    <dgm:cxn modelId="{6097AC1B-A4FF-4112-B5B5-2BD1E08EC171}" type="presParOf" srcId="{CD4E2661-41AB-4CF4-A3D6-804E5799DD85}" destId="{138A5922-1BF9-4382-B2CA-1F4E97C28AEC}" srcOrd="1" destOrd="0" presId="urn:microsoft.com/office/officeart/2018/2/layout/IconVerticalSolidList"/>
    <dgm:cxn modelId="{C183186F-FC86-4E49-93B7-C97E2DBE2118}" type="presParOf" srcId="{CD4E2661-41AB-4CF4-A3D6-804E5799DD85}" destId="{688C9F7D-2DE9-4E76-A49C-881FBFA097E0}" srcOrd="2" destOrd="0" presId="urn:microsoft.com/office/officeart/2018/2/layout/IconVerticalSolidList"/>
    <dgm:cxn modelId="{FFFAEC18-625C-48EC-A32D-A7A615DFB7C8}" type="presParOf" srcId="{CD4E2661-41AB-4CF4-A3D6-804E5799DD85}" destId="{3841F157-7686-4894-827D-EAE18E27A612}" srcOrd="3" destOrd="0" presId="urn:microsoft.com/office/officeart/2018/2/layout/IconVerticalSolidList"/>
    <dgm:cxn modelId="{E9960B1F-B360-4122-B140-7DD360C687DB}" type="presParOf" srcId="{7873F177-7C80-45A4-9F49-BEC446852886}" destId="{D1CB975F-A450-403B-AA00-CF41C346C719}" srcOrd="7" destOrd="0" presId="urn:microsoft.com/office/officeart/2018/2/layout/IconVerticalSolidList"/>
    <dgm:cxn modelId="{4FBA31F2-71AA-49A7-B3A7-801DB7E78C0B}" type="presParOf" srcId="{7873F177-7C80-45A4-9F49-BEC446852886}" destId="{55BA37BD-5D3F-4062-90D8-4947FBB7B8FF}" srcOrd="8" destOrd="0" presId="urn:microsoft.com/office/officeart/2018/2/layout/IconVerticalSolidList"/>
    <dgm:cxn modelId="{940CFB03-E312-4263-B8FC-C0E91A93AFDD}" type="presParOf" srcId="{55BA37BD-5D3F-4062-90D8-4947FBB7B8FF}" destId="{86FCF12F-E9E0-4BE7-AF91-D89598A82132}" srcOrd="0" destOrd="0" presId="urn:microsoft.com/office/officeart/2018/2/layout/IconVerticalSolidList"/>
    <dgm:cxn modelId="{7C1D07B0-B4CE-486F-A975-5A16E6AC4FC2}" type="presParOf" srcId="{55BA37BD-5D3F-4062-90D8-4947FBB7B8FF}" destId="{C126F8E2-2183-498E-BD00-6EB98B5FDD69}" srcOrd="1" destOrd="0" presId="urn:microsoft.com/office/officeart/2018/2/layout/IconVerticalSolidList"/>
    <dgm:cxn modelId="{A6694F53-87E0-4492-BACE-9E8C472D4865}" type="presParOf" srcId="{55BA37BD-5D3F-4062-90D8-4947FBB7B8FF}" destId="{D15C4166-BE01-4AA2-9230-CCEB56573AA3}" srcOrd="2" destOrd="0" presId="urn:microsoft.com/office/officeart/2018/2/layout/IconVerticalSolidList"/>
    <dgm:cxn modelId="{28A87CAF-F84B-4280-A7A0-16059AFB7E9A}" type="presParOf" srcId="{55BA37BD-5D3F-4062-90D8-4947FBB7B8FF}" destId="{1CE85736-6018-44E1-A34D-686A96ABA5CB}" srcOrd="3" destOrd="0" presId="urn:microsoft.com/office/officeart/2018/2/layout/IconVerticalSolidList"/>
    <dgm:cxn modelId="{31D0F5CA-FF00-4D26-96D5-4DFAB4C154B7}" type="presParOf" srcId="{7873F177-7C80-45A4-9F49-BEC446852886}" destId="{65AA052E-52A8-49AB-AC9E-4E8A33594271}" srcOrd="9" destOrd="0" presId="urn:microsoft.com/office/officeart/2018/2/layout/IconVerticalSolidList"/>
    <dgm:cxn modelId="{957200DD-18C7-467B-9BAD-69398B7F8841}" type="presParOf" srcId="{7873F177-7C80-45A4-9F49-BEC446852886}" destId="{50FC8837-F4A4-4A12-B83B-80DDC5DFFC81}" srcOrd="10" destOrd="0" presId="urn:microsoft.com/office/officeart/2018/2/layout/IconVerticalSolidList"/>
    <dgm:cxn modelId="{C1B3C62C-AE49-4548-BE22-AA29DFDF6BF3}" type="presParOf" srcId="{50FC8837-F4A4-4A12-B83B-80DDC5DFFC81}" destId="{9780BC64-7F6C-4B99-8A10-3F04B88BF787}" srcOrd="0" destOrd="0" presId="urn:microsoft.com/office/officeart/2018/2/layout/IconVerticalSolidList"/>
    <dgm:cxn modelId="{1CF78943-25CD-4E7F-8D83-DB8963A2678E}" type="presParOf" srcId="{50FC8837-F4A4-4A12-B83B-80DDC5DFFC81}" destId="{5739912D-D833-443D-BE44-448745EE686C}" srcOrd="1" destOrd="0" presId="urn:microsoft.com/office/officeart/2018/2/layout/IconVerticalSolidList"/>
    <dgm:cxn modelId="{937CC638-7D0F-4A27-BB01-106CE3059461}" type="presParOf" srcId="{50FC8837-F4A4-4A12-B83B-80DDC5DFFC81}" destId="{25741924-A64F-4CB6-AA45-96E5D950AEA6}" srcOrd="2" destOrd="0" presId="urn:microsoft.com/office/officeart/2018/2/layout/IconVerticalSolidList"/>
    <dgm:cxn modelId="{F17B5B6F-E019-49A6-AF7A-681EBF4A15C3}" type="presParOf" srcId="{50FC8837-F4A4-4A12-B83B-80DDC5DFFC81}" destId="{79C960FE-350E-41EE-A080-EC8A97A0D3D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AF04F-3032-44C3-A278-E2A19CE59001}">
      <dsp:nvSpPr>
        <dsp:cNvPr id="0" name=""/>
        <dsp:cNvSpPr/>
      </dsp:nvSpPr>
      <dsp:spPr>
        <a:xfrm>
          <a:off x="0" y="1283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0AD9F-0939-4C96-BC9B-7682B6655203}">
      <dsp:nvSpPr>
        <dsp:cNvPr id="0" name=""/>
        <dsp:cNvSpPr/>
      </dsp:nvSpPr>
      <dsp:spPr>
        <a:xfrm>
          <a:off x="0" y="1283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One Health Regional QPT activities</a:t>
          </a:r>
        </a:p>
      </dsp:txBody>
      <dsp:txXfrm>
        <a:off x="0" y="1283"/>
        <a:ext cx="10739034" cy="875628"/>
      </dsp:txXfrm>
    </dsp:sp>
    <dsp:sp modelId="{B64AC44B-9857-4DFC-9178-2E976BCABDC1}">
      <dsp:nvSpPr>
        <dsp:cNvPr id="0" name=""/>
        <dsp:cNvSpPr/>
      </dsp:nvSpPr>
      <dsp:spPr>
        <a:xfrm>
          <a:off x="0" y="876911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041D3-60B8-45E8-97D0-C1789110E67A}">
      <dsp:nvSpPr>
        <dsp:cNvPr id="0" name=""/>
        <dsp:cNvSpPr/>
      </dsp:nvSpPr>
      <dsp:spPr>
        <a:xfrm>
          <a:off x="0" y="876911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700" kern="1200" dirty="0"/>
            <a:t>Joint activities within EMRO</a:t>
          </a:r>
        </a:p>
      </dsp:txBody>
      <dsp:txXfrm>
        <a:off x="0" y="876911"/>
        <a:ext cx="10739034" cy="875628"/>
      </dsp:txXfrm>
    </dsp:sp>
    <dsp:sp modelId="{525A16D8-AE15-46F0-9D6A-2A33582E92C6}">
      <dsp:nvSpPr>
        <dsp:cNvPr id="0" name=""/>
        <dsp:cNvSpPr/>
      </dsp:nvSpPr>
      <dsp:spPr>
        <a:xfrm>
          <a:off x="0" y="1752540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16DAC-F357-4888-9CDF-9C7C8C51F93C}">
      <dsp:nvSpPr>
        <dsp:cNvPr id="0" name=""/>
        <dsp:cNvSpPr/>
      </dsp:nvSpPr>
      <dsp:spPr>
        <a:xfrm>
          <a:off x="0" y="1752540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Country</a:t>
          </a:r>
          <a:r>
            <a:rPr lang="en-US" sz="3700" kern="1200" baseline="0" dirty="0"/>
            <a:t> support</a:t>
          </a:r>
          <a:endParaRPr lang="en-US" sz="3700" kern="1200" dirty="0"/>
        </a:p>
      </dsp:txBody>
      <dsp:txXfrm>
        <a:off x="0" y="1752540"/>
        <a:ext cx="10739034" cy="8756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F709B-63EC-4025-9839-98B64A99BA99}">
      <dsp:nvSpPr>
        <dsp:cNvPr id="0" name=""/>
        <dsp:cNvSpPr/>
      </dsp:nvSpPr>
      <dsp:spPr>
        <a:xfrm>
          <a:off x="0" y="3530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0C3875-0E1C-4E9B-99E3-7C9873357365}">
      <dsp:nvSpPr>
        <dsp:cNvPr id="0" name=""/>
        <dsp:cNvSpPr/>
      </dsp:nvSpPr>
      <dsp:spPr>
        <a:xfrm>
          <a:off x="181261" y="138353"/>
          <a:ext cx="329565" cy="329565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133907-569F-4B37-BA6D-7F83EB372712}">
      <dsp:nvSpPr>
        <dsp:cNvPr id="0" name=""/>
        <dsp:cNvSpPr/>
      </dsp:nvSpPr>
      <dsp:spPr>
        <a:xfrm>
          <a:off x="692088" y="3530"/>
          <a:ext cx="4732020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EMRO One Health taskforce</a:t>
          </a:r>
        </a:p>
      </dsp:txBody>
      <dsp:txXfrm>
        <a:off x="692088" y="3530"/>
        <a:ext cx="4732020" cy="599210"/>
      </dsp:txXfrm>
    </dsp:sp>
    <dsp:sp modelId="{670A19D9-E3B5-4239-A56C-DE3D0E9B9132}">
      <dsp:nvSpPr>
        <dsp:cNvPr id="0" name=""/>
        <dsp:cNvSpPr/>
      </dsp:nvSpPr>
      <dsp:spPr>
        <a:xfrm>
          <a:off x="4186530" y="166166"/>
          <a:ext cx="5090815" cy="453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168" tIns="55168" rIns="55168" bIns="5516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Zoonoses                    AMR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Food safety                Environmental health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4186530" y="166166"/>
        <a:ext cx="5090815" cy="453036"/>
      </dsp:txXfrm>
    </dsp:sp>
    <dsp:sp modelId="{44DD2D80-FF50-4D22-81B6-755B639D77AE}">
      <dsp:nvSpPr>
        <dsp:cNvPr id="0" name=""/>
        <dsp:cNvSpPr/>
      </dsp:nvSpPr>
      <dsp:spPr>
        <a:xfrm>
          <a:off x="0" y="752544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AC38B-E656-4E12-BCEC-D6B51C57FFE7}">
      <dsp:nvSpPr>
        <dsp:cNvPr id="0" name=""/>
        <dsp:cNvSpPr/>
      </dsp:nvSpPr>
      <dsp:spPr>
        <a:xfrm>
          <a:off x="181261" y="887366"/>
          <a:ext cx="329565" cy="32956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DEFC1-5970-4EC5-AA64-37DCB046252F}">
      <dsp:nvSpPr>
        <dsp:cNvPr id="0" name=""/>
        <dsp:cNvSpPr/>
      </dsp:nvSpPr>
      <dsp:spPr>
        <a:xfrm>
          <a:off x="692088" y="752544"/>
          <a:ext cx="9822835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EMR Youth Council One Health Working group </a:t>
          </a:r>
        </a:p>
      </dsp:txBody>
      <dsp:txXfrm>
        <a:off x="692088" y="752544"/>
        <a:ext cx="9822835" cy="599210"/>
      </dsp:txXfrm>
    </dsp:sp>
    <dsp:sp modelId="{5A10737C-D1FE-4447-803C-D9A67C6909E0}">
      <dsp:nvSpPr>
        <dsp:cNvPr id="0" name=""/>
        <dsp:cNvSpPr/>
      </dsp:nvSpPr>
      <dsp:spPr>
        <a:xfrm>
          <a:off x="0" y="1501557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CB1424-D938-458A-A243-A608619FEFBA}">
      <dsp:nvSpPr>
        <dsp:cNvPr id="0" name=""/>
        <dsp:cNvSpPr/>
      </dsp:nvSpPr>
      <dsp:spPr>
        <a:xfrm>
          <a:off x="181261" y="1636379"/>
          <a:ext cx="329565" cy="3295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EF5EF-691D-45DA-BA49-44F2DD97FDFC}">
      <dsp:nvSpPr>
        <dsp:cNvPr id="0" name=""/>
        <dsp:cNvSpPr/>
      </dsp:nvSpPr>
      <dsp:spPr>
        <a:xfrm>
          <a:off x="692088" y="1501557"/>
          <a:ext cx="9822835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IHR, NAPHS, </a:t>
          </a:r>
          <a:r>
            <a:rPr lang="en-US" sz="1800" b="1" kern="1200" dirty="0" err="1"/>
            <a:t>Simex</a:t>
          </a:r>
          <a:r>
            <a:rPr lang="en-US" sz="1800" b="1" kern="1200" dirty="0"/>
            <a:t> and After-action reviews</a:t>
          </a:r>
        </a:p>
      </dsp:txBody>
      <dsp:txXfrm>
        <a:off x="692088" y="1501557"/>
        <a:ext cx="9822835" cy="599210"/>
      </dsp:txXfrm>
    </dsp:sp>
    <dsp:sp modelId="{44A056D7-B5AC-46A2-90FC-94DD16E587B8}">
      <dsp:nvSpPr>
        <dsp:cNvPr id="0" name=""/>
        <dsp:cNvSpPr/>
      </dsp:nvSpPr>
      <dsp:spPr>
        <a:xfrm>
          <a:off x="0" y="2250570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8A5922-1BF9-4382-B2CA-1F4E97C28AEC}">
      <dsp:nvSpPr>
        <dsp:cNvPr id="0" name=""/>
        <dsp:cNvSpPr/>
      </dsp:nvSpPr>
      <dsp:spPr>
        <a:xfrm>
          <a:off x="181261" y="2385392"/>
          <a:ext cx="329565" cy="3295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1F157-7686-4894-827D-EAE18E27A612}">
      <dsp:nvSpPr>
        <dsp:cNvPr id="0" name=""/>
        <dsp:cNvSpPr/>
      </dsp:nvSpPr>
      <dsp:spPr>
        <a:xfrm>
          <a:off x="692088" y="2250570"/>
          <a:ext cx="9822835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Regional Health Alliance - </a:t>
          </a:r>
          <a:r>
            <a:rPr lang="en-US" sz="1800" b="0" kern="1200" dirty="0"/>
            <a:t>Joint Action Plan 2025</a:t>
          </a:r>
        </a:p>
      </dsp:txBody>
      <dsp:txXfrm>
        <a:off x="692088" y="2250570"/>
        <a:ext cx="9822835" cy="599210"/>
      </dsp:txXfrm>
    </dsp:sp>
    <dsp:sp modelId="{86FCF12F-E9E0-4BE7-AF91-D89598A82132}">
      <dsp:nvSpPr>
        <dsp:cNvPr id="0" name=""/>
        <dsp:cNvSpPr/>
      </dsp:nvSpPr>
      <dsp:spPr>
        <a:xfrm>
          <a:off x="0" y="2999583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6F8E2-2183-498E-BD00-6EB98B5FDD69}">
      <dsp:nvSpPr>
        <dsp:cNvPr id="0" name=""/>
        <dsp:cNvSpPr/>
      </dsp:nvSpPr>
      <dsp:spPr>
        <a:xfrm>
          <a:off x="181261" y="3134405"/>
          <a:ext cx="329565" cy="3295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85736-6018-44E1-A34D-686A96ABA5CB}">
      <dsp:nvSpPr>
        <dsp:cNvPr id="0" name=""/>
        <dsp:cNvSpPr/>
      </dsp:nvSpPr>
      <dsp:spPr>
        <a:xfrm>
          <a:off x="692088" y="2999583"/>
          <a:ext cx="9822835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Integrated Disease Surveillance (IDS)</a:t>
          </a:r>
        </a:p>
      </dsp:txBody>
      <dsp:txXfrm>
        <a:off x="692088" y="2999583"/>
        <a:ext cx="9822835" cy="599210"/>
      </dsp:txXfrm>
    </dsp:sp>
    <dsp:sp modelId="{9780BC64-7F6C-4B99-8A10-3F04B88BF787}">
      <dsp:nvSpPr>
        <dsp:cNvPr id="0" name=""/>
        <dsp:cNvSpPr/>
      </dsp:nvSpPr>
      <dsp:spPr>
        <a:xfrm>
          <a:off x="0" y="3748596"/>
          <a:ext cx="10515600" cy="5992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9912D-D833-443D-BE44-448745EE686C}">
      <dsp:nvSpPr>
        <dsp:cNvPr id="0" name=""/>
        <dsp:cNvSpPr/>
      </dsp:nvSpPr>
      <dsp:spPr>
        <a:xfrm>
          <a:off x="181261" y="3883418"/>
          <a:ext cx="329565" cy="329565"/>
        </a:xfrm>
        <a:prstGeom prst="rect">
          <a:avLst/>
        </a:prstGeom>
        <a:blipFill rotWithShape="1">
          <a:blip xmlns:r="http://schemas.openxmlformats.org/officeDocument/2006/relationships" r:embed="rId7"/>
          <a:srcRect/>
          <a:stretch>
            <a:fillRect l="-17000" r="-1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960FE-350E-41EE-A080-EC8A97A0D3D8}">
      <dsp:nvSpPr>
        <dsp:cNvPr id="0" name=""/>
        <dsp:cNvSpPr/>
      </dsp:nvSpPr>
      <dsp:spPr>
        <a:xfrm>
          <a:off x="692088" y="3748596"/>
          <a:ext cx="9822835" cy="59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16" tIns="63416" rIns="63416" bIns="634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Chemical Biological Radio Nuclear (CBRN): </a:t>
          </a:r>
          <a:r>
            <a:rPr lang="en-US" sz="1800" b="0" kern="1200" dirty="0"/>
            <a:t>CBRN strategic plan (UAE MOH, WOAH, FAO, and NCEMA)</a:t>
          </a:r>
        </a:p>
      </dsp:txBody>
      <dsp:txXfrm>
        <a:off x="692088" y="3748596"/>
        <a:ext cx="9822835" cy="599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B8990-7232-4F68-9143-189F00EE93DA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DC647-E7EB-4A2C-89FF-3D34BE324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0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21887-9993-4AFB-8AD7-95E53E56820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ABDF1-0898-4ADC-BB23-0ADD33855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0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EABDF1-0898-4ADC-BB23-0ADD338551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9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C43F-F98B-4AB2-9F94-5E1AA4EB6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A5783-15B5-4BA3-B97E-4D964B3B1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5000-F56B-40CB-A7DF-B1879861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5666-B462-4396-AC46-0B72DB82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B38A3-088E-4F11-8E9C-E17F728DB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4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4E24-7579-4718-9351-61755D9C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12F9C-C400-4D43-81CB-D72DE6CDD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EE14B-75F5-4298-A0AE-471712182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36758-26FC-49F5-B342-1FB0A790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846CA-6317-40E1-9D76-366F7F98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4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17BC-1146-4E7B-9F7A-E8157E1B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2E802-1F94-42DB-AAD9-6DF1EB907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90169-F717-49AB-94B3-84D12833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E1F6C-9036-4BBE-B263-84F55691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1DB77-9245-46A6-A2FE-D031224A1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E60E5-CD80-4DCB-9742-835EBAACD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FF6806A-9BBF-4C7F-A738-DFDD8D97A3F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6BADE8-4879-42D9-A75F-7B964FC51AAE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F96CA0-0374-4A3B-AF8A-3F2A3D1C77AF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8EE98B-6E1E-4C63-BB0C-7E03AF21297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DAA19A-0AF8-4FD3-AC57-DE29DC34F081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6666B829-799B-4203-9879-92F88B85AD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41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9E17-31C3-4528-9791-3B1D2FF4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C2320-9753-4A5E-AB54-9DC07A1B7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78AB7-B39A-4DB5-A616-95239E33A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70C24-5F55-4939-9A9A-BCC12097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FC2DE-48AA-4F14-8E46-1378A77C0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1CB33-D7C6-4143-90E1-0C1C9E54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F2FA39-696F-41B8-AA2C-433A33BCEB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43875ED-CB11-4464-87A9-7FB49DF854F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F9C507-701D-49B9-89D9-483A26541BE6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8746463-730F-4F15-B304-6BC962C9578E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D97D574-20FF-48D0-A05C-5A6828B71DB4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0CB0F5-0D1E-4CFF-AB64-03A8C03B598A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C3D2EA5-EFD9-4AD1-8BD8-9E4C5DC680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274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72F7-DC4D-42B7-9D38-B4CD8818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8551D-3F19-47B0-8956-0EBBD0C46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00699-9F38-4C8E-9125-2D24C7E2E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38D7B-8F34-4FDB-BE07-2A2BF4DEF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77DF3-81FC-416C-8764-83AE19A2A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0E8E89-D064-47A4-91A3-FB936264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FEA80-CE63-497A-B906-01DA2248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064BB0-0BF9-4831-993B-552259E8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C4A628-301F-4DE3-9E4F-B96C5F2AE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3ED3CE8-D42D-452B-B9F0-EF3C21CA9C1A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794549-D297-49CF-AC29-FB6DA187C901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51306A-0361-47C3-BDDB-034241E5D80B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B827D0-CEA1-4BE5-BBB7-B32CCA77590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D5FFBC-BEF2-43B2-96FF-F180212B1C5E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 descr="C:\Users\Rabab kandil\Desktop\PNG_HFABA_Logos\PNG_English_HFABA_Logo.png">
            <a:extLst>
              <a:ext uri="{FF2B5EF4-FFF2-40B4-BE49-F238E27FC236}">
                <a16:creationId xmlns:a16="http://schemas.microsoft.com/office/drawing/2014/main" id="{8AEE9894-CC8F-4CCA-BEC6-223A538AC0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18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5BEA-0F45-4C43-9B52-1D3A0D64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D1176-BA7D-49CA-9542-A2487626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0EA08-397E-45EB-8621-44115CEC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61533-4AB5-4745-ABDC-65FDB497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0F836C-3CBB-4AA0-A4D5-116F6AF86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0A8B1D2-13F2-4A7B-B596-EABBF94A694A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711BD8-C8BC-4EBC-9A3F-38AA4C1F3146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3E5F67-2A04-498F-9FBB-4281237CD4FA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0CA047-3428-496F-8F59-EC6D329F6283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3085D2-96C4-4F1E-B89A-0E27DC40B72A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C:\Users\Rabab kandil\Desktop\PNG_HFABA_Logos\PNG_English_HFABA_Logo.png">
            <a:extLst>
              <a:ext uri="{FF2B5EF4-FFF2-40B4-BE49-F238E27FC236}">
                <a16:creationId xmlns:a16="http://schemas.microsoft.com/office/drawing/2014/main" id="{28D73D0C-D59E-4C0F-89F9-C3330A5A4C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453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F3261E-5EED-482D-BDC2-F352B6A5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B0C70-76F4-48AD-9B30-E626D1E3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38A3-9756-48C1-9215-A20E1795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3F92BC-4DE5-4AF7-BADD-2163AEF945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AF4A2FB-AF65-4881-86BF-20A88EE8ED6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1AE192-ED79-4DCD-A3C2-7479D792CE3A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BA3129-395C-4A8A-9259-840F517FFFA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3E1E426-D8EC-4F1C-81C9-AB12080C9F6F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ED45FB-CE16-4DD4-97BA-4A523E93A073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C:\Users\Rabab kandil\Desktop\PNG_HFABA_Logos\PNG_English_HFABA_Logo.png">
            <a:extLst>
              <a:ext uri="{FF2B5EF4-FFF2-40B4-BE49-F238E27FC236}">
                <a16:creationId xmlns:a16="http://schemas.microsoft.com/office/drawing/2014/main" id="{EDB74215-A802-4A9B-8A8B-38718AEA6D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  <p:pic>
        <p:nvPicPr>
          <p:cNvPr id="12" name="Picture 11" descr="C:\Users\Rabab kandil\Downloads\who logos\English-NEW-WHO-EMRO-Logo\English-Blue-JPG-WHO-EMRO-Logo.JPG">
            <a:extLst>
              <a:ext uri="{FF2B5EF4-FFF2-40B4-BE49-F238E27FC236}">
                <a16:creationId xmlns:a16="http://schemas.microsoft.com/office/drawing/2014/main" id="{0D800184-F913-44FA-9E0B-5B97683AC7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836635"/>
            <a:ext cx="2048726" cy="836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514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ED026-F111-400D-B1FC-18618F76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C55D-1528-46D4-8767-BEB64372E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1FF95-CF07-49B2-B571-E3BB575B7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39978-5AE4-46CB-A04F-8BF5BFAD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ADF14-318D-4680-8B35-B435896F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66327-6D56-4338-92F9-C62B842A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EDFCC-4E6F-4D8C-BE2D-94437B5460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18E394-0326-4D3D-9FA8-30CD64F70F32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9DABB4-B08E-4565-A921-AAF472F65962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C3012E-5C79-4808-A498-7D5856FD4FC1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2B14B0-1A31-4610-88FB-8C4EA233BE7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82BCB2-B968-4F80-B4FC-170738F71733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7415C649-EC7A-4F1A-81BA-38E9E02925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815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55CA-5EB6-419F-B718-FC08EBD5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54C495-0C32-4977-B15D-538AA7723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BDDF0-F2E7-4787-A35D-FDD442C25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0A547-D97E-475C-B1C7-3E3B2A4E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1B109-23E9-4E60-93B9-C016DD5E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6C876-8C81-48FC-B1CD-A2C0ED932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9C808F-A5F3-4E1D-AD1C-76BEC93947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3B3748D-7189-4C83-A424-2A0D9798A26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F2D5BB-0772-4E48-8266-C1F0262346AD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EDDBFE-7E66-4E1E-BA9F-AD32F0DC99A0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55A0E-020A-4BFA-966A-FDE11F1D1A15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B26DB1-4BCF-49BB-B40C-E60470C16F2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B2421FC0-B450-4D8B-A28F-49F9517FDF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656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B6E4-73F1-4551-8969-913AE138C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8B113D-DCF1-4561-BA5E-BA1A056E2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EEE2E-6C0B-474E-9E87-3047697B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E5E00-02B3-4F97-9F1B-5C5DDC8A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5B475-8AFB-4238-B5FC-9E13AE51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968CC0-E6FC-45D8-8DE7-D5421F6C7E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4C60C0-CBA8-40D7-B13A-8109E5406503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E64687-4943-479D-A636-8792519FA328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485522-77FA-4E48-BA89-5140828DD6C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3F31B4-3B11-44B4-BA7D-D8AD5EDF42A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BA9FE5-C916-4F41-8F4F-1B95D75413B8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EAC2FAB4-6433-45D8-BC64-C82BEA1536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423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3DC3EF-B3C0-4518-9AF8-8DAF46C79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B7C30E-58F1-49D2-A029-91A68FF4D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A3F09-CDE6-41C2-A1C4-30DE756D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2ED01-2BB3-4C6A-A54F-74762E79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3FEBA-CB19-4974-9F46-26C098A4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D00B53-B934-4F86-AA09-9A0146E847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8401823-7AD7-46BE-8A86-389ACAB58F61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783423F-93DD-4BDA-8496-B7A4B0F2C91B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2D1CA4-F799-4B6E-91FB-36DD46E4D4E2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A11C10-EAAB-47D7-8267-8EFEF3B1265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EA9468-D133-478A-96D6-626EBB38F0D1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EC1B79D1-B25F-41B7-8176-475D97C174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71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37" y="5560086"/>
            <a:ext cx="2527300" cy="1040273"/>
          </a:xfrm>
          <a:prstGeom prst="rect">
            <a:avLst/>
          </a:prstGeom>
        </p:spPr>
      </p:pic>
      <p:pic>
        <p:nvPicPr>
          <p:cNvPr id="12" name="Picture 2" descr="D:\Freelancing\WHO_work\BG RC new2.jpg">
            <a:extLst>
              <a:ext uri="{FF2B5EF4-FFF2-40B4-BE49-F238E27FC236}">
                <a16:creationId xmlns:a16="http://schemas.microsoft.com/office/drawing/2014/main" id="{65FD60BE-3A74-492A-9D3A-8974ACD8E2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ffectLst>
            <a:glow>
              <a:schemeClr val="accent1"/>
            </a:glow>
            <a:softEdge rad="0"/>
          </a:effectLst>
        </p:spPr>
      </p:pic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527DC8A0-6801-4774-B485-3652E28FF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38102" y="428604"/>
            <a:ext cx="1582009" cy="1023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5808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64452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2057"/>
            <a:ext cx="10515600" cy="3784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38200" y="1021365"/>
            <a:ext cx="10515600" cy="567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0B5A8D0-A40A-4B81-B131-6ED7FE1A9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8" y="5941224"/>
            <a:ext cx="1904257" cy="76794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6EB743F-79A8-4568-BBCC-F82B6A4E3901}"/>
              </a:ext>
            </a:extLst>
          </p:cNvPr>
          <p:cNvGrpSpPr/>
          <p:nvPr userDrawn="1"/>
        </p:nvGrpSpPr>
        <p:grpSpPr>
          <a:xfrm>
            <a:off x="0" y="-40894"/>
            <a:ext cx="12192000" cy="6750058"/>
            <a:chOff x="0" y="-77220"/>
            <a:chExt cx="12192000" cy="6750058"/>
          </a:xfrm>
        </p:grpSpPr>
        <p:pic>
          <p:nvPicPr>
            <p:cNvPr id="37" name="Picture 36" descr="C:\Users\Rabab kandil\Downloads\who logos\English-NEW-WHO-EMRO-Logo\English-Blue-JPG-WHO-EMRO-Logo.JPG">
              <a:extLst>
                <a:ext uri="{FF2B5EF4-FFF2-40B4-BE49-F238E27FC236}">
                  <a16:creationId xmlns:a16="http://schemas.microsoft.com/office/drawing/2014/main" id="{5F7FF8F2-93D9-4EF1-97E0-73EE2DFFF0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" y="5836635"/>
              <a:ext cx="2048726" cy="836203"/>
            </a:xfrm>
            <a:prstGeom prst="rect">
              <a:avLst/>
            </a:prstGeom>
            <a:noFill/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67B4F3D-E8C1-4E17-B40D-5E9BB429E4D4}"/>
                </a:ext>
              </a:extLst>
            </p:cNvPr>
            <p:cNvGrpSpPr/>
            <p:nvPr userDrawn="1"/>
          </p:nvGrpSpPr>
          <p:grpSpPr>
            <a:xfrm>
              <a:off x="0" y="-77220"/>
              <a:ext cx="12192000" cy="304087"/>
              <a:chOff x="0" y="-23430"/>
              <a:chExt cx="12192000" cy="304087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A3CDF3A-CEEF-4544-8AF2-5F29CD998165}"/>
                  </a:ext>
                </a:extLst>
              </p:cNvPr>
              <p:cNvSpPr/>
              <p:nvPr/>
            </p:nvSpPr>
            <p:spPr>
              <a:xfrm>
                <a:off x="4554071" y="-23430"/>
                <a:ext cx="7637929" cy="304086"/>
              </a:xfrm>
              <a:prstGeom prst="rect">
                <a:avLst/>
              </a:prstGeom>
              <a:solidFill>
                <a:srgbClr val="F59E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4A22E2D-E112-4460-B82F-D0088137EFA1}"/>
                  </a:ext>
                </a:extLst>
              </p:cNvPr>
              <p:cNvSpPr/>
              <p:nvPr/>
            </p:nvSpPr>
            <p:spPr>
              <a:xfrm>
                <a:off x="3715871" y="-23430"/>
                <a:ext cx="7637929" cy="304086"/>
              </a:xfrm>
              <a:prstGeom prst="rect">
                <a:avLst/>
              </a:prstGeom>
              <a:solidFill>
                <a:srgbClr val="E849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07FBF0A-F7F5-42FD-8692-FF50092ED298}"/>
                  </a:ext>
                </a:extLst>
              </p:cNvPr>
              <p:cNvSpPr/>
              <p:nvPr/>
            </p:nvSpPr>
            <p:spPr>
              <a:xfrm>
                <a:off x="1690743" y="-23429"/>
                <a:ext cx="8270838" cy="304086"/>
              </a:xfrm>
              <a:prstGeom prst="rect">
                <a:avLst/>
              </a:prstGeom>
              <a:solidFill>
                <a:srgbClr val="79A1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A03A5E6-6AB9-49FB-B3AB-D99DC6C0F710}"/>
                  </a:ext>
                </a:extLst>
              </p:cNvPr>
              <p:cNvSpPr/>
              <p:nvPr/>
            </p:nvSpPr>
            <p:spPr>
              <a:xfrm>
                <a:off x="0" y="-23429"/>
                <a:ext cx="6809592" cy="304085"/>
              </a:xfrm>
              <a:prstGeom prst="rect">
                <a:avLst/>
              </a:prstGeom>
              <a:solidFill>
                <a:srgbClr val="2A90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0A11155-17D9-45F0-8372-5E0A4D3CD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0504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497205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 sz="2800"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 sz="2400"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391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BA42634-C11F-4525-AE84-F56E20BD878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CA6EF8-B2E0-41CC-8EBD-28910703E4B4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B6F1A4-39AA-4AED-BDEA-F5D7CA749AB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1AD746-F2DA-4061-B134-D2F13FF4F31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136F900-FD59-4283-AF34-B87395A5939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2560B24-233E-46FF-AF72-4011D703E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6526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37" y="5560086"/>
            <a:ext cx="2527300" cy="1040273"/>
          </a:xfrm>
          <a:prstGeom prst="rect">
            <a:avLst/>
          </a:prstGeom>
        </p:spPr>
      </p:pic>
      <p:pic>
        <p:nvPicPr>
          <p:cNvPr id="12" name="Picture 2" descr="D:\Freelancing\WHO_work\BG RC new2.jpg">
            <a:extLst>
              <a:ext uri="{FF2B5EF4-FFF2-40B4-BE49-F238E27FC236}">
                <a16:creationId xmlns:a16="http://schemas.microsoft.com/office/drawing/2014/main" id="{65FD60BE-3A74-492A-9D3A-8974ACD8E2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ffectLst>
            <a:glow>
              <a:schemeClr val="accent1"/>
            </a:glow>
            <a:softEdge rad="0"/>
          </a:effectLst>
        </p:spPr>
      </p:pic>
      <p:pic>
        <p:nvPicPr>
          <p:cNvPr id="14" name="Picture 13" descr="C:\Users\Rabab kandil\Downloads\who logos\English-NEW-WHO-EMRO-Logo\English-Blue-JPG-WHO-EMRO-Logo.JPG">
            <a:extLst>
              <a:ext uri="{FF2B5EF4-FFF2-40B4-BE49-F238E27FC236}">
                <a16:creationId xmlns:a16="http://schemas.microsoft.com/office/drawing/2014/main" id="{1ACFC7CC-B69C-4056-B783-D924AFBC29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4108" y="558135"/>
            <a:ext cx="2162784" cy="882757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EF80DA-FEB8-432C-9881-DF040F4F2EAA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" t="26224" r="72243" b="22137"/>
          <a:stretch/>
        </p:blipFill>
        <p:spPr bwMode="auto">
          <a:xfrm>
            <a:off x="660977" y="558135"/>
            <a:ext cx="2339041" cy="882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CEBF8A-E745-4F8B-A202-2A73E0931AF5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7" t="19760" r="56356" b="22137"/>
          <a:stretch/>
        </p:blipFill>
        <p:spPr bwMode="auto">
          <a:xfrm>
            <a:off x="3303772" y="457201"/>
            <a:ext cx="1950402" cy="983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22AC7A-E46D-44B6-9B24-55AE0A55B7D7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7" t="24067" r="3557" b="21477"/>
          <a:stretch/>
        </p:blipFill>
        <p:spPr bwMode="auto">
          <a:xfrm>
            <a:off x="9074649" y="558136"/>
            <a:ext cx="1950402" cy="882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6170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64452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2057"/>
            <a:ext cx="10515600" cy="3784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38200" y="1021365"/>
            <a:ext cx="10515600" cy="567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0B5A8D0-A40A-4B81-B131-6ED7FE1A9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8" y="5941224"/>
            <a:ext cx="1904257" cy="76794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67B4F3D-E8C1-4E17-B40D-5E9BB429E4D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A3CDF3A-CEEF-4544-8AF2-5F29CD998165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4A22E2D-E112-4460-B82F-D0088137EFA1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07FBF0A-F7F5-42FD-8692-FF50092ED298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A03A5E6-6AB9-49FB-B3AB-D99DC6C0F710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0A11155-17D9-45F0-8372-5E0A4D3CD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997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723900"/>
            <a:ext cx="10515600" cy="3838575"/>
          </a:xfrm>
          <a:prstGeom prst="rect">
            <a:avLst/>
          </a:prstGeom>
        </p:spPr>
        <p:txBody>
          <a:bodyPr anchor="b"/>
          <a:lstStyle>
            <a:lvl1pPr>
              <a:defRPr sz="5800" b="1">
                <a:solidFill>
                  <a:srgbClr val="275995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One Health </a:t>
            </a:r>
            <a:br>
              <a:rPr lang="en-US" dirty="0"/>
            </a:br>
            <a:r>
              <a:rPr lang="en-US" dirty="0"/>
              <a:t>Regional prospective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0006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75995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Ahmed Saad</a:t>
            </a:r>
          </a:p>
          <a:p>
            <a:pPr lvl="0"/>
            <a:r>
              <a:rPr lang="en-US" dirty="0"/>
              <a:t>FAO-RNE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C1D2B4B-3E8C-48A8-95A8-45396BA206C9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7095D9-C378-445B-B473-8F7927E3674F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53FC4B-4783-47FB-8617-74AC640EE5D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1648EE8-B5EC-4267-A72D-0D4C3D330245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0948B46-C4D9-46B6-A1E0-23626CF989FF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A54B243F-DE9D-4BAB-81A5-B4CA40ED17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4331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84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84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F84ABF0-8306-4BC7-B9A5-41D0B13DBAB0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BB5EE9-70C3-42C8-9A5A-4FDF804AA783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1AF7A8-8417-465F-B496-EA3DEA968D2C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CA64235-7DF6-40CE-99A4-DC503103004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60A051D-AB48-46A4-9CC6-993F04B8AA5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55E7814-2B0B-447F-8972-7A6F1B4173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890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6"/>
            <a:ext cx="5157787" cy="2914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14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97A25FF-BF1E-42B0-8A69-DBDABCC3F0E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0C381B0-F1A6-4CA0-8151-0645C5881317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04A9476-6DBD-46EC-B158-77BF5150DE00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EBDB3AD-42F4-4358-9AC6-67AEF7D8A268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85ACE94-6728-42F1-AFF9-5A4F7EF29D27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 descr="C:\Users\Rabab kandil\Desktop\PNG_HFABA_Logos\PNG_English_HFABA_Logo.png">
            <a:extLst>
              <a:ext uri="{FF2B5EF4-FFF2-40B4-BE49-F238E27FC236}">
                <a16:creationId xmlns:a16="http://schemas.microsoft.com/office/drawing/2014/main" id="{84406D8D-7157-49C2-831D-14355F0DB3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2497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C0A9A7B1-587B-4837-B00C-910D4181852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7F61A46-EB11-4114-B6B1-95F280CF111D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C014F87-6008-42F0-ACF0-83D216AC73BD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B78C63-9642-4B31-9112-17834E1F99DA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E673D43-338F-444F-A711-A28A8B93284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Picture 11" descr="C:\Users\Rabab kandil\Desktop\PNG_HFABA_Logos\PNG_English_HFABA_Logo.png">
            <a:extLst>
              <a:ext uri="{FF2B5EF4-FFF2-40B4-BE49-F238E27FC236}">
                <a16:creationId xmlns:a16="http://schemas.microsoft.com/office/drawing/2014/main" id="{DF9361F8-CBD6-438A-B99E-718BF6D5BD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531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497205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 sz="2800"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 sz="2400"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391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BA42634-C11F-4525-AE84-F56E20BD878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CA6EF8-B2E0-41CC-8EBD-28910703E4B4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B6F1A4-39AA-4AED-BDEA-F5D7CA749AB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1AD746-F2DA-4061-B134-D2F13FF4F31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136F900-FD59-4283-AF34-B87395A5939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2560B24-233E-46FF-AF72-4011D703E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7580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5C70693-6C1A-41A2-A0EF-A1F39151B811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8B45885-9D67-42B7-BDB7-0EF06FCA0398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0381903-929B-46EF-A73B-EE9651C74956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D75F120-2F22-4CD5-933D-A94FAC34A802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E17BEE2-0E5B-488C-98F2-867EC2CA9586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 descr="C:\Users\Rabab kandil\Desktop\PNG_HFABA_Logos\PNG_English_HFABA_Logo.png">
            <a:extLst>
              <a:ext uri="{FF2B5EF4-FFF2-40B4-BE49-F238E27FC236}">
                <a16:creationId xmlns:a16="http://schemas.microsoft.com/office/drawing/2014/main" id="{DEDD460D-E30B-479A-9C4A-0957EACA3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102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172200" cy="50964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962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9B7904E2-F330-4F18-9449-991C1915E16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1987D8A-EB26-4885-9560-9542B5454A27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CCC9E8A-58FA-471E-A3DC-4632B368686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DF2AC8B-275C-4DD9-BE42-BEAB571CB673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AD86A96-DB04-40B8-96D0-EA59734B56AF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E34414B-0D6F-44FD-B5D7-6CD466BC0F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9774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62267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FCD5CD9-B3D2-40A7-96A0-803CAF763AF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1238DDC-6CA5-4283-8966-8D208E64C41E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85D6239-1D32-478B-B858-23C1497B451B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4141BD3-C10F-4EE2-BFFD-DE5724D37D19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1508D9-8DF7-4EF0-B4CD-3575CB43B4AE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1021B1E3-89C9-4CB8-9D72-3DBACD7869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4692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3000" y="365125"/>
            <a:ext cx="2590800" cy="5140325"/>
          </a:xfrm>
          <a:prstGeom prst="rect">
            <a:avLst/>
          </a:prstGeom>
        </p:spPr>
        <p:txBody>
          <a:bodyPr vert="eaVert"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1403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DB802-3F39-451F-AC52-39149D3B98D5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039A61-B070-466B-8074-84118B420845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EFDAF3-0B1C-4BB6-A049-1C439501800C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845EB65-0D55-4D19-9F3C-D1AB54693BD0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123307C-B2D1-4E44-9D7D-A50F8F906D32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080909B0-A47D-459E-AD6B-54FF8BD5F1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373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158F1-060B-42F8-BF01-6BE289298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DFFC3-FE35-42E0-8E62-E0AC2BF52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46337-70FD-410A-AB2A-D9C03F56E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D0F4-894B-410D-884B-A2030EBADC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573C8-FC7E-4320-962A-3F6AA4023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6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60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58146F5-57D8-42A5-B142-7918F080BE01}"/>
              </a:ext>
            </a:extLst>
          </p:cNvPr>
          <p:cNvGrpSpPr/>
          <p:nvPr/>
        </p:nvGrpSpPr>
        <p:grpSpPr>
          <a:xfrm>
            <a:off x="1972454" y="1878659"/>
            <a:ext cx="8601075" cy="3542770"/>
            <a:chOff x="2804106" y="1628506"/>
            <a:chExt cx="7610406" cy="3276983"/>
          </a:xfrm>
        </p:grpSpPr>
        <p:cxnSp>
          <p:nvCxnSpPr>
            <p:cNvPr id="4" name="Straight Connector 3"/>
            <p:cNvCxnSpPr>
              <a:cxnSpLocks/>
            </p:cNvCxnSpPr>
            <p:nvPr/>
          </p:nvCxnSpPr>
          <p:spPr>
            <a:xfrm>
              <a:off x="2836379" y="1820733"/>
              <a:ext cx="0" cy="308475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3B314B1-E3B8-4FAD-9D87-6EFCBB9195C0}"/>
                </a:ext>
              </a:extLst>
            </p:cNvPr>
            <p:cNvGrpSpPr/>
            <p:nvPr/>
          </p:nvGrpSpPr>
          <p:grpSpPr>
            <a:xfrm>
              <a:off x="2804106" y="1628506"/>
              <a:ext cx="7610406" cy="3231178"/>
              <a:chOff x="2804106" y="1628506"/>
              <a:chExt cx="7610406" cy="3231178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868653" y="1628506"/>
                <a:ext cx="7545859" cy="711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4400" dirty="0">
                  <a:solidFill>
                    <a:srgbClr val="275995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5171EC-08D6-4461-9F0A-539AE8A9C020}"/>
                  </a:ext>
                </a:extLst>
              </p:cNvPr>
              <p:cNvSpPr txBox="1"/>
              <p:nvPr/>
            </p:nvSpPr>
            <p:spPr>
              <a:xfrm>
                <a:off x="2868653" y="2487478"/>
                <a:ext cx="60942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A90C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A50F49-B65B-4039-BC9C-7D329C3728FD}"/>
                  </a:ext>
                </a:extLst>
              </p:cNvPr>
              <p:cNvSpPr txBox="1"/>
              <p:nvPr/>
            </p:nvSpPr>
            <p:spPr>
              <a:xfrm>
                <a:off x="2804106" y="3109215"/>
                <a:ext cx="6995169" cy="427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US" sz="24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EA08BD1-C647-4ED6-BBBE-2E8A759AD79C}"/>
                  </a:ext>
                </a:extLst>
              </p:cNvPr>
              <p:cNvSpPr txBox="1"/>
              <p:nvPr/>
            </p:nvSpPr>
            <p:spPr>
              <a:xfrm>
                <a:off x="2868653" y="4432654"/>
                <a:ext cx="7124462" cy="427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DA66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3D55546-AB0E-4F12-8B81-2A1115704C6A}"/>
              </a:ext>
            </a:extLst>
          </p:cNvPr>
          <p:cNvSpPr txBox="1"/>
          <p:nvPr/>
        </p:nvSpPr>
        <p:spPr>
          <a:xfrm>
            <a:off x="2313795" y="2124768"/>
            <a:ext cx="895152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One Health Regional Coordination initiatives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Dr. Heba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Mahrous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Veterinary Epidemiologist, One Health Technical Officer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cs typeface="Arial" panose="020B0604020202020204" pitchFamily="34" charset="0"/>
              </a:rPr>
              <a:t>WHO Regional Office for the Eastern Mediterranean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4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400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Advancing Integrated Surveillance of Foodborne Antimicrobial Resistance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30 September 2025 Muscat, Oman 12:00-13:15 GST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3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D8CF-F333-40B9-8F45-5B7C535E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DB1AD4-E594-311E-78AB-D983CB56C0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030700"/>
              </p:ext>
            </p:extLst>
          </p:nvPr>
        </p:nvGraphicFramePr>
        <p:xfrm>
          <a:off x="907774" y="1630018"/>
          <a:ext cx="10739034" cy="2629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467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E0511-7A4D-AD9A-521D-45DFEF98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Health Regional activities</a:t>
            </a:r>
          </a:p>
        </p:txBody>
      </p:sp>
      <p:pic>
        <p:nvPicPr>
          <p:cNvPr id="5" name="Content Placeholder 3" descr="A collage of a group of people&#10;&#10;AI-generated content may be incorrect.">
            <a:extLst>
              <a:ext uri="{FF2B5EF4-FFF2-40B4-BE49-F238E27FC236}">
                <a16:creationId xmlns:a16="http://schemas.microsoft.com/office/drawing/2014/main" id="{C1169B9A-8161-48B0-25FA-AA6BB4F86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288" y="1009650"/>
            <a:ext cx="10139423" cy="5215313"/>
          </a:xfrm>
        </p:spPr>
      </p:pic>
    </p:spTree>
    <p:extLst>
      <p:ext uri="{BB962C8B-B14F-4D97-AF65-F5344CB8AC3E}">
        <p14:creationId xmlns:p14="http://schemas.microsoft.com/office/powerpoint/2010/main" val="253356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 white cover with blue and orange circles&#10;&#10;AI-generated content may be incorrect.">
            <a:extLst>
              <a:ext uri="{FF2B5EF4-FFF2-40B4-BE49-F238E27FC236}">
                <a16:creationId xmlns:a16="http://schemas.microsoft.com/office/drawing/2014/main" id="{D9AD7E39-8D82-FB25-0374-A9E1CCF11A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1" r="2" b="19169"/>
          <a:stretch>
            <a:fillRect/>
          </a:stretch>
        </p:blipFill>
        <p:spPr>
          <a:xfrm>
            <a:off x="6528417" y="1113183"/>
            <a:ext cx="5181600" cy="5384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DDE16B-C21B-B309-36E6-71EBF02156F7}"/>
              </a:ext>
            </a:extLst>
          </p:cNvPr>
          <p:cNvSpPr txBox="1"/>
          <p:nvPr/>
        </p:nvSpPr>
        <p:spPr>
          <a:xfrm>
            <a:off x="481983" y="1013526"/>
            <a:ext cx="5424312" cy="54904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</a:rPr>
              <a:t>Purpose  </a:t>
            </a:r>
          </a:p>
          <a:p>
            <a:pPr marL="228600" marR="0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</a:rPr>
              <a:t>To advance the OH implementation at regional and national level, to detect, prevent, and respond to health threats at the human-animal-environment interface using the One Health approach through collaborative efforts.</a:t>
            </a:r>
          </a:p>
          <a:p>
            <a:pPr marR="0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</a:rPr>
              <a:t>Operational objectives</a:t>
            </a:r>
          </a:p>
          <a:p>
            <a:pPr marL="228600" marR="0" lvl="0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</a:rPr>
              <a:t>Implement a comprehensive regional mechanism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</a:rPr>
              <a:t>that establishes multisectoral approaches to enhance the health of humans, animals, and environment. </a:t>
            </a:r>
          </a:p>
          <a:p>
            <a:pPr marL="228600" marR="0" lvl="0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</a:rPr>
              <a:t>Efficiently and effectively use the OH approach in the prevention and control of health threats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</a:rPr>
              <a:t> at the human-animal-environment interface which will minimize their negative consequences on the health system and well-being.</a:t>
            </a:r>
          </a:p>
          <a:p>
            <a:pPr marL="228600" marR="0" lvl="0" indent="-2286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effectLst/>
              </a:rPr>
              <a:t>Promote the use of technology and tools for joint OH practices, enhancing data integration and information-sharing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effectLst/>
              </a:rPr>
              <a:t>across sectors at the national and regional levels.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76B53C-BA3A-1597-2803-F17E44090F71}"/>
              </a:ext>
            </a:extLst>
          </p:cNvPr>
          <p:cNvSpPr txBox="1">
            <a:spLocks/>
          </p:cNvSpPr>
          <p:nvPr/>
        </p:nvSpPr>
        <p:spPr>
          <a:xfrm>
            <a:off x="187187" y="360403"/>
            <a:ext cx="11817626" cy="6445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A90C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2A90C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One Health Regional Quadripartite Action Plan</a:t>
            </a:r>
          </a:p>
        </p:txBody>
      </p:sp>
    </p:spTree>
    <p:extLst>
      <p:ext uri="{BB962C8B-B14F-4D97-AF65-F5344CB8AC3E}">
        <p14:creationId xmlns:p14="http://schemas.microsoft.com/office/powerpoint/2010/main" val="34539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D3D5B-FD07-6A89-2140-3F93B8B7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E360-7172-1D19-F60E-5939C86A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34" y="451450"/>
            <a:ext cx="11946466" cy="64452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sz="2800" dirty="0"/>
              <a:t>One Health Regional Quadripartite Coordination Mechanism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291B8B-E0E6-5647-5315-8A6666DFE0CF}"/>
              </a:ext>
            </a:extLst>
          </p:cNvPr>
          <p:cNvGrpSpPr/>
          <p:nvPr/>
        </p:nvGrpSpPr>
        <p:grpSpPr>
          <a:xfrm>
            <a:off x="610246" y="1340451"/>
            <a:ext cx="10695963" cy="2909734"/>
            <a:chOff x="831309" y="1716711"/>
            <a:chExt cx="10695963" cy="290973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4121880-A74A-817A-E1AE-F1BDDFD2CAC0}"/>
                </a:ext>
              </a:extLst>
            </p:cNvPr>
            <p:cNvSpPr/>
            <p:nvPr/>
          </p:nvSpPr>
          <p:spPr>
            <a:xfrm>
              <a:off x="831309" y="2699657"/>
              <a:ext cx="3414319" cy="177606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Represented by Respective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Regional Heads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of the Quadripartite organizations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F238A3-1171-FC20-6D39-FC170D1752C5}"/>
                </a:ext>
              </a:extLst>
            </p:cNvPr>
            <p:cNvSpPr/>
            <p:nvPr/>
          </p:nvSpPr>
          <p:spPr>
            <a:xfrm>
              <a:off x="8112953" y="2692071"/>
              <a:ext cx="3414319" cy="17836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Technical officers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from each Quadripartite organization. The scope of the OHTG for One Health approach covers zoonotic diseases,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food safety, and AMR.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69D327E-C3D6-B258-5A03-773A9B1A4C1F}"/>
                </a:ext>
              </a:extLst>
            </p:cNvPr>
            <p:cNvSpPr/>
            <p:nvPr/>
          </p:nvSpPr>
          <p:spPr>
            <a:xfrm>
              <a:off x="4472131" y="2699657"/>
              <a:ext cx="3414319" cy="177607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One Health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focal points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from FAO, UNEP, WHO and WOAH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coordinate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 among the different technical working groups and the steering committee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Arrow: Left-Right 10">
              <a:extLst>
                <a:ext uri="{FF2B5EF4-FFF2-40B4-BE49-F238E27FC236}">
                  <a16:creationId xmlns:a16="http://schemas.microsoft.com/office/drawing/2014/main" id="{891213FD-42FB-CBC3-F243-333EAE0D211A}"/>
                </a:ext>
              </a:extLst>
            </p:cNvPr>
            <p:cNvSpPr/>
            <p:nvPr/>
          </p:nvSpPr>
          <p:spPr>
            <a:xfrm>
              <a:off x="2452021" y="4370547"/>
              <a:ext cx="7454538" cy="255898"/>
            </a:xfrm>
            <a:prstGeom prst="leftRightArrow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E8CA031-0C69-9FC8-0775-E93FFFAFAB66}"/>
                </a:ext>
              </a:extLst>
            </p:cNvPr>
            <p:cNvSpPr/>
            <p:nvPr/>
          </p:nvSpPr>
          <p:spPr>
            <a:xfrm>
              <a:off x="1323623" y="1724297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Regional One Health Executive Committee (Regional OHEC)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179882B-5D00-BE0C-30F0-320695383603}"/>
                </a:ext>
              </a:extLst>
            </p:cNvPr>
            <p:cNvSpPr/>
            <p:nvPr/>
          </p:nvSpPr>
          <p:spPr>
            <a:xfrm>
              <a:off x="4964445" y="1716711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Regional One Health Coordination Group (Regional OHCG)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864DACD-3FC6-B2F7-6941-1FD42737D3EC}"/>
                </a:ext>
              </a:extLst>
            </p:cNvPr>
            <p:cNvSpPr/>
            <p:nvPr/>
          </p:nvSpPr>
          <p:spPr>
            <a:xfrm>
              <a:off x="8605267" y="1724297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Regional One Health Technical Groups (Regional OHTG)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 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7806761-54D8-7E1E-A3B0-D619623ADE9C}"/>
              </a:ext>
            </a:extLst>
          </p:cNvPr>
          <p:cNvSpPr txBox="1"/>
          <p:nvPr/>
        </p:nvSpPr>
        <p:spPr>
          <a:xfrm>
            <a:off x="1804399" y="4496158"/>
            <a:ext cx="151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Annually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B6F9E5-CFA9-1BF4-F98C-29343B3971F8}"/>
              </a:ext>
            </a:extLst>
          </p:cNvPr>
          <p:cNvSpPr txBox="1"/>
          <p:nvPr/>
        </p:nvSpPr>
        <p:spPr>
          <a:xfrm>
            <a:off x="5424388" y="4438116"/>
            <a:ext cx="151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Monthly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CE1498-529B-45C7-A444-52518A40C7B1}"/>
              </a:ext>
            </a:extLst>
          </p:cNvPr>
          <p:cNvSpPr txBox="1"/>
          <p:nvPr/>
        </p:nvSpPr>
        <p:spPr>
          <a:xfrm>
            <a:off x="9068340" y="4310447"/>
            <a:ext cx="15160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Every 2-3 Monthly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03FF58-850E-D9E3-A2A4-3D7C64850257}"/>
              </a:ext>
            </a:extLst>
          </p:cNvPr>
          <p:cNvSpPr txBox="1"/>
          <p:nvPr/>
        </p:nvSpPr>
        <p:spPr>
          <a:xfrm>
            <a:off x="94268" y="4380012"/>
            <a:ext cx="1679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Meetings either virtual or hybrid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B3DC48F-5A0C-0DC4-A5EE-A70142D11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0762" y="4380012"/>
            <a:ext cx="1289732" cy="7254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47EC78-2A57-F177-920F-6EF2CECBF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954" y="4380012"/>
            <a:ext cx="1084884" cy="66762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6BB770E-9DAD-C679-186E-1EE7D29260BA}"/>
              </a:ext>
            </a:extLst>
          </p:cNvPr>
          <p:cNvSpPr txBox="1"/>
          <p:nvPr/>
        </p:nvSpPr>
        <p:spPr>
          <a:xfrm>
            <a:off x="3026004" y="6081241"/>
            <a:ext cx="2191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Annually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601700C2-3B22-E763-2AFB-811108D395F6}"/>
              </a:ext>
            </a:extLst>
          </p:cNvPr>
          <p:cNvSpPr/>
          <p:nvPr/>
        </p:nvSpPr>
        <p:spPr>
          <a:xfrm>
            <a:off x="2818613" y="5526687"/>
            <a:ext cx="2398749" cy="46166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4F2F30C-BFC5-5B82-C7A3-0C16891C28CB}"/>
              </a:ext>
            </a:extLst>
          </p:cNvPr>
          <p:cNvSpPr/>
          <p:nvPr/>
        </p:nvSpPr>
        <p:spPr>
          <a:xfrm>
            <a:off x="1022251" y="5495357"/>
            <a:ext cx="1796363" cy="5823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(Regional OHEC)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C68927B-0367-3FF5-DCB7-ECCD368E50D6}"/>
              </a:ext>
            </a:extLst>
          </p:cNvPr>
          <p:cNvSpPr/>
          <p:nvPr/>
        </p:nvSpPr>
        <p:spPr>
          <a:xfrm>
            <a:off x="5271767" y="5405959"/>
            <a:ext cx="1815046" cy="5823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(Regional OHCG)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FDE44D5-7F2A-2256-7790-F5CF5383A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3666750" y="5203470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2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11F4-BACF-B60A-5C28-001311E0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5" y="397564"/>
            <a:ext cx="11509513" cy="76150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2</a:t>
            </a:r>
            <a:r>
              <a:rPr lang="en-US" sz="4000" b="1" baseline="30000" dirty="0">
                <a:solidFill>
                  <a:schemeClr val="accent1"/>
                </a:solidFill>
              </a:rPr>
              <a:t>nd</a:t>
            </a:r>
            <a:r>
              <a:rPr lang="en-US" sz="4000" b="1" dirty="0">
                <a:solidFill>
                  <a:schemeClr val="accent1"/>
                </a:solidFill>
              </a:rPr>
              <a:t> One Health Regional Conference, June 14-15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076C37-1B81-826A-4DBD-699224BC11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t="19894" r="2508" b="18087"/>
          <a:stretch/>
        </p:blipFill>
        <p:spPr>
          <a:xfrm>
            <a:off x="6015111" y="1503448"/>
            <a:ext cx="5069212" cy="218640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5BD4E7-4C86-A2AE-8C3F-9E1FDCA8C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5000" y="1577041"/>
            <a:ext cx="4001036" cy="2301226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Ministers of Health, Agriculture and Environment from 17 countries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Over than 400 attendees joined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Tunis declaration issued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2BA055-C9EE-CE2E-CE28-2BDA8ABF5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036" y="3878267"/>
            <a:ext cx="7280372" cy="258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9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9C5FC-7256-0DF4-5BAE-6A4A99E05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One Health activities within EMRO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C8FEC4-C0AF-E00B-7E5B-F071DD0D50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0266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187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D7F3-DE42-3679-C6F7-30B1C0BE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Health Taskforce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0AE93-FD97-FE0D-9D78-3002C7470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985" y="1472612"/>
            <a:ext cx="3969099" cy="4987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4746FF-C791-FA3C-1053-AB66D6F43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234" y="1472612"/>
            <a:ext cx="3814778" cy="4987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47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28EB8-08A0-2F67-46D0-9C67547D7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603251"/>
            <a:ext cx="5600699" cy="8636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Pandemic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5F65D-89AF-9D28-8F08-AB2840C4A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1" y="1597025"/>
            <a:ext cx="7153274" cy="39084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5600" dirty="0"/>
              <a:t>The Pandemic Fund proposals in the EMR offer a key opportunity to promote  sustainable capacities for epidemic preparedness and health security under the one health umbrella. </a:t>
            </a:r>
          </a:p>
          <a:p>
            <a:pPr algn="just">
              <a:lnSpc>
                <a:spcPct val="120000"/>
              </a:lnSpc>
            </a:pPr>
            <a:r>
              <a:rPr lang="en-US" sz="5600" dirty="0"/>
              <a:t>EMRO staff have supported the development of proposals to address human–animal–environment health threats, align with IHR (2005), OH JPA and Regional OH Framework.</a:t>
            </a:r>
          </a:p>
          <a:p>
            <a:pPr algn="just">
              <a:lnSpc>
                <a:spcPct val="120000"/>
              </a:lnSpc>
            </a:pPr>
            <a:r>
              <a:rPr lang="en-US" sz="5600" dirty="0"/>
              <a:t>Strengthen multisectoral coordination, surveillance, workforce, and laboratory systems.</a:t>
            </a:r>
          </a:p>
          <a:p>
            <a:pPr lvl="1" algn="just">
              <a:lnSpc>
                <a:spcPct val="120000"/>
              </a:lnSpc>
            </a:pPr>
            <a:r>
              <a:rPr lang="en-US" sz="4800" dirty="0"/>
              <a:t>1</a:t>
            </a:r>
            <a:r>
              <a:rPr lang="en-US" sz="4800" baseline="30000" dirty="0"/>
              <a:t>st</a:t>
            </a:r>
            <a:r>
              <a:rPr lang="en-US" sz="4800" dirty="0"/>
              <a:t> call for proposals: Palestine, and Yemen</a:t>
            </a:r>
          </a:p>
          <a:p>
            <a:pPr lvl="1" algn="just">
              <a:lnSpc>
                <a:spcPct val="120000"/>
              </a:lnSpc>
            </a:pPr>
            <a:r>
              <a:rPr lang="en-US" sz="4800" dirty="0"/>
              <a:t>2</a:t>
            </a:r>
            <a:r>
              <a:rPr lang="en-US" sz="4800" baseline="30000" dirty="0"/>
              <a:t>nd</a:t>
            </a:r>
            <a:r>
              <a:rPr lang="en-US" sz="4800" dirty="0"/>
              <a:t> call for proposals: Egypt, Jordan, Lebanon, Pakistan, and Tunisia</a:t>
            </a:r>
          </a:p>
          <a:p>
            <a:pPr lvl="1" algn="just">
              <a:lnSpc>
                <a:spcPct val="120000"/>
              </a:lnSpc>
            </a:pPr>
            <a:r>
              <a:rPr lang="en-US" sz="4800" dirty="0"/>
              <a:t>3</a:t>
            </a:r>
            <a:r>
              <a:rPr lang="en-US" sz="4800" baseline="30000" dirty="0"/>
              <a:t>rd</a:t>
            </a:r>
            <a:r>
              <a:rPr lang="en-US" sz="4800" dirty="0"/>
              <a:t> round: 8 eligible Member States; Afghanistan, Djibouti, Iran, Iraq, Libya, Somalia, Sudan, and Syria</a:t>
            </a:r>
          </a:p>
          <a:p>
            <a:pPr algn="just">
              <a:lnSpc>
                <a:spcPct val="120000"/>
              </a:lnSpc>
            </a:pPr>
            <a:endParaRPr lang="en-US" dirty="0"/>
          </a:p>
        </p:txBody>
      </p:sp>
      <p:pic>
        <p:nvPicPr>
          <p:cNvPr id="6" name="Content Placeholder 5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F2A761CB-614E-0A68-832C-977A789712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4" y="1897063"/>
            <a:ext cx="3952875" cy="3308350"/>
          </a:xfrm>
        </p:spPr>
      </p:pic>
    </p:spTree>
    <p:extLst>
      <p:ext uri="{BB962C8B-B14F-4D97-AF65-F5344CB8AC3E}">
        <p14:creationId xmlns:p14="http://schemas.microsoft.com/office/powerpoint/2010/main" val="200123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4A59A-7266-33D9-BD99-60EFE7690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166" y="604546"/>
            <a:ext cx="3201385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No alt text provided for this image">
            <a:extLst>
              <a:ext uri="{FF2B5EF4-FFF2-40B4-BE49-F238E27FC236}">
                <a16:creationId xmlns:a16="http://schemas.microsoft.com/office/drawing/2014/main" id="{CB387381-C396-9BB0-DE5B-D55B1F4655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519" y="709402"/>
            <a:ext cx="3605196" cy="2878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4D130BC-B951-CAE0-76BB-DE3EFB7F8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EFC49B0-F05F-C8FE-ACC4-CDB7D116C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2" name="Picture 4" descr="HE the Minister of Health Ramadan Abu Janah and WHO Representative in Libya Dr Ahmed Zouiten co-chair the signing ceremony to launch the One Health approach in Libya. Photo credit: WHO Libya">
            <a:extLst>
              <a:ext uri="{FF2B5EF4-FFF2-40B4-BE49-F238E27FC236}">
                <a16:creationId xmlns:a16="http://schemas.microsoft.com/office/drawing/2014/main" id="{0DCDCCBC-4100-4412-194C-F6ED3289B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5"/>
          <a:stretch/>
        </p:blipFill>
        <p:spPr bwMode="auto">
          <a:xfrm>
            <a:off x="8586803" y="3906126"/>
            <a:ext cx="3605197" cy="2280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39BC6-BD66-F4F2-8C54-C15BE2BAFA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" r="939"/>
          <a:stretch/>
        </p:blipFill>
        <p:spPr bwMode="auto">
          <a:xfrm>
            <a:off x="3968768" y="3938137"/>
            <a:ext cx="4226123" cy="2216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5C3CA-8BB9-ED30-9EA0-1E2A04BF4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5" y="3932585"/>
            <a:ext cx="3162046" cy="2130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140DB6-C214-2D44-26B0-C8D6F10766D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865" y="709401"/>
            <a:ext cx="3103331" cy="2878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875BD6-9F2A-D093-ED4B-9DE7DC71D60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8895" y="745229"/>
            <a:ext cx="3936982" cy="280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9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D0E72C-AA01-DC75-316C-F9EDF33BE1F0}"/>
              </a:ext>
            </a:extLst>
          </p:cNvPr>
          <p:cNvSpPr txBox="1"/>
          <p:nvPr/>
        </p:nvSpPr>
        <p:spPr>
          <a:xfrm>
            <a:off x="2661201" y="1853504"/>
            <a:ext cx="60976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Thank you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ar-EG" sz="4800" b="1" dirty="0">
                <a:solidFill>
                  <a:schemeClr val="accent1"/>
                </a:solidFill>
              </a:rPr>
              <a:t>شكرا جزيلا</a:t>
            </a:r>
            <a:endParaRPr lang="en-US"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13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67108</TotalTime>
  <Words>507</Words>
  <Application>Microsoft Office PowerPoint</Application>
  <PresentationFormat>Widescreen</PresentationFormat>
  <Paragraphs>66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2_Office Theme</vt:lpstr>
      <vt:lpstr>PowerPoint Presentation</vt:lpstr>
      <vt:lpstr>Outlines</vt:lpstr>
      <vt:lpstr>One Health Regional activities</vt:lpstr>
      <vt:lpstr>PowerPoint Presentation</vt:lpstr>
      <vt:lpstr>One Health Regional Quadripartite Coordination Mechanism </vt:lpstr>
      <vt:lpstr>2nd One Health Regional Conference, June 14-15</vt:lpstr>
      <vt:lpstr>One Health activities within EMRO</vt:lpstr>
      <vt:lpstr>One Health Taskforce</vt:lpstr>
      <vt:lpstr>Pandemic fund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Elhadary, Mr Kareem    ITT/CSS</dc:creator>
  <cp:lastModifiedBy>ALZEIN, Eva Inam</cp:lastModifiedBy>
  <cp:revision>261</cp:revision>
  <cp:lastPrinted>2019-05-06T09:59:38Z</cp:lastPrinted>
  <dcterms:created xsi:type="dcterms:W3CDTF">2018-12-05T19:17:46Z</dcterms:created>
  <dcterms:modified xsi:type="dcterms:W3CDTF">2025-10-02T11:09:37Z</dcterms:modified>
</cp:coreProperties>
</file>