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3" r:id="rId7"/>
    <p:sldId id="264" r:id="rId8"/>
    <p:sldId id="261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41"/>
    <a:srgbClr val="41BC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1" d="100"/>
          <a:sy n="31" d="100"/>
        </p:scale>
        <p:origin x="83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_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red&#10;&#10;Description automatically generated">
            <a:extLst>
              <a:ext uri="{FF2B5EF4-FFF2-40B4-BE49-F238E27FC236}">
                <a16:creationId xmlns:a16="http://schemas.microsoft.com/office/drawing/2014/main" id="{9EA4B364-E014-847E-812F-7D968FD7D6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6200"/>
            <a:ext cx="24384000" cy="627883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B0FAD3-3566-C032-3853-3654BFCB4E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45531" y="2243657"/>
            <a:ext cx="7531967" cy="134744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CC..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FC6A2940-9EA8-050B-7DB8-551CCE56C03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45530" y="3825846"/>
            <a:ext cx="14992043" cy="33850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Committee Name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F841F779-4FA7-9AF9-5FDD-84E25A81E2A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78773" y="8349529"/>
            <a:ext cx="10912477" cy="435931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rgbClr val="F3744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4" name="Text Placeholder 21">
            <a:extLst>
              <a:ext uri="{FF2B5EF4-FFF2-40B4-BE49-F238E27FC236}">
                <a16:creationId xmlns:a16="http://schemas.microsoft.com/office/drawing/2014/main" id="{E2E016CA-1126-F5C7-C9F3-352BDCD6ECC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463821" y="8349528"/>
            <a:ext cx="9776510" cy="26456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37441"/>
                </a:solidFill>
              </a:defRPr>
            </a:lvl1pPr>
          </a:lstStyle>
          <a:p>
            <a:pPr marL="0" marR="0" lvl="0" indent="0" algn="l" defTabSz="2438338" rtl="0" eaLnBrk="1" fontAlgn="auto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n-US" dirty="0"/>
              <a:t>Insert presenter name, title and organization</a:t>
            </a:r>
          </a:p>
          <a:p>
            <a:pPr lvl="0"/>
            <a:endParaRPr lang="en-US" dirty="0"/>
          </a:p>
        </p:txBody>
      </p:sp>
      <p:sp>
        <p:nvSpPr>
          <p:cNvPr id="5" name="Text Placeholder 21">
            <a:extLst>
              <a:ext uri="{FF2B5EF4-FFF2-40B4-BE49-F238E27FC236}">
                <a16:creationId xmlns:a16="http://schemas.microsoft.com/office/drawing/2014/main" id="{24FD6573-3E70-0014-6935-B3423978856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4463823" y="10995203"/>
            <a:ext cx="9776510" cy="8568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37441"/>
                </a:solidFill>
              </a:defRPr>
            </a:lvl1pPr>
          </a:lstStyle>
          <a:p>
            <a:pPr marL="0" marR="0" lvl="0" indent="0" algn="l" defTabSz="2438338" rtl="0" eaLnBrk="1" fontAlgn="auto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n-US" dirty="0"/>
              <a:t>Insert Venue and City</a:t>
            </a:r>
          </a:p>
          <a:p>
            <a:pPr lvl="0"/>
            <a:endParaRPr lang="en-US" dirty="0"/>
          </a:p>
        </p:txBody>
      </p:sp>
      <p:sp>
        <p:nvSpPr>
          <p:cNvPr id="6" name="Text Placeholder 21">
            <a:extLst>
              <a:ext uri="{FF2B5EF4-FFF2-40B4-BE49-F238E27FC236}">
                <a16:creationId xmlns:a16="http://schemas.microsoft.com/office/drawing/2014/main" id="{2C755FBC-B898-6869-1E2D-2ADEBCDFEFA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4463821" y="11852024"/>
            <a:ext cx="9776510" cy="856821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rgbClr val="F37441"/>
                </a:solidFill>
              </a:defRPr>
            </a:lvl1pPr>
          </a:lstStyle>
          <a:p>
            <a:pPr marL="0" marR="0" lvl="0" indent="0" algn="l" defTabSz="2438338" rtl="0" eaLnBrk="1" fontAlgn="auto" latinLnBrk="0" hangingPunct="1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n-US" dirty="0"/>
              <a:t>Insert Country</a:t>
            </a:r>
          </a:p>
          <a:p>
            <a:pPr lvl="0"/>
            <a:endParaRPr lang="en-US" dirty="0"/>
          </a:p>
        </p:txBody>
      </p:sp>
      <p:pic>
        <p:nvPicPr>
          <p:cNvPr id="12" name="Picture 11" descr="A black circle with black lines&#10;&#10;Description automatically generated">
            <a:extLst>
              <a:ext uri="{FF2B5EF4-FFF2-40B4-BE49-F238E27FC236}">
                <a16:creationId xmlns:a16="http://schemas.microsoft.com/office/drawing/2014/main" id="{C5F45972-B341-5729-D94A-DCAC04A22F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 r="23198" b="3871"/>
          <a:stretch/>
        </p:blipFill>
        <p:spPr>
          <a:xfrm>
            <a:off x="13339963" y="1"/>
            <a:ext cx="11044038" cy="13716000"/>
          </a:xfrm>
          <a:prstGeom prst="rect">
            <a:avLst/>
          </a:prstGeom>
        </p:spPr>
      </p:pic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ED809A19-BE25-C47A-CADD-4E68D052BB8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29333" y="13136612"/>
            <a:ext cx="1210998" cy="50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2380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3FB566C3-3AB7-659A-5E02-714D6B91184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29333" y="13136612"/>
            <a:ext cx="1210998" cy="50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8757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_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CF8411E-C2F5-7371-01D1-86B957C935B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00063" y="3956858"/>
            <a:ext cx="23440592" cy="884474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68BF728A-59F4-3C01-255A-CDDD76AC8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6540"/>
            <a:ext cx="21031200" cy="126480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Text Placeholder 19">
            <a:extLst>
              <a:ext uri="{FF2B5EF4-FFF2-40B4-BE49-F238E27FC236}">
                <a16:creationId xmlns:a16="http://schemas.microsoft.com/office/drawing/2014/main" id="{3A2E4E0C-494E-29F3-DF12-0EC3DD1112C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29333" y="13136612"/>
            <a:ext cx="1210998" cy="50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89837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_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528AD-4102-9A45-40D3-6A6113D9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26540"/>
            <a:ext cx="21031200" cy="126480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2F1BA8D-0F9C-860A-4EE1-CB0F6955AF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400" y="3608598"/>
            <a:ext cx="10515600" cy="9283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6547CAB-3089-DCB8-801A-B1D60B2319E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192000" y="3608598"/>
            <a:ext cx="10515600" cy="92837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4C56BF0B-DCAD-D369-DB7A-96F269173B9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29333" y="13136612"/>
            <a:ext cx="1210998" cy="50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5315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_Media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6091C-E3BB-B86A-8205-E208816F9F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437" y="1847850"/>
            <a:ext cx="6757863" cy="11044464"/>
          </a:xfrm>
          <a:prstGeom prst="rect">
            <a:avLst/>
          </a:prstGeom>
        </p:spPr>
        <p:txBody>
          <a:bodyPr/>
          <a:lstStyle>
            <a:lvl1pPr>
              <a:defRPr sz="8000" b="0">
                <a:latin typeface="+mn-lt"/>
              </a:defRPr>
            </a:lvl1pPr>
          </a:lstStyle>
          <a:p>
            <a:r>
              <a:rPr lang="en-US" dirty="0"/>
              <a:t>Insert description</a:t>
            </a:r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3B2F358F-A2CC-195F-26BE-6B747B36DA65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7581900" y="1847850"/>
            <a:ext cx="16206788" cy="1104423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0CB922C7-E094-78D9-693B-BC5CBF5B507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29333" y="13136612"/>
            <a:ext cx="1210998" cy="50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54837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C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red&#10;&#10;Description automatically generated">
            <a:extLst>
              <a:ext uri="{FF2B5EF4-FFF2-40B4-BE49-F238E27FC236}">
                <a16:creationId xmlns:a16="http://schemas.microsoft.com/office/drawing/2014/main" id="{27A3631D-1C7F-3B17-6BC0-BA065D149B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5425"/>
            <a:ext cx="24384000" cy="11039301"/>
          </a:xfrm>
          <a:prstGeom prst="rect">
            <a:avLst/>
          </a:prstGeom>
        </p:spPr>
      </p:pic>
      <p:pic>
        <p:nvPicPr>
          <p:cNvPr id="2" name="Picture 1" descr="A black circle with black lines&#10;&#10;Description automatically generated">
            <a:extLst>
              <a:ext uri="{FF2B5EF4-FFF2-40B4-BE49-F238E27FC236}">
                <a16:creationId xmlns:a16="http://schemas.microsoft.com/office/drawing/2014/main" id="{E428B48A-370A-742D-895C-973060F7B2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6" r="23198" b="3871"/>
          <a:stretch/>
        </p:blipFill>
        <p:spPr>
          <a:xfrm>
            <a:off x="13339963" y="1"/>
            <a:ext cx="11044038" cy="13716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E3F9026-B8E7-C851-46FA-49C5FCE4468F}"/>
              </a:ext>
            </a:extLst>
          </p:cNvPr>
          <p:cNvSpPr txBox="1"/>
          <p:nvPr userDrawn="1"/>
        </p:nvSpPr>
        <p:spPr>
          <a:xfrm>
            <a:off x="1379912" y="6910745"/>
            <a:ext cx="10812087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n-ea"/>
                <a:cs typeface="+mn-cs"/>
                <a:sym typeface="Helvetica Neue"/>
              </a:rPr>
              <a:t>THANK YOU FOR YOUR ATTENTION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D3B4BF9-C8D5-8AED-9507-13499B0E03C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6991013" y="3025775"/>
            <a:ext cx="7083425" cy="766445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contact details, if any, a picture, customized text, any relevant closing content or delete</a:t>
            </a:r>
          </a:p>
        </p:txBody>
      </p:sp>
      <p:sp>
        <p:nvSpPr>
          <p:cNvPr id="3" name="Text Placeholder 19">
            <a:extLst>
              <a:ext uri="{FF2B5EF4-FFF2-40B4-BE49-F238E27FC236}">
                <a16:creationId xmlns:a16="http://schemas.microsoft.com/office/drawing/2014/main" id="{22D7C61C-DD17-A2E5-DD71-4F6B1D78F2A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3029333" y="13136612"/>
            <a:ext cx="1210998" cy="5042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>
                <a:latin typeface="+mj-lt"/>
              </a:rPr>
              <a:t>CC…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292880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ed&#10;&#10;Description automatically generated">
            <a:extLst>
              <a:ext uri="{FF2B5EF4-FFF2-40B4-BE49-F238E27FC236}">
                <a16:creationId xmlns:a16="http://schemas.microsoft.com/office/drawing/2014/main" id="{5E7BABC4-955D-15E2-197F-2D395309919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09569"/>
            <a:ext cx="24384000" cy="706431"/>
          </a:xfrm>
          <a:prstGeom prst="rect">
            <a:avLst/>
          </a:prstGeom>
        </p:spPr>
      </p:pic>
      <p:pic>
        <p:nvPicPr>
          <p:cNvPr id="12" name="Picture 11" descr="A close up of a red&#10;&#10;Description automatically generated">
            <a:extLst>
              <a:ext uri="{FF2B5EF4-FFF2-40B4-BE49-F238E27FC236}">
                <a16:creationId xmlns:a16="http://schemas.microsoft.com/office/drawing/2014/main" id="{4E0A7801-8B13-9891-3306-80B929D29C5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629295"/>
          </a:xfrm>
          <a:prstGeom prst="rect">
            <a:avLst/>
          </a:prstGeom>
        </p:spPr>
      </p:pic>
      <p:pic>
        <p:nvPicPr>
          <p:cNvPr id="4" name="Picture 3" descr="A white circle with black lines&#10;&#10;Description automatically generated">
            <a:extLst>
              <a:ext uri="{FF2B5EF4-FFF2-40B4-BE49-F238E27FC236}">
                <a16:creationId xmlns:a16="http://schemas.microsoft.com/office/drawing/2014/main" id="{59A0145A-9B8D-3BFF-D180-641659AF859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048" y="13179911"/>
            <a:ext cx="365746" cy="3657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E236EE-25F8-CB0F-3940-A00EF8F03F4D}"/>
              </a:ext>
            </a:extLst>
          </p:cNvPr>
          <p:cNvSpPr txBox="1"/>
          <p:nvPr userDrawn="1"/>
        </p:nvSpPr>
        <p:spPr>
          <a:xfrm>
            <a:off x="1743168" y="13126822"/>
            <a:ext cx="2992807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Bernina Sans Condensed Exbold" panose="02000000000000000000" pitchFamily="50" charset="0"/>
                <a:ea typeface="+mn-ea"/>
                <a:cs typeface="+mn-cs"/>
                <a:sym typeface="Helvetica Neue"/>
              </a:rPr>
              <a:t>CODEX ALIMENTARIUS</a:t>
            </a:r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7E63A8D-FCF8-D29C-BFA1-036791B2DA27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57" y="251227"/>
            <a:ext cx="4130400" cy="1140000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8A7AD94-581C-F470-1D74-D66E7950B5B6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966" y="221227"/>
            <a:ext cx="3873600" cy="1200000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EE8357DE-DF7F-83E1-CCD6-32D3907E2FC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7801" y="234427"/>
            <a:ext cx="3468000" cy="11736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0" r:id="rId3"/>
    <p:sldLayoutId id="2147483651" r:id="rId4"/>
    <p:sldLayoutId id="2147483653" r:id="rId5"/>
    <p:sldLayoutId id="2147483655" r:id="rId6"/>
  </p:sldLayoutIdLst>
  <p:transition spd="med"/>
  <p:hf sldNum="0" hdr="0" ftr="0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AD9D99-1DB0-D952-E1D4-8F862AE47F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45531" y="2243657"/>
            <a:ext cx="7531967" cy="1347441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36AA8EF-7568-5A12-40BB-B1F4ED046DC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46225" y="3825875"/>
            <a:ext cx="10945025" cy="3384550"/>
          </a:xfrm>
        </p:spPr>
        <p:txBody>
          <a:bodyPr/>
          <a:lstStyle/>
          <a:p>
            <a:r>
              <a:rPr lang="en-US" dirty="0"/>
              <a:t>43rd Session of the Codex Committee on Methods of Analysis and Sampling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F10E8A-F5F5-D62A-0C86-4B9653EFBE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hu-HU" dirty="0" err="1"/>
              <a:t>Date</a:t>
            </a:r>
            <a:r>
              <a:rPr lang="hu-HU" dirty="0"/>
              <a:t> and </a:t>
            </a:r>
            <a:r>
              <a:rPr lang="hu-HU" dirty="0" err="1"/>
              <a:t>place</a:t>
            </a:r>
            <a:r>
              <a:rPr lang="hu-HU" dirty="0"/>
              <a:t> of </a:t>
            </a:r>
            <a:r>
              <a:rPr lang="hu-HU" dirty="0" err="1"/>
              <a:t>next</a:t>
            </a:r>
            <a:r>
              <a:rPr lang="hu-HU" dirty="0"/>
              <a:t> session… and </a:t>
            </a:r>
            <a:r>
              <a:rPr lang="hu-HU" dirty="0" err="1"/>
              <a:t>something</a:t>
            </a:r>
            <a:r>
              <a:rPr lang="hu-HU" dirty="0"/>
              <a:t> more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09D4B08-70FF-F64A-EC00-5A94C90702C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hu-HU" dirty="0"/>
              <a:t>Dr. Attila Nagy, </a:t>
            </a:r>
            <a:r>
              <a:rPr lang="hu-HU" dirty="0" err="1"/>
              <a:t>chair</a:t>
            </a:r>
            <a:r>
              <a:rPr lang="hu-HU" dirty="0"/>
              <a:t> of CCMAS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E3B53EC-E112-7374-9BD3-4697704D66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u-HU" dirty="0"/>
              <a:t>Budapest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12E19A6F-9611-9788-3E3B-957D222F407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hu-HU" dirty="0"/>
              <a:t>Hungary</a:t>
            </a:r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17D0B28-4B22-EE0C-56D4-B067B73CACF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02725" y="13136563"/>
            <a:ext cx="2436814" cy="579437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</p:spTree>
    <p:extLst>
      <p:ext uri="{BB962C8B-B14F-4D97-AF65-F5344CB8AC3E}">
        <p14:creationId xmlns:p14="http://schemas.microsoft.com/office/powerpoint/2010/main" val="382922287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7EFB83D-8226-A215-21E2-9E817051CF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859875" y="13136612"/>
            <a:ext cx="2380456" cy="579388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BE4D315-A8EB-495B-A9C1-63DB8309DF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4160" y="358140"/>
            <a:ext cx="11155679" cy="1394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24219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84D563-8CFC-31C4-DCF6-B4BC1EEBB2E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314449" y="4543424"/>
            <a:ext cx="22626205" cy="8258175"/>
          </a:xfrm>
        </p:spPr>
        <p:txBody>
          <a:bodyPr/>
          <a:lstStyle/>
          <a:p>
            <a:pPr marL="0" indent="0">
              <a:buNone/>
            </a:pPr>
            <a:r>
              <a:rPr lang="hu-HU" dirty="0"/>
              <a:t>44th </a:t>
            </a:r>
            <a:r>
              <a:rPr lang="en-US" dirty="0">
                <a:latin typeface="Gotham Book" panose="02000604040000020004" pitchFamily="2" charset="0"/>
              </a:rPr>
              <a:t>Session of the Codex Committee on Methods of Analysis and Sampling (CCMAS)</a:t>
            </a:r>
            <a:endParaRPr lang="hu-HU" dirty="0"/>
          </a:p>
          <a:p>
            <a:r>
              <a:rPr lang="hu-HU" dirty="0" err="1"/>
              <a:t>Date</a:t>
            </a:r>
            <a:r>
              <a:rPr lang="hu-HU" dirty="0"/>
              <a:t> of </a:t>
            </a:r>
            <a:r>
              <a:rPr lang="hu-HU" dirty="0" err="1"/>
              <a:t>next</a:t>
            </a:r>
            <a:r>
              <a:rPr lang="hu-HU" dirty="0"/>
              <a:t> session: 5-9 May, 2025</a:t>
            </a:r>
          </a:p>
          <a:p>
            <a:r>
              <a:rPr lang="hu-HU" dirty="0" err="1"/>
              <a:t>Place</a:t>
            </a:r>
            <a:r>
              <a:rPr lang="hu-HU" dirty="0"/>
              <a:t>: </a:t>
            </a:r>
            <a:r>
              <a:rPr lang="hu-HU" dirty="0" err="1"/>
              <a:t>somewhere</a:t>
            </a:r>
            <a:r>
              <a:rPr lang="hu-HU" dirty="0"/>
              <a:t> in Budapest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B52409-07FB-0AE3-57A8-467834C26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Future</a:t>
            </a:r>
            <a:r>
              <a:rPr lang="hu-HU" dirty="0"/>
              <a:t> </a:t>
            </a:r>
            <a:r>
              <a:rPr lang="hu-HU" dirty="0" err="1"/>
              <a:t>plans</a:t>
            </a:r>
            <a:endParaRPr lang="en-US" dirty="0"/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A7EFB83D-8226-A215-21E2-9E817051CF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774150" y="13136612"/>
            <a:ext cx="2466181" cy="579388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20A771C4-BFB3-49D9-8EAC-8E37EADC2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50" y="5972175"/>
            <a:ext cx="11001375" cy="660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38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0B9976-3B0B-A775-9E79-A8EDD57BC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Hot and </a:t>
            </a:r>
            <a:r>
              <a:rPr lang="hu-HU" dirty="0" err="1"/>
              <a:t>sour</a:t>
            </a:r>
            <a:r>
              <a:rPr lang="hu-HU" dirty="0"/>
              <a:t> </a:t>
            </a:r>
            <a:r>
              <a:rPr lang="hu-HU" dirty="0" err="1"/>
              <a:t>soup</a:t>
            </a:r>
            <a:r>
              <a:rPr lang="hu-HU" dirty="0"/>
              <a:t> - </a:t>
            </a:r>
            <a:r>
              <a:rPr lang="hu-HU" dirty="0" err="1"/>
              <a:t>ingredients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0D35D3-EC11-1C15-BF71-2A06EA671A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76399" y="3608598"/>
            <a:ext cx="20585723" cy="928371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8 cups chicken broth or vegetable broth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8 ounces shiitake mushrooms, thinly-sliced with stems discarded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1 (8-ounce) can bamboo shoots, drained (optional)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1/4 cup rice vinegar, or more to taste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1/4 cup low-sodium soy sauce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2 teaspoons ground ginger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1 teaspoon chili garlic sauce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1/4 cup cornstarch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2 large eggs, whisked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8 ounces firm tofu, cut into 1/2-inch cubes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4 green onions, thinly sliced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1 teaspoon toasted sesame oil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600" dirty="0"/>
              <a:t>Kosher salt and white </a:t>
            </a:r>
            <a:r>
              <a:rPr lang="hu-HU" sz="4600" dirty="0" err="1"/>
              <a:t>or</a:t>
            </a:r>
            <a:r>
              <a:rPr lang="hu-HU" sz="4600" dirty="0"/>
              <a:t> </a:t>
            </a:r>
            <a:r>
              <a:rPr lang="hu-HU" sz="4600" dirty="0" err="1"/>
              <a:t>black</a:t>
            </a:r>
            <a:r>
              <a:rPr lang="hu-HU" sz="4600" dirty="0"/>
              <a:t> </a:t>
            </a:r>
            <a:r>
              <a:rPr lang="en-US" sz="4600" dirty="0"/>
              <a:t>pepper</a:t>
            </a:r>
          </a:p>
        </p:txBody>
      </p:sp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B0EBE598-FDA2-78D3-8202-AD0C8EB1BE3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002750" y="13136612"/>
            <a:ext cx="2237581" cy="422244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6356EF0A-FFCB-469E-A407-0B66F118BE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4150" y="4157888"/>
            <a:ext cx="5715000" cy="827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362233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40B905-1932-5918-9A8F-99AE2DC888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74175" y="13136612"/>
            <a:ext cx="2266156" cy="579388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CF3274F-B7C3-4DD0-AF06-71C1CC222827}"/>
              </a:ext>
            </a:extLst>
          </p:cNvPr>
          <p:cNvSpPr txBox="1">
            <a:spLocks/>
          </p:cNvSpPr>
          <p:nvPr/>
        </p:nvSpPr>
        <p:spPr>
          <a:xfrm>
            <a:off x="1676400" y="2226540"/>
            <a:ext cx="21031200" cy="1264805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hu-HU" dirty="0"/>
              <a:t>Hot and </a:t>
            </a:r>
            <a:r>
              <a:rPr lang="hu-HU" dirty="0" err="1"/>
              <a:t>sour</a:t>
            </a:r>
            <a:r>
              <a:rPr lang="hu-HU" dirty="0"/>
              <a:t> </a:t>
            </a:r>
            <a:r>
              <a:rPr lang="hu-HU" dirty="0" err="1"/>
              <a:t>soup</a:t>
            </a:r>
            <a:r>
              <a:rPr lang="hu-HU" dirty="0"/>
              <a:t> - </a:t>
            </a:r>
            <a:r>
              <a:rPr lang="hu-HU" dirty="0" err="1"/>
              <a:t>instructions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63B753-BB32-4109-97B8-EADB915AD331}"/>
              </a:ext>
            </a:extLst>
          </p:cNvPr>
          <p:cNvSpPr txBox="1">
            <a:spLocks/>
          </p:cNvSpPr>
          <p:nvPr/>
        </p:nvSpPr>
        <p:spPr>
          <a:xfrm>
            <a:off x="1676399" y="3771900"/>
            <a:ext cx="20585723" cy="9120413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5400" dirty="0"/>
              <a:t>Set aside ¼ cup of the chicken or vegetable broth for later use.</a:t>
            </a:r>
            <a:endParaRPr lang="hu-HU" sz="5400" dirty="0"/>
          </a:p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5400" dirty="0"/>
          </a:p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5400" dirty="0"/>
              <a:t>Add the remaining 7 ¾ cups chicken or vegetable broth, mushrooms, bamboo shoots</a:t>
            </a:r>
            <a:r>
              <a:rPr lang="hu-HU" sz="5400" dirty="0"/>
              <a:t>, </a:t>
            </a:r>
            <a:r>
              <a:rPr lang="en-US" sz="5400" dirty="0"/>
              <a:t>rice wine vinegar, soy sauce, ginger and chili garlic sauce to a large stock pot, and stir to combine.  Heat over medium-high heat until the soup reaches a simmer.</a:t>
            </a:r>
            <a:endParaRPr lang="hu-HU" sz="5400" dirty="0"/>
          </a:p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5400" dirty="0"/>
          </a:p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r>
              <a:rPr lang="en-US" sz="5400" dirty="0"/>
              <a:t>While the soup is heating, whisk together the ¼ cup of broth (that you had set aside) and cornstarch in a small bowl until completely smooth. Once the soup has reached a simmer, stir in the cornstarch mixture and stir for 1 minute or so until the soup has thickened.</a:t>
            </a:r>
            <a:endParaRPr lang="hu-HU" sz="5400" dirty="0"/>
          </a:p>
          <a:p>
            <a:pPr marL="914400" indent="-914400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/>
            </a:pPr>
            <a:endParaRPr lang="en-US" sz="4600" dirty="0"/>
          </a:p>
        </p:txBody>
      </p:sp>
    </p:spTree>
    <p:extLst>
      <p:ext uri="{BB962C8B-B14F-4D97-AF65-F5344CB8AC3E}">
        <p14:creationId xmlns:p14="http://schemas.microsoft.com/office/powerpoint/2010/main" val="113044876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3">
            <a:extLst>
              <a:ext uri="{FF2B5EF4-FFF2-40B4-BE49-F238E27FC236}">
                <a16:creationId xmlns:a16="http://schemas.microsoft.com/office/drawing/2014/main" id="{5F40B905-1932-5918-9A8F-99AE2DC8889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1917025" y="13136612"/>
            <a:ext cx="2323306" cy="579388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9CF3274F-B7C3-4DD0-AF06-71C1CC222827}"/>
              </a:ext>
            </a:extLst>
          </p:cNvPr>
          <p:cNvSpPr txBox="1">
            <a:spLocks/>
          </p:cNvSpPr>
          <p:nvPr/>
        </p:nvSpPr>
        <p:spPr>
          <a:xfrm>
            <a:off x="1676400" y="2226540"/>
            <a:ext cx="21031200" cy="1264805"/>
          </a:xfrm>
          <a:prstGeom prst="rect">
            <a:avLst/>
          </a:prstGeom>
        </p:spPr>
        <p:txBody>
          <a:bodyPr/>
          <a:lstStyle>
            <a:lvl1pPr marL="0" marR="0" indent="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0" marR="0" indent="457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0" marR="0" indent="914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0" marR="0" indent="1371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0" marR="0" indent="18288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0" marR="0" indent="22860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0" marR="0" indent="27432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0" marR="0" indent="32004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0" marR="0" indent="3657600" algn="l" defTabSz="2438338" rtl="0" latinLnBrk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500" b="1" i="0" u="none" strike="noStrike" cap="none" spc="-17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algn="ctr" hangingPunct="1"/>
            <a:r>
              <a:rPr lang="hu-HU" dirty="0"/>
              <a:t>Hot and </a:t>
            </a:r>
            <a:r>
              <a:rPr lang="hu-HU" dirty="0" err="1"/>
              <a:t>sour</a:t>
            </a:r>
            <a:r>
              <a:rPr lang="hu-HU" dirty="0"/>
              <a:t> </a:t>
            </a:r>
            <a:r>
              <a:rPr lang="hu-HU" dirty="0" err="1"/>
              <a:t>soup</a:t>
            </a:r>
            <a:r>
              <a:rPr lang="hu-HU" dirty="0"/>
              <a:t> - </a:t>
            </a:r>
            <a:r>
              <a:rPr lang="hu-HU" dirty="0" err="1"/>
              <a:t>instructions</a:t>
            </a:r>
            <a:endParaRPr lang="en-US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063B753-BB32-4109-97B8-EADB915AD331}"/>
              </a:ext>
            </a:extLst>
          </p:cNvPr>
          <p:cNvSpPr txBox="1">
            <a:spLocks/>
          </p:cNvSpPr>
          <p:nvPr/>
        </p:nvSpPr>
        <p:spPr>
          <a:xfrm>
            <a:off x="1676399" y="3886200"/>
            <a:ext cx="20585723" cy="9006113"/>
          </a:xfrm>
          <a:prstGeom prst="rect">
            <a:avLst/>
          </a:prstGeom>
        </p:spPr>
        <p:txBody>
          <a:bodyPr/>
          <a:lstStyle>
            <a:lvl1pPr marL="609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1pPr>
            <a:lvl2pPr marL="1219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2pPr>
            <a:lvl3pPr marL="1828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3pPr>
            <a:lvl4pPr marL="2438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4pPr>
            <a:lvl5pPr marL="30480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5pPr>
            <a:lvl6pPr marL="36576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6pPr>
            <a:lvl7pPr marL="42672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7pPr>
            <a:lvl8pPr marL="48768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8pPr>
            <a:lvl9pPr marL="5486400" marR="0" indent="-609600" algn="l" defTabSz="2438338" rtl="0" latinLnBrk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  <a:defRPr sz="4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Neue"/>
              </a:defRPr>
            </a:lvl9pPr>
          </a:lstStyle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sz="5400" dirty="0"/>
              <a:t>Continue stirring the soup in a circular motion, then drizzle in the eggs in a thin stream (while still stirring the soup) to create egg ribbons. Stir in the tofu, half of the green onions, and sesame oil.  Then season the soup with salt and a pinch of white </a:t>
            </a:r>
            <a:r>
              <a:rPr lang="hu-HU" sz="5400" dirty="0" err="1"/>
              <a:t>or</a:t>
            </a:r>
            <a:r>
              <a:rPr lang="hu-HU" sz="5400" dirty="0"/>
              <a:t> </a:t>
            </a:r>
            <a:r>
              <a:rPr lang="hu-HU" sz="5400" dirty="0" err="1"/>
              <a:t>black</a:t>
            </a:r>
            <a:r>
              <a:rPr lang="hu-HU" sz="5400" dirty="0"/>
              <a:t> </a:t>
            </a:r>
            <a:r>
              <a:rPr lang="en-US" sz="5400" dirty="0"/>
              <a:t>pepper to taste.  If you’d like a more “sour” soup, feel free to add in another tablespoon or two of rice wine vinegar as well.  Or if you’d like a spicier soup, add in more chili garlic sauce.</a:t>
            </a:r>
          </a:p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endParaRPr lang="en-US" sz="5400" dirty="0"/>
          </a:p>
          <a:p>
            <a:pPr marL="914400" indent="-914400" algn="just" hangingPunct="1">
              <a:lnSpc>
                <a:spcPct val="100000"/>
              </a:lnSpc>
              <a:spcBef>
                <a:spcPts val="0"/>
              </a:spcBef>
              <a:buSzPct val="100000"/>
              <a:buFont typeface="+mj-lt"/>
              <a:buAutoNum type="arabicPeriod" startAt="4"/>
            </a:pPr>
            <a:r>
              <a:rPr lang="en-US" sz="5400" dirty="0"/>
              <a:t>Serve immediately, garnished with the extra green onions.</a:t>
            </a:r>
          </a:p>
        </p:txBody>
      </p:sp>
    </p:spTree>
    <p:extLst>
      <p:ext uri="{BB962C8B-B14F-4D97-AF65-F5344CB8AC3E}">
        <p14:creationId xmlns:p14="http://schemas.microsoft.com/office/powerpoint/2010/main" val="36716124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1D55309D-4015-3A1F-BAFF-91ED1874198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Professional colleague</a:t>
            </a:r>
          </a:p>
          <a:p>
            <a:pPr lvl="1"/>
            <a:r>
              <a:rPr lang="en-GB" dirty="0"/>
              <a:t>Krisztina</a:t>
            </a:r>
          </a:p>
          <a:p>
            <a:pPr lvl="1"/>
            <a:r>
              <a:rPr lang="en-GB" dirty="0"/>
              <a:t>Zsuzsa</a:t>
            </a:r>
            <a:endParaRPr lang="hu-HU" dirty="0"/>
          </a:p>
          <a:p>
            <a:pPr lvl="1"/>
            <a:r>
              <a:rPr lang="en-GB" dirty="0"/>
              <a:t>Secretariate – Verna, Lingping, Johnny</a:t>
            </a:r>
            <a:r>
              <a:rPr lang="en-GB"/>
              <a:t>, Ilaria</a:t>
            </a:r>
            <a:r>
              <a:rPr lang="en-GB" dirty="0"/>
              <a:t>, Robert</a:t>
            </a:r>
            <a:endParaRPr lang="hu-HU" dirty="0"/>
          </a:p>
          <a:p>
            <a:pPr lvl="1"/>
            <a:r>
              <a:rPr lang="en-GB" dirty="0"/>
              <a:t>Chairs – Susan, Roger</a:t>
            </a:r>
            <a:r>
              <a:rPr lang="hu-HU" dirty="0"/>
              <a:t>,</a:t>
            </a:r>
            <a:r>
              <a:rPr lang="en-GB" dirty="0"/>
              <a:t> Ligia, Laura, Patrick, Richard, Richard, </a:t>
            </a:r>
            <a:r>
              <a:rPr lang="hu-HU" dirty="0"/>
              <a:t>Péter, </a:t>
            </a:r>
            <a:r>
              <a:rPr lang="en-GB" dirty="0"/>
              <a:t>Soraya, Thea</a:t>
            </a:r>
            <a:r>
              <a:rPr lang="hu-HU" dirty="0"/>
              <a:t>, </a:t>
            </a:r>
            <a:r>
              <a:rPr lang="en-GB" dirty="0"/>
              <a:t>Hilde, Stephan</a:t>
            </a:r>
            <a:endParaRPr lang="hu-HU" dirty="0"/>
          </a:p>
          <a:p>
            <a:pPr lvl="1"/>
            <a:r>
              <a:rPr lang="en-GB" dirty="0"/>
              <a:t>Translators –  Ágnes, </a:t>
            </a:r>
            <a:r>
              <a:rPr lang="en-GB" dirty="0" err="1"/>
              <a:t>Rezső</a:t>
            </a:r>
            <a:r>
              <a:rPr lang="en-GB" dirty="0"/>
              <a:t>, Zoltán, Péter, Linda, Etelka</a:t>
            </a:r>
            <a:endParaRPr lang="hu-HU" dirty="0"/>
          </a:p>
          <a:p>
            <a:pPr lvl="1"/>
            <a:r>
              <a:rPr lang="en-GB" dirty="0"/>
              <a:t>Technical assistance – Zsófia, Bence, Boglárka, Viktor, Márta, Eszter</a:t>
            </a:r>
            <a:r>
              <a:rPr lang="hu-HU" dirty="0"/>
              <a:t>, </a:t>
            </a:r>
            <a:r>
              <a:rPr lang="en-GB" dirty="0"/>
              <a:t>István, Dániel, Viktor, Tibor, László, Bence</a:t>
            </a:r>
          </a:p>
          <a:p>
            <a:r>
              <a:rPr lang="en-GB" dirty="0"/>
              <a:t>Friendship</a:t>
            </a:r>
            <a:r>
              <a:rPr lang="hu-HU" dirty="0"/>
              <a:t>, h</a:t>
            </a:r>
            <a:r>
              <a:rPr lang="en-GB" dirty="0" err="1"/>
              <a:t>umour</a:t>
            </a:r>
            <a:r>
              <a:rPr lang="hu-HU" dirty="0"/>
              <a:t>, </a:t>
            </a:r>
            <a:r>
              <a:rPr lang="hu-HU" dirty="0" err="1"/>
              <a:t>flexibility</a:t>
            </a:r>
            <a:r>
              <a:rPr lang="hu-HU" dirty="0"/>
              <a:t>, and </a:t>
            </a:r>
            <a:r>
              <a:rPr lang="hu-HU" dirty="0" err="1"/>
              <a:t>lot</a:t>
            </a:r>
            <a:r>
              <a:rPr lang="hu-HU" dirty="0"/>
              <a:t> of </a:t>
            </a:r>
            <a:r>
              <a:rPr lang="hu-HU" dirty="0" err="1"/>
              <a:t>coffee</a:t>
            </a:r>
            <a:r>
              <a:rPr lang="hu-HU" dirty="0"/>
              <a:t> </a:t>
            </a:r>
            <a:r>
              <a:rPr lang="hu-HU" dirty="0">
                <a:sym typeface="Wingdings" panose="05000000000000000000" pitchFamily="2" charset="2"/>
              </a:rPr>
              <a:t>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BFED52E-A788-4B61-5677-32E8FF3D9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Ingredients for successful plenary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F380D44-73AF-34C5-D372-0DA6F9C876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854236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7A67C9D1-9401-425C-AC01-12F596B6274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6531" y="8040158"/>
            <a:ext cx="7083425" cy="472228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2CBDD-90A7-509E-92F0-E0169DE2AC4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2191785" y="13136612"/>
            <a:ext cx="2048546" cy="504266"/>
          </a:xfrm>
        </p:spPr>
        <p:txBody>
          <a:bodyPr/>
          <a:lstStyle/>
          <a:p>
            <a:r>
              <a:rPr lang="en-US" dirty="0"/>
              <a:t>CCMAS43</a:t>
            </a:r>
          </a:p>
        </p:txBody>
      </p:sp>
      <p:sp>
        <p:nvSpPr>
          <p:cNvPr id="2" name="Szövegdoboz 1">
            <a:extLst>
              <a:ext uri="{FF2B5EF4-FFF2-40B4-BE49-F238E27FC236}">
                <a16:creationId xmlns:a16="http://schemas.microsoft.com/office/drawing/2014/main" id="{74C8FC96-953D-4FF3-91E8-E9963B45979B}"/>
              </a:ext>
            </a:extLst>
          </p:cNvPr>
          <p:cNvSpPr txBox="1"/>
          <p:nvPr/>
        </p:nvSpPr>
        <p:spPr>
          <a:xfrm>
            <a:off x="1800226" y="8267583"/>
            <a:ext cx="10144124" cy="3241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Köszönöm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6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køsønøm</a:t>
            </a: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2400" b="0" i="0" u="none" strike="noStrike" cap="none" spc="0" normalizeH="0" baseline="0" dirty="0">
              <a:ln>
                <a:noFill/>
              </a:ln>
              <a:solidFill>
                <a:srgbClr val="5E5E5E"/>
              </a:solidFill>
              <a:effectLst/>
              <a:uFillTx/>
              <a:latin typeface="+mn-lt"/>
              <a:ea typeface="+mn-ea"/>
              <a:cs typeface="+mn-cs"/>
              <a:sym typeface="Helvetica Neue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41FB86C-85A2-4A86-A964-A5D2300C24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56" y="1904420"/>
            <a:ext cx="7083425" cy="4722283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D64971F-DA67-4093-B6BD-A11549AA0AF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342" y="2218745"/>
            <a:ext cx="7083426" cy="472228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77776041-CB03-4BD8-8CA2-1AF241044D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6906" y="2504495"/>
            <a:ext cx="7083425" cy="472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04143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COC_Master">
  <a:themeElements>
    <a:clrScheme name="Codex Preset">
      <a:dk1>
        <a:srgbClr val="353535"/>
      </a:dk1>
      <a:lt1>
        <a:srgbClr val="FFFFFF"/>
      </a:lt1>
      <a:dk2>
        <a:srgbClr val="5E5E5E"/>
      </a:dk2>
      <a:lt2>
        <a:srgbClr val="D5D5D5"/>
      </a:lt2>
      <a:accent1>
        <a:srgbClr val="314F7B"/>
      </a:accent1>
      <a:accent2>
        <a:srgbClr val="579DD6"/>
      </a:accent2>
      <a:accent3>
        <a:srgbClr val="3EBD72"/>
      </a:accent3>
      <a:accent4>
        <a:srgbClr val="F5B62D"/>
      </a:accent4>
      <a:accent5>
        <a:srgbClr val="851C00"/>
      </a:accent5>
      <a:accent6>
        <a:srgbClr val="7A615B"/>
      </a:accent6>
      <a:hlink>
        <a:srgbClr val="0000FF"/>
      </a:hlink>
      <a:folHlink>
        <a:srgbClr val="FF00FF"/>
      </a:folHlink>
    </a:clrScheme>
    <a:fontScheme name="Codex Preset">
      <a:majorFont>
        <a:latin typeface="Bernina Sans Condensed Exbold"/>
        <a:ea typeface="Helvetica Neue"/>
        <a:cs typeface="Helvetica Neue"/>
      </a:majorFont>
      <a:minorFont>
        <a:latin typeface="Bernina Sans Condensed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508</Words>
  <Application>Microsoft Office PowerPoint</Application>
  <PresentationFormat>Egyéni</PresentationFormat>
  <Paragraphs>53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4" baseType="lpstr">
      <vt:lpstr>Bernina Sans Condensed Exbold</vt:lpstr>
      <vt:lpstr>Calibri</vt:lpstr>
      <vt:lpstr>Gotham Book</vt:lpstr>
      <vt:lpstr>Helvetica Neue</vt:lpstr>
      <vt:lpstr>Wingdings</vt:lpstr>
      <vt:lpstr>COC_Master</vt:lpstr>
      <vt:lpstr>PowerPoint-bemutató</vt:lpstr>
      <vt:lpstr>PowerPoint-bemutató</vt:lpstr>
      <vt:lpstr>Future plans</vt:lpstr>
      <vt:lpstr>Hot and sour soup - ingredients</vt:lpstr>
      <vt:lpstr>PowerPoint-bemutató</vt:lpstr>
      <vt:lpstr>PowerPoint-bemutató</vt:lpstr>
      <vt:lpstr>Ingredients for successful plenary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Carolissen, Verna (CJW)</dc:creator>
  <cp:lastModifiedBy>Dr. Nagy Attila ÉLI</cp:lastModifiedBy>
  <cp:revision>15</cp:revision>
  <dcterms:modified xsi:type="dcterms:W3CDTF">2024-05-16T12:04:28Z</dcterms:modified>
</cp:coreProperties>
</file>