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70" r:id="rId5"/>
    <p:sldId id="259" r:id="rId6"/>
    <p:sldId id="260" r:id="rId7"/>
    <p:sldId id="261" r:id="rId8"/>
    <p:sldId id="262" r:id="rId9"/>
    <p:sldId id="263" r:id="rId10"/>
    <p:sldId id="271" r:id="rId11"/>
    <p:sldId id="266" r:id="rId12"/>
    <p:sldId id="264" r:id="rId13"/>
    <p:sldId id="265" r:id="rId14"/>
    <p:sldId id="268" r:id="rId15"/>
    <p:sldId id="267" r:id="rId16"/>
    <p:sldId id="269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337"/>
    <p:restoredTop sz="60625"/>
  </p:normalViewPr>
  <p:slideViewPr>
    <p:cSldViewPr snapToGrid="0" snapToObjects="1">
      <p:cViewPr varScale="1">
        <p:scale>
          <a:sx n="55" d="100"/>
          <a:sy n="55" d="100"/>
        </p:scale>
        <p:origin x="7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6424B-D161-1748-BC3B-AEA102005D40}" type="datetimeFigureOut">
              <a:rPr lang="en-US" smtClean="0"/>
              <a:t>10/27/16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F444EC-C4D2-F440-93CB-6A1A8F319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0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Buffalo are an iconic species in Southern Africa, known to be infected with</a:t>
            </a:r>
            <a:r>
              <a:rPr lang="en-US" baseline="0" dirty="0" smtClean="0"/>
              <a:t> SAT 1,2 and 3 – considered the “host the disease evolved in”.  Circulates in population in Kruger National Park – hence the vaccination and trade </a:t>
            </a:r>
            <a:r>
              <a:rPr lang="en-US" baseline="0" dirty="0" err="1" smtClean="0"/>
              <a:t>resitriction</a:t>
            </a:r>
            <a:r>
              <a:rPr lang="en-US" baseline="0" dirty="0" smtClean="0"/>
              <a:t> zone for cattle around Kruger.  Part of a </a:t>
            </a:r>
            <a:r>
              <a:rPr lang="en-US" baseline="0" dirty="0" err="1" smtClean="0"/>
              <a:t>longterm</a:t>
            </a:r>
            <a:r>
              <a:rPr lang="en-US" baseline="0" dirty="0" smtClean="0"/>
              <a:t> study to understand the dynamics and persistence in buffalo.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444EC-C4D2-F440-93CB-6A1A8F3195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46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444EC-C4D2-F440-93CB-6A1A8F3195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67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PCR</a:t>
            </a:r>
            <a:r>
              <a:rPr lang="en-US" baseline="0" dirty="0" smtClean="0"/>
              <a:t> verified the strains transmitted, only SAT 1 animals got SAT 1, SAT 2 animals only got SAT 2, etc.  None of the animals were infected prior to exposure.  All developed antibody titers between day 8-14.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444EC-C4D2-F440-93CB-6A1A8F3195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88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PICTURE</a:t>
            </a:r>
            <a:r>
              <a:rPr lang="en-US" baseline="0" dirty="0" smtClean="0"/>
              <a:t> FROM EVA?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444EC-C4D2-F440-93CB-6A1A8F3195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28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444EC-C4D2-F440-93CB-6A1A8F3195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49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444EC-C4D2-F440-93CB-6A1A8F3195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590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444EC-C4D2-F440-93CB-6A1A8F3195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69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444EC-C4D2-F440-93CB-6A1A8F31954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308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F444EC-C4D2-F440-93CB-6A1A8F31954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16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5360-0E31-4C44-B40E-D58C8DB2FD1F}" type="datetimeFigureOut">
              <a:rPr lang="en-US" smtClean="0"/>
              <a:t>10/27/16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E8DAB-F429-3141-B615-C46F5EEBD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13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5360-0E31-4C44-B40E-D58C8DB2FD1F}" type="datetimeFigureOut">
              <a:rPr lang="en-US" smtClean="0"/>
              <a:t>10/27/16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E8DAB-F429-3141-B615-C46F5EEBD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96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5360-0E31-4C44-B40E-D58C8DB2FD1F}" type="datetimeFigureOut">
              <a:rPr lang="en-US" smtClean="0"/>
              <a:t>10/27/16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E8DAB-F429-3141-B615-C46F5EEBD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75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5360-0E31-4C44-B40E-D58C8DB2FD1F}" type="datetimeFigureOut">
              <a:rPr lang="en-US" smtClean="0"/>
              <a:t>10/27/16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E8DAB-F429-3141-B615-C46F5EEBD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29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5360-0E31-4C44-B40E-D58C8DB2FD1F}" type="datetimeFigureOut">
              <a:rPr lang="en-US" smtClean="0"/>
              <a:t>10/27/16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E8DAB-F429-3141-B615-C46F5EEBD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43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5360-0E31-4C44-B40E-D58C8DB2FD1F}" type="datetimeFigureOut">
              <a:rPr lang="en-US" smtClean="0"/>
              <a:t>10/27/16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E8DAB-F429-3141-B615-C46F5EEBD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679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5360-0E31-4C44-B40E-D58C8DB2FD1F}" type="datetimeFigureOut">
              <a:rPr lang="en-US" smtClean="0"/>
              <a:t>10/27/16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E8DAB-F429-3141-B615-C46F5EEBD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85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5360-0E31-4C44-B40E-D58C8DB2FD1F}" type="datetimeFigureOut">
              <a:rPr lang="en-US" smtClean="0"/>
              <a:t>10/27/16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E8DAB-F429-3141-B615-C46F5EEBD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67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5360-0E31-4C44-B40E-D58C8DB2FD1F}" type="datetimeFigureOut">
              <a:rPr lang="en-US" smtClean="0"/>
              <a:t>10/27/16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E8DAB-F429-3141-B615-C46F5EEBD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4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5360-0E31-4C44-B40E-D58C8DB2FD1F}" type="datetimeFigureOut">
              <a:rPr lang="en-US" smtClean="0"/>
              <a:t>10/27/16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E8DAB-F429-3141-B615-C46F5EEBD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41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5360-0E31-4C44-B40E-D58C8DB2FD1F}" type="datetimeFigureOut">
              <a:rPr lang="en-US" smtClean="0"/>
              <a:t>10/27/16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E8DAB-F429-3141-B615-C46F5EEBD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89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35360-0E31-4C44-B40E-D58C8DB2FD1F}" type="datetimeFigureOut">
              <a:rPr lang="en-US" smtClean="0"/>
              <a:t>10/27/16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E8DAB-F429-3141-B615-C46F5EEBD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466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g"/><Relationship Id="rId5" Type="http://schemas.openxmlformats.org/officeDocument/2006/relationships/image" Target="../media/image16.png"/><Relationship Id="rId6" Type="http://schemas.openxmlformats.org/officeDocument/2006/relationships/image" Target="../media/image17.gif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gif"/><Relationship Id="rId11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6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C00000"/>
                </a:solidFill>
              </a:rPr>
              <a:t>FMD in African Buffalo (</a:t>
            </a:r>
            <a:r>
              <a:rPr lang="en-US" sz="4400" b="1" i="1" dirty="0" err="1" smtClean="0">
                <a:solidFill>
                  <a:srgbClr val="C00000"/>
                </a:solidFill>
              </a:rPr>
              <a:t>Syncerus</a:t>
            </a:r>
            <a:r>
              <a:rPr lang="en-US" sz="4400" b="1" i="1" dirty="0" smtClean="0">
                <a:solidFill>
                  <a:srgbClr val="C00000"/>
                </a:solidFill>
              </a:rPr>
              <a:t> </a:t>
            </a:r>
            <a:r>
              <a:rPr lang="en-US" sz="4400" b="1" i="1" dirty="0" err="1" smtClean="0">
                <a:solidFill>
                  <a:srgbClr val="C00000"/>
                </a:solidFill>
              </a:rPr>
              <a:t>caffer</a:t>
            </a:r>
            <a:r>
              <a:rPr lang="en-US" sz="4400" b="1" dirty="0" smtClean="0">
                <a:solidFill>
                  <a:srgbClr val="C00000"/>
                </a:solidFill>
              </a:rPr>
              <a:t>): Differences in host responses between SAT 1,2 and 3 in experimentally infected and contact infected individuals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33669"/>
            <a:ext cx="9144000" cy="1655762"/>
          </a:xfrm>
        </p:spPr>
        <p:txBody>
          <a:bodyPr/>
          <a:lstStyle/>
          <a:p>
            <a:r>
              <a:rPr lang="en-US" b="1" u="sng" dirty="0" smtClean="0"/>
              <a:t>Brianna </a:t>
            </a:r>
            <a:r>
              <a:rPr lang="en-US" b="1" u="sng" dirty="0" err="1" smtClean="0"/>
              <a:t>Beechler</a:t>
            </a:r>
            <a:r>
              <a:rPr lang="en-US" b="1" dirty="0" smtClean="0"/>
              <a:t>, Eva Perez, Bryan Charleston, Caroline Glidden, Nick </a:t>
            </a:r>
            <a:r>
              <a:rPr lang="en-US" b="1" dirty="0" err="1" smtClean="0"/>
              <a:t>Juleff</a:t>
            </a:r>
            <a:r>
              <a:rPr lang="en-US" b="1" dirty="0" smtClean="0"/>
              <a:t>, </a:t>
            </a:r>
            <a:r>
              <a:rPr lang="en-US" b="1" dirty="0" err="1" smtClean="0"/>
              <a:t>LinMari</a:t>
            </a:r>
            <a:r>
              <a:rPr lang="en-US" b="1" dirty="0" smtClean="0"/>
              <a:t> de Klerk-</a:t>
            </a:r>
            <a:r>
              <a:rPr lang="en-US" b="1" dirty="0" err="1" smtClean="0"/>
              <a:t>Lorist</a:t>
            </a:r>
            <a:r>
              <a:rPr lang="en-US" b="1" dirty="0" smtClean="0"/>
              <a:t>, Francois Maree, Katherine Scott, Louis van </a:t>
            </a:r>
            <a:r>
              <a:rPr lang="en-US" b="1" dirty="0" err="1" smtClean="0"/>
              <a:t>Schalkwyk</a:t>
            </a:r>
            <a:r>
              <a:rPr lang="en-US" b="1" dirty="0" smtClean="0"/>
              <a:t>, </a:t>
            </a:r>
            <a:r>
              <a:rPr lang="en-US" b="1" dirty="0" err="1" smtClean="0"/>
              <a:t>Fuquan</a:t>
            </a:r>
            <a:r>
              <a:rPr lang="en-US" b="1" dirty="0" smtClean="0"/>
              <a:t> Zhang, Anna </a:t>
            </a:r>
            <a:r>
              <a:rPr lang="en-US" b="1" dirty="0" err="1" smtClean="0"/>
              <a:t>Jolles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5913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Host Response - Fever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 smtClean="0"/>
              <a:t>Preliminary Data</a:t>
            </a:r>
          </a:p>
          <a:p>
            <a:pPr lvl="1"/>
            <a:r>
              <a:rPr lang="en-US" dirty="0" smtClean="0"/>
              <a:t>All SAT 1 needle infected buffalo mounted a fever response detectable ~24-36 hours after infection</a:t>
            </a:r>
          </a:p>
          <a:p>
            <a:pPr lvl="2"/>
            <a:r>
              <a:rPr lang="en-US" dirty="0" smtClean="0"/>
              <a:t>Analysis of peak and duration still in progress</a:t>
            </a:r>
          </a:p>
          <a:p>
            <a:pPr lvl="1"/>
            <a:r>
              <a:rPr lang="en-US" dirty="0" smtClean="0"/>
              <a:t>Some of the SAT 2 and 3 needle infected buffalo mounted a fever response but it was more variable in timing</a:t>
            </a:r>
          </a:p>
          <a:p>
            <a:pPr lvl="2"/>
            <a:r>
              <a:rPr lang="en-US" dirty="0" smtClean="0"/>
              <a:t>Analysis of peak and duration still in progress</a:t>
            </a:r>
          </a:p>
          <a:p>
            <a:pPr lvl="1"/>
            <a:r>
              <a:rPr lang="en-US" dirty="0" smtClean="0"/>
              <a:t> Data for contact infected individuals not analyzed yet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34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so far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Buffalo rarely develop oral vesicles </a:t>
            </a:r>
          </a:p>
          <a:p>
            <a:r>
              <a:rPr lang="en-US" dirty="0" smtClean="0"/>
              <a:t>Buffalo do mount fever responses</a:t>
            </a:r>
          </a:p>
          <a:p>
            <a:r>
              <a:rPr lang="en-US" dirty="0" smtClean="0"/>
              <a:t>They do mount an inflammatory response</a:t>
            </a:r>
          </a:p>
          <a:p>
            <a:pPr lvl="1"/>
            <a:r>
              <a:rPr lang="en-US" dirty="0" smtClean="0"/>
              <a:t>SAT 3 contact infected buffalo had a reduced </a:t>
            </a:r>
            <a:r>
              <a:rPr lang="en-US" dirty="0" err="1" smtClean="0"/>
              <a:t>haptoglobin</a:t>
            </a:r>
            <a:r>
              <a:rPr lang="en-US" dirty="0" smtClean="0"/>
              <a:t> response (peak) to FMDV infection compared to SAT 3 needle infected.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24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Host Response – Inflammatory Cytokines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</a:t>
            </a:r>
            <a:r>
              <a:rPr lang="en-US" b="1" dirty="0" err="1" smtClean="0"/>
              <a:t>TNFalpha</a:t>
            </a:r>
            <a:r>
              <a:rPr lang="en-US" dirty="0" smtClean="0"/>
              <a:t> and </a:t>
            </a:r>
            <a:r>
              <a:rPr lang="en-US" dirty="0" err="1" smtClean="0"/>
              <a:t>IFNgamma</a:t>
            </a:r>
            <a:r>
              <a:rPr lang="en-US" dirty="0" smtClean="0"/>
              <a:t> elevated post-infection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06598" y="2502177"/>
            <a:ext cx="302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Needle Infected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25491" y="2532241"/>
            <a:ext cx="302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Contact Infected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347" y="2901573"/>
            <a:ext cx="8521698" cy="362215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8626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Host Response – Inflammatory Cytokines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</a:t>
            </a:r>
            <a:r>
              <a:rPr lang="en-US" dirty="0" err="1" smtClean="0"/>
              <a:t>TNFalpha</a:t>
            </a:r>
            <a:r>
              <a:rPr lang="en-US" dirty="0" smtClean="0"/>
              <a:t> and </a:t>
            </a:r>
            <a:r>
              <a:rPr lang="en-US" b="1" dirty="0" err="1" smtClean="0"/>
              <a:t>IFNgamma</a:t>
            </a:r>
            <a:r>
              <a:rPr lang="en-US" b="1" dirty="0" smtClean="0"/>
              <a:t> </a:t>
            </a:r>
            <a:r>
              <a:rPr lang="en-US" dirty="0" smtClean="0"/>
              <a:t>elevated post-infection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06598" y="2502177"/>
            <a:ext cx="302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Needle Infected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25491" y="2532241"/>
            <a:ext cx="302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Contact Infected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045" y="2855405"/>
            <a:ext cx="8382000" cy="34564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93386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990600" y="390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Does the magnitude of the response differ between SAT types and infection route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100" y="2036396"/>
            <a:ext cx="5250962" cy="446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Buffalo rarely develop oral vesicles </a:t>
            </a:r>
          </a:p>
          <a:p>
            <a:r>
              <a:rPr lang="en-US" dirty="0" smtClean="0"/>
              <a:t>Buffalo do mount fevers</a:t>
            </a:r>
          </a:p>
          <a:p>
            <a:r>
              <a:rPr lang="en-US" dirty="0" smtClean="0"/>
              <a:t>They do mount an inflammatory response</a:t>
            </a:r>
          </a:p>
          <a:p>
            <a:pPr lvl="1"/>
            <a:r>
              <a:rPr lang="en-US" dirty="0" smtClean="0"/>
              <a:t>SAT 3 contact infected buffalo had a reduced </a:t>
            </a:r>
            <a:r>
              <a:rPr lang="en-US" dirty="0" err="1" smtClean="0"/>
              <a:t>haptoglobin</a:t>
            </a:r>
            <a:r>
              <a:rPr lang="en-US" dirty="0" smtClean="0"/>
              <a:t> response (peak) to FMDV infection compared to SAT 3 needle infected.</a:t>
            </a:r>
          </a:p>
          <a:p>
            <a:r>
              <a:rPr lang="en-US" dirty="0" smtClean="0"/>
              <a:t>Buffalo have elevated </a:t>
            </a:r>
            <a:r>
              <a:rPr lang="en-US" dirty="0" err="1" smtClean="0"/>
              <a:t>TNFa</a:t>
            </a:r>
            <a:r>
              <a:rPr lang="en-US" dirty="0" smtClean="0"/>
              <a:t> and </a:t>
            </a:r>
            <a:r>
              <a:rPr lang="en-US" dirty="0" err="1" smtClean="0"/>
              <a:t>IFNy</a:t>
            </a:r>
            <a:r>
              <a:rPr lang="en-US" dirty="0" smtClean="0"/>
              <a:t> when needle infected </a:t>
            </a:r>
          </a:p>
          <a:p>
            <a:pPr lvl="1"/>
            <a:r>
              <a:rPr lang="en-US" dirty="0" smtClean="0"/>
              <a:t>But no </a:t>
            </a:r>
            <a:r>
              <a:rPr lang="en-US" dirty="0" err="1" smtClean="0"/>
              <a:t>TNFa</a:t>
            </a:r>
            <a:r>
              <a:rPr lang="en-US" dirty="0" smtClean="0"/>
              <a:t> infection when contact infected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77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Remaining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do buffalo seldom show oral vesicles or severe clinical signs but do mount very high inflammatory immune responses?</a:t>
            </a:r>
          </a:p>
          <a:p>
            <a:pPr lvl="1"/>
            <a:r>
              <a:rPr lang="en-US" dirty="0" smtClean="0"/>
              <a:t>What does this mean for transmission?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Are the differences between needle infected and contact infected (no </a:t>
            </a:r>
            <a:r>
              <a:rPr lang="en-US" dirty="0" err="1" smtClean="0"/>
              <a:t>TNFa</a:t>
            </a:r>
            <a:r>
              <a:rPr lang="en-US" dirty="0" smtClean="0"/>
              <a:t> response, reduced </a:t>
            </a:r>
            <a:r>
              <a:rPr lang="en-US" dirty="0" err="1" smtClean="0"/>
              <a:t>haptoglobin</a:t>
            </a:r>
            <a:r>
              <a:rPr lang="en-US" dirty="0" smtClean="0"/>
              <a:t> response in SAT 3) relevant to progression and transmission?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803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6782523" y="4548918"/>
            <a:ext cx="1615157" cy="90696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30945" y="58698"/>
            <a:ext cx="83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Thank you! - </a:t>
            </a:r>
            <a:r>
              <a:rPr lang="en-US" sz="3600" dirty="0" smtClean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Acknowledgements</a:t>
            </a:r>
            <a:endParaRPr lang="en-US" sz="3600" dirty="0">
              <a:solidFill>
                <a:srgbClr val="000000"/>
              </a:solidFill>
              <a:latin typeface="Arial"/>
              <a:sym typeface="Wingdings" panose="05000000000000000000" pitchFamily="2" charset="2"/>
            </a:endParaRPr>
          </a:p>
          <a:p>
            <a:endParaRPr lang="en-US" dirty="0">
              <a:solidFill>
                <a:srgbClr val="000000"/>
              </a:solidFill>
              <a:latin typeface="Arial"/>
              <a:sym typeface="Wingdings" panose="05000000000000000000" pitchFamily="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765" y="5825090"/>
            <a:ext cx="3054927" cy="764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306" y="5690940"/>
            <a:ext cx="1960814" cy="11725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978" y="2200321"/>
            <a:ext cx="1123950" cy="10191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510" y="889310"/>
            <a:ext cx="851577" cy="10191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85101" y="742768"/>
            <a:ext cx="20106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Jan Medlock</a:t>
            </a:r>
          </a:p>
          <a:p>
            <a:r>
              <a:rPr lang="en-US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Brian </a:t>
            </a:r>
            <a:r>
              <a:rPr lang="en-US" dirty="0" err="1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Dugovich</a:t>
            </a:r>
            <a:endParaRPr lang="en-US" dirty="0">
              <a:solidFill>
                <a:srgbClr val="000000"/>
              </a:solidFill>
              <a:latin typeface="Arial"/>
              <a:sym typeface="Wingdings" panose="05000000000000000000" pitchFamily="2" charset="2"/>
            </a:endParaRPr>
          </a:p>
          <a:p>
            <a:r>
              <a:rPr lang="en-US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Caroline Glidden</a:t>
            </a:r>
          </a:p>
          <a:p>
            <a:r>
              <a:rPr lang="en-US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Hannah </a:t>
            </a:r>
            <a:r>
              <a:rPr lang="en-US" dirty="0" err="1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Tavalire</a:t>
            </a:r>
            <a:endParaRPr lang="en-US" dirty="0">
              <a:solidFill>
                <a:srgbClr val="000000"/>
              </a:solidFill>
              <a:latin typeface="Arial"/>
              <a:sym typeface="Wingdings" panose="05000000000000000000" pitchFamily="2" charset="2"/>
            </a:endParaRPr>
          </a:p>
          <a:p>
            <a:r>
              <a:rPr lang="en-US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Julie Rushmore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20470" y="3590559"/>
            <a:ext cx="2781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Lin-Mari de Klerk-</a:t>
            </a:r>
            <a:r>
              <a:rPr lang="en-US" dirty="0" err="1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Lorist</a:t>
            </a:r>
            <a:endParaRPr lang="en-US" dirty="0">
              <a:solidFill>
                <a:srgbClr val="000000"/>
              </a:solidFill>
              <a:latin typeface="Arial"/>
              <a:sym typeface="Wingdings" panose="05000000000000000000" pitchFamily="2" charset="2"/>
            </a:endParaRPr>
          </a:p>
          <a:p>
            <a:r>
              <a:rPr lang="en-US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Louis van </a:t>
            </a:r>
            <a:r>
              <a:rPr lang="en-US" dirty="0" err="1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Schalkwyk</a:t>
            </a:r>
            <a:endParaRPr lang="en-US" dirty="0">
              <a:solidFill>
                <a:srgbClr val="000000"/>
              </a:solidFill>
              <a:latin typeface="Arial"/>
              <a:sym typeface="Wingdings" panose="05000000000000000000" pitchFamily="2" charset="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935123" y="3344253"/>
            <a:ext cx="3472993" cy="1200329"/>
            <a:chOff x="5321703" y="836492"/>
            <a:chExt cx="3472993" cy="120032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703" y="1003606"/>
              <a:ext cx="1387180" cy="79057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813496" y="836492"/>
              <a:ext cx="1981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Arial"/>
                  <a:sym typeface="Wingdings" panose="05000000000000000000" pitchFamily="2" charset="2"/>
                </a:rPr>
                <a:t>Simon </a:t>
              </a:r>
              <a:r>
                <a:rPr lang="en-US" dirty="0" err="1">
                  <a:solidFill>
                    <a:srgbClr val="000000"/>
                  </a:solidFill>
                  <a:latin typeface="Arial"/>
                  <a:sym typeface="Wingdings" panose="05000000000000000000" pitchFamily="2" charset="2"/>
                </a:rPr>
                <a:t>Gubbins</a:t>
              </a:r>
              <a:endParaRPr lang="en-US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endParaRPr>
            </a:p>
            <a:p>
              <a:r>
                <a:rPr lang="en-US" dirty="0">
                  <a:solidFill>
                    <a:srgbClr val="000000"/>
                  </a:solidFill>
                  <a:latin typeface="Arial"/>
                  <a:sym typeface="Wingdings" panose="05000000000000000000" pitchFamily="2" charset="2"/>
                </a:rPr>
                <a:t>Eva Perez</a:t>
              </a:r>
            </a:p>
            <a:p>
              <a:r>
                <a:rPr lang="en-US" dirty="0" err="1">
                  <a:solidFill>
                    <a:srgbClr val="000000"/>
                  </a:solidFill>
                  <a:latin typeface="Arial"/>
                  <a:sym typeface="Wingdings" panose="05000000000000000000" pitchFamily="2" charset="2"/>
                </a:rPr>
                <a:t>Fuquan</a:t>
              </a:r>
              <a:r>
                <a:rPr lang="en-US" dirty="0">
                  <a:solidFill>
                    <a:srgbClr val="000000"/>
                  </a:solidFill>
                  <a:latin typeface="Arial"/>
                  <a:sym typeface="Wingdings" panose="05000000000000000000" pitchFamily="2" charset="2"/>
                </a:rPr>
                <a:t> </a:t>
              </a:r>
              <a:r>
                <a:rPr lang="en-US" dirty="0" smtClean="0">
                  <a:solidFill>
                    <a:srgbClr val="000000"/>
                  </a:solidFill>
                  <a:latin typeface="Arial"/>
                  <a:sym typeface="Wingdings" panose="05000000000000000000" pitchFamily="2" charset="2"/>
                </a:rPr>
                <a:t>Zhang</a:t>
              </a:r>
            </a:p>
            <a:p>
              <a:r>
                <a:rPr lang="en-US" dirty="0" smtClean="0">
                  <a:solidFill>
                    <a:srgbClr val="000000"/>
                  </a:solidFill>
                  <a:latin typeface="Arial"/>
                  <a:sym typeface="Wingdings" panose="05000000000000000000" pitchFamily="2" charset="2"/>
                </a:rPr>
                <a:t>Bryan Charleston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322303" y="2181533"/>
            <a:ext cx="1907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</a:rPr>
              <a:t>Peter Buss</a:t>
            </a:r>
          </a:p>
          <a:p>
            <a:r>
              <a:rPr lang="en-US" dirty="0">
                <a:solidFill>
                  <a:srgbClr val="000000"/>
                </a:solidFill>
                <a:latin typeface="Arial"/>
              </a:rPr>
              <a:t>Markus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Hofmeyr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r>
              <a:rPr lang="en-US" dirty="0">
                <a:solidFill>
                  <a:srgbClr val="000000"/>
                </a:solidFill>
                <a:latin typeface="Arial"/>
              </a:rPr>
              <a:t>Marius Kruger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46997" y="889309"/>
            <a:ext cx="20279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</a:rPr>
              <a:t>Henri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Combrink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r>
              <a:rPr lang="en-US" dirty="0">
                <a:solidFill>
                  <a:srgbClr val="000000"/>
                </a:solidFill>
                <a:latin typeface="Arial"/>
              </a:rPr>
              <a:t>Kath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Forssman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r>
              <a:rPr lang="en-US" dirty="0" err="1">
                <a:solidFill>
                  <a:srgbClr val="000000"/>
                </a:solidFill>
                <a:latin typeface="Arial"/>
              </a:rPr>
              <a:t>Darryn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Knobel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r>
              <a:rPr lang="en-US" dirty="0">
                <a:solidFill>
                  <a:srgbClr val="000000"/>
                </a:solidFill>
                <a:latin typeface="Arial"/>
              </a:rPr>
              <a:t>Courtney Coon</a:t>
            </a:r>
          </a:p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52" y="3475150"/>
            <a:ext cx="2571750" cy="87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03718"/>
            <a:ext cx="2282653" cy="75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505103" y="2281928"/>
            <a:ext cx="3890406" cy="935686"/>
            <a:chOff x="12504" y="2341002"/>
            <a:chExt cx="3890406" cy="935686"/>
          </a:xfrm>
        </p:grpSpPr>
        <p:sp>
          <p:nvSpPr>
            <p:cNvPr id="9" name="TextBox 8"/>
            <p:cNvSpPr txBox="1"/>
            <p:nvPr/>
          </p:nvSpPr>
          <p:spPr>
            <a:xfrm>
              <a:off x="1372092" y="2353358"/>
              <a:ext cx="253081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Arial"/>
                </a:rPr>
                <a:t>Francois </a:t>
              </a:r>
              <a:r>
                <a:rPr lang="en-US" dirty="0">
                  <a:solidFill>
                    <a:srgbClr val="000000"/>
                  </a:solidFill>
                  <a:latin typeface="Arial"/>
                </a:rPr>
                <a:t>Maree</a:t>
              </a:r>
            </a:p>
            <a:p>
              <a:r>
                <a:rPr lang="en-US" dirty="0">
                  <a:solidFill>
                    <a:srgbClr val="000000"/>
                  </a:solidFill>
                  <a:latin typeface="Arial"/>
                </a:rPr>
                <a:t>Katherine  </a:t>
              </a:r>
              <a:r>
                <a:rPr lang="en-US" dirty="0" smtClean="0">
                  <a:solidFill>
                    <a:srgbClr val="000000"/>
                  </a:solidFill>
                  <a:latin typeface="Arial"/>
                </a:rPr>
                <a:t>Scott</a:t>
              </a:r>
            </a:p>
            <a:p>
              <a:r>
                <a:rPr lang="en-US" dirty="0" err="1" smtClean="0">
                  <a:solidFill>
                    <a:srgbClr val="000000"/>
                  </a:solidFill>
                  <a:latin typeface="Arial"/>
                </a:rPr>
                <a:t>Lorens</a:t>
              </a:r>
              <a:r>
                <a:rPr lang="en-US" dirty="0" smtClean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  <a:latin typeface="Arial"/>
                </a:rPr>
                <a:t>Maake</a:t>
              </a:r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26629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04" y="2341002"/>
              <a:ext cx="1309623" cy="92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TextBox 26"/>
          <p:cNvSpPr txBox="1"/>
          <p:nvPr/>
        </p:nvSpPr>
        <p:spPr>
          <a:xfrm>
            <a:off x="3992364" y="4783973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Dan Haydon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1" y="5943610"/>
            <a:ext cx="2031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</a:rPr>
              <a:t>Funding: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802" y="951879"/>
            <a:ext cx="1323975" cy="9810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397142" y="746859"/>
            <a:ext cx="2027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</a:rPr>
              <a:t>Erin </a:t>
            </a:r>
            <a:r>
              <a:rPr lang="en-US" dirty="0" err="1">
                <a:solidFill>
                  <a:srgbClr val="000000"/>
                </a:solidFill>
                <a:latin typeface="Arial"/>
              </a:rPr>
              <a:t>Gorsich</a:t>
            </a:r>
            <a:endParaRPr lang="en-US" dirty="0">
              <a:solidFill>
                <a:srgbClr val="000000"/>
              </a:solidFill>
              <a:latin typeface="Arial"/>
            </a:endParaRPr>
          </a:p>
          <a:p>
            <a:r>
              <a:rPr lang="en-US" dirty="0">
                <a:solidFill>
                  <a:srgbClr val="000000"/>
                </a:solidFill>
                <a:latin typeface="Arial"/>
              </a:rPr>
              <a:t>Danielle Sisson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/>
              </a:rPr>
              <a:t>Claire Couch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41161" y="4783973"/>
            <a:ext cx="159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Michele Miller</a:t>
            </a:r>
          </a:p>
        </p:txBody>
      </p:sp>
      <p:pic>
        <p:nvPicPr>
          <p:cNvPr id="19" name="Picture 18" descr="stellenbosch.gif"/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FAFFF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523" y="4548917"/>
            <a:ext cx="1644393" cy="87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6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FMDV in African Buffalo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077" y="2170479"/>
            <a:ext cx="4969647" cy="332678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825625"/>
            <a:ext cx="56329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SAT 1,2,3 are endemic in buffalo in KNP, South Africa</a:t>
            </a:r>
          </a:p>
          <a:p>
            <a:r>
              <a:rPr lang="en-US" dirty="0" smtClean="0"/>
              <a:t>Typically “sub-clinically infected” unlike cattle</a:t>
            </a:r>
          </a:p>
          <a:p>
            <a:pPr lvl="1"/>
            <a:r>
              <a:rPr lang="en-US" dirty="0" smtClean="0"/>
              <a:t>But what does sub-clinically mean in wildlife?</a:t>
            </a:r>
          </a:p>
          <a:p>
            <a:pPr lvl="1"/>
            <a:r>
              <a:rPr lang="en-US" dirty="0" smtClean="0"/>
              <a:t>Does it differ by SAT type or by infection style?</a:t>
            </a:r>
          </a:p>
        </p:txBody>
      </p:sp>
    </p:spTree>
    <p:extLst>
      <p:ext uri="{BB962C8B-B14F-4D97-AF65-F5344CB8AC3E}">
        <p14:creationId xmlns:p14="http://schemas.microsoft.com/office/powerpoint/2010/main" val="127436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Design </a:t>
            </a:r>
            <a:r>
              <a:rPr lang="en-US" dirty="0" smtClean="0"/>
              <a:t>– Experimental set-up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929554" cy="435133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12 FMDV naïve young buffalo obtained from HIP were needle infected with SAT </a:t>
            </a:r>
            <a:r>
              <a:rPr lang="en-US" dirty="0" smtClean="0"/>
              <a:t>1,2,3 </a:t>
            </a:r>
            <a:r>
              <a:rPr lang="en-US" dirty="0" smtClean="0"/>
              <a:t>(4 with each serotype) </a:t>
            </a:r>
            <a:endParaRPr lang="en-US" dirty="0" smtClean="0"/>
          </a:p>
          <a:p>
            <a:pPr lvl="1"/>
            <a:r>
              <a:rPr lang="en-US" dirty="0" smtClean="0"/>
              <a:t>Virus prepared by OVI - F. Maree</a:t>
            </a:r>
            <a:endParaRPr lang="en-US" dirty="0"/>
          </a:p>
          <a:p>
            <a:pPr lvl="1"/>
            <a:r>
              <a:rPr lang="en-US" dirty="0" smtClean="0"/>
              <a:t>kept </a:t>
            </a:r>
            <a:r>
              <a:rPr lang="en-US" dirty="0" smtClean="0"/>
              <a:t>in separate </a:t>
            </a:r>
            <a:r>
              <a:rPr lang="en-US" dirty="0" err="1" smtClean="0"/>
              <a:t>bomas</a:t>
            </a:r>
            <a:endParaRPr lang="en-US" dirty="0"/>
          </a:p>
          <a:p>
            <a:r>
              <a:rPr lang="en-US" dirty="0" smtClean="0"/>
              <a:t>On day 2 - 12 FMDV naïve young buffalo (4 per group) were introduced</a:t>
            </a:r>
          </a:p>
          <a:p>
            <a:r>
              <a:rPr lang="en-US" dirty="0" smtClean="0"/>
              <a:t>Monitored for FMDV and clinical signs on day 4, 6, 8, 11, 14, 30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5"/>
            <a:ext cx="5717440" cy="42880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26648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Measured parameters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Viremia (by PCR</a:t>
            </a:r>
            <a:r>
              <a:rPr lang="en-US" dirty="0" smtClean="0"/>
              <a:t>) – by </a:t>
            </a:r>
            <a:r>
              <a:rPr lang="en-US" dirty="0" err="1" smtClean="0"/>
              <a:t>Pirbright</a:t>
            </a:r>
            <a:r>
              <a:rPr lang="en-US" dirty="0" smtClean="0"/>
              <a:t> Institute</a:t>
            </a:r>
            <a:endParaRPr lang="en-US" dirty="0" smtClean="0"/>
          </a:p>
          <a:p>
            <a:r>
              <a:rPr lang="en-US" dirty="0" smtClean="0"/>
              <a:t>Body temperature (via </a:t>
            </a:r>
            <a:r>
              <a:rPr lang="en-US" dirty="0" err="1" smtClean="0"/>
              <a:t>intraruminal</a:t>
            </a:r>
            <a:r>
              <a:rPr lang="en-US" dirty="0" smtClean="0"/>
              <a:t> temperature loggers that report every 15 minutes)</a:t>
            </a:r>
          </a:p>
          <a:p>
            <a:r>
              <a:rPr lang="en-US" dirty="0" smtClean="0"/>
              <a:t>Presence/Absence of mucosal lesions</a:t>
            </a:r>
            <a:endParaRPr lang="en-US" dirty="0" smtClean="0"/>
          </a:p>
          <a:p>
            <a:r>
              <a:rPr lang="en-US" dirty="0" smtClean="0"/>
              <a:t>Acute Phase Proteins: </a:t>
            </a:r>
            <a:r>
              <a:rPr lang="en-US" dirty="0" err="1" smtClean="0"/>
              <a:t>Haptoglobin</a:t>
            </a:r>
            <a:r>
              <a:rPr lang="en-US" dirty="0" smtClean="0"/>
              <a:t> &amp; Serum Amyloid </a:t>
            </a:r>
            <a:r>
              <a:rPr lang="en-US" dirty="0" smtClean="0"/>
              <a:t>A</a:t>
            </a:r>
          </a:p>
          <a:p>
            <a:pPr lvl="1"/>
            <a:r>
              <a:rPr lang="en-US" dirty="0" smtClean="0"/>
              <a:t>In cattle are elevated after FMDV infection, peak correlates with the development of mucosal lesions (</a:t>
            </a:r>
            <a:r>
              <a:rPr lang="en-US" dirty="0" err="1" smtClean="0"/>
              <a:t>Stenfeldt</a:t>
            </a:r>
            <a:r>
              <a:rPr lang="en-US" dirty="0" smtClean="0"/>
              <a:t> 2011)</a:t>
            </a:r>
            <a:endParaRPr lang="en-US" dirty="0" smtClean="0"/>
          </a:p>
          <a:p>
            <a:r>
              <a:rPr lang="en-US" dirty="0" smtClean="0"/>
              <a:t>Inflammatory Cytokines: </a:t>
            </a:r>
            <a:r>
              <a:rPr lang="en-US" dirty="0" smtClean="0"/>
              <a:t>TNF alpha </a:t>
            </a:r>
            <a:r>
              <a:rPr lang="en-US" dirty="0" smtClean="0"/>
              <a:t>&amp; </a:t>
            </a:r>
            <a:r>
              <a:rPr lang="en-US" dirty="0" smtClean="0"/>
              <a:t>IFN gamma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73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of infection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Contact buffalo rapidly infected with FMDV from needle infected</a:t>
            </a:r>
          </a:p>
          <a:p>
            <a:pPr lvl="1"/>
            <a:r>
              <a:rPr lang="en-US" dirty="0" smtClean="0"/>
              <a:t>Carrier information &amp; transmission – Eva Perez</a:t>
            </a:r>
          </a:p>
          <a:p>
            <a:pPr lvl="1"/>
            <a:r>
              <a:rPr lang="en-US" dirty="0" smtClean="0"/>
              <a:t>Measuring transmission rate  – Anna </a:t>
            </a:r>
            <a:r>
              <a:rPr lang="en-US" dirty="0" err="1" smtClean="0"/>
              <a:t>Jolles</a:t>
            </a:r>
            <a:r>
              <a:rPr lang="en-US" dirty="0" smtClean="0"/>
              <a:t> &amp; Jan Medlock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70665"/>
            <a:ext cx="10204937" cy="32915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59389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Host Response – Development of Oral Mucosal Lesions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3425174"/>
              </p:ext>
            </p:extLst>
          </p:nvPr>
        </p:nvGraphicFramePr>
        <p:xfrm>
          <a:off x="838200" y="1825625"/>
          <a:ext cx="10515600" cy="148336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3505200"/>
                <a:gridCol w="3505200"/>
                <a:gridCol w="35052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Needle Infected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Contact Infected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SAT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2/4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1/4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SAT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1/4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0/4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SAT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0/4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1/4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38200" y="3443922"/>
            <a:ext cx="10322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Very small lesions developed infrequently</a:t>
            </a:r>
          </a:p>
          <a:p>
            <a:pPr algn="ctr"/>
            <a:endParaRPr lang="en-US" sz="2400" b="1" dirty="0"/>
          </a:p>
          <a:p>
            <a:pPr algn="ctr"/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9419" y="3902594"/>
            <a:ext cx="3889504" cy="285779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Right Arrow 8"/>
          <p:cNvSpPr/>
          <p:nvPr/>
        </p:nvSpPr>
        <p:spPr>
          <a:xfrm rot="11786277">
            <a:off x="6813557" y="5444411"/>
            <a:ext cx="1828800" cy="5158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6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Host Response – Acute Phase Proteins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Haptoglobin</a:t>
            </a:r>
            <a:r>
              <a:rPr lang="en-US" dirty="0" smtClean="0"/>
              <a:t> and Serum Amyloid A –elevated in cattle post </a:t>
            </a:r>
            <a:r>
              <a:rPr lang="en-US" dirty="0" smtClean="0"/>
              <a:t>infection</a:t>
            </a:r>
            <a:endParaRPr lang="en-US" dirty="0" smtClean="0"/>
          </a:p>
          <a:p>
            <a:r>
              <a:rPr lang="en-US" dirty="0" smtClean="0"/>
              <a:t>Buffalo?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936" y="3169690"/>
            <a:ext cx="7873882" cy="30072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3487614" y="2783502"/>
            <a:ext cx="302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Needle Infected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20707" y="2817214"/>
            <a:ext cx="302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Contact Infected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97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Host Response – Acute Phase Proteins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Haptoglobin</a:t>
            </a:r>
            <a:r>
              <a:rPr lang="en-US" dirty="0" smtClean="0"/>
              <a:t> and Serum Amyloid A –elevated in cattle post infection (</a:t>
            </a:r>
            <a:r>
              <a:rPr lang="en-US" dirty="0" err="1" smtClean="0"/>
              <a:t>Stenfeldt</a:t>
            </a:r>
            <a:r>
              <a:rPr lang="en-US" dirty="0" smtClean="0"/>
              <a:t> 2011)</a:t>
            </a:r>
          </a:p>
          <a:p>
            <a:r>
              <a:rPr lang="en-US" dirty="0" smtClean="0"/>
              <a:t>Buffalo?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691" y="3183793"/>
            <a:ext cx="7224061" cy="28184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3276598" y="2814461"/>
            <a:ext cx="302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Needle Infected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09691" y="2848173"/>
            <a:ext cx="3024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Contact Infected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42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the magnitude of the response differ between SAT types and infection route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035300" y="2209800"/>
            <a:ext cx="6121400" cy="243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700" y="2209800"/>
            <a:ext cx="9791700" cy="39004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55613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800</Words>
  <Application>Microsoft Macintosh PowerPoint</Application>
  <PresentationFormat>Widescreen</PresentationFormat>
  <Paragraphs>123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</vt:lpstr>
      <vt:lpstr>Calibri Light</vt:lpstr>
      <vt:lpstr>Wingdings</vt:lpstr>
      <vt:lpstr>Arial</vt:lpstr>
      <vt:lpstr>Office Theme</vt:lpstr>
      <vt:lpstr>FMD in African Buffalo (Syncerus caffer): Differences in host responses between SAT 1,2 and 3 in experimentally infected and contact infected individuals</vt:lpstr>
      <vt:lpstr>FMDV in African Buffalo </vt:lpstr>
      <vt:lpstr>Study Design – Experimental set-up</vt:lpstr>
      <vt:lpstr>Measured parameters </vt:lpstr>
      <vt:lpstr>Results of infection </vt:lpstr>
      <vt:lpstr>Host Response – Development of Oral Mucosal Lesions</vt:lpstr>
      <vt:lpstr>Host Response – Acute Phase Proteins</vt:lpstr>
      <vt:lpstr>Host Response – Acute Phase Proteins</vt:lpstr>
      <vt:lpstr>Does the magnitude of the response differ between SAT types and infection route</vt:lpstr>
      <vt:lpstr>Host Response - Fever</vt:lpstr>
      <vt:lpstr>Summary so far</vt:lpstr>
      <vt:lpstr>Host Response – Inflammatory Cytokines</vt:lpstr>
      <vt:lpstr>Host Response – Inflammatory Cytokines</vt:lpstr>
      <vt:lpstr>PowerPoint Presentation</vt:lpstr>
      <vt:lpstr>Take Home Points</vt:lpstr>
      <vt:lpstr>Remaining Questions</vt:lpstr>
      <vt:lpstr>PowerPoint Presentation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FMD in African Buffalo (Syncerus caffer): Differences in host responses between SAT 1,2 and 3 in experimentally infected and contact infected individuals</dc:title>
  <dc:creator>Microsoft Office User</dc:creator>
  <cp:lastModifiedBy>Microsoft Office User</cp:lastModifiedBy>
  <cp:revision>28</cp:revision>
  <dcterms:created xsi:type="dcterms:W3CDTF">2016-10-26T10:23:07Z</dcterms:created>
  <dcterms:modified xsi:type="dcterms:W3CDTF">2016-10-27T15:26:16Z</dcterms:modified>
</cp:coreProperties>
</file>