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38" r:id="rId2"/>
  </p:sldMasterIdLst>
  <p:sldIdLst>
    <p:sldId id="257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35" autoAdjust="0"/>
    <p:restoredTop sz="94660"/>
  </p:normalViewPr>
  <p:slideViewPr>
    <p:cSldViewPr snapToGrid="0">
      <p:cViewPr>
        <p:scale>
          <a:sx n="80" d="100"/>
          <a:sy n="80" d="100"/>
        </p:scale>
        <p:origin x="-845" y="-187"/>
      </p:cViewPr>
      <p:guideLst>
        <p:guide orient="horz" pos="489"/>
        <p:guide pos="37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65225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44805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3"/>
            <a:ext cx="775790" cy="242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33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63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39224" y="1104900"/>
            <a:ext cx="2543175" cy="50212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76350"/>
            <a:ext cx="7867650" cy="48498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110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3493" y="2281238"/>
            <a:ext cx="10515600" cy="3751072"/>
          </a:xfrm>
        </p:spPr>
        <p:txBody>
          <a:bodyPr anchor="b">
            <a:normAutofit/>
          </a:bodyPr>
          <a:lstStyle>
            <a:lvl1pPr algn="ctr">
              <a:defRPr sz="4000" baseline="0"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813946" y="6356350"/>
            <a:ext cx="47941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Open Session of the EuFMD - </a:t>
            </a:r>
            <a:r>
              <a:rPr lang="en-US" dirty="0" err="1" smtClean="0"/>
              <a:t>Cascais</a:t>
            </a:r>
            <a:r>
              <a:rPr lang="en-US" dirty="0" smtClean="0"/>
              <a:t> –Portugal 26-28 October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08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5866" y="1515968"/>
            <a:ext cx="10515600" cy="2852737"/>
          </a:xfrm>
        </p:spPr>
        <p:txBody>
          <a:bodyPr anchor="b"/>
          <a:lstStyle>
            <a:lvl1pPr algn="ctr">
              <a:defRPr sz="6000" baseline="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Title - Author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22570" y="6230912"/>
            <a:ext cx="12169430" cy="627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70" y="0"/>
            <a:ext cx="1216943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01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3493" y="2281238"/>
            <a:ext cx="10515600" cy="3751072"/>
          </a:xfrm>
        </p:spPr>
        <p:txBody>
          <a:bodyPr anchor="b">
            <a:normAutofit/>
          </a:bodyPr>
          <a:lstStyle>
            <a:lvl1pPr algn="ctr">
              <a:defRPr sz="4000" baseline="0"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813946" y="6356350"/>
            <a:ext cx="47941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Open Session of the EuFMD - </a:t>
            </a:r>
            <a:r>
              <a:rPr lang="en-US" dirty="0" err="1" smtClean="0"/>
              <a:t>Cascais</a:t>
            </a:r>
            <a:r>
              <a:rPr lang="en-US" dirty="0" smtClean="0"/>
              <a:t> –Portugal 26-28 October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604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0329-7CDF-47F9-BE58-D325D98B0FA4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C33B-37CB-41A6-81AE-FCF849B70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59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51" y="924399"/>
            <a:ext cx="10972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08756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02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85" y="948178"/>
            <a:ext cx="10787276" cy="57062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550" y="171529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051" y="166766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60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94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51" y="1054976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3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20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45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33450"/>
            <a:ext cx="4011084" cy="501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6350" y="1304925"/>
            <a:ext cx="6496050" cy="4821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237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5075" y="1438275"/>
            <a:ext cx="7199842" cy="3289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34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5051" y="89305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051" y="2222737"/>
            <a:ext cx="10972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2570" y="0"/>
            <a:ext cx="1216943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6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3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92D63-9156-46CE-85B0-4CC0C447771F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06A8-E80A-4C63-8A51-B1F957916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3" b="23497"/>
          <a:stretch/>
        </p:blipFill>
        <p:spPr bwMode="auto">
          <a:xfrm>
            <a:off x="0" y="771524"/>
            <a:ext cx="12192000" cy="524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0" y="2660064"/>
            <a:ext cx="6286498" cy="192146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Complete Genome Sequences of Three African Foot-and-Mouth Disease Viruses, Directly from Clinical </a:t>
            </a:r>
            <a:r>
              <a:rPr lang="en-US" sz="3200" dirty="0" smtClean="0">
                <a:solidFill>
                  <a:schemeClr val="bg1"/>
                </a:solidFill>
              </a:rPr>
              <a:t>Samples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62673" y="4766919"/>
            <a:ext cx="6029325" cy="12470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S Van Borm, T </a:t>
            </a:r>
            <a:r>
              <a:rPr lang="en-US" sz="2400" dirty="0" err="1" smtClean="0">
                <a:solidFill>
                  <a:schemeClr val="bg1"/>
                </a:solidFill>
              </a:rPr>
              <a:t>Rosseel</a:t>
            </a:r>
            <a:r>
              <a:rPr lang="en-US" sz="2400" dirty="0" smtClean="0">
                <a:solidFill>
                  <a:schemeClr val="bg1"/>
                </a:solidFill>
              </a:rPr>
              <a:t>, A Haegeman, M E </a:t>
            </a:r>
            <a:r>
              <a:rPr lang="en-US" sz="2400" dirty="0" err="1" smtClean="0">
                <a:solidFill>
                  <a:schemeClr val="bg1"/>
                </a:solidFill>
              </a:rPr>
              <a:t>Fana</a:t>
            </a:r>
            <a:r>
              <a:rPr lang="en-US" sz="2400" dirty="0" smtClean="0">
                <a:solidFill>
                  <a:schemeClr val="bg1"/>
                </a:solidFill>
              </a:rPr>
              <a:t>, L </a:t>
            </a:r>
            <a:r>
              <a:rPr lang="en-US" sz="2400" dirty="0" err="1" smtClean="0">
                <a:solidFill>
                  <a:schemeClr val="bg1"/>
                </a:solidFill>
              </a:rPr>
              <a:t>Seoke</a:t>
            </a:r>
            <a:r>
              <a:rPr lang="en-US" sz="2400" dirty="0" smtClean="0">
                <a:solidFill>
                  <a:schemeClr val="bg1"/>
                </a:solidFill>
              </a:rPr>
              <a:t>, J </a:t>
            </a:r>
            <a:r>
              <a:rPr lang="en-US" sz="2400" dirty="0" err="1" smtClean="0">
                <a:solidFill>
                  <a:schemeClr val="bg1"/>
                </a:solidFill>
              </a:rPr>
              <a:t>Hyera</a:t>
            </a:r>
            <a:r>
              <a:rPr lang="en-US" sz="2400" dirty="0" smtClean="0">
                <a:solidFill>
                  <a:schemeClr val="bg1"/>
                </a:solidFill>
              </a:rPr>
              <a:t>, G </a:t>
            </a:r>
            <a:r>
              <a:rPr lang="en-US" sz="2400" dirty="0" err="1" smtClean="0">
                <a:solidFill>
                  <a:schemeClr val="bg1"/>
                </a:solidFill>
              </a:rPr>
              <a:t>Matlho</a:t>
            </a:r>
            <a:r>
              <a:rPr lang="en-US" sz="2400" dirty="0" smtClean="0">
                <a:solidFill>
                  <a:schemeClr val="bg1"/>
                </a:solidFill>
              </a:rPr>
              <a:t>, F Vandenbussche, </a:t>
            </a:r>
            <a:r>
              <a:rPr lang="en-US" sz="2400" u="sng" dirty="0" smtClean="0">
                <a:solidFill>
                  <a:schemeClr val="bg1"/>
                </a:solidFill>
              </a:rPr>
              <a:t>K De Clercq</a:t>
            </a:r>
            <a:endParaRPr lang="en-GB" sz="2400" u="sng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6096679"/>
            <a:ext cx="2009774" cy="66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042" y="6173046"/>
            <a:ext cx="922158" cy="534202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6173046"/>
            <a:ext cx="1295399" cy="58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55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5051" y="924399"/>
            <a:ext cx="10972800" cy="694851"/>
          </a:xfrm>
        </p:spPr>
        <p:txBody>
          <a:bodyPr>
            <a:normAutofit fontScale="90000"/>
          </a:bodyPr>
          <a:lstStyle/>
          <a:p>
            <a:r>
              <a:rPr lang="en-GB" sz="4400" dirty="0"/>
              <a:t>The </a:t>
            </a:r>
            <a:r>
              <a:rPr lang="en-GB" sz="4400" dirty="0" smtClean="0"/>
              <a:t>Study</a:t>
            </a:r>
            <a:endParaRPr lang="en-GB" sz="4400" dirty="0"/>
          </a:p>
        </p:txBody>
      </p:sp>
      <p:pic>
        <p:nvPicPr>
          <p:cNvPr id="2050" name="Picture 2"/>
          <p:cNvPicPr preferRelativeResize="0"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" r="92661" b="3283"/>
          <a:stretch/>
        </p:blipFill>
        <p:spPr bwMode="auto">
          <a:xfrm>
            <a:off x="-1" y="776288"/>
            <a:ext cx="596122" cy="608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 txBox="1">
            <a:spLocks noChangeArrowheads="1"/>
          </p:cNvSpPr>
          <p:nvPr/>
        </p:nvSpPr>
        <p:spPr>
          <a:xfrm>
            <a:off x="596121" y="1792289"/>
            <a:ext cx="11414904" cy="15986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 smtClean="0"/>
              <a:t> Can </a:t>
            </a:r>
            <a:r>
              <a:rPr lang="fr-FR" dirty="0" err="1" smtClean="0"/>
              <a:t>unbiased</a:t>
            </a:r>
            <a:r>
              <a:rPr lang="fr-FR" dirty="0" smtClean="0"/>
              <a:t> </a:t>
            </a:r>
            <a:r>
              <a:rPr lang="fr-FR" dirty="0" err="1" smtClean="0"/>
              <a:t>RNASeq</a:t>
            </a:r>
            <a:r>
              <a:rPr lang="fr-FR" dirty="0" smtClean="0"/>
              <a:t> </a:t>
            </a:r>
            <a:r>
              <a:rPr lang="fr-FR" dirty="0" err="1" smtClean="0"/>
              <a:t>produce</a:t>
            </a:r>
            <a:r>
              <a:rPr lang="fr-FR" dirty="0" smtClean="0"/>
              <a:t> </a:t>
            </a:r>
            <a:r>
              <a:rPr lang="fr-FR" dirty="0" err="1" smtClean="0"/>
              <a:t>complete</a:t>
            </a:r>
            <a:r>
              <a:rPr lang="fr-FR" dirty="0" smtClean="0"/>
              <a:t> FMDV </a:t>
            </a:r>
            <a:r>
              <a:rPr lang="fr-FR" dirty="0" err="1" smtClean="0"/>
              <a:t>genome</a:t>
            </a:r>
            <a:r>
              <a:rPr lang="fr-FR" dirty="0" smtClean="0"/>
              <a:t> </a:t>
            </a:r>
            <a:r>
              <a:rPr lang="fr-FR" dirty="0" err="1" smtClean="0"/>
              <a:t>sequences</a:t>
            </a:r>
            <a:r>
              <a:rPr lang="fr-FR" dirty="0" smtClean="0"/>
              <a:t> </a:t>
            </a:r>
            <a:r>
              <a:rPr lang="fr-FR" dirty="0" err="1" smtClean="0"/>
              <a:t>directly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clinical</a:t>
            </a:r>
            <a:r>
              <a:rPr lang="fr-FR" dirty="0" smtClean="0"/>
              <a:t> </a:t>
            </a:r>
            <a:r>
              <a:rPr lang="fr-FR" dirty="0" err="1" smtClean="0"/>
              <a:t>samples</a:t>
            </a:r>
            <a:r>
              <a:rPr lang="fr-FR" dirty="0" smtClean="0"/>
              <a:t>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sz="1200" dirty="0" smtClean="0"/>
          </a:p>
          <a:p>
            <a:pPr>
              <a:defRPr/>
            </a:pPr>
            <a:r>
              <a:rPr lang="fr-FR" dirty="0" smtClean="0"/>
              <a:t>3 </a:t>
            </a:r>
            <a:r>
              <a:rPr lang="fr-FR" dirty="0" err="1" smtClean="0"/>
              <a:t>strong</a:t>
            </a:r>
            <a:r>
              <a:rPr lang="fr-FR" dirty="0" smtClean="0"/>
              <a:t> positive </a:t>
            </a:r>
            <a:r>
              <a:rPr lang="fr-FR" dirty="0" err="1" smtClean="0"/>
              <a:t>epithelial</a:t>
            </a:r>
            <a:r>
              <a:rPr lang="fr-FR" dirty="0" smtClean="0"/>
              <a:t> </a:t>
            </a:r>
            <a:r>
              <a:rPr lang="fr-FR" dirty="0" err="1" smtClean="0"/>
              <a:t>samples</a:t>
            </a:r>
            <a:r>
              <a:rPr lang="fr-FR" dirty="0" smtClean="0"/>
              <a:t> (</a:t>
            </a:r>
            <a:r>
              <a:rPr lang="en-US" altLang="en-US" dirty="0" smtClean="0"/>
              <a:t>C</a:t>
            </a:r>
            <a:r>
              <a:rPr lang="en-US" altLang="en-US" baseline="-25000" dirty="0" smtClean="0"/>
              <a:t>T</a:t>
            </a:r>
            <a:r>
              <a:rPr lang="en-US" altLang="en-US" dirty="0" smtClean="0"/>
              <a:t> range 14,63 – 16,18) from Zambia and Namibia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3" y="3817144"/>
            <a:ext cx="11297203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5051" y="924399"/>
            <a:ext cx="10972800" cy="694851"/>
          </a:xfrm>
        </p:spPr>
        <p:txBody>
          <a:bodyPr>
            <a:normAutofit fontScale="90000"/>
          </a:bodyPr>
          <a:lstStyle/>
          <a:p>
            <a:r>
              <a:rPr lang="en-GB" sz="4400" dirty="0"/>
              <a:t>Results</a:t>
            </a:r>
          </a:p>
        </p:txBody>
      </p:sp>
      <p:pic>
        <p:nvPicPr>
          <p:cNvPr id="2050" name="Picture 2"/>
          <p:cNvPicPr preferRelativeResize="0"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" r="92661" b="3283"/>
          <a:stretch/>
        </p:blipFill>
        <p:spPr bwMode="auto">
          <a:xfrm>
            <a:off x="-1" y="776288"/>
            <a:ext cx="596122" cy="608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673097" y="1866900"/>
            <a:ext cx="6489701" cy="46005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BE" altLang="en-US" dirty="0" smtClean="0"/>
              <a:t>Unbiased RNASeq produces complete genomes with high average coverage in 2/3 samples</a:t>
            </a:r>
          </a:p>
          <a:p>
            <a:pPr marL="0" indent="0">
              <a:buNone/>
              <a:defRPr/>
            </a:pPr>
            <a:endParaRPr lang="nl-BE" altLang="en-US" sz="1200" dirty="0" smtClean="0"/>
          </a:p>
          <a:p>
            <a:pPr>
              <a:defRPr/>
            </a:pPr>
            <a:r>
              <a:rPr lang="nl-BE" altLang="en-US" dirty="0" smtClean="0"/>
              <a:t>limited gap closure (Sanger sequencing) needed in 3rd sample due to low coverage (limited % of FMDV reads).</a:t>
            </a:r>
          </a:p>
          <a:p>
            <a:pPr marL="0" indent="0">
              <a:buNone/>
              <a:defRPr/>
            </a:pPr>
            <a:endParaRPr lang="nl-BE" altLang="en-US" sz="1200" dirty="0" smtClean="0"/>
          </a:p>
          <a:p>
            <a:pPr>
              <a:defRPr/>
            </a:pPr>
            <a:r>
              <a:rPr lang="nl-BE" altLang="en-US" dirty="0" smtClean="0"/>
              <a:t>Potential for unbiased detection of co-infections</a:t>
            </a:r>
          </a:p>
          <a:p>
            <a:pPr marL="0" indent="0">
              <a:buNone/>
              <a:defRPr/>
            </a:pPr>
            <a:endParaRPr lang="nl-BE" altLang="en-US" sz="1200" dirty="0" smtClean="0"/>
          </a:p>
          <a:p>
            <a:pPr>
              <a:defRPr/>
            </a:pPr>
            <a:r>
              <a:rPr lang="nl-BE" altLang="en-US" dirty="0" smtClean="0"/>
              <a:t>If only targeting FMDV, targeted approaches may produce better coverage.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nl-BE" altLang="en-US" sz="1100" dirty="0" smtClean="0"/>
              <a:t>e.g. Logan G, Freimanis GL, King DJ, Valdazo-Gonzalez B, Bachanek-Bankowska K, Sanderson ND, Knowles NJ, King DP, Cottam EM. (2014) BMC Genomics 15:828</a:t>
            </a:r>
            <a:endParaRPr lang="en-US" alt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1185057"/>
            <a:ext cx="3324225" cy="567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83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5051" y="924399"/>
            <a:ext cx="10972800" cy="694851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>Conclusion</a:t>
            </a:r>
            <a:endParaRPr lang="en-GB" sz="4400" dirty="0"/>
          </a:p>
        </p:txBody>
      </p:sp>
      <p:pic>
        <p:nvPicPr>
          <p:cNvPr id="2050" name="Picture 2"/>
          <p:cNvPicPr preferRelativeResize="0"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" r="92661" b="3283"/>
          <a:stretch/>
        </p:blipFill>
        <p:spPr bwMode="auto">
          <a:xfrm>
            <a:off x="-1" y="776288"/>
            <a:ext cx="596122" cy="608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1400175" y="2466975"/>
            <a:ext cx="9944100" cy="2300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/>
              <a:t>These data demonstrate the feasibility of direct sequencing of complete FMDV coding sequences from samples from symptomatic </a:t>
            </a:r>
            <a:r>
              <a:rPr lang="en-US" altLang="en-US" dirty="0" smtClean="0"/>
              <a:t>animals</a:t>
            </a:r>
          </a:p>
          <a:p>
            <a:pPr>
              <a:defRPr/>
            </a:pPr>
            <a:endParaRPr lang="nl-BE" altLang="en-US" sz="1200" dirty="0" smtClean="0"/>
          </a:p>
          <a:p>
            <a:pPr>
              <a:defRPr/>
            </a:pPr>
            <a:r>
              <a:rPr lang="en-US" altLang="en-US" dirty="0"/>
              <a:t>The complete genome sequences of </a:t>
            </a:r>
            <a:r>
              <a:rPr lang="en-US" altLang="en-US" dirty="0" smtClean="0"/>
              <a:t>O/ZAM14/2010, </a:t>
            </a:r>
            <a:r>
              <a:rPr lang="en-US" altLang="en-US" dirty="0"/>
              <a:t>SAT1/NAM01/2010 and SAT2/ZAM18/2009 </a:t>
            </a:r>
            <a:r>
              <a:rPr lang="en-US" altLang="en-US" dirty="0" smtClean="0"/>
              <a:t>were obtained</a:t>
            </a:r>
            <a:endParaRPr lang="nl-BE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6799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194</Words>
  <Application>Microsoft Office PowerPoint</Application>
  <PresentationFormat>Custom</PresentationFormat>
  <Paragraphs>19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1_Office Theme</vt:lpstr>
      <vt:lpstr>Custom Design</vt:lpstr>
      <vt:lpstr>Complete Genome Sequences of Three African Foot-and-Mouth Disease Viruses, Directly from Clinical Samples</vt:lpstr>
      <vt:lpstr>The Study</vt:lpstr>
      <vt:lpstr>Results</vt:lpstr>
      <vt:lpstr>Conclusion</vt:lpstr>
    </vt:vector>
  </TitlesOfParts>
  <Company>FAO of the 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Rumich, Nadia (AGAH)</dc:creator>
  <cp:lastModifiedBy>Kris De Clercq</cp:lastModifiedBy>
  <cp:revision>28</cp:revision>
  <dcterms:created xsi:type="dcterms:W3CDTF">2016-10-06T12:20:10Z</dcterms:created>
  <dcterms:modified xsi:type="dcterms:W3CDTF">2016-10-20T16:08:43Z</dcterms:modified>
</cp:coreProperties>
</file>