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38" r:id="rId2"/>
  </p:sldMasterIdLst>
  <p:sldIdLst>
    <p:sldId id="257" r:id="rId3"/>
    <p:sldId id="258" r:id="rId4"/>
    <p:sldId id="262" r:id="rId5"/>
    <p:sldId id="270" r:id="rId6"/>
    <p:sldId id="259" r:id="rId7"/>
    <p:sldId id="264" r:id="rId8"/>
    <p:sldId id="265" r:id="rId9"/>
    <p:sldId id="267" r:id="rId10"/>
    <p:sldId id="268" r:id="rId11"/>
    <p:sldId id="269" r:id="rId12"/>
    <p:sldId id="266"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5" d="100"/>
          <a:sy n="45" d="100"/>
        </p:scale>
        <p:origin x="11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5226"/>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28750" y="344805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8" name="Date Placeholder 3"/>
          <p:cNvSpPr>
            <a:spLocks noGrp="1"/>
          </p:cNvSpPr>
          <p:nvPr>
            <p:ph type="dt" sz="half" idx="2"/>
          </p:nvPr>
        </p:nvSpPr>
        <p:spPr>
          <a:xfrm>
            <a:off x="525439" y="6424613"/>
            <a:ext cx="581843" cy="24288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9" name="Footer Placeholder 4"/>
          <p:cNvSpPr>
            <a:spLocks noGrp="1"/>
          </p:cNvSpPr>
          <p:nvPr>
            <p:ph type="ftr" sz="quarter" idx="3"/>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385433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txBox="1">
            <a:spLocks/>
          </p:cNvSpPr>
          <p:nvPr userDrawn="1"/>
        </p:nvSpPr>
        <p:spPr>
          <a:xfrm>
            <a:off x="561158" y="6356352"/>
            <a:ext cx="549322"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OS16</a:t>
            </a:r>
          </a:p>
        </p:txBody>
      </p:sp>
      <p:sp>
        <p:nvSpPr>
          <p:cNvPr id="8"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206463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9419" y="1104900"/>
            <a:ext cx="1907381" cy="502126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76350"/>
            <a:ext cx="5900738" cy="48498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
        <p:nvSpPr>
          <p:cNvPr id="9" name="Date Placeholder 3"/>
          <p:cNvSpPr txBox="1">
            <a:spLocks/>
          </p:cNvSpPr>
          <p:nvPr userDrawn="1"/>
        </p:nvSpPr>
        <p:spPr>
          <a:xfrm>
            <a:off x="561158" y="6356352"/>
            <a:ext cx="549322"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OS16</a:t>
            </a:r>
          </a:p>
        </p:txBody>
      </p:sp>
    </p:spTree>
    <p:extLst>
      <p:ext uri="{BB962C8B-B14F-4D97-AF65-F5344CB8AC3E}">
        <p14:creationId xmlns:p14="http://schemas.microsoft.com/office/powerpoint/2010/main" val="325111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685120" y="2281238"/>
            <a:ext cx="7886700" cy="3751072"/>
          </a:xfrm>
        </p:spPr>
        <p:txBody>
          <a:bodyPr anchor="b">
            <a:normAutofit/>
          </a:bodyPr>
          <a:lstStyle>
            <a:lvl1pPr algn="ctr">
              <a:defRPr sz="3000" baseline="0">
                <a:latin typeface="Calibri" panose="020F0502020204030204" pitchFamily="34" charset="0"/>
              </a:defRPr>
            </a:lvl1pPr>
          </a:lstStyle>
          <a:p>
            <a:endParaRPr lang="en-GB" dirty="0"/>
          </a:p>
        </p:txBody>
      </p:sp>
      <p:sp>
        <p:nvSpPr>
          <p:cNvPr id="10" name="Date Placeholder 3"/>
          <p:cNvSpPr>
            <a:spLocks noGrp="1"/>
          </p:cNvSpPr>
          <p:nvPr>
            <p:ph type="dt" sz="half" idx="10"/>
          </p:nvPr>
        </p:nvSpPr>
        <p:spPr>
          <a:xfrm>
            <a:off x="628650" y="6356351"/>
            <a:ext cx="2057400" cy="365125"/>
          </a:xfrm>
        </p:spPr>
        <p:txBody>
          <a:bodyPr/>
          <a:lstStyle>
            <a:lvl1pPr>
              <a:defRPr/>
            </a:lvl1pPr>
          </a:lstStyle>
          <a:p>
            <a:r>
              <a:rPr lang="en-GB" dirty="0"/>
              <a:t>OS16</a:t>
            </a:r>
          </a:p>
        </p:txBody>
      </p:sp>
      <p:sp>
        <p:nvSpPr>
          <p:cNvPr id="11" name="Footer Placeholder 4"/>
          <p:cNvSpPr txBox="1">
            <a:spLocks/>
          </p:cNvSpPr>
          <p:nvPr userDrawn="1"/>
        </p:nvSpPr>
        <p:spPr>
          <a:xfrm>
            <a:off x="4360460" y="6356351"/>
            <a:ext cx="359563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Open Session of the EuFMD - </a:t>
            </a:r>
            <a:r>
              <a:rPr lang="en-US" sz="900" dirty="0" err="1"/>
              <a:t>Cascais</a:t>
            </a:r>
            <a:r>
              <a:rPr lang="en-US" sz="900" dirty="0"/>
              <a:t> –Portugal 26-28 October 2016</a:t>
            </a:r>
            <a:endParaRPr lang="en-GB" sz="900" dirty="0"/>
          </a:p>
        </p:txBody>
      </p:sp>
    </p:spTree>
    <p:extLst>
      <p:ext uri="{BB962C8B-B14F-4D97-AF65-F5344CB8AC3E}">
        <p14:creationId xmlns:p14="http://schemas.microsoft.com/office/powerpoint/2010/main" val="7040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9400" y="1515969"/>
            <a:ext cx="7886700" cy="2852737"/>
          </a:xfrm>
        </p:spPr>
        <p:txBody>
          <a:bodyPr anchor="b"/>
          <a:lstStyle>
            <a:lvl1pPr algn="ctr">
              <a:defRPr sz="4500" baseline="0">
                <a:latin typeface="Calibri" panose="020F0502020204030204" pitchFamily="34" charset="0"/>
              </a:defRPr>
            </a:lvl1pPr>
          </a:lstStyle>
          <a:p>
            <a:r>
              <a:rPr lang="en-US" dirty="0"/>
              <a:t>Title - Author</a:t>
            </a:r>
            <a:endParaRPr lang="en-GB" dirty="0"/>
          </a:p>
        </p:txBody>
      </p:sp>
      <p:pic>
        <p:nvPicPr>
          <p:cNvPr id="7" name="Picture 6"/>
          <p:cNvPicPr>
            <a:picLocks noChangeAspect="1"/>
          </p:cNvPicPr>
          <p:nvPr userDrawn="1"/>
        </p:nvPicPr>
        <p:blipFill>
          <a:blip r:embed="rId2"/>
          <a:stretch>
            <a:fillRect/>
          </a:stretch>
        </p:blipFill>
        <p:spPr>
          <a:xfrm flipV="1">
            <a:off x="16927" y="6230912"/>
            <a:ext cx="9127073" cy="627088"/>
          </a:xfrm>
          <a:prstGeom prst="rect">
            <a:avLst/>
          </a:prstGeom>
        </p:spPr>
      </p:pic>
      <p:pic>
        <p:nvPicPr>
          <p:cNvPr id="8" name="Picture 7"/>
          <p:cNvPicPr>
            <a:picLocks noChangeAspect="1"/>
          </p:cNvPicPr>
          <p:nvPr userDrawn="1"/>
        </p:nvPicPr>
        <p:blipFill>
          <a:blip r:embed="rId3"/>
          <a:stretch>
            <a:fillRect/>
          </a:stretch>
        </p:blipFill>
        <p:spPr>
          <a:xfrm>
            <a:off x="16927" y="1"/>
            <a:ext cx="9127073" cy="771525"/>
          </a:xfrm>
          <a:prstGeom prst="rect">
            <a:avLst/>
          </a:prstGeom>
        </p:spPr>
      </p:pic>
    </p:spTree>
    <p:extLst>
      <p:ext uri="{BB962C8B-B14F-4D97-AF65-F5344CB8AC3E}">
        <p14:creationId xmlns:p14="http://schemas.microsoft.com/office/powerpoint/2010/main" val="166810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685120" y="2281238"/>
            <a:ext cx="7886700" cy="3751072"/>
          </a:xfrm>
        </p:spPr>
        <p:txBody>
          <a:bodyPr anchor="b">
            <a:normAutofit/>
          </a:bodyPr>
          <a:lstStyle>
            <a:lvl1pPr algn="ctr">
              <a:defRPr sz="3000" baseline="0">
                <a:latin typeface="Calibri" panose="020F0502020204030204" pitchFamily="34" charset="0"/>
              </a:defRPr>
            </a:lvl1pPr>
          </a:lstStyle>
          <a:p>
            <a:endParaRPr lang="en-GB" dirty="0"/>
          </a:p>
        </p:txBody>
      </p:sp>
      <p:sp>
        <p:nvSpPr>
          <p:cNvPr id="10" name="Date Placeholder 3"/>
          <p:cNvSpPr>
            <a:spLocks noGrp="1"/>
          </p:cNvSpPr>
          <p:nvPr>
            <p:ph type="dt" sz="half" idx="10"/>
          </p:nvPr>
        </p:nvSpPr>
        <p:spPr>
          <a:xfrm>
            <a:off x="628650" y="6356351"/>
            <a:ext cx="2057400" cy="365125"/>
          </a:xfrm>
        </p:spPr>
        <p:txBody>
          <a:bodyPr/>
          <a:lstStyle>
            <a:lvl1pPr>
              <a:defRPr/>
            </a:lvl1pPr>
          </a:lstStyle>
          <a:p>
            <a:r>
              <a:rPr lang="en-GB" dirty="0"/>
              <a:t>OS16</a:t>
            </a:r>
          </a:p>
        </p:txBody>
      </p:sp>
      <p:sp>
        <p:nvSpPr>
          <p:cNvPr id="11" name="Footer Placeholder 4"/>
          <p:cNvSpPr txBox="1">
            <a:spLocks/>
          </p:cNvSpPr>
          <p:nvPr userDrawn="1"/>
        </p:nvSpPr>
        <p:spPr>
          <a:xfrm>
            <a:off x="4360460" y="6356351"/>
            <a:ext cx="359563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Open Session of the EuFMD - </a:t>
            </a:r>
            <a:r>
              <a:rPr lang="en-US" sz="900" dirty="0" err="1"/>
              <a:t>Cascais</a:t>
            </a:r>
            <a:r>
              <a:rPr lang="en-US" sz="900" dirty="0"/>
              <a:t> –Portugal 26-28 October 2016</a:t>
            </a:r>
            <a:endParaRPr lang="en-GB" sz="900" dirty="0"/>
          </a:p>
        </p:txBody>
      </p:sp>
    </p:spTree>
    <p:extLst>
      <p:ext uri="{BB962C8B-B14F-4D97-AF65-F5344CB8AC3E}">
        <p14:creationId xmlns:p14="http://schemas.microsoft.com/office/powerpoint/2010/main" val="208460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40329-7CDF-47F9-BE58-D325D98B0FA4}" type="datetimeFigureOut">
              <a:rPr lang="en-GB" smtClean="0"/>
              <a:t>24/10/2016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63C33B-37CB-41A6-81AE-FCF849B70C9A}" type="slidenum">
              <a:rPr lang="en-GB" smtClean="0"/>
              <a:t>‹N›</a:t>
            </a:fld>
            <a:endParaRPr lang="en-GB"/>
          </a:p>
        </p:txBody>
      </p:sp>
    </p:spTree>
    <p:extLst>
      <p:ext uri="{BB962C8B-B14F-4D97-AF65-F5344CB8AC3E}">
        <p14:creationId xmlns:p14="http://schemas.microsoft.com/office/powerpoint/2010/main" val="88059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788" y="924399"/>
            <a:ext cx="8229600" cy="11430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2"/>
          </p:nvPr>
        </p:nvSpPr>
        <p:spPr>
          <a:xfrm>
            <a:off x="525439" y="6424613"/>
            <a:ext cx="54932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8" name="Footer Placeholder 4"/>
          <p:cNvSpPr>
            <a:spLocks noGrp="1"/>
          </p:cNvSpPr>
          <p:nvPr>
            <p:ph type="ftr" sz="quarter" idx="3"/>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3112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08756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2"/>
          </p:nvPr>
        </p:nvSpPr>
        <p:spPr>
          <a:xfrm>
            <a:off x="525439" y="6424613"/>
            <a:ext cx="54932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8" name="Footer Placeholder 4"/>
          <p:cNvSpPr>
            <a:spLocks noGrp="1"/>
          </p:cNvSpPr>
          <p:nvPr>
            <p:ph type="ftr" sz="quarter" idx="3"/>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255302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5439" y="948179"/>
            <a:ext cx="8090457" cy="570623"/>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47663" y="171529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788" y="1667670"/>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13"/>
          </p:nvPr>
        </p:nvSpPr>
        <p:spPr>
          <a:xfrm>
            <a:off x="525439" y="6424613"/>
            <a:ext cx="54932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9" name="Footer Placeholder 4"/>
          <p:cNvSpPr>
            <a:spLocks noGrp="1"/>
          </p:cNvSpPr>
          <p:nvPr>
            <p:ph type="ftr" sz="quarter" idx="3"/>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13206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3"/>
          </p:nvPr>
        </p:nvSpPr>
        <p:spPr>
          <a:xfrm>
            <a:off x="525439" y="6424613"/>
            <a:ext cx="54932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11"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48894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3788" y="1054976"/>
            <a:ext cx="8229600" cy="1143000"/>
          </a:xfrm>
        </p:spPr>
        <p:txBody>
          <a:bodyPr/>
          <a:lstStyle/>
          <a:p>
            <a:r>
              <a:rPr lang="en-US"/>
              <a:t>Click to edit Master title style</a:t>
            </a:r>
            <a:endParaRPr lang="en-GB"/>
          </a:p>
        </p:txBody>
      </p:sp>
      <p:sp>
        <p:nvSpPr>
          <p:cNvPr id="7" name="Date Placeholder 3"/>
          <p:cNvSpPr>
            <a:spLocks noGrp="1"/>
          </p:cNvSpPr>
          <p:nvPr>
            <p:ph type="dt" sz="half" idx="13"/>
          </p:nvPr>
        </p:nvSpPr>
        <p:spPr>
          <a:xfrm>
            <a:off x="525439" y="6424613"/>
            <a:ext cx="54932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8"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Tree>
    <p:extLst>
      <p:ext uri="{BB962C8B-B14F-4D97-AF65-F5344CB8AC3E}">
        <p14:creationId xmlns:p14="http://schemas.microsoft.com/office/powerpoint/2010/main" val="427120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
        <p:nvSpPr>
          <p:cNvPr id="6" name="Date Placeholder 3"/>
          <p:cNvSpPr txBox="1">
            <a:spLocks/>
          </p:cNvSpPr>
          <p:nvPr userDrawn="1"/>
        </p:nvSpPr>
        <p:spPr>
          <a:xfrm>
            <a:off x="561158" y="6356352"/>
            <a:ext cx="549322"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OS16</a:t>
            </a:r>
          </a:p>
        </p:txBody>
      </p:sp>
    </p:spTree>
    <p:extLst>
      <p:ext uri="{BB962C8B-B14F-4D97-AF65-F5344CB8AC3E}">
        <p14:creationId xmlns:p14="http://schemas.microsoft.com/office/powerpoint/2010/main" val="73545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33450"/>
            <a:ext cx="3008313" cy="501650"/>
          </a:xfrm>
        </p:spPr>
        <p:txBody>
          <a:bodyPr anchor="b"/>
          <a:lstStyle>
            <a:lvl1pPr algn="l">
              <a:defRPr sz="1500" b="1"/>
            </a:lvl1pPr>
          </a:lstStyle>
          <a:p>
            <a:r>
              <a:rPr lang="en-US" dirty="0"/>
              <a:t>Click to edit Master title style</a:t>
            </a:r>
            <a:endParaRPr lang="en-GB" dirty="0"/>
          </a:p>
        </p:txBody>
      </p:sp>
      <p:sp>
        <p:nvSpPr>
          <p:cNvPr id="3" name="Content Placeholder 2"/>
          <p:cNvSpPr>
            <a:spLocks noGrp="1"/>
          </p:cNvSpPr>
          <p:nvPr>
            <p:ph idx="1"/>
          </p:nvPr>
        </p:nvSpPr>
        <p:spPr>
          <a:xfrm>
            <a:off x="3814762" y="1304926"/>
            <a:ext cx="4872038" cy="4821239"/>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
        <p:nvSpPr>
          <p:cNvPr id="9" name="Date Placeholder 3"/>
          <p:cNvSpPr txBox="1">
            <a:spLocks/>
          </p:cNvSpPr>
          <p:nvPr userDrawn="1"/>
        </p:nvSpPr>
        <p:spPr>
          <a:xfrm>
            <a:off x="561158" y="6356352"/>
            <a:ext cx="549322"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OS16</a:t>
            </a:r>
          </a:p>
        </p:txBody>
      </p:sp>
    </p:spTree>
    <p:extLst>
      <p:ext uri="{BB962C8B-B14F-4D97-AF65-F5344CB8AC3E}">
        <p14:creationId xmlns:p14="http://schemas.microsoft.com/office/powerpoint/2010/main" val="231237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dirty="0"/>
              <a:t>Click to edit Master title style</a:t>
            </a:r>
            <a:endParaRPr lang="en-GB" dirty="0"/>
          </a:p>
        </p:txBody>
      </p:sp>
      <p:sp>
        <p:nvSpPr>
          <p:cNvPr id="3" name="Picture Placeholder 2"/>
          <p:cNvSpPr>
            <a:spLocks noGrp="1"/>
          </p:cNvSpPr>
          <p:nvPr>
            <p:ph type="pic" idx="1"/>
          </p:nvPr>
        </p:nvSpPr>
        <p:spPr>
          <a:xfrm>
            <a:off x="1878806" y="1438275"/>
            <a:ext cx="5399882" cy="32893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Footer Placeholder 4"/>
          <p:cNvSpPr>
            <a:spLocks noGrp="1"/>
          </p:cNvSpPr>
          <p:nvPr>
            <p:ph type="ftr" sz="quarter" idx="14"/>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sp>
        <p:nvSpPr>
          <p:cNvPr id="9" name="Date Placeholder 3"/>
          <p:cNvSpPr txBox="1">
            <a:spLocks/>
          </p:cNvSpPr>
          <p:nvPr userDrawn="1"/>
        </p:nvSpPr>
        <p:spPr>
          <a:xfrm>
            <a:off x="561158" y="6356352"/>
            <a:ext cx="549322"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OS16</a:t>
            </a:r>
          </a:p>
        </p:txBody>
      </p:sp>
    </p:spTree>
    <p:extLst>
      <p:ext uri="{BB962C8B-B14F-4D97-AF65-F5344CB8AC3E}">
        <p14:creationId xmlns:p14="http://schemas.microsoft.com/office/powerpoint/2010/main" val="163434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788" y="893051"/>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3788" y="2222737"/>
            <a:ext cx="82296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25439" y="6424613"/>
            <a:ext cx="54932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dirty="0"/>
              <a:t>OS16</a:t>
            </a:r>
          </a:p>
        </p:txBody>
      </p:sp>
      <p:sp>
        <p:nvSpPr>
          <p:cNvPr id="5" name="Footer Placeholder 4"/>
          <p:cNvSpPr>
            <a:spLocks noGrp="1"/>
          </p:cNvSpPr>
          <p:nvPr>
            <p:ph type="ftr" sz="quarter" idx="3"/>
          </p:nvPr>
        </p:nvSpPr>
        <p:spPr>
          <a:xfrm>
            <a:off x="4386263" y="6492876"/>
            <a:ext cx="4297126" cy="22860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Open Session of the EuFMD 26-28 October 2016 – </a:t>
            </a:r>
            <a:r>
              <a:rPr lang="en-US" dirty="0" err="1"/>
              <a:t>Cascais</a:t>
            </a:r>
            <a:r>
              <a:rPr lang="en-US" dirty="0"/>
              <a:t> - Portugal</a:t>
            </a:r>
            <a:endParaRPr lang="en-GB" dirty="0"/>
          </a:p>
        </p:txBody>
      </p:sp>
      <p:pic>
        <p:nvPicPr>
          <p:cNvPr id="8" name="Picture 7"/>
          <p:cNvPicPr>
            <a:picLocks noChangeAspect="1"/>
          </p:cNvPicPr>
          <p:nvPr userDrawn="1"/>
        </p:nvPicPr>
        <p:blipFill>
          <a:blip r:embed="rId14"/>
          <a:stretch>
            <a:fillRect/>
          </a:stretch>
        </p:blipFill>
        <p:spPr>
          <a:xfrm>
            <a:off x="16927" y="1"/>
            <a:ext cx="9127073" cy="771525"/>
          </a:xfrm>
          <a:prstGeom prst="rect">
            <a:avLst/>
          </a:prstGeom>
        </p:spPr>
      </p:pic>
    </p:spTree>
    <p:extLst>
      <p:ext uri="{BB962C8B-B14F-4D97-AF65-F5344CB8AC3E}">
        <p14:creationId xmlns:p14="http://schemas.microsoft.com/office/powerpoint/2010/main" val="18897682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37" r:id="rId12"/>
  </p:sldLayoutIdLst>
  <p:txStyles>
    <p:titleStyle>
      <a:lvl1pPr algn="ctr" defTabSz="685800" rtl="0" eaLnBrk="1" latinLnBrk="0" hangingPunct="1">
        <a:spcBef>
          <a:spcPct val="0"/>
        </a:spcBef>
        <a:buNone/>
        <a:defRPr sz="2700" kern="1200" baseline="0">
          <a:solidFill>
            <a:schemeClr val="tx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15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E92D63-9156-46CE-85B0-4CC0C447771F}" type="datetimeFigureOut">
              <a:rPr lang="en-GB" smtClean="0"/>
              <a:t>24/10/2016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4606A8-E80A-4C63-8A51-B1F9579168BC}" type="slidenum">
              <a:rPr lang="en-GB" smtClean="0"/>
              <a:t>‹N›</a:t>
            </a:fld>
            <a:endParaRPr lang="en-GB"/>
          </a:p>
        </p:txBody>
      </p:sp>
    </p:spTree>
    <p:extLst>
      <p:ext uri="{BB962C8B-B14F-4D97-AF65-F5344CB8AC3E}">
        <p14:creationId xmlns:p14="http://schemas.microsoft.com/office/powerpoint/2010/main" val="3907727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47" y="1210614"/>
            <a:ext cx="7886700" cy="4216389"/>
          </a:xfrm>
          <a:blipFill dpi="0" rotWithShape="1">
            <a:blip r:embed="rId2">
              <a:alphaModFix amt="8000"/>
            </a:blip>
            <a:srcRect/>
            <a:stretch>
              <a:fillRect/>
            </a:stretch>
          </a:blipFill>
        </p:spPr>
        <p:txBody>
          <a:bodyPr>
            <a:normAutofit fontScale="90000"/>
          </a:bodyPr>
          <a:lstStyle/>
          <a:p>
            <a:pPr>
              <a:spcAft>
                <a:spcPts val="1800"/>
              </a:spcAft>
            </a:pPr>
            <a:r>
              <a:rPr lang="en-NZ" b="1" dirty="0"/>
              <a:t>A PROCESS MODELLING APPROACH TO ESTIMATE FMD DIAGNOSTIC CAPACITY FOR OUTBREAK MANAGEMENT DECISION-MAKING.</a:t>
            </a:r>
            <a:br>
              <a:rPr lang="en-NZ" b="1" dirty="0"/>
            </a:br>
            <a:r>
              <a:rPr lang="en-NZ" b="1" dirty="0"/>
              <a:t> </a:t>
            </a:r>
            <a:br>
              <a:rPr lang="en-NZ" dirty="0"/>
            </a:br>
            <a:r>
              <a:rPr lang="en-NZ" sz="2000" i="1" dirty="0"/>
              <a:t>Kylee Walker</a:t>
            </a:r>
            <a:r>
              <a:rPr lang="en-NZ" sz="2000" i="1" baseline="30000" dirty="0"/>
              <a:t>1*</a:t>
            </a:r>
            <a:r>
              <a:rPr lang="en-NZ" sz="2000" i="1" dirty="0"/>
              <a:t>, Rudolfo Bueno</a:t>
            </a:r>
            <a:r>
              <a:rPr lang="en-NZ" sz="2000" i="1" baseline="30000" dirty="0"/>
              <a:t>2</a:t>
            </a:r>
            <a:r>
              <a:rPr lang="en-NZ" sz="2000" i="1" dirty="0"/>
              <a:t>, Richard Clough</a:t>
            </a:r>
            <a:r>
              <a:rPr lang="en-NZ" sz="2000" i="1" baseline="30000" dirty="0"/>
              <a:t>2</a:t>
            </a:r>
            <a:r>
              <a:rPr lang="en-NZ" sz="2000" i="1" dirty="0"/>
              <a:t>, David Pulford</a:t>
            </a:r>
            <a:r>
              <a:rPr lang="en-NZ" sz="2000" i="1" baseline="30000" dirty="0"/>
              <a:t>2</a:t>
            </a:r>
            <a:r>
              <a:rPr lang="en-NZ" sz="2000" i="1" dirty="0"/>
              <a:t>, Richard Swainsbury</a:t>
            </a:r>
            <a:r>
              <a:rPr lang="en-NZ" sz="2000" i="1" baseline="30000" dirty="0"/>
              <a:t>2</a:t>
            </a:r>
            <a:r>
              <a:rPr lang="en-NZ" sz="2000" i="1" dirty="0"/>
              <a:t>, Peter Winquist</a:t>
            </a:r>
            <a:r>
              <a:rPr lang="en-NZ" sz="1800" i="1" baseline="30000" dirty="0"/>
              <a:t>3</a:t>
            </a:r>
            <a:r>
              <a:rPr lang="en-NZ" sz="2000" i="1" dirty="0"/>
              <a:t>, Abbas Munshi</a:t>
            </a:r>
            <a:r>
              <a:rPr lang="en-NZ" sz="2000" i="1" baseline="30000" dirty="0"/>
              <a:t>3</a:t>
            </a:r>
            <a:r>
              <a:rPr lang="en-NZ" sz="2000" i="1" dirty="0"/>
              <a:t>, and Paul Bingham</a:t>
            </a:r>
            <a:r>
              <a:rPr lang="en-NZ" sz="2000" i="1" baseline="30000" dirty="0"/>
              <a:t>1</a:t>
            </a:r>
            <a:r>
              <a:rPr lang="en-NZ" sz="2000" i="1" dirty="0"/>
              <a:t>.</a:t>
            </a:r>
            <a:br>
              <a:rPr lang="en-NZ" sz="2000" dirty="0"/>
            </a:br>
            <a:r>
              <a:rPr lang="en-NZ" i="1" baseline="30000" dirty="0"/>
              <a:t> </a:t>
            </a:r>
            <a:br>
              <a:rPr lang="en-NZ" dirty="0"/>
            </a:br>
            <a:r>
              <a:rPr lang="en-NZ" sz="1600" i="1" baseline="30000" dirty="0"/>
              <a:t>1</a:t>
            </a:r>
            <a:r>
              <a:rPr lang="en-NZ" sz="1600" i="1" dirty="0"/>
              <a:t>Surveillance and Incursion Investigation (Animals and Marine) Team, Investigation and Diagnostic Centres and Response Directorate (IDC&amp;R), Ministry for Primary Industries, New Zealand.</a:t>
            </a:r>
            <a:br>
              <a:rPr lang="en-NZ" sz="1600" dirty="0"/>
            </a:br>
            <a:r>
              <a:rPr lang="en-NZ" sz="1600" i="1" baseline="30000" dirty="0"/>
              <a:t>2</a:t>
            </a:r>
            <a:r>
              <a:rPr lang="en-NZ" sz="1600" i="1" dirty="0"/>
              <a:t>Animal Health Laboratory, IDC&amp;R, Ministry for Primary Industries, New Zealand.</a:t>
            </a:r>
            <a:br>
              <a:rPr lang="en-NZ" sz="1600" dirty="0"/>
            </a:br>
            <a:r>
              <a:rPr lang="en-NZ" sz="1600" i="1" baseline="30000" dirty="0"/>
              <a:t>3</a:t>
            </a:r>
            <a:r>
              <a:rPr lang="en-NZ" sz="1600" i="1" dirty="0"/>
              <a:t>LIMS Project Team, IDC&amp;R, Ministry for Primary Industries, New Zealand.</a:t>
            </a:r>
            <a:br>
              <a:rPr lang="en-NZ" sz="1600" dirty="0"/>
            </a:br>
            <a:r>
              <a:rPr lang="en-NZ" sz="1600" i="1" dirty="0"/>
              <a:t>*Author for correspondence. Email: Kylee.Walker@mpi.govt.nz</a:t>
            </a:r>
            <a:endParaRPr lang="en-GB" sz="1600" dirty="0"/>
          </a:p>
        </p:txBody>
      </p:sp>
      <p:pic>
        <p:nvPicPr>
          <p:cNvPr id="3" name="Picture 2"/>
          <p:cNvPicPr>
            <a:picLocks noChangeAspect="1"/>
          </p:cNvPicPr>
          <p:nvPr/>
        </p:nvPicPr>
        <p:blipFill>
          <a:blip r:embed="rId3"/>
          <a:stretch>
            <a:fillRect/>
          </a:stretch>
        </p:blipFill>
        <p:spPr>
          <a:xfrm>
            <a:off x="607847" y="5841430"/>
            <a:ext cx="3767726" cy="866959"/>
          </a:xfrm>
          <a:prstGeom prst="rect">
            <a:avLst/>
          </a:prstGeom>
        </p:spPr>
      </p:pic>
    </p:spTree>
    <p:extLst>
      <p:ext uri="{BB962C8B-B14F-4D97-AF65-F5344CB8AC3E}">
        <p14:creationId xmlns:p14="http://schemas.microsoft.com/office/powerpoint/2010/main" val="224155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1014552"/>
            <a:ext cx="8229600" cy="685459"/>
          </a:xfrm>
        </p:spPr>
        <p:txBody>
          <a:bodyPr>
            <a:normAutofit/>
          </a:bodyPr>
          <a:lstStyle/>
          <a:p>
            <a:r>
              <a:rPr lang="en-NZ" dirty="0"/>
              <a:t>Objectives (Proof-of-freedom phase)</a:t>
            </a:r>
          </a:p>
        </p:txBody>
      </p:sp>
      <p:sp>
        <p:nvSpPr>
          <p:cNvPr id="3" name="Content Placeholder 2"/>
          <p:cNvSpPr>
            <a:spLocks noGrp="1"/>
          </p:cNvSpPr>
          <p:nvPr>
            <p:ph idx="1"/>
          </p:nvPr>
        </p:nvSpPr>
        <p:spPr>
          <a:xfrm>
            <a:off x="453788" y="1936375"/>
            <a:ext cx="8229600" cy="4536143"/>
          </a:xfrm>
          <a:blipFill dpi="0" rotWithShape="1">
            <a:blip r:embed="rId2">
              <a:alphaModFix amt="10000"/>
            </a:blip>
            <a:srcRect/>
            <a:stretch>
              <a:fillRect l="-2000" t="-4000" b="-4000"/>
            </a:stretch>
          </a:blipFill>
        </p:spPr>
        <p:txBody>
          <a:bodyPr>
            <a:normAutofit/>
          </a:bodyPr>
          <a:lstStyle/>
          <a:p>
            <a:pPr marL="0" indent="0">
              <a:spcAft>
                <a:spcPts val="600"/>
              </a:spcAft>
              <a:buNone/>
            </a:pPr>
            <a:r>
              <a:rPr lang="en-NZ" sz="2200" dirty="0"/>
              <a:t>For the  proof-of-freedom phase, to answer the questions:</a:t>
            </a:r>
          </a:p>
          <a:p>
            <a:pPr>
              <a:spcAft>
                <a:spcPts val="600"/>
              </a:spcAft>
            </a:pPr>
            <a:r>
              <a:rPr lang="en-NZ" altLang="en-US" kern="0" dirty="0">
                <a:solidFill>
                  <a:prstClr val="black"/>
                </a:solidFill>
              </a:rPr>
              <a:t>Using our estimates of testing demand and laboratory capacity, how long will proof-of-freedom testing take?  Can we achieve it within the OIE’s 3 month minimum period?</a:t>
            </a:r>
          </a:p>
          <a:p>
            <a:pPr>
              <a:spcAft>
                <a:spcPts val="600"/>
              </a:spcAft>
            </a:pPr>
            <a:r>
              <a:rPr lang="en-NZ" altLang="en-US" kern="0" dirty="0">
                <a:solidFill>
                  <a:prstClr val="black"/>
                </a:solidFill>
              </a:rPr>
              <a:t>At which trigger points might we outsource POF testing to regional laboratories?</a:t>
            </a:r>
          </a:p>
          <a:p>
            <a:pPr>
              <a:spcAft>
                <a:spcPts val="600"/>
              </a:spcAft>
            </a:pPr>
            <a:r>
              <a:rPr lang="en-NZ" altLang="en-US" kern="0" dirty="0">
                <a:solidFill>
                  <a:prstClr val="black"/>
                </a:solidFill>
              </a:rPr>
              <a:t>Can we manage POF testing for a free zone at the same time as outbreak control surveillance, if this policy was adopted by the OIE?</a:t>
            </a:r>
          </a:p>
          <a:p>
            <a:pPr>
              <a:spcAft>
                <a:spcPts val="600"/>
              </a:spcAft>
            </a:pPr>
            <a:endParaRPr lang="en-NZ" altLang="en-US" kern="0" dirty="0">
              <a:solidFill>
                <a:prstClr val="black"/>
              </a:solidFill>
            </a:endParaRPr>
          </a:p>
          <a:p>
            <a:pPr>
              <a:spcAft>
                <a:spcPts val="600"/>
              </a:spcAft>
            </a:pPr>
            <a:endParaRPr lang="en-NZ" altLang="en-US" kern="0" dirty="0">
              <a:solidFill>
                <a:prstClr val="black"/>
              </a:solidFill>
            </a:endParaRPr>
          </a:p>
          <a:p>
            <a:pPr>
              <a:spcAft>
                <a:spcPts val="600"/>
              </a:spcAft>
            </a:pPr>
            <a:endParaRPr lang="en-NZ" altLang="en-US" kern="0" dirty="0">
              <a:solidFill>
                <a:prstClr val="black"/>
              </a:solidFill>
            </a:endParaRPr>
          </a:p>
          <a:p>
            <a:pPr>
              <a:spcAft>
                <a:spcPts val="600"/>
              </a:spcAft>
            </a:pPr>
            <a:endParaRPr lang="en-NZ" altLang="en-US" kern="0" dirty="0">
              <a:solidFill>
                <a:prstClr val="black"/>
              </a:solidFill>
            </a:endParaRPr>
          </a:p>
          <a:p>
            <a:pPr>
              <a:spcAft>
                <a:spcPts val="600"/>
              </a:spcAft>
            </a:pPr>
            <a:endParaRPr lang="en-NZ" altLang="en-US" kern="0" dirty="0">
              <a:solidFill>
                <a:prstClr val="black"/>
              </a:solidFill>
            </a:endParaRPr>
          </a:p>
          <a:p>
            <a:pPr>
              <a:spcAft>
                <a:spcPts val="600"/>
              </a:spcAft>
            </a:pPr>
            <a:endParaRPr lang="en-NZ" altLang="en-US" kern="0" dirty="0">
              <a:solidFill>
                <a:prstClr val="black"/>
              </a:solidFill>
            </a:endParaRPr>
          </a:p>
          <a:p>
            <a:pPr marL="0" indent="0">
              <a:spcAft>
                <a:spcPts val="600"/>
              </a:spcAft>
              <a:buNone/>
            </a:pPr>
            <a:endParaRPr lang="en-NZ" altLang="en-US" kern="0" dirty="0"/>
          </a:p>
          <a:p>
            <a:pPr marL="0" indent="0">
              <a:spcAft>
                <a:spcPts val="600"/>
              </a:spcAft>
              <a:buNone/>
            </a:pPr>
            <a:endParaRPr lang="en-NZ" altLang="en-US" kern="0" dirty="0"/>
          </a:p>
          <a:p>
            <a:endParaRPr lang="en-NZ" altLang="en-US" dirty="0"/>
          </a:p>
          <a:p>
            <a:pPr marL="0" indent="0">
              <a:buNone/>
            </a:pPr>
            <a:endParaRPr lang="en-NZ" dirty="0"/>
          </a:p>
        </p:txBody>
      </p:sp>
    </p:spTree>
    <p:extLst>
      <p:ext uri="{BB962C8B-B14F-4D97-AF65-F5344CB8AC3E}">
        <p14:creationId xmlns:p14="http://schemas.microsoft.com/office/powerpoint/2010/main" val="218304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788" y="1936376"/>
            <a:ext cx="8229600" cy="4401161"/>
          </a:xfrm>
          <a:blipFill dpi="0" rotWithShape="1">
            <a:blip r:embed="rId2">
              <a:alphaModFix amt="10000"/>
            </a:blip>
            <a:srcRect/>
            <a:stretch>
              <a:fillRect/>
            </a:stretch>
          </a:blipFill>
        </p:spPr>
        <p:txBody>
          <a:bodyPr>
            <a:normAutofit/>
          </a:bodyPr>
          <a:lstStyle/>
          <a:p>
            <a:pPr marL="0" lvl="0" indent="0">
              <a:spcAft>
                <a:spcPts val="600"/>
              </a:spcAft>
              <a:buNone/>
            </a:pPr>
            <a:r>
              <a:rPr lang="en-NZ" altLang="en-US" kern="0" dirty="0">
                <a:solidFill>
                  <a:prstClr val="black"/>
                </a:solidFill>
              </a:rPr>
              <a:t>Using epidemic scenario modelling with vaccination compared to without, in conjunction with capacity modelling for DIVA testing:</a:t>
            </a:r>
          </a:p>
          <a:p>
            <a:pPr lvl="0">
              <a:spcAft>
                <a:spcPts val="600"/>
              </a:spcAft>
            </a:pPr>
            <a:r>
              <a:rPr lang="en-NZ" altLang="en-US" kern="0" dirty="0">
                <a:solidFill>
                  <a:prstClr val="black"/>
                </a:solidFill>
              </a:rPr>
              <a:t>What is our estimate for the additional demand on the laboratory for DIVA testing if vaccinate-to-live is adopted, and will this extend the time (beyond the current 6 month minimum) before we could make a claim for freedom with vaccination?</a:t>
            </a:r>
          </a:p>
          <a:p>
            <a:pPr lvl="0">
              <a:spcAft>
                <a:spcPts val="600"/>
              </a:spcAft>
            </a:pPr>
            <a:r>
              <a:rPr lang="en-NZ" altLang="en-US" kern="0" dirty="0">
                <a:solidFill>
                  <a:prstClr val="black"/>
                </a:solidFill>
              </a:rPr>
              <a:t>If the OIE policy on this vaccinate-to-live stand-down time was reduced to 3 months, would we be able to complete DIVA and POF surveillance testing during this time? </a:t>
            </a:r>
          </a:p>
          <a:p>
            <a:pPr lvl="0">
              <a:spcAft>
                <a:spcPts val="600"/>
              </a:spcAft>
            </a:pPr>
            <a:r>
              <a:rPr lang="en-NZ" altLang="en-US" kern="0" dirty="0">
                <a:solidFill>
                  <a:prstClr val="black"/>
                </a:solidFill>
              </a:rPr>
              <a:t>Would the additional DIVA testing time and resources be likely to be offset by a reduced epidemic size and duration from vaccination (so less eradication phase testing)?</a:t>
            </a:r>
          </a:p>
          <a:p>
            <a:pPr marL="0" lvl="0" indent="0">
              <a:spcAft>
                <a:spcPts val="600"/>
              </a:spcAft>
              <a:buNone/>
            </a:pPr>
            <a:endParaRPr lang="en-NZ" altLang="en-US" sz="1700" kern="0" dirty="0">
              <a:solidFill>
                <a:prstClr val="black"/>
              </a:solidFill>
            </a:endParaRPr>
          </a:p>
          <a:p>
            <a:pPr marL="0" indent="0">
              <a:buNone/>
            </a:pPr>
            <a:endParaRPr lang="en-NZ" dirty="0"/>
          </a:p>
        </p:txBody>
      </p:sp>
      <p:sp>
        <p:nvSpPr>
          <p:cNvPr id="4" name="Title 1"/>
          <p:cNvSpPr>
            <a:spLocks noGrp="1"/>
          </p:cNvSpPr>
          <p:nvPr>
            <p:ph type="title"/>
          </p:nvPr>
        </p:nvSpPr>
        <p:spPr>
          <a:xfrm>
            <a:off x="453788" y="924399"/>
            <a:ext cx="8229600" cy="796825"/>
          </a:xfrm>
        </p:spPr>
        <p:txBody>
          <a:bodyPr>
            <a:normAutofit/>
          </a:bodyPr>
          <a:lstStyle/>
          <a:p>
            <a:r>
              <a:rPr lang="en-NZ" dirty="0"/>
              <a:t>Objectives (Vaccination and DIVA testing)</a:t>
            </a:r>
          </a:p>
        </p:txBody>
      </p:sp>
    </p:spTree>
    <p:extLst>
      <p:ext uri="{BB962C8B-B14F-4D97-AF65-F5344CB8AC3E}">
        <p14:creationId xmlns:p14="http://schemas.microsoft.com/office/powerpoint/2010/main" val="302333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788" y="1936376"/>
            <a:ext cx="8229600" cy="4401161"/>
          </a:xfrm>
          <a:blipFill dpi="0" rotWithShape="1">
            <a:blip r:embed="rId2">
              <a:alphaModFix amt="10000"/>
            </a:blip>
            <a:srcRect/>
            <a:stretch>
              <a:fillRect/>
            </a:stretch>
          </a:blipFill>
        </p:spPr>
        <p:txBody>
          <a:bodyPr>
            <a:normAutofit/>
          </a:bodyPr>
          <a:lstStyle/>
          <a:p>
            <a:pPr marL="0" lvl="0" indent="0">
              <a:buNone/>
            </a:pPr>
            <a:r>
              <a:rPr lang="en-NZ" dirty="0">
                <a:solidFill>
                  <a:prstClr val="black"/>
                </a:solidFill>
              </a:rPr>
              <a:t>Important for informed policy decisions on vaccination:</a:t>
            </a:r>
          </a:p>
          <a:p>
            <a:pPr lvl="0"/>
            <a:r>
              <a:rPr lang="en-NZ" dirty="0">
                <a:solidFill>
                  <a:prstClr val="black"/>
                </a:solidFill>
              </a:rPr>
              <a:t>consider alongside the other factors in vaccination decision-making</a:t>
            </a:r>
          </a:p>
          <a:p>
            <a:pPr lvl="0"/>
            <a:r>
              <a:rPr lang="en-NZ" dirty="0">
                <a:solidFill>
                  <a:prstClr val="black"/>
                </a:solidFill>
              </a:rPr>
              <a:t>the possible implications of vaccinate-to-live on the length of time the country cannot trade while POF diagnostic surveillance is completed (if it exceeds the stand-down period)</a:t>
            </a:r>
          </a:p>
          <a:p>
            <a:pPr lvl="0"/>
            <a:r>
              <a:rPr lang="en-NZ" dirty="0">
                <a:solidFill>
                  <a:prstClr val="black"/>
                </a:solidFill>
              </a:rPr>
              <a:t>avoid a worst case scenario of adopting vaccinate-to-live without this information, during POF testing finding we do not have capacity to conduct DIVA testing without an extended delay -&gt; change to vaccinate-to-die (reputational risks, disposal and compensation costs), or having to manage an unforeseen delay in return to trade?</a:t>
            </a:r>
          </a:p>
          <a:p>
            <a:pPr marL="0" lvl="0" indent="0">
              <a:buNone/>
            </a:pPr>
            <a:endParaRPr lang="en-NZ" dirty="0">
              <a:solidFill>
                <a:prstClr val="black"/>
              </a:solidFill>
            </a:endParaRPr>
          </a:p>
          <a:p>
            <a:pPr lvl="0"/>
            <a:endParaRPr lang="en-NZ" dirty="0">
              <a:solidFill>
                <a:prstClr val="black"/>
              </a:solidFill>
            </a:endParaRPr>
          </a:p>
          <a:p>
            <a:pPr marL="0" indent="0">
              <a:buNone/>
            </a:pPr>
            <a:endParaRPr lang="en-NZ" dirty="0"/>
          </a:p>
        </p:txBody>
      </p:sp>
      <p:sp>
        <p:nvSpPr>
          <p:cNvPr id="4" name="Title 1"/>
          <p:cNvSpPr>
            <a:spLocks noGrp="1"/>
          </p:cNvSpPr>
          <p:nvPr>
            <p:ph type="title"/>
          </p:nvPr>
        </p:nvSpPr>
        <p:spPr>
          <a:xfrm>
            <a:off x="453788" y="924399"/>
            <a:ext cx="8229600" cy="796825"/>
          </a:xfrm>
        </p:spPr>
        <p:txBody>
          <a:bodyPr>
            <a:normAutofit/>
          </a:bodyPr>
          <a:lstStyle/>
          <a:p>
            <a:r>
              <a:rPr lang="en-NZ" dirty="0"/>
              <a:t>Objectives (Vaccination and DIVA testing)</a:t>
            </a:r>
          </a:p>
        </p:txBody>
      </p:sp>
      <p:pic>
        <p:nvPicPr>
          <p:cNvPr id="2" name="Picture 1"/>
          <p:cNvPicPr>
            <a:picLocks noChangeAspect="1"/>
          </p:cNvPicPr>
          <p:nvPr/>
        </p:nvPicPr>
        <p:blipFill>
          <a:blip r:embed="rId3"/>
          <a:stretch>
            <a:fillRect/>
          </a:stretch>
        </p:blipFill>
        <p:spPr>
          <a:xfrm>
            <a:off x="2462237" y="5368189"/>
            <a:ext cx="4212701" cy="969348"/>
          </a:xfrm>
          <a:prstGeom prst="rect">
            <a:avLst/>
          </a:prstGeom>
        </p:spPr>
      </p:pic>
    </p:spTree>
    <p:extLst>
      <p:ext uri="{BB962C8B-B14F-4D97-AF65-F5344CB8AC3E}">
        <p14:creationId xmlns:p14="http://schemas.microsoft.com/office/powerpoint/2010/main" val="68208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924399"/>
            <a:ext cx="8229600" cy="762733"/>
          </a:xfrm>
        </p:spPr>
        <p:txBody>
          <a:bodyPr/>
          <a:lstStyle/>
          <a:p>
            <a:r>
              <a:rPr lang="en-NZ" dirty="0"/>
              <a:t>Diagnostic Surveillance Strategy</a:t>
            </a:r>
          </a:p>
        </p:txBody>
      </p:sp>
      <p:sp>
        <p:nvSpPr>
          <p:cNvPr id="3" name="Content Placeholder 2"/>
          <p:cNvSpPr>
            <a:spLocks noGrp="1"/>
          </p:cNvSpPr>
          <p:nvPr>
            <p:ph idx="1"/>
          </p:nvPr>
        </p:nvSpPr>
        <p:spPr>
          <a:xfrm>
            <a:off x="453788" y="1841678"/>
            <a:ext cx="8229600" cy="4881093"/>
          </a:xfrm>
          <a:blipFill dpi="0" rotWithShape="1">
            <a:blip r:embed="rId2">
              <a:alphaModFix amt="8000"/>
            </a:blip>
            <a:srcRect/>
            <a:stretch>
              <a:fillRect/>
            </a:stretch>
          </a:blipFill>
        </p:spPr>
        <p:txBody>
          <a:bodyPr>
            <a:normAutofit/>
          </a:bodyPr>
          <a:lstStyle/>
          <a:p>
            <a:pPr marL="0" indent="0">
              <a:buNone/>
            </a:pPr>
            <a:r>
              <a:rPr lang="en-NZ" sz="2000" dirty="0"/>
              <a:t>New Zealand has a surveillance strategy in place designed to improve efficiency and accuracy of diagnosis in an FMD outbreak.</a:t>
            </a:r>
          </a:p>
          <a:p>
            <a:pPr marL="0" indent="0">
              <a:buNone/>
            </a:pPr>
            <a:endParaRPr lang="en-NZ" sz="2000" dirty="0"/>
          </a:p>
          <a:p>
            <a:pPr marL="0" indent="0">
              <a:buNone/>
            </a:pPr>
            <a:r>
              <a:rPr lang="en-NZ" dirty="0"/>
              <a:t>Plans for eradication and </a:t>
            </a:r>
          </a:p>
          <a:p>
            <a:pPr marL="0" indent="0">
              <a:buNone/>
            </a:pPr>
            <a:r>
              <a:rPr lang="en-NZ" dirty="0"/>
              <a:t>proof-of-freedom phases.</a:t>
            </a:r>
          </a:p>
          <a:p>
            <a:pPr marL="0" indent="0">
              <a:buNone/>
            </a:pPr>
            <a:endParaRPr lang="en-NZ" sz="2000" dirty="0"/>
          </a:p>
          <a:p>
            <a:pPr marL="0" indent="0">
              <a:buNone/>
            </a:pPr>
            <a:endParaRPr lang="en-NZ" sz="2000" dirty="0"/>
          </a:p>
          <a:p>
            <a:pPr marL="0" indent="0">
              <a:buNone/>
            </a:pPr>
            <a:r>
              <a:rPr lang="en-NZ" sz="2000" dirty="0"/>
              <a:t>Key features:</a:t>
            </a:r>
          </a:p>
          <a:p>
            <a:pPr>
              <a:spcAft>
                <a:spcPts val="600"/>
              </a:spcAft>
            </a:pPr>
            <a:r>
              <a:rPr lang="en-NZ" sz="1700" dirty="0"/>
              <a:t>Decision-making for sampling and testing is pre-determined for the farm and laboratory.</a:t>
            </a:r>
          </a:p>
          <a:p>
            <a:pPr>
              <a:spcAft>
                <a:spcPts val="600"/>
              </a:spcAft>
            </a:pPr>
            <a:r>
              <a:rPr lang="en-NZ" sz="1700" dirty="0"/>
              <a:t>Eradication phase: Targeted diagnostics and enhanced pre-clinical diagnosis, for faster delimitation of an outbreak, improved management, reduced spread of infection, avoidance of ‘culling on suspicion’, etc.</a:t>
            </a:r>
          </a:p>
          <a:p>
            <a:pPr>
              <a:spcAft>
                <a:spcPts val="600"/>
              </a:spcAft>
            </a:pPr>
            <a:r>
              <a:rPr lang="en-NZ" sz="1700" dirty="0"/>
              <a:t>Proof-of-freedom phase: Sample numbers and the testing algorithm are pre-validated for the statistical confidence necessary for a claim of freedom. </a:t>
            </a:r>
          </a:p>
          <a:p>
            <a:pPr>
              <a:spcAft>
                <a:spcPts val="600"/>
              </a:spcAft>
            </a:pPr>
            <a:endParaRPr lang="en-NZ" dirty="0"/>
          </a:p>
          <a:p>
            <a:endParaRPr lang="en-NZ" dirty="0"/>
          </a:p>
          <a:p>
            <a:endParaRPr lang="en-NZ" dirty="0"/>
          </a:p>
          <a:p>
            <a:pPr marL="0" indent="0">
              <a:buNone/>
            </a:pPr>
            <a:endParaRPr lang="en-NZ" dirty="0"/>
          </a:p>
        </p:txBody>
      </p:sp>
      <p:pic>
        <p:nvPicPr>
          <p:cNvPr id="4" name="Picture 3"/>
          <p:cNvPicPr>
            <a:picLocks noChangeAspect="1"/>
          </p:cNvPicPr>
          <p:nvPr/>
        </p:nvPicPr>
        <p:blipFill>
          <a:blip r:embed="rId3"/>
          <a:stretch>
            <a:fillRect/>
          </a:stretch>
        </p:blipFill>
        <p:spPr>
          <a:xfrm>
            <a:off x="4932608" y="2704562"/>
            <a:ext cx="2319273" cy="1745111"/>
          </a:xfrm>
          <a:prstGeom prst="rect">
            <a:avLst/>
          </a:prstGeom>
        </p:spPr>
      </p:pic>
    </p:spTree>
    <p:extLst>
      <p:ext uri="{BB962C8B-B14F-4D97-AF65-F5344CB8AC3E}">
        <p14:creationId xmlns:p14="http://schemas.microsoft.com/office/powerpoint/2010/main" val="401997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439" y="948179"/>
            <a:ext cx="8090457" cy="680234"/>
          </a:xfrm>
        </p:spPr>
        <p:txBody>
          <a:bodyPr/>
          <a:lstStyle/>
          <a:p>
            <a:r>
              <a:rPr lang="en-NZ" dirty="0"/>
              <a:t>Diagnostic Surveillance Strategy – Eradication phase</a:t>
            </a:r>
          </a:p>
        </p:txBody>
      </p:sp>
      <p:sp>
        <p:nvSpPr>
          <p:cNvPr id="5" name="Content Placeholder 4"/>
          <p:cNvSpPr>
            <a:spLocks noGrp="1"/>
          </p:cNvSpPr>
          <p:nvPr>
            <p:ph sz="half" idx="1"/>
          </p:nvPr>
        </p:nvSpPr>
        <p:spPr>
          <a:xfrm>
            <a:off x="292654" y="1702038"/>
            <a:ext cx="3467305" cy="4972495"/>
          </a:xfrm>
        </p:spPr>
        <p:txBody>
          <a:bodyPr>
            <a:normAutofit/>
          </a:bodyPr>
          <a:lstStyle/>
          <a:p>
            <a:pPr marL="0" lvl="0" indent="0">
              <a:spcAft>
                <a:spcPts val="600"/>
              </a:spcAft>
              <a:buNone/>
            </a:pPr>
            <a:r>
              <a:rPr lang="en-NZ" sz="1800" dirty="0">
                <a:solidFill>
                  <a:prstClr val="black"/>
                </a:solidFill>
              </a:rPr>
              <a:t>Consisting of:</a:t>
            </a:r>
          </a:p>
          <a:p>
            <a:pPr lvl="0">
              <a:spcAft>
                <a:spcPts val="600"/>
              </a:spcAft>
            </a:pPr>
            <a:r>
              <a:rPr lang="en-NZ" sz="1600" dirty="0">
                <a:solidFill>
                  <a:prstClr val="black"/>
                </a:solidFill>
              </a:rPr>
              <a:t>A property risk categorisation and priority determined by the planning team</a:t>
            </a:r>
          </a:p>
          <a:p>
            <a:pPr>
              <a:spcAft>
                <a:spcPts val="600"/>
              </a:spcAft>
            </a:pPr>
            <a:r>
              <a:rPr lang="en-NZ" sz="1600" dirty="0">
                <a:solidFill>
                  <a:prstClr val="black"/>
                </a:solidFill>
              </a:rPr>
              <a:t>An FMD submission form (electronic and integrated into LIMS) which instructs vets which sample types and how many to take, and records </a:t>
            </a:r>
            <a:r>
              <a:rPr lang="en-NZ" sz="1600" dirty="0"/>
              <a:t>presence/absence of clinical signs</a:t>
            </a:r>
            <a:endParaRPr lang="en-NZ" sz="1600" dirty="0">
              <a:solidFill>
                <a:prstClr val="black"/>
              </a:solidFill>
            </a:endParaRPr>
          </a:p>
          <a:p>
            <a:pPr lvl="0">
              <a:spcAft>
                <a:spcPts val="600"/>
              </a:spcAft>
            </a:pPr>
            <a:r>
              <a:rPr lang="en-NZ" sz="1600" dirty="0">
                <a:solidFill>
                  <a:prstClr val="black"/>
                </a:solidFill>
              </a:rPr>
              <a:t>One of 3 testing streams assigned to each property before the samples arrive at the laboratory</a:t>
            </a:r>
          </a:p>
          <a:p>
            <a:pPr marL="0" indent="0">
              <a:buNone/>
            </a:pPr>
            <a:r>
              <a:rPr lang="en-NZ" sz="1800" dirty="0">
                <a:solidFill>
                  <a:prstClr val="black"/>
                </a:solidFill>
              </a:rPr>
              <a:t>= </a:t>
            </a:r>
            <a:r>
              <a:rPr lang="en-NZ" sz="1800" dirty="0"/>
              <a:t>Testing is targeted per property for the highest likelihood of virus or antibody based on exposure risk timing and type and presence/absence of clinical signs.</a:t>
            </a:r>
          </a:p>
          <a:p>
            <a:pPr marL="0" lvl="0" indent="0">
              <a:buNone/>
            </a:pPr>
            <a:endParaRPr lang="en-NZ" sz="1800" dirty="0">
              <a:solidFill>
                <a:prstClr val="black"/>
              </a:solidFill>
            </a:endParaRPr>
          </a:p>
          <a:p>
            <a:endParaRPr lang="en-NZ" dirty="0"/>
          </a:p>
        </p:txBody>
      </p:sp>
      <p:grpSp>
        <p:nvGrpSpPr>
          <p:cNvPr id="12" name="Group 11"/>
          <p:cNvGrpSpPr>
            <a:grpSpLocks noChangeAspect="1"/>
          </p:cNvGrpSpPr>
          <p:nvPr/>
        </p:nvGrpSpPr>
        <p:grpSpPr>
          <a:xfrm>
            <a:off x="4408220" y="2210124"/>
            <a:ext cx="2483725" cy="3550803"/>
            <a:chOff x="5721137" y="2315109"/>
            <a:chExt cx="2775194" cy="3967495"/>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3463" t="17240" r="33399" b="7160"/>
            <a:stretch/>
          </p:blipFill>
          <p:spPr>
            <a:xfrm>
              <a:off x="6241337" y="3067363"/>
              <a:ext cx="2254994" cy="3215241"/>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463" t="18277" r="33742" b="6615"/>
            <a:stretch/>
          </p:blipFill>
          <p:spPr>
            <a:xfrm>
              <a:off x="6007451" y="2687988"/>
              <a:ext cx="2250802" cy="3221736"/>
            </a:xfrm>
            <a:prstGeom prst="rect">
              <a:avLst/>
            </a:prstGeom>
          </p:spPr>
        </p:pic>
        <p:pic>
          <p:nvPicPr>
            <p:cNvPr id="11"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33771" t="16033" r="33095" b="7090"/>
            <a:stretch/>
          </p:blipFill>
          <p:spPr bwMode="auto">
            <a:xfrm>
              <a:off x="5721137" y="2315109"/>
              <a:ext cx="2228057" cy="3231083"/>
            </a:xfrm>
            <a:prstGeom prst="rect">
              <a:avLst/>
            </a:prstGeom>
            <a:noFill/>
            <a:ln w="9525">
              <a:noFill/>
              <a:miter lim="800000"/>
              <a:headEnd/>
              <a:tailEnd/>
            </a:ln>
          </p:spPr>
        </p:pic>
      </p:grpSp>
      <p:sp>
        <p:nvSpPr>
          <p:cNvPr id="13" name="Right Arrow 12"/>
          <p:cNvSpPr/>
          <p:nvPr/>
        </p:nvSpPr>
        <p:spPr>
          <a:xfrm rot="2405469" flipV="1">
            <a:off x="3492795" y="3074523"/>
            <a:ext cx="10206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ight Arrow 13"/>
          <p:cNvSpPr/>
          <p:nvPr/>
        </p:nvSpPr>
        <p:spPr>
          <a:xfrm rot="19149251" flipV="1">
            <a:off x="3462220" y="3947549"/>
            <a:ext cx="10735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ight Arrow 14"/>
          <p:cNvSpPr/>
          <p:nvPr/>
        </p:nvSpPr>
        <p:spPr>
          <a:xfrm flipV="1">
            <a:off x="4131621" y="3825024"/>
            <a:ext cx="27659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9" name="Curved Connector 18"/>
          <p:cNvCxnSpPr/>
          <p:nvPr/>
        </p:nvCxnSpPr>
        <p:spPr>
          <a:xfrm>
            <a:off x="6402272" y="3591778"/>
            <a:ext cx="1603498" cy="393747"/>
          </a:xfrm>
          <a:prstGeom prst="curvedConnector3">
            <a:avLst>
              <a:gd name="adj1" fmla="val 99198"/>
            </a:avLst>
          </a:prstGeom>
          <a:ln w="412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stretch>
            <a:fillRect/>
          </a:stretch>
        </p:blipFill>
        <p:spPr>
          <a:xfrm>
            <a:off x="7049432" y="4021399"/>
            <a:ext cx="1912676" cy="2653134"/>
          </a:xfrm>
          <a:prstGeom prst="rect">
            <a:avLst/>
          </a:prstGeom>
          <a:effectLst>
            <a:outerShdw blurRad="38100" algn="ctr" rotWithShape="0">
              <a:prstClr val="black">
                <a:alpha val="30000"/>
              </a:prstClr>
            </a:outerShdw>
            <a:softEdge rad="12700"/>
          </a:effectLst>
        </p:spPr>
      </p:pic>
    </p:spTree>
    <p:extLst>
      <p:ext uri="{BB962C8B-B14F-4D97-AF65-F5344CB8AC3E}">
        <p14:creationId xmlns:p14="http://schemas.microsoft.com/office/powerpoint/2010/main" val="388400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39" y="948179"/>
            <a:ext cx="8090457" cy="629609"/>
          </a:xfrm>
        </p:spPr>
        <p:txBody>
          <a:bodyPr/>
          <a:lstStyle/>
          <a:p>
            <a:r>
              <a:rPr lang="en-NZ" dirty="0"/>
              <a:t>Diagnostic Surveillance Strategy – POF phase</a:t>
            </a:r>
          </a:p>
        </p:txBody>
      </p:sp>
      <p:sp>
        <p:nvSpPr>
          <p:cNvPr id="3" name="Content Placeholder 2"/>
          <p:cNvSpPr>
            <a:spLocks noGrp="1"/>
          </p:cNvSpPr>
          <p:nvPr>
            <p:ph sz="half" idx="1"/>
          </p:nvPr>
        </p:nvSpPr>
        <p:spPr>
          <a:xfrm>
            <a:off x="373421" y="2212768"/>
            <a:ext cx="4038600" cy="4525963"/>
          </a:xfrm>
        </p:spPr>
        <p:txBody>
          <a:bodyPr>
            <a:normAutofit/>
          </a:bodyPr>
          <a:lstStyle/>
          <a:p>
            <a:pPr>
              <a:spcAft>
                <a:spcPts val="600"/>
              </a:spcAft>
            </a:pPr>
            <a:r>
              <a:rPr lang="en-NZ" sz="1800" dirty="0"/>
              <a:t>Based on OIE guidelines for statistical confidence in diagnostic results, taking into account test sensitivities and specificities and calculated sample numbers.</a:t>
            </a:r>
          </a:p>
          <a:p>
            <a:pPr>
              <a:spcAft>
                <a:spcPts val="600"/>
              </a:spcAft>
            </a:pPr>
            <a:r>
              <a:rPr lang="en-NZ" sz="1800" dirty="0"/>
              <a:t>Serological testing with positive results followed up.</a:t>
            </a:r>
          </a:p>
          <a:p>
            <a:pPr>
              <a:spcAft>
                <a:spcPts val="600"/>
              </a:spcAft>
            </a:pPr>
            <a:r>
              <a:rPr lang="en-NZ" sz="1800" dirty="0"/>
              <a:t>DIVA testing algorithm for vaccinated animals as well.</a:t>
            </a:r>
          </a:p>
        </p:txBody>
      </p:sp>
      <p:pic>
        <p:nvPicPr>
          <p:cNvPr id="15" name="Picture 14"/>
          <p:cNvPicPr>
            <a:picLocks noChangeAspect="1"/>
          </p:cNvPicPr>
          <p:nvPr/>
        </p:nvPicPr>
        <p:blipFill>
          <a:blip r:embed="rId2"/>
          <a:stretch>
            <a:fillRect/>
          </a:stretch>
        </p:blipFill>
        <p:spPr>
          <a:xfrm>
            <a:off x="5036397" y="2212768"/>
            <a:ext cx="2608301" cy="3436429"/>
          </a:xfrm>
          <a:prstGeom prst="rect">
            <a:avLst/>
          </a:prstGeom>
          <a:effectLst>
            <a:outerShdw blurRad="12700" algn="ctr" rotWithShape="0">
              <a:prstClr val="black">
                <a:alpha val="30000"/>
              </a:prstClr>
            </a:outerShdw>
            <a:softEdge rad="38100"/>
          </a:effectLst>
        </p:spPr>
      </p:pic>
    </p:spTree>
    <p:extLst>
      <p:ext uri="{BB962C8B-B14F-4D97-AF65-F5344CB8AC3E}">
        <p14:creationId xmlns:p14="http://schemas.microsoft.com/office/powerpoint/2010/main" val="403556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724309" y="3070924"/>
            <a:ext cx="2462624" cy="3371092"/>
          </a:xfrm>
          <a:prstGeom prst="rect">
            <a:avLst/>
          </a:prstGeom>
        </p:spPr>
      </p:pic>
      <p:sp>
        <p:nvSpPr>
          <p:cNvPr id="2" name="Title 1"/>
          <p:cNvSpPr>
            <a:spLocks noGrp="1"/>
          </p:cNvSpPr>
          <p:nvPr>
            <p:ph type="title"/>
          </p:nvPr>
        </p:nvSpPr>
        <p:spPr>
          <a:xfrm>
            <a:off x="453788" y="924399"/>
            <a:ext cx="8229600" cy="762733"/>
          </a:xfrm>
        </p:spPr>
        <p:txBody>
          <a:bodyPr/>
          <a:lstStyle/>
          <a:p>
            <a:r>
              <a:rPr lang="en-NZ" dirty="0"/>
              <a:t>Laboratory Capacity Modelling</a:t>
            </a:r>
          </a:p>
        </p:txBody>
      </p:sp>
      <p:sp>
        <p:nvSpPr>
          <p:cNvPr id="6" name="Rectangle 3"/>
          <p:cNvSpPr>
            <a:spLocks noGrp="1" noChangeArrowheads="1"/>
          </p:cNvSpPr>
          <p:nvPr>
            <p:ph idx="1"/>
          </p:nvPr>
        </p:nvSpPr>
        <p:spPr>
          <a:xfrm>
            <a:off x="453788" y="1864659"/>
            <a:ext cx="8229600" cy="4472878"/>
          </a:xfrm>
        </p:spPr>
        <p:txBody>
          <a:bodyPr/>
          <a:lstStyle/>
          <a:p>
            <a:pPr marL="0" indent="0" eaLnBrk="1" hangingPunct="1">
              <a:spcAft>
                <a:spcPts val="600"/>
              </a:spcAft>
              <a:buNone/>
            </a:pPr>
            <a:r>
              <a:rPr lang="en-NZ" altLang="en-US" sz="1800" dirty="0">
                <a:latin typeface="+mj-lt"/>
              </a:rPr>
              <a:t>Combination of process simulation and outbreak scenario modelling.</a:t>
            </a:r>
            <a:endParaRPr lang="en-NZ" altLang="en-US" sz="1600" dirty="0">
              <a:latin typeface="+mj-lt"/>
            </a:endParaRPr>
          </a:p>
          <a:p>
            <a:pPr marL="0" indent="0" eaLnBrk="1" hangingPunct="1">
              <a:buNone/>
            </a:pPr>
            <a:r>
              <a:rPr lang="en-NZ" altLang="en-US" b="1" dirty="0">
                <a:latin typeface="+mj-lt"/>
              </a:rPr>
              <a:t>Process simulation </a:t>
            </a:r>
            <a:r>
              <a:rPr lang="en-NZ" altLang="en-US" dirty="0">
                <a:latin typeface="+mj-lt"/>
              </a:rPr>
              <a:t>involves breaking the testing algorithms down into every step and assigning parameters of resources, personnel, and times to each of those steps.  </a:t>
            </a:r>
          </a:p>
          <a:p>
            <a:pPr marL="0" indent="0" eaLnBrk="1" hangingPunct="1">
              <a:buNone/>
            </a:pPr>
            <a:endParaRPr lang="en-NZ" altLang="en-US" dirty="0">
              <a:latin typeface="+mj-lt"/>
            </a:endParaRPr>
          </a:p>
          <a:p>
            <a:pPr marL="0" indent="0" eaLnBrk="1" hangingPunct="1">
              <a:buNone/>
            </a:pPr>
            <a:endParaRPr lang="en-NZ" altLang="en-US" dirty="0">
              <a:latin typeface="+mj-lt"/>
            </a:endParaRPr>
          </a:p>
          <a:p>
            <a:pPr marL="0" indent="0" eaLnBrk="1" hangingPunct="1">
              <a:buNone/>
            </a:pPr>
            <a:endParaRPr lang="en-NZ" altLang="en-US" sz="1400" dirty="0">
              <a:latin typeface="Corbel" panose="020B0503020204020204" pitchFamily="34" charset="0"/>
            </a:endParaRPr>
          </a:p>
          <a:p>
            <a:pPr eaLnBrk="1" hangingPunct="1"/>
            <a:endParaRPr lang="en-NZ" altLang="en-US" sz="1600" dirty="0">
              <a:latin typeface="Corbel" panose="020B0503020204020204" pitchFamily="34" charset="0"/>
            </a:endParaRPr>
          </a:p>
          <a:p>
            <a:pPr eaLnBrk="1" hangingPunct="1"/>
            <a:endParaRPr lang="en-NZ" altLang="en-US" sz="1600" dirty="0">
              <a:latin typeface="Corbel" panose="020B0503020204020204" pitchFamily="34" charset="0"/>
            </a:endParaRPr>
          </a:p>
          <a:p>
            <a:pPr eaLnBrk="1" hangingPunct="1"/>
            <a:endParaRPr lang="en-US" altLang="en-US" sz="1800" dirty="0"/>
          </a:p>
        </p:txBody>
      </p:sp>
      <p:grpSp>
        <p:nvGrpSpPr>
          <p:cNvPr id="7" name="Group 6"/>
          <p:cNvGrpSpPr/>
          <p:nvPr/>
        </p:nvGrpSpPr>
        <p:grpSpPr>
          <a:xfrm>
            <a:off x="2886636" y="3225766"/>
            <a:ext cx="5208085" cy="2185671"/>
            <a:chOff x="2400935" y="2919281"/>
            <a:chExt cx="5504743" cy="2528773"/>
          </a:xfrm>
        </p:grpSpPr>
        <p:sp>
          <p:nvSpPr>
            <p:cNvPr id="8" name="Rectangle 7"/>
            <p:cNvSpPr/>
            <p:nvPr/>
          </p:nvSpPr>
          <p:spPr>
            <a:xfrm>
              <a:off x="3117973" y="2919281"/>
              <a:ext cx="4258816" cy="1267683"/>
            </a:xfrm>
            <a:prstGeom prst="rect">
              <a:avLst/>
            </a:prstGeom>
          </p:spPr>
          <p:txBody>
            <a:bodyPr wrap="square">
              <a:spAutoFit/>
            </a:bodyPr>
            <a:lstStyle/>
            <a:p>
              <a:pPr eaLnBrk="1" hangingPunct="1">
                <a:spcBef>
                  <a:spcPct val="20000"/>
                </a:spcBef>
                <a:spcAft>
                  <a:spcPts val="600"/>
                </a:spcAft>
              </a:pPr>
              <a:r>
                <a:rPr lang="en-NZ" altLang="en-US" sz="1200" kern="0" dirty="0">
                  <a:solidFill>
                    <a:prstClr val="black"/>
                  </a:solidFill>
                  <a:latin typeface="+mj-lt"/>
                </a:rPr>
                <a:t>For example, this test involves:</a:t>
              </a:r>
            </a:p>
            <a:p>
              <a:pPr marL="171450" indent="-171450" eaLnBrk="1" hangingPunct="1">
                <a:spcBef>
                  <a:spcPct val="20000"/>
                </a:spcBef>
                <a:spcAft>
                  <a:spcPts val="300"/>
                </a:spcAft>
                <a:buFont typeface="Arial" panose="020B0604020202020204" pitchFamily="34" charset="0"/>
                <a:buChar char="•"/>
              </a:pPr>
              <a:r>
                <a:rPr lang="en-NZ" altLang="en-US" sz="1200" kern="0" dirty="0">
                  <a:solidFill>
                    <a:prstClr val="black"/>
                  </a:solidFill>
                  <a:latin typeface="+mj-lt"/>
                </a:rPr>
                <a:t>Sample reception (many steps);</a:t>
              </a:r>
            </a:p>
            <a:p>
              <a:pPr marL="171450" indent="-171450" eaLnBrk="1" hangingPunct="1">
                <a:spcBef>
                  <a:spcPct val="20000"/>
                </a:spcBef>
                <a:spcAft>
                  <a:spcPts val="300"/>
                </a:spcAft>
                <a:buFont typeface="Arial" panose="020B0604020202020204" pitchFamily="34" charset="0"/>
                <a:buChar char="•"/>
              </a:pPr>
              <a:r>
                <a:rPr lang="en-NZ" altLang="en-US" sz="1200" kern="0" dirty="0">
                  <a:solidFill>
                    <a:prstClr val="black"/>
                  </a:solidFill>
                  <a:latin typeface="+mj-lt"/>
                </a:rPr>
                <a:t>PC3 sample processing (many steps);</a:t>
              </a:r>
            </a:p>
            <a:p>
              <a:pPr marL="171450" indent="-171450" eaLnBrk="1" hangingPunct="1">
                <a:spcBef>
                  <a:spcPct val="20000"/>
                </a:spcBef>
                <a:spcAft>
                  <a:spcPts val="300"/>
                </a:spcAft>
                <a:buFont typeface="Arial" panose="020B0604020202020204" pitchFamily="34" charset="0"/>
                <a:buChar char="•"/>
              </a:pPr>
              <a:r>
                <a:rPr lang="en-NZ" altLang="en-US" sz="1200" kern="0" dirty="0">
                  <a:solidFill>
                    <a:prstClr val="black"/>
                  </a:solidFill>
                  <a:latin typeface="+mj-lt"/>
                </a:rPr>
                <a:t>and the SP ELISA test itself:</a:t>
              </a:r>
            </a:p>
          </p:txBody>
        </p:sp>
        <p:pic>
          <p:nvPicPr>
            <p:cNvPr id="10" name="Picture 9"/>
            <p:cNvPicPr>
              <a:picLocks noChangeAspect="1"/>
            </p:cNvPicPr>
            <p:nvPr/>
          </p:nvPicPr>
          <p:blipFill>
            <a:blip r:embed="rId3"/>
            <a:stretch>
              <a:fillRect/>
            </a:stretch>
          </p:blipFill>
          <p:spPr>
            <a:xfrm>
              <a:off x="3860207" y="4406265"/>
              <a:ext cx="4045471" cy="1041789"/>
            </a:xfrm>
            <a:prstGeom prst="rect">
              <a:avLst/>
            </a:prstGeom>
          </p:spPr>
        </p:pic>
        <p:sp>
          <p:nvSpPr>
            <p:cNvPr id="11" name="Left Brace 10"/>
            <p:cNvSpPr/>
            <p:nvPr/>
          </p:nvSpPr>
          <p:spPr bwMode="auto">
            <a:xfrm>
              <a:off x="2987824" y="2942084"/>
              <a:ext cx="208593" cy="1192739"/>
            </a:xfrm>
            <a:prstGeom prst="lef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NZ" sz="1800" b="1" i="0" u="none" strike="noStrike" cap="none" normalizeH="0" baseline="0">
                <a:ln>
                  <a:noFill/>
                </a:ln>
                <a:solidFill>
                  <a:schemeClr val="bg1"/>
                </a:solidFill>
                <a:effectLst/>
                <a:latin typeface="Arial Narrow" pitchFamily="34" charset="0"/>
              </a:endParaRPr>
            </a:p>
          </p:txBody>
        </p:sp>
        <p:cxnSp>
          <p:nvCxnSpPr>
            <p:cNvPr id="12" name="Curved Connector 11"/>
            <p:cNvCxnSpPr/>
            <p:nvPr/>
          </p:nvCxnSpPr>
          <p:spPr bwMode="auto">
            <a:xfrm rot="10800000" flipV="1">
              <a:off x="2400935" y="3553120"/>
              <a:ext cx="599461" cy="218429"/>
            </a:xfrm>
            <a:prstGeom prst="curvedConnector3">
              <a:avLst>
                <a:gd name="adj1" fmla="val 50000"/>
              </a:avLst>
            </a:prstGeom>
            <a:noFill/>
            <a:ln w="9525" cap="flat" cmpd="sng" algn="ctr">
              <a:solidFill>
                <a:schemeClr val="accent2"/>
              </a:solidFill>
              <a:prstDash val="solid"/>
              <a:round/>
              <a:headEnd type="none" w="med" len="med"/>
              <a:tailEnd type="triangle"/>
            </a:ln>
            <a:effectLst/>
          </p:spPr>
        </p:cxnSp>
      </p:grpSp>
      <p:sp>
        <p:nvSpPr>
          <p:cNvPr id="16" name="TextBox 15"/>
          <p:cNvSpPr txBox="1"/>
          <p:nvPr/>
        </p:nvSpPr>
        <p:spPr>
          <a:xfrm>
            <a:off x="528015" y="6424040"/>
            <a:ext cx="3807557" cy="246221"/>
          </a:xfrm>
          <a:prstGeom prst="rect">
            <a:avLst/>
          </a:prstGeom>
          <a:noFill/>
        </p:spPr>
        <p:txBody>
          <a:bodyPr wrap="square" rtlCol="0">
            <a:spAutoFit/>
          </a:bodyPr>
          <a:lstStyle/>
          <a:p>
            <a:r>
              <a:rPr lang="en-NZ" sz="1000" dirty="0"/>
              <a:t>MPI AHL FMD Eradication Phase Testing Algorithm</a:t>
            </a:r>
          </a:p>
        </p:txBody>
      </p:sp>
    </p:spTree>
    <p:extLst>
      <p:ext uri="{BB962C8B-B14F-4D97-AF65-F5344CB8AC3E}">
        <p14:creationId xmlns:p14="http://schemas.microsoft.com/office/powerpoint/2010/main" val="322366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924400"/>
            <a:ext cx="8229600" cy="760966"/>
          </a:xfrm>
        </p:spPr>
        <p:txBody>
          <a:bodyPr/>
          <a:lstStyle/>
          <a:p>
            <a:r>
              <a:rPr lang="en-NZ" dirty="0"/>
              <a:t>Process modelling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171" y="2913436"/>
            <a:ext cx="5965846" cy="3944564"/>
          </a:xfrm>
        </p:spPr>
      </p:pic>
      <p:sp>
        <p:nvSpPr>
          <p:cNvPr id="5" name="Content Placeholder 4"/>
          <p:cNvSpPr txBox="1">
            <a:spLocks/>
          </p:cNvSpPr>
          <p:nvPr/>
        </p:nvSpPr>
        <p:spPr>
          <a:xfrm>
            <a:off x="453788" y="1815921"/>
            <a:ext cx="8229600" cy="467327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15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2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NZ" altLang="en-US" dirty="0">
                <a:solidFill>
                  <a:prstClr val="black"/>
                </a:solidFill>
                <a:latin typeface="Calibri"/>
              </a:rPr>
              <a:t>The outputs are measured and adjustments to resources can be made to see their effect.</a:t>
            </a:r>
          </a:p>
          <a:p>
            <a:pPr marL="0" indent="0">
              <a:buNone/>
            </a:pPr>
            <a:r>
              <a:rPr lang="en-NZ" altLang="en-US" dirty="0">
                <a:solidFill>
                  <a:prstClr val="black"/>
                </a:solidFill>
                <a:latin typeface="Calibri"/>
              </a:rPr>
              <a:t>Software: </a:t>
            </a:r>
            <a:r>
              <a:rPr lang="en-NZ" dirty="0"/>
              <a:t>‘Process Simulator’ (</a:t>
            </a:r>
            <a:r>
              <a:rPr lang="en-NZ" dirty="0" err="1"/>
              <a:t>ProModel</a:t>
            </a:r>
            <a:r>
              <a:rPr lang="en-NZ" dirty="0"/>
              <a:t> Corporation, USA). </a:t>
            </a:r>
            <a:endParaRPr lang="en-NZ" altLang="en-US" dirty="0">
              <a:solidFill>
                <a:prstClr val="black"/>
              </a:solidFill>
              <a:latin typeface="Calibri"/>
            </a:endParaRPr>
          </a:p>
          <a:p>
            <a:pPr marL="0" indent="0">
              <a:buFont typeface="Arial" panose="020B0604020202020204" pitchFamily="34" charset="0"/>
              <a:buNone/>
            </a:pPr>
            <a:endParaRPr lang="en-NZ" altLang="en-US" dirty="0">
              <a:solidFill>
                <a:prstClr val="black"/>
              </a:solidFill>
              <a:latin typeface="Calibri"/>
            </a:endParaRPr>
          </a:p>
          <a:p>
            <a:pPr marL="0" indent="0">
              <a:buFont typeface="Arial" panose="020B0604020202020204" pitchFamily="34" charset="0"/>
              <a:buNone/>
            </a:pPr>
            <a:endParaRPr lang="en-NZ" altLang="en-US" dirty="0">
              <a:solidFill>
                <a:prstClr val="black"/>
              </a:solidFill>
              <a:latin typeface="Calibri"/>
            </a:endParaRPr>
          </a:p>
          <a:p>
            <a:endParaRPr lang="en-NZ" dirty="0"/>
          </a:p>
        </p:txBody>
      </p:sp>
    </p:spTree>
    <p:extLst>
      <p:ext uri="{BB962C8B-B14F-4D97-AF65-F5344CB8AC3E}">
        <p14:creationId xmlns:p14="http://schemas.microsoft.com/office/powerpoint/2010/main" val="223599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1014552"/>
            <a:ext cx="8229600" cy="724602"/>
          </a:xfrm>
        </p:spPr>
        <p:txBody>
          <a:bodyPr>
            <a:normAutofit/>
          </a:bodyPr>
          <a:lstStyle/>
          <a:p>
            <a:r>
              <a:rPr lang="en-NZ" dirty="0"/>
              <a:t>Objectives (Understanding capacity)</a:t>
            </a:r>
          </a:p>
        </p:txBody>
      </p:sp>
      <p:sp>
        <p:nvSpPr>
          <p:cNvPr id="3" name="Content Placeholder 2"/>
          <p:cNvSpPr>
            <a:spLocks noGrp="1"/>
          </p:cNvSpPr>
          <p:nvPr>
            <p:ph idx="1"/>
          </p:nvPr>
        </p:nvSpPr>
        <p:spPr>
          <a:xfrm>
            <a:off x="453788" y="1972235"/>
            <a:ext cx="8229600" cy="4500283"/>
          </a:xfrm>
          <a:blipFill dpi="0" rotWithShape="1">
            <a:blip r:embed="rId2">
              <a:alphaModFix amt="8000"/>
            </a:blip>
            <a:srcRect/>
            <a:stretch>
              <a:fillRect/>
            </a:stretch>
          </a:blipFill>
        </p:spPr>
        <p:txBody>
          <a:bodyPr/>
          <a:lstStyle/>
          <a:p>
            <a:pPr marL="0" indent="0">
              <a:spcAft>
                <a:spcPts val="600"/>
              </a:spcAft>
              <a:buNone/>
            </a:pPr>
            <a:r>
              <a:rPr lang="en-NZ" sz="2200" dirty="0"/>
              <a:t>Laboratory capacity and resources</a:t>
            </a:r>
          </a:p>
          <a:p>
            <a:pPr marL="0" indent="0">
              <a:spcAft>
                <a:spcPts val="600"/>
              </a:spcAft>
              <a:buNone/>
            </a:pPr>
            <a:endParaRPr lang="en-NZ" altLang="en-US" sz="1000" dirty="0"/>
          </a:p>
          <a:p>
            <a:pPr marL="0" indent="0">
              <a:spcAft>
                <a:spcPts val="600"/>
              </a:spcAft>
              <a:buNone/>
            </a:pPr>
            <a:r>
              <a:rPr lang="en-NZ" altLang="en-US" dirty="0"/>
              <a:t>Identify:</a:t>
            </a:r>
          </a:p>
          <a:p>
            <a:pPr>
              <a:spcAft>
                <a:spcPts val="600"/>
              </a:spcAft>
            </a:pPr>
            <a:r>
              <a:rPr lang="en-NZ" altLang="en-US" dirty="0"/>
              <a:t>the significant constraints and bottlenecks in the testing processes </a:t>
            </a:r>
          </a:p>
          <a:p>
            <a:pPr>
              <a:spcAft>
                <a:spcPts val="600"/>
              </a:spcAft>
            </a:pPr>
            <a:r>
              <a:rPr lang="en-NZ" altLang="en-US" dirty="0"/>
              <a:t>resources, including staff, needed to overcome these and maximise efficiency and capacity</a:t>
            </a:r>
          </a:p>
          <a:p>
            <a:pPr>
              <a:spcAft>
                <a:spcPts val="600"/>
              </a:spcAft>
            </a:pPr>
            <a:r>
              <a:rPr lang="en-NZ" altLang="en-US" dirty="0"/>
              <a:t>analyse whether additional high throughput machinery would significantly improve capacity</a:t>
            </a:r>
          </a:p>
          <a:p>
            <a:pPr marL="0" indent="0">
              <a:spcAft>
                <a:spcPts val="600"/>
              </a:spcAft>
              <a:buNone/>
            </a:pPr>
            <a:r>
              <a:rPr lang="en-NZ" altLang="en-US" dirty="0"/>
              <a:t>= with realistic resourcing, estimate the number of samples we can test per day.</a:t>
            </a:r>
          </a:p>
          <a:p>
            <a:endParaRPr lang="en-NZ" altLang="en-US" dirty="0"/>
          </a:p>
          <a:p>
            <a:pPr marL="0" indent="0">
              <a:buNone/>
            </a:pPr>
            <a:endParaRPr lang="en-NZ" dirty="0"/>
          </a:p>
        </p:txBody>
      </p:sp>
    </p:spTree>
    <p:extLst>
      <p:ext uri="{BB962C8B-B14F-4D97-AF65-F5344CB8AC3E}">
        <p14:creationId xmlns:p14="http://schemas.microsoft.com/office/powerpoint/2010/main" val="22510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1014552"/>
            <a:ext cx="8229600" cy="724602"/>
          </a:xfrm>
        </p:spPr>
        <p:txBody>
          <a:bodyPr>
            <a:normAutofit/>
          </a:bodyPr>
          <a:lstStyle/>
          <a:p>
            <a:r>
              <a:rPr lang="en-NZ" dirty="0"/>
              <a:t>Objectives (Understanding demand)</a:t>
            </a:r>
          </a:p>
        </p:txBody>
      </p:sp>
      <p:sp>
        <p:nvSpPr>
          <p:cNvPr id="3" name="Content Placeholder 2"/>
          <p:cNvSpPr>
            <a:spLocks noGrp="1"/>
          </p:cNvSpPr>
          <p:nvPr>
            <p:ph idx="1"/>
          </p:nvPr>
        </p:nvSpPr>
        <p:spPr>
          <a:xfrm>
            <a:off x="453788" y="1972235"/>
            <a:ext cx="8229600" cy="4500284"/>
          </a:xfrm>
          <a:blipFill dpi="0" rotWithShape="1">
            <a:blip r:embed="rId2">
              <a:alphaModFix amt="13000"/>
            </a:blip>
            <a:srcRect/>
            <a:stretch>
              <a:fillRect l="-2000" t="-4000" b="-4000"/>
            </a:stretch>
          </a:blipFill>
        </p:spPr>
        <p:txBody>
          <a:bodyPr/>
          <a:lstStyle/>
          <a:p>
            <a:pPr marL="0" indent="0">
              <a:spcAft>
                <a:spcPts val="600"/>
              </a:spcAft>
              <a:buNone/>
            </a:pPr>
            <a:r>
              <a:rPr lang="en-NZ" sz="2200" dirty="0"/>
              <a:t>Requiring epidemic simulation </a:t>
            </a:r>
            <a:r>
              <a:rPr lang="en-NZ" altLang="en-US" sz="2200" kern="0" dirty="0"/>
              <a:t>modelling and analysis as well:</a:t>
            </a:r>
          </a:p>
          <a:p>
            <a:pPr marL="0" indent="0">
              <a:spcAft>
                <a:spcPts val="600"/>
              </a:spcAft>
              <a:buNone/>
            </a:pPr>
            <a:r>
              <a:rPr lang="en-NZ" altLang="en-US" kern="0" dirty="0"/>
              <a:t>Software: ‘</a:t>
            </a:r>
            <a:r>
              <a:rPr lang="en-NZ" altLang="en-US" kern="0" dirty="0" err="1"/>
              <a:t>InterSpread</a:t>
            </a:r>
            <a:r>
              <a:rPr lang="en-NZ" altLang="en-US" kern="0" dirty="0"/>
              <a:t> </a:t>
            </a:r>
            <a:r>
              <a:rPr lang="en-NZ" altLang="en-US" kern="0" dirty="0" err="1"/>
              <a:t>Plus’</a:t>
            </a:r>
            <a:r>
              <a:rPr lang="en-NZ" altLang="en-US" kern="0" dirty="0"/>
              <a:t> (</a:t>
            </a:r>
            <a:r>
              <a:rPr lang="en-NZ" altLang="en-US" kern="0" dirty="0" err="1"/>
              <a:t>EpiSoft</a:t>
            </a:r>
            <a:r>
              <a:rPr lang="en-NZ" altLang="en-US" kern="0" dirty="0"/>
              <a:t>, Massey University, New Zealand)</a:t>
            </a:r>
          </a:p>
          <a:p>
            <a:pPr marL="0" indent="0">
              <a:spcAft>
                <a:spcPts val="600"/>
              </a:spcAft>
              <a:buNone/>
            </a:pPr>
            <a:r>
              <a:rPr lang="en-NZ" altLang="en-US" kern="0" dirty="0"/>
              <a:t>To estimate:</a:t>
            </a:r>
          </a:p>
          <a:p>
            <a:pPr>
              <a:spcAft>
                <a:spcPts val="600"/>
              </a:spcAft>
            </a:pPr>
            <a:r>
              <a:rPr lang="en-NZ" altLang="en-US" kern="0" dirty="0"/>
              <a:t>the daily submitted volumes of samples for surveillance testing during different stages/sizes of an epidemic</a:t>
            </a:r>
          </a:p>
          <a:p>
            <a:pPr>
              <a:spcAft>
                <a:spcPts val="600"/>
              </a:spcAft>
            </a:pPr>
            <a:r>
              <a:rPr lang="en-NZ" altLang="en-US" kern="0" dirty="0"/>
              <a:t>the proportion of these that would be assigned to each arm of a testing algorithm</a:t>
            </a:r>
          </a:p>
          <a:p>
            <a:pPr>
              <a:spcAft>
                <a:spcPts val="600"/>
              </a:spcAft>
            </a:pPr>
            <a:r>
              <a:rPr lang="en-NZ" altLang="en-US" kern="0" dirty="0"/>
              <a:t>likely positive and negative rates (true and false) of samples submitted, and samples requiring confirmatory or further testing as specified in the algorithms</a:t>
            </a:r>
          </a:p>
          <a:p>
            <a:pPr>
              <a:spcAft>
                <a:spcPts val="600"/>
              </a:spcAft>
            </a:pPr>
            <a:endParaRPr lang="en-NZ" altLang="en-US" kern="0" dirty="0"/>
          </a:p>
          <a:p>
            <a:pPr marL="0" indent="0">
              <a:spcAft>
                <a:spcPts val="600"/>
              </a:spcAft>
              <a:buNone/>
            </a:pPr>
            <a:endParaRPr lang="en-NZ" altLang="en-US" kern="0" dirty="0"/>
          </a:p>
          <a:p>
            <a:pPr marL="0" indent="0">
              <a:spcAft>
                <a:spcPts val="600"/>
              </a:spcAft>
              <a:buNone/>
            </a:pPr>
            <a:endParaRPr lang="en-NZ" altLang="en-US" kern="0" dirty="0"/>
          </a:p>
          <a:p>
            <a:endParaRPr lang="en-NZ" altLang="en-US" dirty="0"/>
          </a:p>
          <a:p>
            <a:pPr marL="0" indent="0">
              <a:buNone/>
            </a:pP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640" y="5423076"/>
            <a:ext cx="1697054" cy="10494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884" y="5423076"/>
            <a:ext cx="1696734" cy="1049443"/>
          </a:xfrm>
          <a:prstGeom prst="rect">
            <a:avLst/>
          </a:prstGeom>
        </p:spPr>
      </p:pic>
    </p:spTree>
    <p:extLst>
      <p:ext uri="{BB962C8B-B14F-4D97-AF65-F5344CB8AC3E}">
        <p14:creationId xmlns:p14="http://schemas.microsoft.com/office/powerpoint/2010/main" val="411354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1014552"/>
            <a:ext cx="8229600" cy="724602"/>
          </a:xfrm>
        </p:spPr>
        <p:txBody>
          <a:bodyPr>
            <a:normAutofit/>
          </a:bodyPr>
          <a:lstStyle/>
          <a:p>
            <a:r>
              <a:rPr lang="en-NZ" dirty="0"/>
              <a:t>Objectives (Eradication phase)</a:t>
            </a:r>
          </a:p>
        </p:txBody>
      </p:sp>
      <p:sp>
        <p:nvSpPr>
          <p:cNvPr id="3" name="Content Placeholder 2"/>
          <p:cNvSpPr>
            <a:spLocks noGrp="1"/>
          </p:cNvSpPr>
          <p:nvPr>
            <p:ph idx="1"/>
          </p:nvPr>
        </p:nvSpPr>
        <p:spPr>
          <a:xfrm>
            <a:off x="453788" y="1972235"/>
            <a:ext cx="8229600" cy="4500284"/>
          </a:xfrm>
          <a:blipFill dpi="0" rotWithShape="1">
            <a:blip r:embed="rId2">
              <a:alphaModFix amt="10000"/>
            </a:blip>
            <a:srcRect/>
            <a:tile tx="0" ty="0" sx="41000" sy="44000" flip="none" algn="tl"/>
          </a:blipFill>
        </p:spPr>
        <p:txBody>
          <a:bodyPr/>
          <a:lstStyle/>
          <a:p>
            <a:pPr marL="0" indent="0">
              <a:spcAft>
                <a:spcPts val="600"/>
              </a:spcAft>
              <a:buNone/>
            </a:pPr>
            <a:r>
              <a:rPr lang="en-NZ" sz="2200" dirty="0"/>
              <a:t>Main aim for the Eradication phase:</a:t>
            </a:r>
          </a:p>
          <a:p>
            <a:pPr marL="0" indent="0">
              <a:spcAft>
                <a:spcPts val="600"/>
              </a:spcAft>
              <a:buNone/>
            </a:pPr>
            <a:r>
              <a:rPr lang="en-NZ" altLang="en-US" kern="0" dirty="0">
                <a:solidFill>
                  <a:prstClr val="black"/>
                </a:solidFill>
              </a:rPr>
              <a:t>Develop a prioritisation system to align the estimated submitted volume of samples per day with the laboratory capacity to test them.</a:t>
            </a:r>
          </a:p>
          <a:p>
            <a:pPr>
              <a:spcAft>
                <a:spcPts val="600"/>
              </a:spcAft>
            </a:pPr>
            <a:r>
              <a:rPr lang="en-NZ" altLang="en-US" kern="0" dirty="0">
                <a:solidFill>
                  <a:prstClr val="black"/>
                </a:solidFill>
              </a:rPr>
              <a:t>Necessary so that the laboratory is not overwhelmed with samples and the diagnostic surveillance plan does not become compromised</a:t>
            </a:r>
          </a:p>
          <a:p>
            <a:pPr>
              <a:spcAft>
                <a:spcPts val="600"/>
              </a:spcAft>
            </a:pPr>
            <a:r>
              <a:rPr lang="en-NZ" altLang="en-US" kern="0" dirty="0"/>
              <a:t>An effective prioritisation system that allows </a:t>
            </a:r>
            <a:r>
              <a:rPr lang="en-NZ" altLang="en-US" kern="0" dirty="0">
                <a:solidFill>
                  <a:prstClr val="black"/>
                </a:solidFill>
              </a:rPr>
              <a:t>for the most important properties for control of an outbreak to be tested, if surveillance samples exceed capacity</a:t>
            </a:r>
          </a:p>
          <a:p>
            <a:pPr>
              <a:spcAft>
                <a:spcPts val="600"/>
              </a:spcAft>
            </a:pPr>
            <a:r>
              <a:rPr lang="en-NZ" altLang="en-US" kern="0" dirty="0">
                <a:solidFill>
                  <a:prstClr val="black"/>
                </a:solidFill>
              </a:rPr>
              <a:t>Define </a:t>
            </a:r>
            <a:r>
              <a:rPr lang="en-NZ" altLang="en-US" kern="0" dirty="0"/>
              <a:t>trigger points (e.g. number of IPs) </a:t>
            </a:r>
            <a:r>
              <a:rPr lang="en-NZ" altLang="en-US" kern="0" dirty="0">
                <a:solidFill>
                  <a:prstClr val="black"/>
                </a:solidFill>
              </a:rPr>
              <a:t>for activating or standing down prioritisation systems.</a:t>
            </a:r>
          </a:p>
          <a:p>
            <a:pPr marL="0" indent="0">
              <a:spcAft>
                <a:spcPts val="600"/>
              </a:spcAft>
              <a:buNone/>
            </a:pPr>
            <a:endParaRPr lang="en-NZ" altLang="en-US" kern="0" dirty="0">
              <a:solidFill>
                <a:prstClr val="black"/>
              </a:solidFill>
            </a:endParaRPr>
          </a:p>
          <a:p>
            <a:pPr>
              <a:spcAft>
                <a:spcPts val="600"/>
              </a:spcAft>
            </a:pPr>
            <a:endParaRPr lang="en-NZ" altLang="en-US" kern="0" dirty="0">
              <a:solidFill>
                <a:prstClr val="black"/>
              </a:solidFill>
            </a:endParaRPr>
          </a:p>
          <a:p>
            <a:pPr marL="0" indent="0">
              <a:spcAft>
                <a:spcPts val="600"/>
              </a:spcAft>
              <a:buNone/>
            </a:pPr>
            <a:endParaRPr lang="en-NZ" altLang="en-US" kern="0" dirty="0"/>
          </a:p>
          <a:p>
            <a:pPr marL="0" indent="0">
              <a:spcAft>
                <a:spcPts val="600"/>
              </a:spcAft>
              <a:buNone/>
            </a:pPr>
            <a:endParaRPr lang="en-NZ" altLang="en-US" kern="0" dirty="0"/>
          </a:p>
          <a:p>
            <a:endParaRPr lang="en-NZ" altLang="en-US" dirty="0"/>
          </a:p>
          <a:p>
            <a:pPr marL="0" indent="0">
              <a:buNone/>
            </a:pPr>
            <a:endParaRPr lang="en-NZ" dirty="0"/>
          </a:p>
        </p:txBody>
      </p:sp>
    </p:spTree>
    <p:extLst>
      <p:ext uri="{BB962C8B-B14F-4D97-AF65-F5344CB8AC3E}">
        <p14:creationId xmlns:p14="http://schemas.microsoft.com/office/powerpoint/2010/main" val="36529001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920</Words>
  <Application>Microsoft Office PowerPoint</Application>
  <PresentationFormat>Presentazione su schermo (4:3)</PresentationFormat>
  <Paragraphs>92</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12</vt:i4>
      </vt:variant>
    </vt:vector>
  </HeadingPairs>
  <TitlesOfParts>
    <vt:vector size="19" baseType="lpstr">
      <vt:lpstr>Arial</vt:lpstr>
      <vt:lpstr>Arial Narrow</vt:lpstr>
      <vt:lpstr>Calibri</vt:lpstr>
      <vt:lpstr>Calibri Light</vt:lpstr>
      <vt:lpstr>Corbel</vt:lpstr>
      <vt:lpstr>1_Office Theme</vt:lpstr>
      <vt:lpstr>Custom Design</vt:lpstr>
      <vt:lpstr>A PROCESS MODELLING APPROACH TO ESTIMATE FMD DIAGNOSTIC CAPACITY FOR OUTBREAK MANAGEMENT DECISION-MAKING.   Kylee Walker1*, Rudolfo Bueno2, Richard Clough2, David Pulford2, Richard Swainsbury2, Peter Winquist3, Abbas Munshi3, and Paul Bingham1.   1Surveillance and Incursion Investigation (Animals and Marine) Team, Investigation and Diagnostic Centres and Response Directorate (IDC&amp;R), Ministry for Primary Industries, New Zealand. 2Animal Health Laboratory, IDC&amp;R, Ministry for Primary Industries, New Zealand. 3LIMS Project Team, IDC&amp;R, Ministry for Primary Industries, New Zealand. *Author for correspondence. Email: Kylee.Walker@mpi.govt.nz</vt:lpstr>
      <vt:lpstr>Diagnostic Surveillance Strategy</vt:lpstr>
      <vt:lpstr>Diagnostic Surveillance Strategy – Eradication phase</vt:lpstr>
      <vt:lpstr>Diagnostic Surveillance Strategy – POF phase</vt:lpstr>
      <vt:lpstr>Laboratory Capacity Modelling</vt:lpstr>
      <vt:lpstr>Process modelling</vt:lpstr>
      <vt:lpstr>Objectives (Understanding capacity)</vt:lpstr>
      <vt:lpstr>Objectives (Understanding demand)</vt:lpstr>
      <vt:lpstr>Objectives (Eradication phase)</vt:lpstr>
      <vt:lpstr>Objectives (Proof-of-freedom phase)</vt:lpstr>
      <vt:lpstr>Objectives (Vaccination and DIVA testing)</vt:lpstr>
      <vt:lpstr>Objectives (Vaccination and DIVA testing)</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Rumich, Nadia (AGAH)</dc:creator>
  <cp:lastModifiedBy>Emanuela</cp:lastModifiedBy>
  <cp:revision>81</cp:revision>
  <dcterms:created xsi:type="dcterms:W3CDTF">2016-10-06T12:20:10Z</dcterms:created>
  <dcterms:modified xsi:type="dcterms:W3CDTF">2016-10-24T10:41:21Z</dcterms:modified>
</cp:coreProperties>
</file>