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8" r:id="rId2"/>
  </p:sldMasterIdLst>
  <p:sldIdLst>
    <p:sldId id="257" r:id="rId3"/>
    <p:sldId id="261" r:id="rId4"/>
    <p:sldId id="266" r:id="rId5"/>
    <p:sldId id="286" r:id="rId6"/>
    <p:sldId id="262" r:id="rId7"/>
    <p:sldId id="263" r:id="rId8"/>
    <p:sldId id="264" r:id="rId9"/>
    <p:sldId id="267" r:id="rId10"/>
    <p:sldId id="268" r:id="rId11"/>
    <p:sldId id="258" r:id="rId12"/>
    <p:sldId id="269" r:id="rId13"/>
    <p:sldId id="270" r:id="rId14"/>
    <p:sldId id="271" r:id="rId15"/>
    <p:sldId id="272" r:id="rId16"/>
    <p:sldId id="273" r:id="rId17"/>
    <p:sldId id="265" r:id="rId18"/>
    <p:sldId id="274" r:id="rId19"/>
    <p:sldId id="283" r:id="rId20"/>
    <p:sldId id="259" r:id="rId21"/>
    <p:sldId id="275" r:id="rId22"/>
    <p:sldId id="276" r:id="rId23"/>
    <p:sldId id="277" r:id="rId24"/>
    <p:sldId id="278" r:id="rId25"/>
    <p:sldId id="281" r:id="rId26"/>
    <p:sldId id="280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  <a:srgbClr val="D8D8D8"/>
    <a:srgbClr val="555555"/>
    <a:srgbClr val="666666"/>
    <a:srgbClr val="464646"/>
    <a:srgbClr val="434343"/>
    <a:srgbClr val="303030"/>
    <a:srgbClr val="888888"/>
    <a:srgbClr val="333333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50" d="100"/>
          <a:sy n="50" d="100"/>
        </p:scale>
        <p:origin x="31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OS16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OS16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OS16</a:t>
            </a:r>
          </a:p>
        </p:txBody>
      </p:sp>
    </p:spTree>
    <p:extLst>
      <p:ext uri="{BB962C8B-B14F-4D97-AF65-F5344CB8AC3E}">
        <p14:creationId xmlns:p14="http://schemas.microsoft.com/office/powerpoint/2010/main" val="32511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OS16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Session of the EuFMD - </a:t>
            </a:r>
            <a:r>
              <a:rPr lang="en-US" dirty="0" err="1"/>
              <a:t>Cascais</a:t>
            </a:r>
            <a:r>
              <a:rPr lang="en-US" dirty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866" y="1515968"/>
            <a:ext cx="10515600" cy="2852737"/>
          </a:xfrm>
        </p:spPr>
        <p:txBody>
          <a:bodyPr anchor="b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- Author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2570" y="6230912"/>
            <a:ext cx="12169430" cy="62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OS16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Session of the EuFMD - </a:t>
            </a:r>
            <a:r>
              <a:rPr lang="en-US" dirty="0" err="1"/>
              <a:t>Cascais</a:t>
            </a:r>
            <a:r>
              <a:rPr lang="en-US" dirty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0329-7CDF-47F9-BE58-D325D98B0FA4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3B-37CB-41A6-81AE-FCF849B70C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OS16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OS16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OS16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0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OS16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OS16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OS16</a:t>
            </a:r>
          </a:p>
        </p:txBody>
      </p:sp>
    </p:spTree>
    <p:extLst>
      <p:ext uri="{BB962C8B-B14F-4D97-AF65-F5344CB8AC3E}">
        <p14:creationId xmlns:p14="http://schemas.microsoft.com/office/powerpoint/2010/main" val="7354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OS16</a:t>
            </a:r>
          </a:p>
        </p:txBody>
      </p:sp>
    </p:spTree>
    <p:extLst>
      <p:ext uri="{BB962C8B-B14F-4D97-AF65-F5344CB8AC3E}">
        <p14:creationId xmlns:p14="http://schemas.microsoft.com/office/powerpoint/2010/main" val="23123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OS16</a:t>
            </a:r>
          </a:p>
        </p:txBody>
      </p:sp>
    </p:spTree>
    <p:extLst>
      <p:ext uri="{BB962C8B-B14F-4D97-AF65-F5344CB8AC3E}">
        <p14:creationId xmlns:p14="http://schemas.microsoft.com/office/powerpoint/2010/main" val="16343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OS16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Open Session of the EuFMD 26-28 October 2016 – </a:t>
            </a:r>
            <a:r>
              <a:rPr lang="en-US" dirty="0" err="1"/>
              <a:t>Cascais</a:t>
            </a:r>
            <a:r>
              <a:rPr lang="en-US" dirty="0"/>
              <a:t> - Portugal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2D63-9156-46CE-85B0-4CC0C447771F}" type="datetimeFigureOut">
              <a:rPr lang="en-GB" smtClean="0"/>
              <a:t>23/10/2016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6A8-E80A-4C63-8A51-B1F9579168B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jpeg"/><Relationship Id="rId7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h/url?sa=i&amp;rct=j&amp;q=&amp;esrc=s&amp;source=images&amp;cd=&amp;cad=rja&amp;uact=8&amp;ved=0ahUKEwiTj-rEg9rPAhVKOBQKHW-3DtMQjRwIBw&amp;url=https://de.wikipedia.org/wiki/Maul-_und_Klauenseuche&amp;bvm=bv.135974163,bs.2,d.d2s&amp;psig=AFQjCNHQsveEkAtoItKBeJRVmY5VzeBx7g&amp;ust=1476525282791894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0.png"/><Relationship Id="rId5" Type="http://schemas.openxmlformats.org/officeDocument/2006/relationships/image" Target="../media/image42.png"/><Relationship Id="rId10" Type="http://schemas.openxmlformats.org/officeDocument/2006/relationships/image" Target="../media/image51.png"/><Relationship Id="rId4" Type="http://schemas.openxmlformats.org/officeDocument/2006/relationships/image" Target="../media/image50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h/url?sa=i&amp;rct=j&amp;q=&amp;esrc=s&amp;source=images&amp;cd=&amp;cad=rja&amp;uact=8&amp;ved=0ahUKEwiu0bryp8jPAhVFXRQKHY4sCtMQjRwIBw&amp;url=https://de.wikipedia.org/wiki/Datei:Coat_of_arms_of_Switzerland.svg&amp;bvm=bv.135258522,d.d24&amp;psig=AFQjCNF7nVzpqN7mD19RYBkUcYrhfMKHVw&amp;ust=1475916588196798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https://www.google.ch/url?sa=i&amp;rct=j&amp;q=&amp;esrc=s&amp;source=images&amp;cd=&amp;cad=rja&amp;uact=8&amp;ved=0ahUKEwiu0bryp8jPAhVFXRQKHY4sCtMQjRwIBw&amp;url=https://de.wikipedia.org/wiki/Datei:Coat_of_arms_of_Switzerland.svg&amp;bvm=bv.135258522,d.d24&amp;psig=AFQjCNF7nVzpqN7mD19RYBkUcYrhfMKHVw&amp;ust=147591658819679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video" Target="../media/media1.mp4"/><Relationship Id="rId16" Type="http://schemas.openxmlformats.org/officeDocument/2006/relationships/image" Target="../media/image16.jpeg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7.png"/><Relationship Id="rId7" Type="http://schemas.openxmlformats.org/officeDocument/2006/relationships/image" Target="../media/image53.jpeg"/><Relationship Id="rId2" Type="http://schemas.openxmlformats.org/officeDocument/2006/relationships/hyperlink" Target="https://www.google.ch/url?sa=i&amp;rct=j&amp;q=&amp;esrc=s&amp;source=images&amp;cd=&amp;cad=rja&amp;uact=8&amp;ved=0ahUKEwiu0bryp8jPAhVFXRQKHY4sCtMQjRwIBw&amp;url=https://de.wikipedia.org/wiki/Datei:Coat_of_arms_of_Switzerland.svg&amp;bvm=bv.135258522,d.d24&amp;psig=AFQjCNF7nVzpqN7mD19RYBkUcYrhfMKHVw&amp;ust=147591658819679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7.png"/><Relationship Id="rId7" Type="http://schemas.openxmlformats.org/officeDocument/2006/relationships/image" Target="../media/image57.jpeg"/><Relationship Id="rId2" Type="http://schemas.openxmlformats.org/officeDocument/2006/relationships/hyperlink" Target="https://www.google.ch/url?sa=i&amp;rct=j&amp;q=&amp;esrc=s&amp;source=images&amp;cd=&amp;cad=rja&amp;uact=8&amp;ved=0ahUKEwiu0bryp8jPAhVFXRQKHY4sCtMQjRwIBw&amp;url=https://de.wikipedia.org/wiki/Datei:Coat_of_arms_of_Switzerland.svg&amp;bvm=bv.135258522,d.d24&amp;psig=AFQjCNF7nVzpqN7mD19RYBkUcYrhfMKHVw&amp;ust=147591658819679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9.jpeg"/><Relationship Id="rId7" Type="http://schemas.openxmlformats.org/officeDocument/2006/relationships/image" Target="../media/image37.png"/><Relationship Id="rId2" Type="http://schemas.openxmlformats.org/officeDocument/2006/relationships/hyperlink" Target="https://www.google.ch/url?sa=i&amp;rct=j&amp;q=&amp;esrc=s&amp;source=images&amp;cd=&amp;cad=rja&amp;uact=8&amp;ved=0ahUKEwimo92znNDPAhWF6RQKHdDEABcQjRwIBw&amp;url=https://pixabay.com/de/milchtonne-milchtank-milchebeh%C3%A4lter-62481/&amp;bvm=bv.135258522,d.d24&amp;psig=AFQjCNEEz18KfmSoHhktBhAeZPe5djlddQ&amp;ust=147618836417251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h/url?sa=i&amp;rct=j&amp;q=&amp;esrc=s&amp;source=images&amp;cd=&amp;cad=rja&amp;uact=8&amp;ved=0ahUKEwiu0bryp8jPAhVFXRQKHY4sCtMQjRwIBw&amp;url=https://de.wikipedia.org/wiki/Datei:Coat_of_arms_of_Switzerland.svg&amp;bvm=bv.135258522,d.d24&amp;psig=AFQjCNF7nVzpqN7mD19RYBkUcYrhfMKHVw&amp;ust=1475916588196798" TargetMode="External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2.jpeg"/><Relationship Id="rId2" Type="http://schemas.openxmlformats.org/officeDocument/2006/relationships/hyperlink" Target="https://www.google.ch/url?sa=i&amp;rct=j&amp;q=&amp;esrc=s&amp;source=images&amp;cd=&amp;cad=rja&amp;uact=8&amp;ved=0ahUKEwiu0bryp8jPAhVFXRQKHY4sCtMQjRwIBw&amp;url=https://de.wikipedia.org/wiki/Datei:Coat_of_arms_of_Switzerland.svg&amp;bvm=bv.135258522,d.d24&amp;psig=AFQjCNF7nVzpqN7mD19RYBkUcYrhfMKHVw&amp;ust=147591658819679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h/url?sa=i&amp;rct=j&amp;q=&amp;esrc=s&amp;frm=1&amp;source=images&amp;cd=&amp;cad=rja&amp;uact=8&amp;docid=qPSROpB9lMg8eM&amp;tbnid=9RjMtmMQX7cECM:&amp;ved=0CAUQjRw&amp;url=http://www.lkv-nrw.de/fachbereiche/milchguetepruefung/pruefung-msw/msw-fahrer/&amp;ei=N22hU_eCB-v9ygP8moLAAQ&amp;bvm=bv.69137298,d.ZGU&amp;psig=AFQjCNFloGUTbJDtO8c0PIzDu10fcREKRw&amp;ust=140317443875185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ages&amp;cd=&amp;cad=rja&amp;uact=8&amp;ved=0ahUKEwiu0bryp8jPAhVFXRQKHY4sCtMQjRwIBw&amp;url=https://de.wikipedia.org/wiki/Datei:Coat_of_arms_of_Switzerland.svg&amp;bvm=bv.135258522,d.d24&amp;psig=AFQjCNF7nVzpqN7mD19RYBkUcYrhfMKHVw&amp;ust=1475916588196798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h/url?sa=i&amp;rct=j&amp;q=&amp;esrc=s&amp;source=images&amp;cd=&amp;cad=rja&amp;uact=8&amp;ved=0ahUKEwi8m8inp8jPAhUFWBoKHcedBbQQjRwIBw&amp;url=https://de.wikipedia.org/wiki/Kanton_Z%C3%BCrich&amp;bvm=bv.135258522,bs.2,d.d24&amp;psig=AFQjCNGnq7JiKMbrzkKMseMnDEnEwWuOlg&amp;ust=1475916428396790" TargetMode="External"/><Relationship Id="rId13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12" Type="http://schemas.openxmlformats.org/officeDocument/2006/relationships/hyperlink" Target="https://www.google.ch/url?sa=i&amp;rct=j&amp;q=&amp;esrc=s&amp;source=images&amp;cd=&amp;cad=rja&amp;uact=8&amp;ved=0ahUKEwiu0bryp8jPAhVFXRQKHY4sCtMQjRwIBw&amp;url=https://de.wikipedia.org/wiki/Datei:Coat_of_arms_of_Switzerland.svg&amp;bvm=bv.135258522,d.d24&amp;psig=AFQjCNF7nVzpqN7mD19RYBkUcYrhfMKHVw&amp;ust=1475916588196798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h/url?sa=i&amp;rct=j&amp;q=&amp;esrc=s&amp;source=images&amp;cd=&amp;cad=rja&amp;uact=8&amp;ved=0ahUKEwio2fKMp8jPAhVCaRQKHb3VCZgQjRwIBw&amp;url=https://commons.wikimedia.org/wiki/File:Coat_of_arms_of_canton_of_St._Gallen.svg&amp;bvm=bv.135258522,d.d24&amp;psig=AFQjCNFodf1EKyzmbLJyOSTjDmZ87lQfmQ&amp;ust=1475916371512575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21.png"/><Relationship Id="rId10" Type="http://schemas.openxmlformats.org/officeDocument/2006/relationships/hyperlink" Target="https://www.google.ch/url?sa=i&amp;rct=j&amp;q=&amp;esrc=s&amp;source=images&amp;cd=&amp;cad=rja&amp;uact=8&amp;ved=0ahUKEwin7o7Gp8jPAhXKVxQKHdwcDC8QjRwIBw&amp;url=https://commons.wikimedia.org/wiki/File:Blason-CH-Canton-Fribourg.svg&amp;bvm=bv.135258522,d.d24&amp;psig=AFQjCNHG6DSPwttIHhn1R9Hs_YdtWM-gQA&amp;ust=1475916474397845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ORGANISATION OF RAW MILK COLLECTION DURING A FMD-OUTBREAK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37" y="1319684"/>
            <a:ext cx="5495925" cy="6096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280037" y="5319816"/>
            <a:ext cx="146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>
                <a:latin typeface="+mn-lt"/>
              </a:rPr>
              <a:t>Y. Tempelman</a:t>
            </a:r>
          </a:p>
        </p:txBody>
      </p:sp>
    </p:spTree>
    <p:extLst>
      <p:ext uri="{BB962C8B-B14F-4D97-AF65-F5344CB8AC3E}">
        <p14:creationId xmlns:p14="http://schemas.microsoft.com/office/powerpoint/2010/main" val="22415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904" y="1977499"/>
            <a:ext cx="75374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925813" y="1933697"/>
            <a:ext cx="262469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/>
              <a:t>Standstill</a:t>
            </a:r>
          </a:p>
        </p:txBody>
      </p:sp>
      <p:sp>
        <p:nvSpPr>
          <p:cNvPr id="5" name="Rechteck 4"/>
          <p:cNvSpPr/>
          <p:nvPr/>
        </p:nvSpPr>
        <p:spPr>
          <a:xfrm>
            <a:off x="2827175" y="5157192"/>
            <a:ext cx="6912768" cy="6480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>
            <a:off x="5420861" y="3953255"/>
            <a:ext cx="120587" cy="10167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69232" y="784293"/>
            <a:ext cx="11381873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First measures in case of a </a:t>
            </a:r>
            <a:r>
              <a:rPr lang="en-US" dirty="0" err="1"/>
              <a:t>fmd</a:t>
            </a:r>
            <a:r>
              <a:rPr lang="en-US" dirty="0"/>
              <a:t> outbreak…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35900" y="5157192"/>
            <a:ext cx="6912768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Get</a:t>
            </a:r>
            <a:r>
              <a:rPr lang="de-CH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 a </a:t>
            </a:r>
            <a:r>
              <a:rPr lang="de-CH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grip</a:t>
            </a:r>
            <a:r>
              <a:rPr lang="de-CH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 on </a:t>
            </a:r>
            <a:r>
              <a:rPr lang="de-CH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the</a:t>
            </a:r>
            <a:r>
              <a:rPr lang="de-CH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situation</a:t>
            </a:r>
            <a:r>
              <a:rPr lang="de-CH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. </a:t>
            </a:r>
            <a:r>
              <a:rPr lang="de-CH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Get</a:t>
            </a:r>
            <a:r>
              <a:rPr lang="de-CH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 an </a:t>
            </a:r>
            <a:r>
              <a:rPr lang="de-CH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overview</a:t>
            </a:r>
            <a:r>
              <a:rPr lang="de-CH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.</a:t>
            </a:r>
            <a:endParaRPr lang="de-CH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904" y="1977499"/>
            <a:ext cx="75374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925813" y="1933697"/>
            <a:ext cx="262469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/>
              <a:t>Standstill</a:t>
            </a:r>
          </a:p>
        </p:txBody>
      </p:sp>
      <p:sp>
        <p:nvSpPr>
          <p:cNvPr id="5" name="Rechteck 4"/>
          <p:cNvSpPr/>
          <p:nvPr/>
        </p:nvSpPr>
        <p:spPr>
          <a:xfrm>
            <a:off x="2827175" y="5157192"/>
            <a:ext cx="6912768" cy="6480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>
            <a:off x="5420861" y="3953255"/>
            <a:ext cx="120587" cy="10167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69232" y="784293"/>
            <a:ext cx="11381873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First measures in case of a </a:t>
            </a:r>
            <a:r>
              <a:rPr lang="en-US" dirty="0" err="1"/>
              <a:t>fmd</a:t>
            </a:r>
            <a:r>
              <a:rPr lang="en-US" dirty="0"/>
              <a:t> outbreak…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35900" y="5157192"/>
            <a:ext cx="6912768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3"/>
              </a:rPr>
              <a:t>Define the protection and surveillance zones.</a:t>
            </a:r>
            <a:endParaRPr lang="de-CH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904" y="1977499"/>
            <a:ext cx="75374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925813" y="1933697"/>
            <a:ext cx="262469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/>
              <a:t>Standstill</a:t>
            </a:r>
          </a:p>
        </p:txBody>
      </p:sp>
      <p:sp>
        <p:nvSpPr>
          <p:cNvPr id="5" name="Rechteck 4"/>
          <p:cNvSpPr/>
          <p:nvPr/>
        </p:nvSpPr>
        <p:spPr>
          <a:xfrm>
            <a:off x="2827175" y="5157192"/>
            <a:ext cx="6912768" cy="6480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>
            <a:off x="5420861" y="3953255"/>
            <a:ext cx="120587" cy="10167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69232" y="784293"/>
            <a:ext cx="11381873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First measures in case of a </a:t>
            </a:r>
            <a:r>
              <a:rPr lang="en-US" dirty="0" err="1"/>
              <a:t>fmd</a:t>
            </a:r>
            <a:r>
              <a:rPr lang="en-US" dirty="0"/>
              <a:t> outbreak…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35900" y="5157192"/>
            <a:ext cx="6912768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de-CH" sz="2000" b="1" dirty="0" err="1" smtClean="0">
                <a:latin typeface="Arial" pitchFamily="34" charset="0"/>
                <a:cs typeface="Arial" pitchFamily="34" charset="0"/>
                <a:sym typeface="Wingdings 3"/>
              </a:rPr>
              <a:t>Prepare</a:t>
            </a:r>
            <a:r>
              <a:rPr lang="de-CH" sz="2000" b="1" dirty="0" smtClean="0">
                <a:latin typeface="Arial" pitchFamily="34" charset="0"/>
                <a:cs typeface="Arial" pitchFamily="34" charset="0"/>
                <a:sym typeface="Wingdings 3"/>
              </a:rPr>
              <a:t> / </a:t>
            </a:r>
            <a:r>
              <a:rPr lang="de-CH" sz="2000" b="1" dirty="0" err="1" smtClean="0">
                <a:latin typeface="Arial" pitchFamily="34" charset="0"/>
                <a:cs typeface="Arial" pitchFamily="34" charset="0"/>
                <a:sym typeface="Wingdings 3"/>
              </a:rPr>
              <a:t>organise</a:t>
            </a:r>
            <a:r>
              <a:rPr lang="de-CH" sz="2000" b="1" dirty="0" smtClean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transport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conditions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b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</a:b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for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animals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and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goods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in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the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zones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.</a:t>
            </a:r>
            <a:endParaRPr lang="de-CH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904" y="1977499"/>
            <a:ext cx="75374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3925813" y="1933697"/>
            <a:ext cx="262469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/>
              <a:t>Standstill</a:t>
            </a:r>
          </a:p>
        </p:txBody>
      </p:sp>
      <p:sp>
        <p:nvSpPr>
          <p:cNvPr id="5" name="Rechteck 4"/>
          <p:cNvSpPr/>
          <p:nvPr/>
        </p:nvSpPr>
        <p:spPr>
          <a:xfrm>
            <a:off x="2827175" y="5157192"/>
            <a:ext cx="6912768" cy="6480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>
            <a:off x="5420861" y="3953255"/>
            <a:ext cx="120587" cy="10167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69232" y="784293"/>
            <a:ext cx="11381873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First measures in case of a </a:t>
            </a:r>
            <a:r>
              <a:rPr lang="en-US" dirty="0" err="1"/>
              <a:t>fmd</a:t>
            </a:r>
            <a:r>
              <a:rPr lang="en-US" dirty="0"/>
              <a:t> outbreak…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35900" y="5157192"/>
            <a:ext cx="6912768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How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long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…?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35900" y="5164523"/>
            <a:ext cx="6912768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Depending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on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the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situation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… but at least 72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hours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!</a:t>
            </a:r>
            <a:endParaRPr lang="de-CH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931042" y="5300922"/>
            <a:ext cx="1510587" cy="3910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at least</a:t>
            </a:r>
            <a:endParaRPr lang="de-CH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904" y="1977499"/>
            <a:ext cx="75374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-30679" y="5896205"/>
            <a:ext cx="262469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/>
              <a:t>Standstill</a:t>
            </a:r>
          </a:p>
        </p:txBody>
      </p:sp>
      <p:sp>
        <p:nvSpPr>
          <p:cNvPr id="5" name="Rechteck 4"/>
          <p:cNvSpPr/>
          <p:nvPr/>
        </p:nvSpPr>
        <p:spPr>
          <a:xfrm>
            <a:off x="2827175" y="5157192"/>
            <a:ext cx="6912768" cy="6480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>
            <a:off x="5420861" y="3953255"/>
            <a:ext cx="120587" cy="10167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69232" y="784293"/>
            <a:ext cx="11381873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Basic principles of the new </a:t>
            </a:r>
            <a:r>
              <a:rPr lang="en-US" sz="2800" dirty="0" err="1"/>
              <a:t>fmd</a:t>
            </a:r>
            <a:r>
              <a:rPr lang="en-US" sz="2800" dirty="0"/>
              <a:t> milk collection concept :  </a:t>
            </a:r>
          </a:p>
        </p:txBody>
      </p:sp>
      <p:sp>
        <p:nvSpPr>
          <p:cNvPr id="11" name="Rechteck 10"/>
          <p:cNvSpPr/>
          <p:nvPr/>
        </p:nvSpPr>
        <p:spPr>
          <a:xfrm>
            <a:off x="2835903" y="5157192"/>
            <a:ext cx="6912768" cy="6480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2835903" y="5157192"/>
            <a:ext cx="6912768" cy="648072"/>
          </a:xfrm>
          <a:prstGeom prst="rect">
            <a:avLst/>
          </a:prstGeom>
          <a:noFill/>
          <a:ln w="50800" cap="rnd">
            <a:solidFill>
              <a:srgbClr val="EBFC14"/>
            </a:solidFill>
            <a:beve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Picture 2" descr="http://www.ranft.de/wetter/wind/w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855" y="2564904"/>
            <a:ext cx="1430379" cy="1058530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2835903" y="5133213"/>
            <a:ext cx="6912768" cy="732848"/>
          </a:xfrm>
          <a:prstGeom prst="rect">
            <a:avLst/>
          </a:prstGeom>
          <a:solidFill>
            <a:srgbClr val="EBFC14">
              <a:alpha val="20000"/>
            </a:srgbClr>
          </a:solidFill>
          <a:ln w="12700">
            <a:noFill/>
          </a:ln>
        </p:spPr>
        <p:txBody>
          <a:bodyPr wrap="square" tIns="180000" bIns="180000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tabLst>
                <a:tab pos="268288" algn="l"/>
              </a:tabLst>
            </a:pP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Some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basic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principles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…</a:t>
            </a:r>
            <a:endParaRPr lang="de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774869" y="5120595"/>
            <a:ext cx="6973802" cy="707886"/>
          </a:xfrm>
          <a:prstGeom prst="rect">
            <a:avLst/>
          </a:prstGeom>
          <a:solidFill>
            <a:srgbClr val="EBFC14">
              <a:alpha val="20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lvl="0">
              <a:tabLst>
                <a:tab pos="268288" algn="l"/>
              </a:tabLst>
            </a:pP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 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After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culling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all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animals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cleaning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/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disinfection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	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farm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risk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virus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spreading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should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be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small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70" y="3947226"/>
            <a:ext cx="81484" cy="7828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88" y="3989840"/>
            <a:ext cx="81484" cy="7828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92" y="3986862"/>
            <a:ext cx="81484" cy="7828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2" y="3993401"/>
            <a:ext cx="81484" cy="78288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860785" y="5263690"/>
            <a:ext cx="6887886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lvl="0">
              <a:spcBef>
                <a:spcPts val="2400"/>
              </a:spcBef>
              <a:spcAft>
                <a:spcPts val="2400"/>
              </a:spcAft>
              <a:tabLst>
                <a:tab pos="268288" algn="l"/>
              </a:tabLst>
            </a:pPr>
            <a:r>
              <a:rPr lang="de-CH" sz="2000" b="1" dirty="0">
                <a:latin typeface="Arial" pitchFamily="34" charset="0"/>
                <a:cs typeface="Arial" pitchFamily="34" charset="0"/>
              </a:rPr>
              <a:t>     Interrupt ALL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transmission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paths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virus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6" name="Rechteck 45"/>
          <p:cNvSpPr/>
          <p:nvPr/>
        </p:nvSpPr>
        <p:spPr>
          <a:xfrm>
            <a:off x="2801782" y="5157192"/>
            <a:ext cx="5523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1.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-322487" y="1524386"/>
            <a:ext cx="2611996" cy="4176862"/>
            <a:chOff x="-322487" y="1800828"/>
            <a:chExt cx="2611996" cy="4176862"/>
          </a:xfrm>
        </p:grpSpPr>
        <p:sp>
          <p:nvSpPr>
            <p:cNvPr id="47" name="Freihandform 46"/>
            <p:cNvSpPr/>
            <p:nvPr/>
          </p:nvSpPr>
          <p:spPr>
            <a:xfrm>
              <a:off x="-322487" y="2931862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-170088" y="3084261"/>
              <a:ext cx="45719" cy="4571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849349" y="2261390"/>
              <a:ext cx="541977" cy="691444"/>
              <a:chOff x="2411760" y="2036067"/>
              <a:chExt cx="541977" cy="691444"/>
            </a:xfrm>
          </p:grpSpPr>
          <p:pic>
            <p:nvPicPr>
              <p:cNvPr id="50" name="Picture 6" descr="http://gurglewords.files.wordpress.com/2012/09/cow-cartoon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2389504"/>
                <a:ext cx="258787" cy="338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http://gurglewords.files.wordpress.com/2012/09/cow-cartoon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4950" y="2309453"/>
                <a:ext cx="258787" cy="338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6" descr="http://gurglewords.files.wordpress.com/2012/09/cow-cartoon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6163" y="2036067"/>
                <a:ext cx="258787" cy="338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Picture 10" descr="http://www.cartoon-clipart.com/cartoon_clipart_images/black_and_white_silhouette_of_a_moving_van_or_truck_0515-1005-2920-5720_SMU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5782">
              <a:off x="1373091" y="2231315"/>
              <a:ext cx="737638" cy="33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8649" y="3769036"/>
              <a:ext cx="283017" cy="398320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9668" y="3563283"/>
              <a:ext cx="538459" cy="560215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321520">
              <a:off x="1350524" y="5110581"/>
              <a:ext cx="762328" cy="337839"/>
            </a:xfrm>
            <a:prstGeom prst="rect">
              <a:avLst/>
            </a:prstGeom>
          </p:spPr>
        </p:pic>
        <p:grpSp>
          <p:nvGrpSpPr>
            <p:cNvPr id="57" name="Gruppieren 56"/>
            <p:cNvGrpSpPr/>
            <p:nvPr/>
          </p:nvGrpSpPr>
          <p:grpSpPr>
            <a:xfrm>
              <a:off x="793157" y="4835709"/>
              <a:ext cx="479196" cy="408798"/>
              <a:chOff x="6210403" y="1588335"/>
              <a:chExt cx="479196" cy="408798"/>
            </a:xfrm>
          </p:grpSpPr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67810" y="1588335"/>
                <a:ext cx="148406" cy="339059"/>
              </a:xfrm>
              <a:prstGeom prst="rect">
                <a:avLst/>
              </a:prstGeom>
            </p:spPr>
          </p:pic>
          <p:pic>
            <p:nvPicPr>
              <p:cNvPr id="59" name="Grafik 5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513184">
                <a:off x="6539671" y="1652724"/>
                <a:ext cx="149928" cy="342536"/>
              </a:xfrm>
              <a:prstGeom prst="rect">
                <a:avLst/>
              </a:prstGeom>
            </p:spPr>
          </p:pic>
          <p:pic>
            <p:nvPicPr>
              <p:cNvPr id="60" name="Grafik 5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0403" y="1658074"/>
                <a:ext cx="148406" cy="339059"/>
              </a:xfrm>
              <a:prstGeom prst="rect">
                <a:avLst/>
              </a:prstGeom>
            </p:spPr>
          </p:pic>
        </p:grpSp>
        <p:grpSp>
          <p:nvGrpSpPr>
            <p:cNvPr id="61" name="Gruppieren 60"/>
            <p:cNvGrpSpPr/>
            <p:nvPr/>
          </p:nvGrpSpPr>
          <p:grpSpPr>
            <a:xfrm>
              <a:off x="489309" y="1800828"/>
              <a:ext cx="1800200" cy="1405027"/>
              <a:chOff x="2051720" y="1575505"/>
              <a:chExt cx="1800200" cy="1405027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2051720" y="1575505"/>
                <a:ext cx="1800200" cy="1405027"/>
              </a:xfrm>
              <a:prstGeom prst="ellipse">
                <a:avLst/>
              </a:prstGeom>
              <a:noFill/>
              <a:ln w="889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63" name="Gerader Verbinder 62"/>
              <p:cNvCxnSpPr>
                <a:stCxn id="62" idx="1"/>
                <a:endCxn id="62" idx="5"/>
              </p:cNvCxnSpPr>
              <p:nvPr/>
            </p:nvCxnSpPr>
            <p:spPr>
              <a:xfrm>
                <a:off x="2315353" y="1781266"/>
                <a:ext cx="1272934" cy="993505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ieren 63"/>
            <p:cNvGrpSpPr/>
            <p:nvPr/>
          </p:nvGrpSpPr>
          <p:grpSpPr>
            <a:xfrm>
              <a:off x="752953" y="3384134"/>
              <a:ext cx="1233580" cy="1040125"/>
              <a:chOff x="2051720" y="1447909"/>
              <a:chExt cx="1800200" cy="1405027"/>
            </a:xfrm>
          </p:grpSpPr>
          <p:sp>
            <p:nvSpPr>
              <p:cNvPr id="65" name="Ellipse 64"/>
              <p:cNvSpPr/>
              <p:nvPr/>
            </p:nvSpPr>
            <p:spPr>
              <a:xfrm>
                <a:off x="2051720" y="1447909"/>
                <a:ext cx="1800200" cy="1405027"/>
              </a:xfrm>
              <a:prstGeom prst="ellipse">
                <a:avLst/>
              </a:prstGeom>
              <a:noFill/>
              <a:ln w="889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66" name="Gerader Verbinder 65"/>
              <p:cNvCxnSpPr>
                <a:stCxn id="65" idx="1"/>
                <a:endCxn id="65" idx="5"/>
              </p:cNvCxnSpPr>
              <p:nvPr/>
            </p:nvCxnSpPr>
            <p:spPr>
              <a:xfrm>
                <a:off x="2315353" y="1653670"/>
                <a:ext cx="1272934" cy="993505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ieren 66"/>
            <p:cNvGrpSpPr/>
            <p:nvPr/>
          </p:nvGrpSpPr>
          <p:grpSpPr>
            <a:xfrm>
              <a:off x="450898" y="4572663"/>
              <a:ext cx="1800200" cy="1405027"/>
              <a:chOff x="2051720" y="1288414"/>
              <a:chExt cx="1800200" cy="1405027"/>
            </a:xfrm>
          </p:grpSpPr>
          <p:sp>
            <p:nvSpPr>
              <p:cNvPr id="68" name="Ellipse 67"/>
              <p:cNvSpPr/>
              <p:nvPr/>
            </p:nvSpPr>
            <p:spPr>
              <a:xfrm>
                <a:off x="2051720" y="1288414"/>
                <a:ext cx="1800200" cy="1405027"/>
              </a:xfrm>
              <a:prstGeom prst="ellipse">
                <a:avLst/>
              </a:prstGeom>
              <a:noFill/>
              <a:ln w="889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69" name="Gerader Verbinder 68"/>
              <p:cNvCxnSpPr>
                <a:stCxn id="68" idx="1"/>
                <a:endCxn id="68" idx="5"/>
              </p:cNvCxnSpPr>
              <p:nvPr/>
            </p:nvCxnSpPr>
            <p:spPr>
              <a:xfrm>
                <a:off x="2315353" y="1494175"/>
                <a:ext cx="1272934" cy="993505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Ellipse 69"/>
          <p:cNvSpPr/>
          <p:nvPr/>
        </p:nvSpPr>
        <p:spPr>
          <a:xfrm>
            <a:off x="5446694" y="3969859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Ellipse 13"/>
          <p:cNvSpPr/>
          <p:nvPr/>
        </p:nvSpPr>
        <p:spPr>
          <a:xfrm>
            <a:off x="5419891" y="3947961"/>
            <a:ext cx="12484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Textfeld 43"/>
          <p:cNvSpPr txBox="1"/>
          <p:nvPr/>
        </p:nvSpPr>
        <p:spPr>
          <a:xfrm>
            <a:off x="4315006" y="5271013"/>
            <a:ext cx="845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000" b="1" dirty="0">
                <a:solidFill>
                  <a:srgbClr val="FF0000"/>
                </a:solidFill>
                <a:latin typeface="Arial"/>
              </a:rPr>
              <a:t>ALL</a:t>
            </a:r>
          </a:p>
        </p:txBody>
      </p:sp>
      <p:sp>
        <p:nvSpPr>
          <p:cNvPr id="45" name="Rechteck 44"/>
          <p:cNvSpPr/>
          <p:nvPr/>
        </p:nvSpPr>
        <p:spPr>
          <a:xfrm>
            <a:off x="10323933" y="1583121"/>
            <a:ext cx="14269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2659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04739 -0.0314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15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64 -0.00046 L 0.05104 -0.0004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2.96296E-6 L 0.02604 0.01805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90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-2.96296E-6 L 0.03685 -0.0136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6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/>
      <p:bldP spid="17" grpId="0" uiExpand="1" build="p" animBg="1"/>
      <p:bldP spid="17" grpId="1" build="allAtOnce"/>
      <p:bldP spid="18" grpId="0" uiExpand="1" build="p" animBg="1"/>
      <p:bldP spid="23" grpId="0" build="p"/>
      <p:bldP spid="23" grpId="1" build="allAtOnce"/>
      <p:bldP spid="46" grpId="0"/>
      <p:bldP spid="46" grpId="1"/>
      <p:bldP spid="70" grpId="0" animBg="1"/>
      <p:bldP spid="14" grpId="0" animBg="1"/>
      <p:bldP spid="44" grpId="0" build="p"/>
      <p:bldP spid="44" grpId="1" build="allAtOnce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904" y="1977499"/>
            <a:ext cx="75374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827175" y="5157192"/>
            <a:ext cx="6912768" cy="6480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>
            <a:off x="5420861" y="3953255"/>
            <a:ext cx="120587" cy="10167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69232" y="784293"/>
            <a:ext cx="1138187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2050" dirty="0"/>
          </a:p>
          <a:p>
            <a:r>
              <a:rPr lang="en-US" sz="2800" dirty="0"/>
              <a:t>Basic principles of the new </a:t>
            </a:r>
            <a:r>
              <a:rPr lang="en-US" sz="2800" dirty="0" err="1"/>
              <a:t>fmd</a:t>
            </a:r>
            <a:r>
              <a:rPr lang="en-US" sz="2800" dirty="0"/>
              <a:t> milk collection concept :</a:t>
            </a:r>
          </a:p>
        </p:txBody>
      </p:sp>
      <p:sp>
        <p:nvSpPr>
          <p:cNvPr id="11" name="Rechteck 10"/>
          <p:cNvSpPr/>
          <p:nvPr/>
        </p:nvSpPr>
        <p:spPr>
          <a:xfrm>
            <a:off x="2835903" y="5157192"/>
            <a:ext cx="6912768" cy="6480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2835903" y="5157192"/>
            <a:ext cx="6912768" cy="648072"/>
          </a:xfrm>
          <a:prstGeom prst="rect">
            <a:avLst/>
          </a:prstGeom>
          <a:noFill/>
          <a:ln w="50800" cap="rnd">
            <a:solidFill>
              <a:srgbClr val="EBFC14"/>
            </a:solidFill>
            <a:beve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70" y="3947226"/>
            <a:ext cx="81484" cy="7828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88" y="3989840"/>
            <a:ext cx="81484" cy="7828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92" y="3986862"/>
            <a:ext cx="81484" cy="7828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2" y="3993401"/>
            <a:ext cx="81484" cy="78288"/>
          </a:xfrm>
          <a:prstGeom prst="rect">
            <a:avLst/>
          </a:prstGeom>
        </p:spPr>
      </p:pic>
      <p:sp>
        <p:nvSpPr>
          <p:cNvPr id="70" name="Ellipse 69"/>
          <p:cNvSpPr/>
          <p:nvPr/>
        </p:nvSpPr>
        <p:spPr>
          <a:xfrm>
            <a:off x="5446694" y="3969859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Ellipse 13"/>
          <p:cNvSpPr/>
          <p:nvPr/>
        </p:nvSpPr>
        <p:spPr>
          <a:xfrm>
            <a:off x="5419891" y="3947961"/>
            <a:ext cx="12484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Textfeld 43"/>
          <p:cNvSpPr txBox="1"/>
          <p:nvPr/>
        </p:nvSpPr>
        <p:spPr>
          <a:xfrm>
            <a:off x="2831257" y="5121096"/>
            <a:ext cx="6912768" cy="707886"/>
          </a:xfrm>
          <a:prstGeom prst="rect">
            <a:avLst/>
          </a:prstGeom>
          <a:solidFill>
            <a:srgbClr val="EBFC14">
              <a:alpha val="20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273050" lvl="0" indent="-273050"/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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end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incubation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period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fmd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cattle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clinical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signs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should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appear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on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infected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farm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5" name="Ellipse 44"/>
          <p:cNvSpPr/>
          <p:nvPr/>
        </p:nvSpPr>
        <p:spPr>
          <a:xfrm>
            <a:off x="4549777" y="3789598"/>
            <a:ext cx="11349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1" name="Ellipse 70"/>
          <p:cNvSpPr/>
          <p:nvPr/>
        </p:nvSpPr>
        <p:spPr>
          <a:xfrm>
            <a:off x="5758465" y="3358664"/>
            <a:ext cx="11349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3" name="Ellipse 72"/>
          <p:cNvSpPr/>
          <p:nvPr/>
        </p:nvSpPr>
        <p:spPr>
          <a:xfrm>
            <a:off x="5670089" y="3789040"/>
            <a:ext cx="11349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4" name="Ellipse 73"/>
          <p:cNvSpPr/>
          <p:nvPr/>
        </p:nvSpPr>
        <p:spPr>
          <a:xfrm>
            <a:off x="5238041" y="3650029"/>
            <a:ext cx="11349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5" name="Ellipse 74"/>
          <p:cNvSpPr/>
          <p:nvPr/>
        </p:nvSpPr>
        <p:spPr>
          <a:xfrm>
            <a:off x="5295159" y="3804670"/>
            <a:ext cx="11349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6" name="Ellipse 75"/>
          <p:cNvSpPr/>
          <p:nvPr/>
        </p:nvSpPr>
        <p:spPr>
          <a:xfrm>
            <a:off x="5454440" y="419511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7" name="Ellipse 76"/>
          <p:cNvSpPr/>
          <p:nvPr/>
        </p:nvSpPr>
        <p:spPr>
          <a:xfrm>
            <a:off x="5781256" y="337712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8" name="Ellipse 77"/>
          <p:cNvSpPr/>
          <p:nvPr/>
        </p:nvSpPr>
        <p:spPr>
          <a:xfrm>
            <a:off x="4569534" y="380917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9" name="Textfeld 78"/>
          <p:cNvSpPr txBox="1"/>
          <p:nvPr/>
        </p:nvSpPr>
        <p:spPr>
          <a:xfrm>
            <a:off x="2878964" y="5120880"/>
            <a:ext cx="6912768" cy="707886"/>
          </a:xfrm>
          <a:prstGeom prst="rect">
            <a:avLst/>
          </a:prstGeom>
          <a:solidFill>
            <a:srgbClr val="EBFC14">
              <a:alpha val="20000"/>
            </a:srgb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361950" lvl="0" indent="-95250"/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Wait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for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7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days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after all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animals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have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been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culled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and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b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</a:b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3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days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after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cleaning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/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disinfection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of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affected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  <a:sym typeface="Wingdings 3"/>
              </a:rPr>
              <a:t>farms</a:t>
            </a:r>
            <a:r>
              <a:rPr lang="de-CH" sz="2000" b="1" dirty="0">
                <a:latin typeface="Arial" pitchFamily="34" charset="0"/>
                <a:cs typeface="Arial" pitchFamily="34" charset="0"/>
                <a:sym typeface="Wingdings 3"/>
              </a:rPr>
              <a:t>. </a:t>
            </a:r>
            <a:endParaRPr lang="de-CH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2797136" y="5157192"/>
            <a:ext cx="5523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2.</a:t>
            </a:r>
          </a:p>
        </p:txBody>
      </p:sp>
      <p:sp>
        <p:nvSpPr>
          <p:cNvPr id="72" name="Ellipse 71"/>
          <p:cNvSpPr/>
          <p:nvPr/>
        </p:nvSpPr>
        <p:spPr>
          <a:xfrm>
            <a:off x="5431931" y="4173722"/>
            <a:ext cx="11349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https://upload.wikimedia.org/wikipedia/commons/d/d4/CH_cow_2_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01" y="3174322"/>
            <a:ext cx="1886377" cy="18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46" y="3932237"/>
            <a:ext cx="462033" cy="443914"/>
          </a:xfrm>
          <a:prstGeom prst="rect">
            <a:avLst/>
          </a:prstGeom>
        </p:spPr>
      </p:pic>
      <p:pic>
        <p:nvPicPr>
          <p:cNvPr id="1028" name="Picture 4" descr="Résultat de recherche d'images pour &quot;maul- und klauenseuche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89" y="3462233"/>
            <a:ext cx="2108200" cy="139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eck 28"/>
          <p:cNvSpPr/>
          <p:nvPr/>
        </p:nvSpPr>
        <p:spPr>
          <a:xfrm>
            <a:off x="10323933" y="1583121"/>
            <a:ext cx="14269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912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3 -0.03935 L 0.00234 0.0041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3 -0.0206 L 1.66667E-6 2.96296E-6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pat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9948 0.0303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50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75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4" grpId="1" uiExpand="1" build="allAtOnce" animBg="1"/>
      <p:bldP spid="45" grpId="0" animBg="1"/>
      <p:bldP spid="45" grpId="1" animBg="1"/>
      <p:bldP spid="71" grpId="0" animBg="1"/>
      <p:bldP spid="71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 animBg="1"/>
      <p:bldP spid="79" grpId="0" build="p"/>
      <p:bldP spid="80" grpId="0"/>
      <p:bldP spid="72" grpId="0" animBg="1"/>
      <p:bldP spid="72" grpId="1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232" y="784293"/>
            <a:ext cx="11381873" cy="1143000"/>
          </a:xfrm>
        </p:spPr>
        <p:txBody>
          <a:bodyPr>
            <a:normAutofit/>
          </a:bodyPr>
          <a:lstStyle/>
          <a:p>
            <a:r>
              <a:rPr lang="en-US" sz="2800" dirty="0"/>
              <a:t>Basic principles of the new </a:t>
            </a:r>
            <a:r>
              <a:rPr lang="en-US" sz="2800" dirty="0" err="1"/>
              <a:t>fmd</a:t>
            </a:r>
            <a:r>
              <a:rPr lang="en-US" sz="2800" dirty="0"/>
              <a:t> milk collection concept 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056" y="1944128"/>
            <a:ext cx="7560840" cy="48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Ellipse 61"/>
          <p:cNvSpPr/>
          <p:nvPr/>
        </p:nvSpPr>
        <p:spPr>
          <a:xfrm>
            <a:off x="5420861" y="3953255"/>
            <a:ext cx="120587" cy="10167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3" name="Grafik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70" y="3947226"/>
            <a:ext cx="81484" cy="78288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88" y="3989840"/>
            <a:ext cx="81484" cy="78288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92" y="3986862"/>
            <a:ext cx="81484" cy="78288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92" y="3993401"/>
            <a:ext cx="81484" cy="78288"/>
          </a:xfrm>
          <a:prstGeom prst="rect">
            <a:avLst/>
          </a:prstGeom>
        </p:spPr>
      </p:pic>
      <p:sp>
        <p:nvSpPr>
          <p:cNvPr id="67" name="Ellipse 66"/>
          <p:cNvSpPr/>
          <p:nvPr/>
        </p:nvSpPr>
        <p:spPr>
          <a:xfrm>
            <a:off x="5446694" y="3969859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Ellipse 67"/>
          <p:cNvSpPr/>
          <p:nvPr/>
        </p:nvSpPr>
        <p:spPr>
          <a:xfrm>
            <a:off x="5419891" y="3947961"/>
            <a:ext cx="12484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0" name="Ellipse 69"/>
          <p:cNvSpPr/>
          <p:nvPr/>
        </p:nvSpPr>
        <p:spPr>
          <a:xfrm>
            <a:off x="4549777" y="3789598"/>
            <a:ext cx="11349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1" name="Ellipse 70"/>
          <p:cNvSpPr/>
          <p:nvPr/>
        </p:nvSpPr>
        <p:spPr>
          <a:xfrm>
            <a:off x="5758465" y="3358664"/>
            <a:ext cx="11349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5" name="Ellipse 74"/>
          <p:cNvSpPr/>
          <p:nvPr/>
        </p:nvSpPr>
        <p:spPr>
          <a:xfrm>
            <a:off x="5454440" y="419511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6" name="Ellipse 75"/>
          <p:cNvSpPr/>
          <p:nvPr/>
        </p:nvSpPr>
        <p:spPr>
          <a:xfrm>
            <a:off x="5781256" y="3377128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7" name="Ellipse 76"/>
          <p:cNvSpPr/>
          <p:nvPr/>
        </p:nvSpPr>
        <p:spPr>
          <a:xfrm>
            <a:off x="4569534" y="380917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8" name="Ellipse 77"/>
          <p:cNvSpPr/>
          <p:nvPr/>
        </p:nvSpPr>
        <p:spPr>
          <a:xfrm>
            <a:off x="5431931" y="4173722"/>
            <a:ext cx="113496" cy="115158"/>
          </a:xfrm>
          <a:prstGeom prst="ellipse">
            <a:avLst/>
          </a:prstGeom>
          <a:noFill/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0" name="Rechteck 79"/>
          <p:cNvSpPr/>
          <p:nvPr/>
        </p:nvSpPr>
        <p:spPr>
          <a:xfrm>
            <a:off x="2821329" y="5150572"/>
            <a:ext cx="6912768" cy="64807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9" name="Rechteck 78"/>
          <p:cNvSpPr/>
          <p:nvPr/>
        </p:nvSpPr>
        <p:spPr>
          <a:xfrm>
            <a:off x="2835903" y="5157192"/>
            <a:ext cx="6912768" cy="648072"/>
          </a:xfrm>
          <a:prstGeom prst="rect">
            <a:avLst/>
          </a:prstGeom>
          <a:noFill/>
          <a:ln w="50800" cap="rnd">
            <a:solidFill>
              <a:srgbClr val="EBFC14"/>
            </a:solidFill>
            <a:beve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3" name="Textfeld 82"/>
          <p:cNvSpPr txBox="1"/>
          <p:nvPr/>
        </p:nvSpPr>
        <p:spPr>
          <a:xfrm>
            <a:off x="2831920" y="5138196"/>
            <a:ext cx="6912768" cy="707886"/>
          </a:xfrm>
          <a:prstGeom prst="rect">
            <a:avLst/>
          </a:prstGeom>
          <a:solidFill>
            <a:srgbClr val="EBFC14">
              <a:alpha val="20000"/>
            </a:srgbClr>
          </a:solidFill>
          <a:ln w="12700">
            <a:noFill/>
          </a:ln>
        </p:spPr>
        <p:txBody>
          <a:bodyPr wrap="square" lIns="36000" rIns="36000" rtlCol="0">
            <a:spAutoFit/>
          </a:bodyPr>
          <a:lstStyle/>
          <a:p>
            <a:pPr lvl="0">
              <a:tabLst>
                <a:tab pos="355600" algn="l"/>
              </a:tabLst>
            </a:pPr>
            <a:r>
              <a:rPr lang="de-CH" sz="2000" dirty="0">
                <a:sym typeface="Wingdings 3"/>
              </a:rPr>
              <a:t>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You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should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first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sufficiently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good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overview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on 	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which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farms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affected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which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not. </a:t>
            </a:r>
          </a:p>
        </p:txBody>
      </p:sp>
      <p:sp>
        <p:nvSpPr>
          <p:cNvPr id="84" name="Ellipse 83"/>
          <p:cNvSpPr/>
          <p:nvPr/>
        </p:nvSpPr>
        <p:spPr>
          <a:xfrm>
            <a:off x="5232951" y="3812054"/>
            <a:ext cx="491642" cy="399186"/>
          </a:xfrm>
          <a:prstGeom prst="ellipse">
            <a:avLst/>
          </a:prstGeom>
          <a:solidFill>
            <a:srgbClr val="FF0000">
              <a:alpha val="17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5" name="Ellipse 84"/>
          <p:cNvSpPr/>
          <p:nvPr/>
        </p:nvSpPr>
        <p:spPr>
          <a:xfrm>
            <a:off x="5374524" y="3909647"/>
            <a:ext cx="207640" cy="20764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7" name="Ellipse 86"/>
          <p:cNvSpPr/>
          <p:nvPr/>
        </p:nvSpPr>
        <p:spPr>
          <a:xfrm>
            <a:off x="5240093" y="4031128"/>
            <a:ext cx="491642" cy="399186"/>
          </a:xfrm>
          <a:prstGeom prst="ellipse">
            <a:avLst/>
          </a:prstGeom>
          <a:solidFill>
            <a:srgbClr val="FF0000">
              <a:alpha val="17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8" name="Ellipse 87"/>
          <p:cNvSpPr/>
          <p:nvPr/>
        </p:nvSpPr>
        <p:spPr>
          <a:xfrm>
            <a:off x="5381666" y="4128721"/>
            <a:ext cx="207640" cy="20764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2" name="Ellipse 91"/>
          <p:cNvSpPr/>
          <p:nvPr/>
        </p:nvSpPr>
        <p:spPr>
          <a:xfrm>
            <a:off x="5453788" y="4195280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3" name="Ellipse 92"/>
          <p:cNvSpPr/>
          <p:nvPr/>
        </p:nvSpPr>
        <p:spPr>
          <a:xfrm>
            <a:off x="5567907" y="3215357"/>
            <a:ext cx="491642" cy="399186"/>
          </a:xfrm>
          <a:prstGeom prst="ellipse">
            <a:avLst/>
          </a:prstGeom>
          <a:solidFill>
            <a:srgbClr val="FF0000">
              <a:alpha val="17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4" name="Ellipse 93"/>
          <p:cNvSpPr/>
          <p:nvPr/>
        </p:nvSpPr>
        <p:spPr>
          <a:xfrm>
            <a:off x="5709480" y="3312950"/>
            <a:ext cx="207640" cy="20764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5" name="Ellipse 94"/>
          <p:cNvSpPr/>
          <p:nvPr/>
        </p:nvSpPr>
        <p:spPr>
          <a:xfrm>
            <a:off x="5781602" y="3379509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6" name="Ellipse 95"/>
          <p:cNvSpPr/>
          <p:nvPr/>
        </p:nvSpPr>
        <p:spPr>
          <a:xfrm>
            <a:off x="4356502" y="3645024"/>
            <a:ext cx="491642" cy="399186"/>
          </a:xfrm>
          <a:prstGeom prst="ellipse">
            <a:avLst/>
          </a:prstGeom>
          <a:solidFill>
            <a:srgbClr val="FF0000">
              <a:alpha val="17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7" name="Ellipse 96"/>
          <p:cNvSpPr/>
          <p:nvPr/>
        </p:nvSpPr>
        <p:spPr>
          <a:xfrm>
            <a:off x="4498075" y="3742617"/>
            <a:ext cx="207640" cy="20764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8" name="Ellipse 97"/>
          <p:cNvSpPr/>
          <p:nvPr/>
        </p:nvSpPr>
        <p:spPr>
          <a:xfrm>
            <a:off x="4570197" y="3809176"/>
            <a:ext cx="72008" cy="72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0" name="Textfeld 99"/>
          <p:cNvSpPr txBox="1"/>
          <p:nvPr/>
        </p:nvSpPr>
        <p:spPr>
          <a:xfrm>
            <a:off x="3135474" y="5445972"/>
            <a:ext cx="5536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de-CH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</a:t>
            </a: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farms</a:t>
            </a: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</a:t>
            </a: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affected</a:t>
            </a: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</a:t>
            </a: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</a:t>
            </a:r>
            <a:r>
              <a:rPr lang="de-C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not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2833761" y="5135772"/>
            <a:ext cx="6912768" cy="707886"/>
          </a:xfrm>
          <a:prstGeom prst="rect">
            <a:avLst/>
          </a:prstGeom>
          <a:solidFill>
            <a:srgbClr val="EBFC14">
              <a:alpha val="20000"/>
            </a:srgbClr>
          </a:solidFill>
          <a:ln w="12700">
            <a:noFill/>
          </a:ln>
        </p:spPr>
        <p:txBody>
          <a:bodyPr wrap="square" lIns="36000" rIns="36000" rtlCol="0">
            <a:spAutoFit/>
          </a:bodyPr>
          <a:lstStyle/>
          <a:p>
            <a:pPr marL="450850" lvl="0" indent="6350"/>
            <a:r>
              <a:rPr lang="de-CH" sz="2000" b="1" dirty="0">
                <a:latin typeface="Arial" pitchFamily="34" charset="0"/>
                <a:cs typeface="Arial" pitchFamily="34" charset="0"/>
              </a:rPr>
              <a:t>Milk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collection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on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farms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can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now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resume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variety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safety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measures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in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restriction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b="1" dirty="0" err="1">
                <a:latin typeface="Arial" pitchFamily="34" charset="0"/>
                <a:cs typeface="Arial" pitchFamily="34" charset="0"/>
              </a:rPr>
              <a:t>zones</a:t>
            </a:r>
            <a:r>
              <a:rPr lang="de-CH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3" name="Ellipse 32"/>
          <p:cNvSpPr/>
          <p:nvPr/>
        </p:nvSpPr>
        <p:spPr>
          <a:xfrm>
            <a:off x="9039647" y="5477940"/>
            <a:ext cx="342448" cy="281058"/>
          </a:xfrm>
          <a:prstGeom prst="ellipse">
            <a:avLst/>
          </a:prstGeom>
          <a:solidFill>
            <a:srgbClr val="FF0000">
              <a:alpha val="17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Ellipse 33"/>
          <p:cNvSpPr/>
          <p:nvPr/>
        </p:nvSpPr>
        <p:spPr>
          <a:xfrm>
            <a:off x="9136763" y="5547424"/>
            <a:ext cx="161208" cy="146195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Textfeld 34"/>
          <p:cNvSpPr txBox="1"/>
          <p:nvPr/>
        </p:nvSpPr>
        <p:spPr>
          <a:xfrm>
            <a:off x="6783136" y="5441488"/>
            <a:ext cx="2302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000" b="1" dirty="0" err="1">
                <a:solidFill>
                  <a:srgbClr val="FF0000"/>
                </a:solidFill>
                <a:latin typeface="Arial"/>
              </a:rPr>
              <a:t>restriction</a:t>
            </a:r>
            <a:r>
              <a:rPr lang="de-CH" sz="2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de-CH" sz="2000" b="1" dirty="0" err="1">
                <a:solidFill>
                  <a:srgbClr val="FF0000"/>
                </a:solidFill>
                <a:latin typeface="Arial"/>
              </a:rPr>
              <a:t>zones</a:t>
            </a:r>
            <a:endParaRPr lang="de-CH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797136" y="5157192"/>
            <a:ext cx="5523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3.</a:t>
            </a:r>
          </a:p>
        </p:txBody>
      </p:sp>
      <p:sp>
        <p:nvSpPr>
          <p:cNvPr id="37" name="Rechteck 36"/>
          <p:cNvSpPr/>
          <p:nvPr/>
        </p:nvSpPr>
        <p:spPr>
          <a:xfrm>
            <a:off x="10323933" y="1583121"/>
            <a:ext cx="14269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7682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  <p:bldP spid="83" grpId="1" build="allAtOnce" animBg="1"/>
      <p:bldP spid="84" grpId="0" animBg="1"/>
      <p:bldP spid="85" grpId="0" animBg="1"/>
      <p:bldP spid="87" grpId="0" animBg="1"/>
      <p:bldP spid="88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/>
      <p:bldP spid="100" grpId="1"/>
      <p:bldP spid="101" grpId="0" build="p"/>
      <p:bldP spid="33" grpId="0" animBg="1"/>
      <p:bldP spid="34" grpId="0" animBg="1"/>
      <p:bldP spid="35" grpId="0" build="p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232" y="784293"/>
            <a:ext cx="11381873" cy="1143000"/>
          </a:xfrm>
        </p:spPr>
        <p:txBody>
          <a:bodyPr>
            <a:normAutofit/>
          </a:bodyPr>
          <a:lstStyle/>
          <a:p>
            <a:r>
              <a:rPr lang="en-US" sz="2800" dirty="0"/>
              <a:t>Basic principles of the new </a:t>
            </a:r>
            <a:r>
              <a:rPr lang="en-US" sz="2800" dirty="0" err="1"/>
              <a:t>fmd</a:t>
            </a:r>
            <a:r>
              <a:rPr lang="en-US" sz="2800" dirty="0"/>
              <a:t> milk collection concept 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056" y="1944128"/>
            <a:ext cx="7560840" cy="48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hteck 33"/>
          <p:cNvSpPr/>
          <p:nvPr/>
        </p:nvSpPr>
        <p:spPr>
          <a:xfrm>
            <a:off x="2757753" y="2756218"/>
            <a:ext cx="6804829" cy="345638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Textfeld 34"/>
          <p:cNvSpPr txBox="1"/>
          <p:nvPr/>
        </p:nvSpPr>
        <p:spPr>
          <a:xfrm>
            <a:off x="3327190" y="3456434"/>
            <a:ext cx="619433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449263" lvl="0" indent="-449263" algn="just"/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Stop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all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transmission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paths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of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the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virus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.</a:t>
            </a:r>
            <a:endParaRPr lang="de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327190" y="4364212"/>
            <a:ext cx="6194337" cy="10618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Let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the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incubation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period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for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cattle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pass</a:t>
            </a:r>
          </a:p>
          <a:p>
            <a:pPr algn="just"/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after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culling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 all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animals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and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cleaning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/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disinfecting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affected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farms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.</a:t>
            </a:r>
          </a:p>
          <a:p>
            <a:pPr lvl="0" algn="just"/>
            <a:endParaRPr lang="de-CH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327190" y="5231151"/>
            <a:ext cx="6194337" cy="6924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Resume</a:t>
            </a:r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 milk </a:t>
            </a:r>
            <a:r>
              <a:rPr lang="de-CH" sz="2400" b="1" dirty="0" err="1">
                <a:latin typeface="Arial" pitchFamily="34" charset="0"/>
                <a:cs typeface="Arial" pitchFamily="34" charset="0"/>
                <a:sym typeface="Wingdings 3"/>
              </a:rPr>
              <a:t>collection</a:t>
            </a:r>
            <a:endParaRPr lang="de-CH" sz="2400" b="1" dirty="0">
              <a:latin typeface="Arial" pitchFamily="34" charset="0"/>
              <a:cs typeface="Arial" pitchFamily="34" charset="0"/>
              <a:sym typeface="Wingdings 3"/>
            </a:endParaRPr>
          </a:p>
          <a:p>
            <a:pPr lvl="0"/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under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secure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conditions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 in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the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restriction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1500" b="1" dirty="0" err="1">
                <a:latin typeface="Arial" pitchFamily="34" charset="0"/>
                <a:cs typeface="Arial" pitchFamily="34" charset="0"/>
                <a:sym typeface="Wingdings 3"/>
              </a:rPr>
              <a:t>zones</a:t>
            </a:r>
            <a:r>
              <a:rPr lang="de-CH" sz="1500" b="1" dirty="0">
                <a:latin typeface="Arial" pitchFamily="34" charset="0"/>
                <a:cs typeface="Arial" pitchFamily="34" charset="0"/>
                <a:sym typeface="Wingdings 3"/>
              </a:rPr>
              <a:t>.</a:t>
            </a:r>
            <a:endParaRPr lang="de-CH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920677" y="2756218"/>
            <a:ext cx="854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ctr"/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C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Recap</a:t>
            </a:r>
            <a:endParaRPr lang="de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837399" y="5069185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3.</a:t>
            </a:r>
          </a:p>
        </p:txBody>
      </p:sp>
      <p:sp>
        <p:nvSpPr>
          <p:cNvPr id="40" name="Rechteck 39"/>
          <p:cNvSpPr/>
          <p:nvPr/>
        </p:nvSpPr>
        <p:spPr>
          <a:xfrm>
            <a:off x="2835977" y="4212878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2.</a:t>
            </a:r>
          </a:p>
        </p:txBody>
      </p:sp>
      <p:sp>
        <p:nvSpPr>
          <p:cNvPr id="41" name="Rechteck 40"/>
          <p:cNvSpPr/>
          <p:nvPr/>
        </p:nvSpPr>
        <p:spPr>
          <a:xfrm>
            <a:off x="2835976" y="3306440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1.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4772357" y="3868292"/>
            <a:ext cx="327975" cy="279833"/>
            <a:chOff x="489309" y="1524386"/>
            <a:chExt cx="1800200" cy="1405027"/>
          </a:xfrm>
        </p:grpSpPr>
        <p:pic>
          <p:nvPicPr>
            <p:cNvPr id="18" name="Picture 6" descr="http://gurglewords.files.wordpress.com/2012/09/cow-carto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49" y="2338385"/>
              <a:ext cx="258787" cy="33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gurglewords.files.wordpress.com/2012/09/cow-carto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539" y="2258334"/>
              <a:ext cx="258787" cy="33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gurglewords.files.wordpress.com/2012/09/cow-carto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52" y="1984948"/>
              <a:ext cx="258787" cy="33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www.cartoon-clipart.com/cartoon_clipart_images/black_and_white_silhouette_of_a_moving_van_or_truck_0515-1005-2920-5720_SMU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5782">
              <a:off x="1373091" y="1954873"/>
              <a:ext cx="737638" cy="33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Ellipse 21"/>
            <p:cNvSpPr/>
            <p:nvPr/>
          </p:nvSpPr>
          <p:spPr>
            <a:xfrm>
              <a:off x="489309" y="1524386"/>
              <a:ext cx="1800200" cy="14050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3" name="Gerader Verbinder 22"/>
            <p:cNvCxnSpPr>
              <a:stCxn id="22" idx="1"/>
              <a:endCxn id="22" idx="5"/>
            </p:cNvCxnSpPr>
            <p:nvPr/>
          </p:nvCxnSpPr>
          <p:spPr>
            <a:xfrm>
              <a:off x="752942" y="1730147"/>
              <a:ext cx="1272934" cy="9935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/>
          <p:cNvGrpSpPr/>
          <p:nvPr/>
        </p:nvGrpSpPr>
        <p:grpSpPr>
          <a:xfrm>
            <a:off x="5173561" y="3868292"/>
            <a:ext cx="312670" cy="284791"/>
            <a:chOff x="752953" y="3107692"/>
            <a:chExt cx="1233580" cy="1040125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649" y="3492594"/>
              <a:ext cx="283017" cy="398320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9668" y="3286841"/>
              <a:ext cx="538459" cy="560215"/>
            </a:xfrm>
            <a:prstGeom prst="rect">
              <a:avLst/>
            </a:prstGeom>
          </p:spPr>
        </p:pic>
        <p:sp>
          <p:nvSpPr>
            <p:cNvPr id="27" name="Ellipse 26"/>
            <p:cNvSpPr/>
            <p:nvPr/>
          </p:nvSpPr>
          <p:spPr>
            <a:xfrm>
              <a:off x="752953" y="3107692"/>
              <a:ext cx="1233580" cy="10401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8" name="Gerader Verbinder 27"/>
            <p:cNvCxnSpPr>
              <a:stCxn id="27" idx="1"/>
              <a:endCxn id="27" idx="5"/>
            </p:cNvCxnSpPr>
            <p:nvPr/>
          </p:nvCxnSpPr>
          <p:spPr>
            <a:xfrm>
              <a:off x="933606" y="3260014"/>
              <a:ext cx="872273" cy="7354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>
          <a:xfrm>
            <a:off x="5579015" y="3876894"/>
            <a:ext cx="316238" cy="265127"/>
            <a:chOff x="450898" y="4296221"/>
            <a:chExt cx="1800200" cy="1405027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321520">
              <a:off x="1350524" y="4834139"/>
              <a:ext cx="762328" cy="337839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0564" y="4559267"/>
              <a:ext cx="148406" cy="339059"/>
            </a:xfrm>
            <a:prstGeom prst="rect">
              <a:avLst/>
            </a:prstGeom>
          </p:spPr>
        </p:pic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13184">
              <a:off x="1122425" y="4623656"/>
              <a:ext cx="149928" cy="342536"/>
            </a:xfrm>
            <a:prstGeom prst="rect">
              <a:avLst/>
            </a:prstGeom>
          </p:spPr>
        </p:pic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3157" y="4629006"/>
              <a:ext cx="148406" cy="339059"/>
            </a:xfrm>
            <a:prstGeom prst="rect">
              <a:avLst/>
            </a:prstGeom>
          </p:spPr>
        </p:pic>
        <p:sp>
          <p:nvSpPr>
            <p:cNvPr id="42" name="Ellipse 41"/>
            <p:cNvSpPr/>
            <p:nvPr/>
          </p:nvSpPr>
          <p:spPr>
            <a:xfrm>
              <a:off x="450898" y="4296221"/>
              <a:ext cx="1800200" cy="14050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3" name="Gerader Verbinder 42"/>
            <p:cNvCxnSpPr>
              <a:stCxn id="42" idx="1"/>
              <a:endCxn id="42" idx="5"/>
            </p:cNvCxnSpPr>
            <p:nvPr/>
          </p:nvCxnSpPr>
          <p:spPr>
            <a:xfrm>
              <a:off x="714531" y="4501982"/>
              <a:ext cx="1272934" cy="9935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://www.ranft.de/wetter/wind/win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8236" y="3878455"/>
            <a:ext cx="400395" cy="296306"/>
          </a:xfrm>
          <a:prstGeom prst="rect">
            <a:avLst/>
          </a:prstGeom>
          <a:noFill/>
        </p:spPr>
      </p:pic>
      <p:sp>
        <p:nvSpPr>
          <p:cNvPr id="45" name="Ellipse 44"/>
          <p:cNvSpPr/>
          <p:nvPr/>
        </p:nvSpPr>
        <p:spPr>
          <a:xfrm>
            <a:off x="7892105" y="5627451"/>
            <a:ext cx="327970" cy="263442"/>
          </a:xfrm>
          <a:prstGeom prst="ellipse">
            <a:avLst/>
          </a:prstGeom>
          <a:solidFill>
            <a:srgbClr val="FF0000">
              <a:alpha val="17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Ellipse 45"/>
          <p:cNvSpPr/>
          <p:nvPr/>
        </p:nvSpPr>
        <p:spPr>
          <a:xfrm>
            <a:off x="7979696" y="5687410"/>
            <a:ext cx="161208" cy="146195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42" y="4611304"/>
            <a:ext cx="323541" cy="310853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7356" y="5378391"/>
            <a:ext cx="481698" cy="213473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81" y="5238394"/>
            <a:ext cx="172094" cy="189461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2717991" y="1772539"/>
            <a:ext cx="6912768" cy="83503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1" name="Textfeld 50"/>
          <p:cNvSpPr txBox="1"/>
          <p:nvPr/>
        </p:nvSpPr>
        <p:spPr>
          <a:xfrm>
            <a:off x="2738103" y="1749186"/>
            <a:ext cx="6912768" cy="8354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All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major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stakeholders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of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dairy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sector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have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agreed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to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this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new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de-CH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approach</a:t>
            </a:r>
            <a:r>
              <a:rPr lang="de-C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2717991" y="1762834"/>
            <a:ext cx="6912768" cy="83542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50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28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build="p"/>
      <p:bldP spid="36" grpId="0" uiExpand="1" build="p"/>
      <p:bldP spid="37" grpId="0" uiExpand="1" build="p"/>
      <p:bldP spid="38" grpId="0"/>
      <p:bldP spid="39" grpId="0"/>
      <p:bldP spid="40" grpId="0"/>
      <p:bldP spid="41" grpId="0"/>
      <p:bldP spid="45" grpId="0" animBg="1"/>
      <p:bldP spid="46" grpId="0" animBg="1"/>
      <p:bldP spid="50" grpId="0" animBg="1"/>
      <p:bldP spid="5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056" y="1944128"/>
            <a:ext cx="7560840" cy="48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ablefood.asia/images/general/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094" y="1789831"/>
            <a:ext cx="9334500" cy="532859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232" y="784293"/>
            <a:ext cx="11381873" cy="1143000"/>
          </a:xfrm>
        </p:spPr>
        <p:txBody>
          <a:bodyPr>
            <a:normAutofit/>
          </a:bodyPr>
          <a:lstStyle/>
          <a:p>
            <a:r>
              <a:rPr lang="en-US" sz="2800" dirty="0"/>
              <a:t>The structure of the new </a:t>
            </a:r>
            <a:r>
              <a:rPr lang="en-US" sz="2800" dirty="0" err="1"/>
              <a:t>fmd</a:t>
            </a:r>
            <a:r>
              <a:rPr lang="en-US" sz="2800" dirty="0"/>
              <a:t> milk collection concept 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101754" y="2180028"/>
            <a:ext cx="701495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fmd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milk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collection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concept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structured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br>
              <a:rPr lang="de-CH" sz="2400" dirty="0">
                <a:solidFill>
                  <a:srgbClr val="000000"/>
                </a:solidFill>
                <a:latin typeface="Arial"/>
              </a:rPr>
            </a:br>
            <a:r>
              <a:rPr lang="de-CH" sz="2400" dirty="0">
                <a:solidFill>
                  <a:srgbClr val="000000"/>
                </a:solidFill>
                <a:latin typeface="Arial"/>
              </a:rPr>
              <a:t>such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reflect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duties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responsi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-</a:t>
            </a:r>
            <a:br>
              <a:rPr lang="de-CH" sz="2400" dirty="0">
                <a:solidFill>
                  <a:srgbClr val="000000"/>
                </a:solidFill>
                <a:latin typeface="Arial"/>
              </a:rPr>
            </a:br>
            <a:r>
              <a:rPr lang="de-CH" sz="2400" dirty="0" err="1">
                <a:solidFill>
                  <a:srgbClr val="000000"/>
                </a:solidFill>
                <a:latin typeface="Arial"/>
              </a:rPr>
              <a:t>bilities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four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groups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actors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in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milk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chain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200" dirty="0">
              <a:solidFill>
                <a:srgbClr val="000000"/>
              </a:solidFill>
              <a:latin typeface="Arial"/>
            </a:endParaRPr>
          </a:p>
          <a:p>
            <a:pPr marL="9906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Veterinary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Services</a:t>
            </a:r>
          </a:p>
          <a:p>
            <a:pPr marL="99060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0000"/>
                </a:solidFill>
                <a:latin typeface="Arial"/>
              </a:rPr>
              <a:t>Milk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producers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/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dairy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farmers</a:t>
            </a:r>
            <a:endParaRPr lang="de-CH" sz="2400" dirty="0">
              <a:solidFill>
                <a:srgbClr val="000000"/>
              </a:solidFill>
              <a:latin typeface="Arial"/>
            </a:endParaRPr>
          </a:p>
          <a:p>
            <a:pPr marL="99060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rgbClr val="000000"/>
                </a:solidFill>
                <a:latin typeface="Arial"/>
              </a:rPr>
              <a:t>Milk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merchants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/ milk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transporters</a:t>
            </a:r>
            <a:endParaRPr lang="de-CH" sz="2400" dirty="0">
              <a:solidFill>
                <a:srgbClr val="000000"/>
              </a:solidFill>
              <a:latin typeface="Arial"/>
            </a:endParaRPr>
          </a:p>
          <a:p>
            <a:pPr marL="99060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400" dirty="0" err="1">
                <a:solidFill>
                  <a:srgbClr val="000000"/>
                </a:solidFill>
                <a:latin typeface="Arial"/>
              </a:rPr>
              <a:t>Dairy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industry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/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cheese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dairies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CH" sz="2000" dirty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  <a:latin typeface="Arial"/>
              </a:rPr>
              <a:t>The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annex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concept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contains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specific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checklists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instruction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leaflets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these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groups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330982" y="3978574"/>
            <a:ext cx="463659" cy="295312"/>
            <a:chOff x="5774496" y="4764891"/>
            <a:chExt cx="773435" cy="456425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5774496" y="4764891"/>
              <a:ext cx="553528" cy="456425"/>
              <a:chOff x="465262" y="2204892"/>
              <a:chExt cx="722362" cy="605172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465262" y="2204892"/>
                <a:ext cx="722362" cy="504028"/>
                <a:chOff x="465262" y="2204892"/>
                <a:chExt cx="722362" cy="504028"/>
              </a:xfrm>
            </p:grpSpPr>
            <p:sp>
              <p:nvSpPr>
                <p:cNvPr id="59" name="Rechteck 58"/>
                <p:cNvSpPr/>
                <p:nvPr/>
              </p:nvSpPr>
              <p:spPr>
                <a:xfrm>
                  <a:off x="465262" y="2420888"/>
                  <a:ext cx="722362" cy="288032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Trapezoid 59"/>
                <p:cNvSpPr/>
                <p:nvPr/>
              </p:nvSpPr>
              <p:spPr>
                <a:xfrm>
                  <a:off x="465262" y="2285970"/>
                  <a:ext cx="722362" cy="125596"/>
                </a:xfrm>
                <a:prstGeom prst="trapezoid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Auf der gleichen Seite des Rechtecks liegende Ecken abrunden 60"/>
                <p:cNvSpPr/>
                <p:nvPr/>
              </p:nvSpPr>
              <p:spPr>
                <a:xfrm>
                  <a:off x="535003" y="2528900"/>
                  <a:ext cx="144016" cy="180020"/>
                </a:xfrm>
                <a:prstGeom prst="round2Same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Rechteck 61"/>
                <p:cNvSpPr/>
                <p:nvPr/>
              </p:nvSpPr>
              <p:spPr>
                <a:xfrm>
                  <a:off x="1043608" y="2204892"/>
                  <a:ext cx="46331" cy="81078"/>
                </a:xfrm>
                <a:prstGeom prst="rect">
                  <a:avLst/>
                </a:prstGeom>
                <a:solidFill>
                  <a:srgbClr val="EEECE1">
                    <a:lumMod val="1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Gruppieren 17"/>
              <p:cNvGrpSpPr/>
              <p:nvPr/>
            </p:nvGrpSpPr>
            <p:grpSpPr>
              <a:xfrm>
                <a:off x="827677" y="2518926"/>
                <a:ext cx="283312" cy="291138"/>
                <a:chOff x="-60718" y="1777876"/>
                <a:chExt cx="809292" cy="790134"/>
              </a:xfrm>
            </p:grpSpPr>
            <p:cxnSp>
              <p:nvCxnSpPr>
                <p:cNvPr id="19" name="Gerader Verbinder 18"/>
                <p:cNvCxnSpPr/>
                <p:nvPr/>
              </p:nvCxnSpPr>
              <p:spPr>
                <a:xfrm>
                  <a:off x="491841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" name="Gerader Verbinder 19"/>
                <p:cNvCxnSpPr/>
                <p:nvPr/>
              </p:nvCxnSpPr>
              <p:spPr>
                <a:xfrm>
                  <a:off x="460542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" name="Gerader Verbinder 20"/>
                <p:cNvCxnSpPr/>
                <p:nvPr/>
              </p:nvCxnSpPr>
              <p:spPr>
                <a:xfrm>
                  <a:off x="86075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2" name="Gerader Verbinder 21"/>
                <p:cNvCxnSpPr/>
                <p:nvPr/>
              </p:nvCxnSpPr>
              <p:spPr>
                <a:xfrm>
                  <a:off x="52163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3" name="Gerader Verbinder 22"/>
                <p:cNvCxnSpPr>
                  <a:stCxn id="27" idx="3"/>
                </p:cNvCxnSpPr>
                <p:nvPr/>
              </p:nvCxnSpPr>
              <p:spPr>
                <a:xfrm flipH="1">
                  <a:off x="131314" y="2475098"/>
                  <a:ext cx="6275" cy="2819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4" name="Gerader Verbinder 23"/>
                <p:cNvCxnSpPr/>
                <p:nvPr/>
              </p:nvCxnSpPr>
              <p:spPr>
                <a:xfrm>
                  <a:off x="184274" y="2447368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5" name="Gerader Verbinder 24"/>
                <p:cNvCxnSpPr/>
                <p:nvPr/>
              </p:nvCxnSpPr>
              <p:spPr>
                <a:xfrm>
                  <a:off x="251520" y="2444987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6" name="Gerader Verbinder 25"/>
                <p:cNvCxnSpPr>
                  <a:stCxn id="27" idx="5"/>
                </p:cNvCxnSpPr>
                <p:nvPr/>
              </p:nvCxnSpPr>
              <p:spPr>
                <a:xfrm>
                  <a:off x="282849" y="2475098"/>
                  <a:ext cx="16869" cy="177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7" name="Ellipse 26"/>
                <p:cNvSpPr/>
                <p:nvPr/>
              </p:nvSpPr>
              <p:spPr>
                <a:xfrm>
                  <a:off x="107504" y="2371365"/>
                  <a:ext cx="205430" cy="121531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Auf der gleichen Seite des Rechtecks liegende Ecken abrunden 27"/>
                <p:cNvSpPr/>
                <p:nvPr/>
              </p:nvSpPr>
              <p:spPr>
                <a:xfrm>
                  <a:off x="35496" y="1988839"/>
                  <a:ext cx="554876" cy="437411"/>
                </a:xfrm>
                <a:prstGeom prst="round2Same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Trapezoid 28"/>
                <p:cNvSpPr/>
                <p:nvPr/>
              </p:nvSpPr>
              <p:spPr>
                <a:xfrm rot="20514951">
                  <a:off x="426838" y="1979867"/>
                  <a:ext cx="291830" cy="248115"/>
                </a:xfrm>
                <a:prstGeom prst="trapezoid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Gleichschenkliges Dreieck 29"/>
                <p:cNvSpPr/>
                <p:nvPr/>
              </p:nvSpPr>
              <p:spPr>
                <a:xfrm rot="1743933">
                  <a:off x="564461" y="1777876"/>
                  <a:ext cx="52001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Gleichschenkliges Dreieck 30"/>
                <p:cNvSpPr/>
                <p:nvPr/>
              </p:nvSpPr>
              <p:spPr>
                <a:xfrm rot="19358735">
                  <a:off x="460280" y="1784492"/>
                  <a:ext cx="45719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Abgerundetes Rechteck 31"/>
                <p:cNvSpPr/>
                <p:nvPr/>
              </p:nvSpPr>
              <p:spPr>
                <a:xfrm>
                  <a:off x="495115" y="1881483"/>
                  <a:ext cx="97537" cy="8634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33" name="Gerader Verbinder 32"/>
                <p:cNvCxnSpPr/>
                <p:nvPr/>
              </p:nvCxnSpPr>
              <p:spPr>
                <a:xfrm>
                  <a:off x="588271" y="1888057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Gerader Verbinder 41"/>
                <p:cNvCxnSpPr>
                  <a:endCxn id="44" idx="0"/>
                </p:cNvCxnSpPr>
                <p:nvPr/>
              </p:nvCxnSpPr>
              <p:spPr>
                <a:xfrm>
                  <a:off x="495215" y="1885676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3" name="Ellipse 42"/>
                <p:cNvSpPr/>
                <p:nvPr/>
              </p:nvSpPr>
              <p:spPr>
                <a:xfrm>
                  <a:off x="534931" y="1950586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446256" y="1951164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Ellipse 44"/>
                <p:cNvSpPr/>
                <p:nvPr/>
              </p:nvSpPr>
              <p:spPr>
                <a:xfrm>
                  <a:off x="460542" y="2123752"/>
                  <a:ext cx="288032" cy="144016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Ellipse 45"/>
                <p:cNvSpPr/>
                <p:nvPr/>
              </p:nvSpPr>
              <p:spPr>
                <a:xfrm flipH="1" flipV="1">
                  <a:off x="495215" y="1979736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Ellipse 46"/>
                <p:cNvSpPr/>
                <p:nvPr/>
              </p:nvSpPr>
              <p:spPr>
                <a:xfrm flipH="1" flipV="1">
                  <a:off x="550556" y="1982117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Ellipse 47"/>
                <p:cNvSpPr/>
                <p:nvPr/>
              </p:nvSpPr>
              <p:spPr>
                <a:xfrm flipH="1" flipV="1">
                  <a:off x="640472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Ellipse 48"/>
                <p:cNvSpPr/>
                <p:nvPr/>
              </p:nvSpPr>
              <p:spPr>
                <a:xfrm flipH="1" flipV="1">
                  <a:off x="532550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 flipV="1">
                  <a:off x="586752" y="1869054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Ellipse 50"/>
                <p:cNvSpPr/>
                <p:nvPr/>
              </p:nvSpPr>
              <p:spPr>
                <a:xfrm flipV="1">
                  <a:off x="419487" y="1864390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ihandform 51"/>
                <p:cNvSpPr/>
                <p:nvPr/>
              </p:nvSpPr>
              <p:spPr>
                <a:xfrm>
                  <a:off x="-43209" y="2016919"/>
                  <a:ext cx="90834" cy="345281"/>
                </a:xfrm>
                <a:custGeom>
                  <a:avLst/>
                  <a:gdLst>
                    <a:gd name="connsiteX0" fmla="*/ 90834 w 90834"/>
                    <a:gd name="connsiteY0" fmla="*/ 0 h 345281"/>
                    <a:gd name="connsiteX1" fmla="*/ 59878 w 90834"/>
                    <a:gd name="connsiteY1" fmla="*/ 2381 h 345281"/>
                    <a:gd name="connsiteX2" fmla="*/ 52734 w 90834"/>
                    <a:gd name="connsiteY2" fmla="*/ 4762 h 345281"/>
                    <a:gd name="connsiteX3" fmla="*/ 40828 w 90834"/>
                    <a:gd name="connsiteY3" fmla="*/ 14287 h 345281"/>
                    <a:gd name="connsiteX4" fmla="*/ 38446 w 90834"/>
                    <a:gd name="connsiteY4" fmla="*/ 21431 h 345281"/>
                    <a:gd name="connsiteX5" fmla="*/ 36065 w 90834"/>
                    <a:gd name="connsiteY5" fmla="*/ 42862 h 345281"/>
                    <a:gd name="connsiteX6" fmla="*/ 28921 w 90834"/>
                    <a:gd name="connsiteY6" fmla="*/ 47625 h 345281"/>
                    <a:gd name="connsiteX7" fmla="*/ 26540 w 90834"/>
                    <a:gd name="connsiteY7" fmla="*/ 54769 h 345281"/>
                    <a:gd name="connsiteX8" fmla="*/ 17015 w 90834"/>
                    <a:gd name="connsiteY8" fmla="*/ 69056 h 345281"/>
                    <a:gd name="connsiteX9" fmla="*/ 24159 w 90834"/>
                    <a:gd name="connsiteY9" fmla="*/ 71437 h 345281"/>
                    <a:gd name="connsiteX10" fmla="*/ 26540 w 90834"/>
                    <a:gd name="connsiteY10" fmla="*/ 78581 h 345281"/>
                    <a:gd name="connsiteX11" fmla="*/ 40828 w 90834"/>
                    <a:gd name="connsiteY11" fmla="*/ 92869 h 345281"/>
                    <a:gd name="connsiteX12" fmla="*/ 45590 w 90834"/>
                    <a:gd name="connsiteY12" fmla="*/ 100012 h 345281"/>
                    <a:gd name="connsiteX13" fmla="*/ 50353 w 90834"/>
                    <a:gd name="connsiteY13" fmla="*/ 114300 h 345281"/>
                    <a:gd name="connsiteX14" fmla="*/ 47972 w 90834"/>
                    <a:gd name="connsiteY14" fmla="*/ 128587 h 345281"/>
                    <a:gd name="connsiteX15" fmla="*/ 40828 w 90834"/>
                    <a:gd name="connsiteY15" fmla="*/ 130969 h 345281"/>
                    <a:gd name="connsiteX16" fmla="*/ 21778 w 90834"/>
                    <a:gd name="connsiteY16" fmla="*/ 138112 h 345281"/>
                    <a:gd name="connsiteX17" fmla="*/ 14634 w 90834"/>
                    <a:gd name="connsiteY17" fmla="*/ 145256 h 345281"/>
                    <a:gd name="connsiteX18" fmla="*/ 12253 w 90834"/>
                    <a:gd name="connsiteY18" fmla="*/ 152400 h 345281"/>
                    <a:gd name="connsiteX19" fmla="*/ 14634 w 90834"/>
                    <a:gd name="connsiteY19" fmla="*/ 171450 h 345281"/>
                    <a:gd name="connsiteX20" fmla="*/ 26540 w 90834"/>
                    <a:gd name="connsiteY20" fmla="*/ 185737 h 345281"/>
                    <a:gd name="connsiteX21" fmla="*/ 31303 w 90834"/>
                    <a:gd name="connsiteY21" fmla="*/ 200025 h 345281"/>
                    <a:gd name="connsiteX22" fmla="*/ 36065 w 90834"/>
                    <a:gd name="connsiteY22" fmla="*/ 216694 h 345281"/>
                    <a:gd name="connsiteX23" fmla="*/ 21778 w 90834"/>
                    <a:gd name="connsiteY23" fmla="*/ 226219 h 345281"/>
                    <a:gd name="connsiteX24" fmla="*/ 7490 w 90834"/>
                    <a:gd name="connsiteY24" fmla="*/ 238125 h 345281"/>
                    <a:gd name="connsiteX25" fmla="*/ 5109 w 90834"/>
                    <a:gd name="connsiteY25" fmla="*/ 328612 h 345281"/>
                    <a:gd name="connsiteX26" fmla="*/ 9871 w 90834"/>
                    <a:gd name="connsiteY26" fmla="*/ 345281 h 34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0834" h="345281">
                      <a:moveTo>
                        <a:pt x="90834" y="0"/>
                      </a:moveTo>
                      <a:cubicBezTo>
                        <a:pt x="80515" y="794"/>
                        <a:pt x="70147" y="1097"/>
                        <a:pt x="59878" y="2381"/>
                      </a:cubicBezTo>
                      <a:cubicBezTo>
                        <a:pt x="57387" y="2692"/>
                        <a:pt x="54694" y="3194"/>
                        <a:pt x="52734" y="4762"/>
                      </a:cubicBezTo>
                      <a:cubicBezTo>
                        <a:pt x="37347" y="17072"/>
                        <a:pt x="58785" y="8302"/>
                        <a:pt x="40828" y="14287"/>
                      </a:cubicBezTo>
                      <a:cubicBezTo>
                        <a:pt x="40034" y="16668"/>
                        <a:pt x="38859" y="18955"/>
                        <a:pt x="38446" y="21431"/>
                      </a:cubicBezTo>
                      <a:cubicBezTo>
                        <a:pt x="37264" y="28521"/>
                        <a:pt x="38521" y="36107"/>
                        <a:pt x="36065" y="42862"/>
                      </a:cubicBezTo>
                      <a:cubicBezTo>
                        <a:pt x="35087" y="45552"/>
                        <a:pt x="31302" y="46037"/>
                        <a:pt x="28921" y="47625"/>
                      </a:cubicBezTo>
                      <a:cubicBezTo>
                        <a:pt x="28127" y="50006"/>
                        <a:pt x="27759" y="52575"/>
                        <a:pt x="26540" y="54769"/>
                      </a:cubicBezTo>
                      <a:cubicBezTo>
                        <a:pt x="23760" y="59772"/>
                        <a:pt x="17015" y="69056"/>
                        <a:pt x="17015" y="69056"/>
                      </a:cubicBezTo>
                      <a:cubicBezTo>
                        <a:pt x="19396" y="69850"/>
                        <a:pt x="22384" y="69662"/>
                        <a:pt x="24159" y="71437"/>
                      </a:cubicBezTo>
                      <a:cubicBezTo>
                        <a:pt x="25934" y="73212"/>
                        <a:pt x="25295" y="76402"/>
                        <a:pt x="26540" y="78581"/>
                      </a:cubicBezTo>
                      <a:cubicBezTo>
                        <a:pt x="31992" y="88123"/>
                        <a:pt x="32840" y="87543"/>
                        <a:pt x="40828" y="92869"/>
                      </a:cubicBezTo>
                      <a:cubicBezTo>
                        <a:pt x="42415" y="95250"/>
                        <a:pt x="44428" y="97397"/>
                        <a:pt x="45590" y="100012"/>
                      </a:cubicBezTo>
                      <a:cubicBezTo>
                        <a:pt x="47629" y="104600"/>
                        <a:pt x="50353" y="114300"/>
                        <a:pt x="50353" y="114300"/>
                      </a:cubicBezTo>
                      <a:cubicBezTo>
                        <a:pt x="49559" y="119062"/>
                        <a:pt x="50367" y="124395"/>
                        <a:pt x="47972" y="128587"/>
                      </a:cubicBezTo>
                      <a:cubicBezTo>
                        <a:pt x="46727" y="130766"/>
                        <a:pt x="43178" y="130088"/>
                        <a:pt x="40828" y="130969"/>
                      </a:cubicBezTo>
                      <a:cubicBezTo>
                        <a:pt x="18068" y="139504"/>
                        <a:pt x="37980" y="132711"/>
                        <a:pt x="21778" y="138112"/>
                      </a:cubicBezTo>
                      <a:cubicBezTo>
                        <a:pt x="19397" y="140493"/>
                        <a:pt x="16502" y="142454"/>
                        <a:pt x="14634" y="145256"/>
                      </a:cubicBezTo>
                      <a:cubicBezTo>
                        <a:pt x="13242" y="147345"/>
                        <a:pt x="12253" y="149890"/>
                        <a:pt x="12253" y="152400"/>
                      </a:cubicBezTo>
                      <a:cubicBezTo>
                        <a:pt x="12253" y="158799"/>
                        <a:pt x="12950" y="165276"/>
                        <a:pt x="14634" y="171450"/>
                      </a:cubicBezTo>
                      <a:cubicBezTo>
                        <a:pt x="15878" y="176011"/>
                        <a:pt x="23710" y="182907"/>
                        <a:pt x="26540" y="185737"/>
                      </a:cubicBezTo>
                      <a:cubicBezTo>
                        <a:pt x="28128" y="190500"/>
                        <a:pt x="30086" y="195155"/>
                        <a:pt x="31303" y="200025"/>
                      </a:cubicBezTo>
                      <a:cubicBezTo>
                        <a:pt x="34293" y="211985"/>
                        <a:pt x="32649" y="206445"/>
                        <a:pt x="36065" y="216694"/>
                      </a:cubicBezTo>
                      <a:cubicBezTo>
                        <a:pt x="31303" y="219869"/>
                        <a:pt x="25826" y="222172"/>
                        <a:pt x="21778" y="226219"/>
                      </a:cubicBezTo>
                      <a:cubicBezTo>
                        <a:pt x="12610" y="235386"/>
                        <a:pt x="17436" y="231494"/>
                        <a:pt x="7490" y="238125"/>
                      </a:cubicBezTo>
                      <a:cubicBezTo>
                        <a:pt x="-4993" y="275576"/>
                        <a:pt x="978" y="252175"/>
                        <a:pt x="5109" y="328612"/>
                      </a:cubicBezTo>
                      <a:cubicBezTo>
                        <a:pt x="5605" y="337794"/>
                        <a:pt x="6659" y="338857"/>
                        <a:pt x="9871" y="345281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Gleichschenkliges Dreieck 52"/>
                <p:cNvSpPr/>
                <p:nvPr/>
              </p:nvSpPr>
              <p:spPr>
                <a:xfrm rot="10800000">
                  <a:off x="-60718" y="2356346"/>
                  <a:ext cx="45719" cy="45719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Abgerundetes Rechteck 53"/>
                <p:cNvSpPr/>
                <p:nvPr/>
              </p:nvSpPr>
              <p:spPr>
                <a:xfrm>
                  <a:off x="404569" y="2231454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Abgerundetes Rechteck 54"/>
                <p:cNvSpPr/>
                <p:nvPr/>
              </p:nvSpPr>
              <p:spPr>
                <a:xfrm>
                  <a:off x="436591" y="2253062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Freihandform 55"/>
                <p:cNvSpPr/>
                <p:nvPr/>
              </p:nvSpPr>
              <p:spPr>
                <a:xfrm>
                  <a:off x="173121" y="2034731"/>
                  <a:ext cx="136945" cy="107156"/>
                </a:xfrm>
                <a:custGeom>
                  <a:avLst/>
                  <a:gdLst>
                    <a:gd name="connsiteX0" fmla="*/ 51220 w 136945"/>
                    <a:gd name="connsiteY0" fmla="*/ 0 h 107156"/>
                    <a:gd name="connsiteX1" fmla="*/ 51220 w 136945"/>
                    <a:gd name="connsiteY1" fmla="*/ 0 h 107156"/>
                    <a:gd name="connsiteX2" fmla="*/ 67889 w 136945"/>
                    <a:gd name="connsiteY2" fmla="*/ 14287 h 107156"/>
                    <a:gd name="connsiteX3" fmla="*/ 82177 w 136945"/>
                    <a:gd name="connsiteY3" fmla="*/ 19050 h 107156"/>
                    <a:gd name="connsiteX4" fmla="*/ 134564 w 136945"/>
                    <a:gd name="connsiteY4" fmla="*/ 19050 h 107156"/>
                    <a:gd name="connsiteX5" fmla="*/ 136945 w 136945"/>
                    <a:gd name="connsiteY5" fmla="*/ 28575 h 107156"/>
                    <a:gd name="connsiteX6" fmla="*/ 134564 w 136945"/>
                    <a:gd name="connsiteY6" fmla="*/ 57150 h 107156"/>
                    <a:gd name="connsiteX7" fmla="*/ 122658 w 136945"/>
                    <a:gd name="connsiteY7" fmla="*/ 66675 h 107156"/>
                    <a:gd name="connsiteX8" fmla="*/ 103608 w 136945"/>
                    <a:gd name="connsiteY8" fmla="*/ 71437 h 107156"/>
                    <a:gd name="connsiteX9" fmla="*/ 86939 w 136945"/>
                    <a:gd name="connsiteY9" fmla="*/ 76200 h 107156"/>
                    <a:gd name="connsiteX10" fmla="*/ 60745 w 136945"/>
                    <a:gd name="connsiteY10" fmla="*/ 85725 h 107156"/>
                    <a:gd name="connsiteX11" fmla="*/ 51220 w 136945"/>
                    <a:gd name="connsiteY11" fmla="*/ 102394 h 107156"/>
                    <a:gd name="connsiteX12" fmla="*/ 44077 w 136945"/>
                    <a:gd name="connsiteY12" fmla="*/ 107156 h 107156"/>
                    <a:gd name="connsiteX13" fmla="*/ 10739 w 136945"/>
                    <a:gd name="connsiteY13" fmla="*/ 97631 h 107156"/>
                    <a:gd name="connsiteX14" fmla="*/ 3595 w 136945"/>
                    <a:gd name="connsiteY14" fmla="*/ 95250 h 107156"/>
                    <a:gd name="connsiteX15" fmla="*/ 3595 w 136945"/>
                    <a:gd name="connsiteY15" fmla="*/ 57150 h 107156"/>
                    <a:gd name="connsiteX16" fmla="*/ 10739 w 136945"/>
                    <a:gd name="connsiteY16" fmla="*/ 54769 h 107156"/>
                    <a:gd name="connsiteX17" fmla="*/ 15502 w 136945"/>
                    <a:gd name="connsiteY17" fmla="*/ 47625 h 107156"/>
                    <a:gd name="connsiteX18" fmla="*/ 8358 w 136945"/>
                    <a:gd name="connsiteY18" fmla="*/ 23812 h 107156"/>
                    <a:gd name="connsiteX19" fmla="*/ 13120 w 136945"/>
                    <a:gd name="connsiteY19" fmla="*/ 16669 h 107156"/>
                    <a:gd name="connsiteX20" fmla="*/ 25027 w 136945"/>
                    <a:gd name="connsiteY20" fmla="*/ 14287 h 107156"/>
                    <a:gd name="connsiteX21" fmla="*/ 48839 w 136945"/>
                    <a:gd name="connsiteY21" fmla="*/ 9525 h 107156"/>
                    <a:gd name="connsiteX22" fmla="*/ 55983 w 136945"/>
                    <a:gd name="connsiteY22" fmla="*/ 7144 h 107156"/>
                    <a:gd name="connsiteX23" fmla="*/ 51220 w 136945"/>
                    <a:gd name="connsiteY23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6945" h="107156">
                      <a:moveTo>
                        <a:pt x="51220" y="0"/>
                      </a:moveTo>
                      <a:lnTo>
                        <a:pt x="51220" y="0"/>
                      </a:lnTo>
                      <a:cubicBezTo>
                        <a:pt x="56776" y="4762"/>
                        <a:pt x="61657" y="10452"/>
                        <a:pt x="67889" y="14287"/>
                      </a:cubicBezTo>
                      <a:cubicBezTo>
                        <a:pt x="72165" y="16918"/>
                        <a:pt x="82177" y="19050"/>
                        <a:pt x="82177" y="19050"/>
                      </a:cubicBezTo>
                      <a:cubicBezTo>
                        <a:pt x="96548" y="17613"/>
                        <a:pt x="120747" y="13736"/>
                        <a:pt x="134564" y="19050"/>
                      </a:cubicBezTo>
                      <a:cubicBezTo>
                        <a:pt x="137619" y="20225"/>
                        <a:pt x="136151" y="25400"/>
                        <a:pt x="136945" y="28575"/>
                      </a:cubicBezTo>
                      <a:cubicBezTo>
                        <a:pt x="136151" y="38100"/>
                        <a:pt x="137920" y="48201"/>
                        <a:pt x="134564" y="57150"/>
                      </a:cubicBezTo>
                      <a:cubicBezTo>
                        <a:pt x="132779" y="61909"/>
                        <a:pt x="126968" y="63981"/>
                        <a:pt x="122658" y="66675"/>
                      </a:cubicBezTo>
                      <a:cubicBezTo>
                        <a:pt x="119137" y="68876"/>
                        <a:pt x="105943" y="70918"/>
                        <a:pt x="103608" y="71437"/>
                      </a:cubicBezTo>
                      <a:cubicBezTo>
                        <a:pt x="94646" y="73429"/>
                        <a:pt x="94889" y="73550"/>
                        <a:pt x="86939" y="76200"/>
                      </a:cubicBezTo>
                      <a:cubicBezTo>
                        <a:pt x="76043" y="92547"/>
                        <a:pt x="90415" y="74936"/>
                        <a:pt x="60745" y="85725"/>
                      </a:cubicBezTo>
                      <a:cubicBezTo>
                        <a:pt x="58502" y="86541"/>
                        <a:pt x="51696" y="101823"/>
                        <a:pt x="51220" y="102394"/>
                      </a:cubicBezTo>
                      <a:cubicBezTo>
                        <a:pt x="49388" y="104592"/>
                        <a:pt x="46458" y="105569"/>
                        <a:pt x="44077" y="107156"/>
                      </a:cubicBezTo>
                      <a:cubicBezTo>
                        <a:pt x="20149" y="101175"/>
                        <a:pt x="31242" y="104465"/>
                        <a:pt x="10739" y="97631"/>
                      </a:cubicBezTo>
                      <a:lnTo>
                        <a:pt x="3595" y="95250"/>
                      </a:lnTo>
                      <a:cubicBezTo>
                        <a:pt x="-8" y="80838"/>
                        <a:pt x="-2260" y="76177"/>
                        <a:pt x="3595" y="57150"/>
                      </a:cubicBezTo>
                      <a:cubicBezTo>
                        <a:pt x="4333" y="54751"/>
                        <a:pt x="8358" y="55563"/>
                        <a:pt x="10739" y="54769"/>
                      </a:cubicBezTo>
                      <a:cubicBezTo>
                        <a:pt x="12327" y="52388"/>
                        <a:pt x="15217" y="50473"/>
                        <a:pt x="15502" y="47625"/>
                      </a:cubicBezTo>
                      <a:cubicBezTo>
                        <a:pt x="16834" y="34302"/>
                        <a:pt x="14133" y="32476"/>
                        <a:pt x="8358" y="23812"/>
                      </a:cubicBezTo>
                      <a:cubicBezTo>
                        <a:pt x="9945" y="21431"/>
                        <a:pt x="10635" y="18089"/>
                        <a:pt x="13120" y="16669"/>
                      </a:cubicBezTo>
                      <a:cubicBezTo>
                        <a:pt x="16634" y="14661"/>
                        <a:pt x="21100" y="15269"/>
                        <a:pt x="25027" y="14287"/>
                      </a:cubicBezTo>
                      <a:cubicBezTo>
                        <a:pt x="47185" y="8747"/>
                        <a:pt x="8015" y="15356"/>
                        <a:pt x="48839" y="9525"/>
                      </a:cubicBezTo>
                      <a:cubicBezTo>
                        <a:pt x="51220" y="8731"/>
                        <a:pt x="54023" y="8712"/>
                        <a:pt x="55983" y="7144"/>
                      </a:cubicBezTo>
                      <a:cubicBezTo>
                        <a:pt x="58218" y="5356"/>
                        <a:pt x="52014" y="1191"/>
                        <a:pt x="5122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Freihandform 56"/>
                <p:cNvSpPr/>
                <p:nvPr/>
              </p:nvSpPr>
              <p:spPr>
                <a:xfrm>
                  <a:off x="290421" y="2242797"/>
                  <a:ext cx="182174" cy="147637"/>
                </a:xfrm>
                <a:custGeom>
                  <a:avLst/>
                  <a:gdLst>
                    <a:gd name="connsiteX0" fmla="*/ 76200 w 182174"/>
                    <a:gd name="connsiteY0" fmla="*/ 0 h 147637"/>
                    <a:gd name="connsiteX1" fmla="*/ 76200 w 182174"/>
                    <a:gd name="connsiteY1" fmla="*/ 0 h 147637"/>
                    <a:gd name="connsiteX2" fmla="*/ 166687 w 182174"/>
                    <a:gd name="connsiteY2" fmla="*/ 40481 h 147637"/>
                    <a:gd name="connsiteX3" fmla="*/ 173831 w 182174"/>
                    <a:gd name="connsiteY3" fmla="*/ 42862 h 147637"/>
                    <a:gd name="connsiteX4" fmla="*/ 176212 w 182174"/>
                    <a:gd name="connsiteY4" fmla="*/ 71437 h 147637"/>
                    <a:gd name="connsiteX5" fmla="*/ 173831 w 182174"/>
                    <a:gd name="connsiteY5" fmla="*/ 78581 h 147637"/>
                    <a:gd name="connsiteX6" fmla="*/ 166687 w 182174"/>
                    <a:gd name="connsiteY6" fmla="*/ 83343 h 147637"/>
                    <a:gd name="connsiteX7" fmla="*/ 159543 w 182174"/>
                    <a:gd name="connsiteY7" fmla="*/ 90487 h 147637"/>
                    <a:gd name="connsiteX8" fmla="*/ 142875 w 182174"/>
                    <a:gd name="connsiteY8" fmla="*/ 97631 h 147637"/>
                    <a:gd name="connsiteX9" fmla="*/ 128587 w 182174"/>
                    <a:gd name="connsiteY9" fmla="*/ 100012 h 147637"/>
                    <a:gd name="connsiteX10" fmla="*/ 119062 w 182174"/>
                    <a:gd name="connsiteY10" fmla="*/ 104775 h 147637"/>
                    <a:gd name="connsiteX11" fmla="*/ 111918 w 182174"/>
                    <a:gd name="connsiteY11" fmla="*/ 119062 h 147637"/>
                    <a:gd name="connsiteX12" fmla="*/ 114300 w 182174"/>
                    <a:gd name="connsiteY12" fmla="*/ 140493 h 147637"/>
                    <a:gd name="connsiteX13" fmla="*/ 107156 w 182174"/>
                    <a:gd name="connsiteY13" fmla="*/ 145256 h 147637"/>
                    <a:gd name="connsiteX14" fmla="*/ 73818 w 182174"/>
                    <a:gd name="connsiteY14" fmla="*/ 147637 h 147637"/>
                    <a:gd name="connsiteX15" fmla="*/ 45243 w 182174"/>
                    <a:gd name="connsiteY15" fmla="*/ 145256 h 147637"/>
                    <a:gd name="connsiteX16" fmla="*/ 28575 w 182174"/>
                    <a:gd name="connsiteY16" fmla="*/ 142875 h 147637"/>
                    <a:gd name="connsiteX17" fmla="*/ 19050 w 182174"/>
                    <a:gd name="connsiteY17" fmla="*/ 135731 h 147637"/>
                    <a:gd name="connsiteX18" fmla="*/ 16668 w 182174"/>
                    <a:gd name="connsiteY18" fmla="*/ 128587 h 147637"/>
                    <a:gd name="connsiteX19" fmla="*/ 23812 w 182174"/>
                    <a:gd name="connsiteY19" fmla="*/ 109537 h 147637"/>
                    <a:gd name="connsiteX20" fmla="*/ 30956 w 182174"/>
                    <a:gd name="connsiteY20" fmla="*/ 100012 h 147637"/>
                    <a:gd name="connsiteX21" fmla="*/ 38100 w 182174"/>
                    <a:gd name="connsiteY21" fmla="*/ 95250 h 147637"/>
                    <a:gd name="connsiteX22" fmla="*/ 35718 w 182174"/>
                    <a:gd name="connsiteY22" fmla="*/ 85725 h 147637"/>
                    <a:gd name="connsiteX23" fmla="*/ 21431 w 182174"/>
                    <a:gd name="connsiteY23" fmla="*/ 66675 h 147637"/>
                    <a:gd name="connsiteX24" fmla="*/ 14287 w 182174"/>
                    <a:gd name="connsiteY24" fmla="*/ 64293 h 147637"/>
                    <a:gd name="connsiteX25" fmla="*/ 0 w 182174"/>
                    <a:gd name="connsiteY25" fmla="*/ 54768 h 147637"/>
                    <a:gd name="connsiteX26" fmla="*/ 7143 w 182174"/>
                    <a:gd name="connsiteY26" fmla="*/ 30956 h 147637"/>
                    <a:gd name="connsiteX27" fmla="*/ 26193 w 182174"/>
                    <a:gd name="connsiteY27" fmla="*/ 21431 h 147637"/>
                    <a:gd name="connsiteX28" fmla="*/ 42862 w 182174"/>
                    <a:gd name="connsiteY28" fmla="*/ 16668 h 147637"/>
                    <a:gd name="connsiteX29" fmla="*/ 57150 w 182174"/>
                    <a:gd name="connsiteY29" fmla="*/ 11906 h 147637"/>
                    <a:gd name="connsiteX30" fmla="*/ 69056 w 182174"/>
                    <a:gd name="connsiteY30" fmla="*/ 9525 h 147637"/>
                    <a:gd name="connsiteX31" fmla="*/ 76200 w 182174"/>
                    <a:gd name="connsiteY31" fmla="*/ 0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2174" h="147637">
                      <a:moveTo>
                        <a:pt x="76200" y="0"/>
                      </a:moveTo>
                      <a:lnTo>
                        <a:pt x="76200" y="0"/>
                      </a:lnTo>
                      <a:cubicBezTo>
                        <a:pt x="146252" y="43109"/>
                        <a:pt x="113964" y="36088"/>
                        <a:pt x="166687" y="40481"/>
                      </a:cubicBezTo>
                      <a:cubicBezTo>
                        <a:pt x="169068" y="41275"/>
                        <a:pt x="171586" y="41739"/>
                        <a:pt x="173831" y="42862"/>
                      </a:cubicBezTo>
                      <a:cubicBezTo>
                        <a:pt x="187929" y="49911"/>
                        <a:pt x="180916" y="51052"/>
                        <a:pt x="176212" y="71437"/>
                      </a:cubicBezTo>
                      <a:cubicBezTo>
                        <a:pt x="175648" y="73883"/>
                        <a:pt x="175399" y="76621"/>
                        <a:pt x="173831" y="78581"/>
                      </a:cubicBezTo>
                      <a:cubicBezTo>
                        <a:pt x="172043" y="80816"/>
                        <a:pt x="168886" y="81511"/>
                        <a:pt x="166687" y="83343"/>
                      </a:cubicBezTo>
                      <a:cubicBezTo>
                        <a:pt x="164100" y="85499"/>
                        <a:pt x="162283" y="88529"/>
                        <a:pt x="159543" y="90487"/>
                      </a:cubicBezTo>
                      <a:cubicBezTo>
                        <a:pt x="156255" y="92836"/>
                        <a:pt x="147389" y="96628"/>
                        <a:pt x="142875" y="97631"/>
                      </a:cubicBezTo>
                      <a:cubicBezTo>
                        <a:pt x="138162" y="98678"/>
                        <a:pt x="133350" y="99218"/>
                        <a:pt x="128587" y="100012"/>
                      </a:cubicBezTo>
                      <a:cubicBezTo>
                        <a:pt x="125412" y="101600"/>
                        <a:pt x="121789" y="102502"/>
                        <a:pt x="119062" y="104775"/>
                      </a:cubicBezTo>
                      <a:cubicBezTo>
                        <a:pt x="114802" y="108325"/>
                        <a:pt x="113543" y="114187"/>
                        <a:pt x="111918" y="119062"/>
                      </a:cubicBezTo>
                      <a:cubicBezTo>
                        <a:pt x="112712" y="126206"/>
                        <a:pt x="115586" y="133421"/>
                        <a:pt x="114300" y="140493"/>
                      </a:cubicBezTo>
                      <a:cubicBezTo>
                        <a:pt x="113788" y="143309"/>
                        <a:pt x="109975" y="144759"/>
                        <a:pt x="107156" y="145256"/>
                      </a:cubicBezTo>
                      <a:cubicBezTo>
                        <a:pt x="96185" y="147192"/>
                        <a:pt x="84931" y="146843"/>
                        <a:pt x="73818" y="147637"/>
                      </a:cubicBezTo>
                      <a:cubicBezTo>
                        <a:pt x="64293" y="146843"/>
                        <a:pt x="54749" y="146256"/>
                        <a:pt x="45243" y="145256"/>
                      </a:cubicBezTo>
                      <a:cubicBezTo>
                        <a:pt x="39661" y="144669"/>
                        <a:pt x="33849" y="144793"/>
                        <a:pt x="28575" y="142875"/>
                      </a:cubicBezTo>
                      <a:cubicBezTo>
                        <a:pt x="24845" y="141519"/>
                        <a:pt x="22225" y="138112"/>
                        <a:pt x="19050" y="135731"/>
                      </a:cubicBezTo>
                      <a:cubicBezTo>
                        <a:pt x="18256" y="133350"/>
                        <a:pt x="16668" y="131097"/>
                        <a:pt x="16668" y="128587"/>
                      </a:cubicBezTo>
                      <a:cubicBezTo>
                        <a:pt x="16668" y="118988"/>
                        <a:pt x="18887" y="116433"/>
                        <a:pt x="23812" y="109537"/>
                      </a:cubicBezTo>
                      <a:cubicBezTo>
                        <a:pt x="26119" y="106307"/>
                        <a:pt x="28150" y="102818"/>
                        <a:pt x="30956" y="100012"/>
                      </a:cubicBezTo>
                      <a:cubicBezTo>
                        <a:pt x="32980" y="97988"/>
                        <a:pt x="35719" y="96837"/>
                        <a:pt x="38100" y="95250"/>
                      </a:cubicBezTo>
                      <a:cubicBezTo>
                        <a:pt x="37306" y="92075"/>
                        <a:pt x="37007" y="88733"/>
                        <a:pt x="35718" y="85725"/>
                      </a:cubicBezTo>
                      <a:cubicBezTo>
                        <a:pt x="34111" y="81975"/>
                        <a:pt x="22135" y="67279"/>
                        <a:pt x="21431" y="66675"/>
                      </a:cubicBezTo>
                      <a:cubicBezTo>
                        <a:pt x="19525" y="65041"/>
                        <a:pt x="16481" y="65512"/>
                        <a:pt x="14287" y="64293"/>
                      </a:cubicBezTo>
                      <a:cubicBezTo>
                        <a:pt x="9284" y="61513"/>
                        <a:pt x="0" y="54768"/>
                        <a:pt x="0" y="54768"/>
                      </a:cubicBezTo>
                      <a:cubicBezTo>
                        <a:pt x="1499" y="44278"/>
                        <a:pt x="-76" y="38175"/>
                        <a:pt x="7143" y="30956"/>
                      </a:cubicBezTo>
                      <a:cubicBezTo>
                        <a:pt x="11747" y="26352"/>
                        <a:pt x="20734" y="23478"/>
                        <a:pt x="26193" y="21431"/>
                      </a:cubicBezTo>
                      <a:cubicBezTo>
                        <a:pt x="36854" y="17434"/>
                        <a:pt x="30365" y="20417"/>
                        <a:pt x="42862" y="16668"/>
                      </a:cubicBezTo>
                      <a:cubicBezTo>
                        <a:pt x="47670" y="15225"/>
                        <a:pt x="52227" y="12890"/>
                        <a:pt x="57150" y="11906"/>
                      </a:cubicBezTo>
                      <a:cubicBezTo>
                        <a:pt x="61119" y="11112"/>
                        <a:pt x="65151" y="10590"/>
                        <a:pt x="69056" y="9525"/>
                      </a:cubicBezTo>
                      <a:cubicBezTo>
                        <a:pt x="87440" y="4511"/>
                        <a:pt x="75009" y="1587"/>
                        <a:pt x="7620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ihandform 57"/>
                <p:cNvSpPr/>
                <p:nvPr/>
              </p:nvSpPr>
              <p:spPr>
                <a:xfrm>
                  <a:off x="64291" y="2258594"/>
                  <a:ext cx="135731" cy="116041"/>
                </a:xfrm>
                <a:custGeom>
                  <a:avLst/>
                  <a:gdLst>
                    <a:gd name="connsiteX0" fmla="*/ 76200 w 135731"/>
                    <a:gd name="connsiteY0" fmla="*/ 34125 h 116041"/>
                    <a:gd name="connsiteX1" fmla="*/ 76200 w 135731"/>
                    <a:gd name="connsiteY1" fmla="*/ 34125 h 116041"/>
                    <a:gd name="connsiteX2" fmla="*/ 40481 w 135731"/>
                    <a:gd name="connsiteY2" fmla="*/ 3168 h 116041"/>
                    <a:gd name="connsiteX3" fmla="*/ 30956 w 135731"/>
                    <a:gd name="connsiteY3" fmla="*/ 787 h 116041"/>
                    <a:gd name="connsiteX4" fmla="*/ 26194 w 135731"/>
                    <a:gd name="connsiteY4" fmla="*/ 15075 h 116041"/>
                    <a:gd name="connsiteX5" fmla="*/ 23812 w 135731"/>
                    <a:gd name="connsiteY5" fmla="*/ 22218 h 116041"/>
                    <a:gd name="connsiteX6" fmla="*/ 26194 w 135731"/>
                    <a:gd name="connsiteY6" fmla="*/ 38887 h 116041"/>
                    <a:gd name="connsiteX7" fmla="*/ 30956 w 135731"/>
                    <a:gd name="connsiteY7" fmla="*/ 53175 h 116041"/>
                    <a:gd name="connsiteX8" fmla="*/ 16669 w 135731"/>
                    <a:gd name="connsiteY8" fmla="*/ 60318 h 116041"/>
                    <a:gd name="connsiteX9" fmla="*/ 4762 w 135731"/>
                    <a:gd name="connsiteY9" fmla="*/ 69843 h 116041"/>
                    <a:gd name="connsiteX10" fmla="*/ 0 w 135731"/>
                    <a:gd name="connsiteY10" fmla="*/ 79368 h 116041"/>
                    <a:gd name="connsiteX11" fmla="*/ 11906 w 135731"/>
                    <a:gd name="connsiteY11" fmla="*/ 88893 h 116041"/>
                    <a:gd name="connsiteX12" fmla="*/ 26194 w 135731"/>
                    <a:gd name="connsiteY12" fmla="*/ 98418 h 116041"/>
                    <a:gd name="connsiteX13" fmla="*/ 42862 w 135731"/>
                    <a:gd name="connsiteY13" fmla="*/ 107943 h 116041"/>
                    <a:gd name="connsiteX14" fmla="*/ 73819 w 135731"/>
                    <a:gd name="connsiteY14" fmla="*/ 110325 h 116041"/>
                    <a:gd name="connsiteX15" fmla="*/ 71437 w 135731"/>
                    <a:gd name="connsiteY15" fmla="*/ 96037 h 116041"/>
                    <a:gd name="connsiteX16" fmla="*/ 73819 w 135731"/>
                    <a:gd name="connsiteY16" fmla="*/ 81750 h 116041"/>
                    <a:gd name="connsiteX17" fmla="*/ 80962 w 135731"/>
                    <a:gd name="connsiteY17" fmla="*/ 79368 h 116041"/>
                    <a:gd name="connsiteX18" fmla="*/ 116681 w 135731"/>
                    <a:gd name="connsiteY18" fmla="*/ 81750 h 116041"/>
                    <a:gd name="connsiteX19" fmla="*/ 126206 w 135731"/>
                    <a:gd name="connsiteY19" fmla="*/ 79368 h 116041"/>
                    <a:gd name="connsiteX20" fmla="*/ 133350 w 135731"/>
                    <a:gd name="connsiteY20" fmla="*/ 76987 h 116041"/>
                    <a:gd name="connsiteX21" fmla="*/ 135731 w 135731"/>
                    <a:gd name="connsiteY21" fmla="*/ 67462 h 116041"/>
                    <a:gd name="connsiteX22" fmla="*/ 133350 w 135731"/>
                    <a:gd name="connsiteY22" fmla="*/ 36506 h 116041"/>
                    <a:gd name="connsiteX23" fmla="*/ 121444 w 135731"/>
                    <a:gd name="connsiteY23" fmla="*/ 31743 h 116041"/>
                    <a:gd name="connsiteX24" fmla="*/ 100012 w 135731"/>
                    <a:gd name="connsiteY24" fmla="*/ 26981 h 116041"/>
                    <a:gd name="connsiteX25" fmla="*/ 83344 w 135731"/>
                    <a:gd name="connsiteY25" fmla="*/ 22218 h 116041"/>
                    <a:gd name="connsiteX26" fmla="*/ 76200 w 135731"/>
                    <a:gd name="connsiteY26" fmla="*/ 34125 h 11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5731" h="116041">
                      <a:moveTo>
                        <a:pt x="76200" y="34125"/>
                      </a:moveTo>
                      <a:lnTo>
                        <a:pt x="76200" y="34125"/>
                      </a:lnTo>
                      <a:cubicBezTo>
                        <a:pt x="64294" y="23806"/>
                        <a:pt x="53165" y="12514"/>
                        <a:pt x="40481" y="3168"/>
                      </a:cubicBezTo>
                      <a:cubicBezTo>
                        <a:pt x="37846" y="1227"/>
                        <a:pt x="33470" y="-1308"/>
                        <a:pt x="30956" y="787"/>
                      </a:cubicBezTo>
                      <a:cubicBezTo>
                        <a:pt x="27100" y="4001"/>
                        <a:pt x="27782" y="10312"/>
                        <a:pt x="26194" y="15075"/>
                      </a:cubicBezTo>
                      <a:lnTo>
                        <a:pt x="23812" y="22218"/>
                      </a:lnTo>
                      <a:cubicBezTo>
                        <a:pt x="24606" y="27774"/>
                        <a:pt x="24932" y="33418"/>
                        <a:pt x="26194" y="38887"/>
                      </a:cubicBezTo>
                      <a:cubicBezTo>
                        <a:pt x="27323" y="43779"/>
                        <a:pt x="30956" y="53175"/>
                        <a:pt x="30956" y="53175"/>
                      </a:cubicBezTo>
                      <a:cubicBezTo>
                        <a:pt x="25146" y="55111"/>
                        <a:pt x="21285" y="55702"/>
                        <a:pt x="16669" y="60318"/>
                      </a:cubicBezTo>
                      <a:cubicBezTo>
                        <a:pt x="5898" y="71089"/>
                        <a:pt x="18669" y="65208"/>
                        <a:pt x="4762" y="69843"/>
                      </a:cubicBezTo>
                      <a:cubicBezTo>
                        <a:pt x="3175" y="73018"/>
                        <a:pt x="0" y="75818"/>
                        <a:pt x="0" y="79368"/>
                      </a:cubicBezTo>
                      <a:cubicBezTo>
                        <a:pt x="0" y="86550"/>
                        <a:pt x="7445" y="87406"/>
                        <a:pt x="11906" y="88893"/>
                      </a:cubicBezTo>
                      <a:cubicBezTo>
                        <a:pt x="28532" y="105519"/>
                        <a:pt x="10110" y="89228"/>
                        <a:pt x="26194" y="98418"/>
                      </a:cubicBezTo>
                      <a:cubicBezTo>
                        <a:pt x="46378" y="109952"/>
                        <a:pt x="26483" y="102483"/>
                        <a:pt x="42862" y="107943"/>
                      </a:cubicBezTo>
                      <a:cubicBezTo>
                        <a:pt x="52155" y="114139"/>
                        <a:pt x="59668" y="121331"/>
                        <a:pt x="73819" y="110325"/>
                      </a:cubicBezTo>
                      <a:cubicBezTo>
                        <a:pt x="77630" y="107361"/>
                        <a:pt x="72231" y="100800"/>
                        <a:pt x="71437" y="96037"/>
                      </a:cubicBezTo>
                      <a:cubicBezTo>
                        <a:pt x="72231" y="91275"/>
                        <a:pt x="71424" y="85942"/>
                        <a:pt x="73819" y="81750"/>
                      </a:cubicBezTo>
                      <a:cubicBezTo>
                        <a:pt x="75064" y="79571"/>
                        <a:pt x="78452" y="79368"/>
                        <a:pt x="80962" y="79368"/>
                      </a:cubicBezTo>
                      <a:cubicBezTo>
                        <a:pt x="92895" y="79368"/>
                        <a:pt x="104775" y="80956"/>
                        <a:pt x="116681" y="81750"/>
                      </a:cubicBezTo>
                      <a:cubicBezTo>
                        <a:pt x="119856" y="80956"/>
                        <a:pt x="123059" y="80267"/>
                        <a:pt x="126206" y="79368"/>
                      </a:cubicBezTo>
                      <a:cubicBezTo>
                        <a:pt x="128620" y="78678"/>
                        <a:pt x="131782" y="78947"/>
                        <a:pt x="133350" y="76987"/>
                      </a:cubicBezTo>
                      <a:cubicBezTo>
                        <a:pt x="135394" y="74431"/>
                        <a:pt x="134937" y="70637"/>
                        <a:pt x="135731" y="67462"/>
                      </a:cubicBezTo>
                      <a:cubicBezTo>
                        <a:pt x="134937" y="57143"/>
                        <a:pt x="137193" y="46115"/>
                        <a:pt x="133350" y="36506"/>
                      </a:cubicBezTo>
                      <a:cubicBezTo>
                        <a:pt x="131763" y="32537"/>
                        <a:pt x="125446" y="33244"/>
                        <a:pt x="121444" y="31743"/>
                      </a:cubicBezTo>
                      <a:cubicBezTo>
                        <a:pt x="112067" y="28227"/>
                        <a:pt x="112260" y="29022"/>
                        <a:pt x="100012" y="26981"/>
                      </a:cubicBezTo>
                      <a:cubicBezTo>
                        <a:pt x="95499" y="25477"/>
                        <a:pt x="87825" y="22716"/>
                        <a:pt x="83344" y="22218"/>
                      </a:cubicBezTo>
                      <a:cubicBezTo>
                        <a:pt x="79399" y="21780"/>
                        <a:pt x="77391" y="32141"/>
                        <a:pt x="76200" y="34125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505" y="4932277"/>
              <a:ext cx="202426" cy="222854"/>
            </a:xfrm>
            <a:prstGeom prst="rect">
              <a:avLst/>
            </a:prstGeom>
          </p:spPr>
        </p:pic>
      </p:grpSp>
      <p:grpSp>
        <p:nvGrpSpPr>
          <p:cNvPr id="63" name="Gruppieren 62"/>
          <p:cNvGrpSpPr/>
          <p:nvPr/>
        </p:nvGrpSpPr>
        <p:grpSpPr>
          <a:xfrm>
            <a:off x="2201094" y="4860803"/>
            <a:ext cx="319142" cy="216581"/>
            <a:chOff x="128144" y="2996952"/>
            <a:chExt cx="673304" cy="720080"/>
          </a:xfrm>
        </p:grpSpPr>
        <p:sp>
          <p:nvSpPr>
            <p:cNvPr id="64" name="Trapezoid 63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hteck 64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htwinkliges Dreieck 65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htwinkliges Dreieck 66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hteck 68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hteck 71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hteck 72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4" name="Grafik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605" y="4496235"/>
            <a:ext cx="469997" cy="208288"/>
          </a:xfrm>
          <a:prstGeom prst="rect">
            <a:avLst/>
          </a:prstGeom>
        </p:spPr>
      </p:pic>
      <p:grpSp>
        <p:nvGrpSpPr>
          <p:cNvPr id="75" name="Gruppieren 74"/>
          <p:cNvGrpSpPr/>
          <p:nvPr/>
        </p:nvGrpSpPr>
        <p:grpSpPr>
          <a:xfrm>
            <a:off x="2566642" y="4946550"/>
            <a:ext cx="236723" cy="201185"/>
            <a:chOff x="3065620" y="3495219"/>
            <a:chExt cx="432375" cy="433110"/>
          </a:xfrm>
        </p:grpSpPr>
        <p:sp>
          <p:nvSpPr>
            <p:cNvPr id="76" name="Rechteck 75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77" name="Gruppieren 76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80" name="Ellipse 79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3" name="Gerader Verbinder 82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4" name="Gerader Verbinder 83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5" name="Gerader Verbinder 84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" name="Gerader Verbinder 85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78" name="Trapezoid 77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hteck 78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7" name="Picture 8" descr="Résultat de recherche d'images pour &quot;schweiz wappen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70" y="3555173"/>
            <a:ext cx="304725" cy="3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feld 87"/>
          <p:cNvSpPr txBox="1"/>
          <p:nvPr/>
        </p:nvSpPr>
        <p:spPr>
          <a:xfrm>
            <a:off x="3376677" y="2908144"/>
            <a:ext cx="311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FF0000"/>
                </a:solidFill>
                <a:latin typeface="Arial"/>
              </a:rPr>
              <a:t>four</a:t>
            </a:r>
            <a:r>
              <a:rPr lang="de-CH" sz="2400" dirty="0">
                <a:solidFill>
                  <a:srgbClr val="FF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FF0000"/>
                </a:solidFill>
                <a:latin typeface="Arial"/>
              </a:rPr>
              <a:t>groups</a:t>
            </a:r>
            <a:r>
              <a:rPr lang="de-CH" sz="2400" dirty="0">
                <a:solidFill>
                  <a:srgbClr val="FF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FF0000"/>
                </a:solidFill>
                <a:latin typeface="Arial"/>
              </a:rPr>
              <a:t>of</a:t>
            </a:r>
            <a:r>
              <a:rPr lang="de-CH" sz="2400" dirty="0">
                <a:solidFill>
                  <a:srgbClr val="FF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FF0000"/>
                </a:solidFill>
                <a:latin typeface="Arial"/>
              </a:rPr>
              <a:t>actors</a:t>
            </a:r>
            <a:endParaRPr lang="de-CH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2096063" y="5817399"/>
            <a:ext cx="468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FF0000"/>
                </a:solidFill>
                <a:latin typeface="Arial"/>
              </a:rPr>
              <a:t>checklists</a:t>
            </a:r>
            <a:r>
              <a:rPr lang="de-CH" sz="2400" dirty="0">
                <a:solidFill>
                  <a:srgbClr val="FF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FF0000"/>
                </a:solidFill>
                <a:latin typeface="Arial"/>
              </a:rPr>
              <a:t>and</a:t>
            </a:r>
            <a:r>
              <a:rPr lang="de-CH" sz="2400" dirty="0">
                <a:solidFill>
                  <a:srgbClr val="FF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FF0000"/>
                </a:solidFill>
                <a:latin typeface="Arial"/>
              </a:rPr>
              <a:t>instruction</a:t>
            </a:r>
            <a:r>
              <a:rPr lang="de-CH" sz="2400" dirty="0">
                <a:solidFill>
                  <a:srgbClr val="FF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FF0000"/>
                </a:solidFill>
                <a:latin typeface="Arial"/>
              </a:rPr>
              <a:t>leaflets</a:t>
            </a:r>
            <a:r>
              <a:rPr lang="de-CH" sz="2400" dirty="0">
                <a:solidFill>
                  <a:srgbClr val="FF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74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uiExpand="1" build="p"/>
      <p:bldP spid="88" grpId="0" uiExpand="1" build="p"/>
      <p:bldP spid="8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1254696" y="5926038"/>
            <a:ext cx="9073008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 flipV="1">
            <a:off x="2423441" y="1303949"/>
            <a:ext cx="66468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4" name="Gerade Verbindung 60"/>
          <p:cNvCxnSpPr/>
          <p:nvPr/>
        </p:nvCxnSpPr>
        <p:spPr>
          <a:xfrm>
            <a:off x="4749853" y="1212284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" name="Ellipse 4"/>
          <p:cNvSpPr/>
          <p:nvPr/>
        </p:nvSpPr>
        <p:spPr>
          <a:xfrm>
            <a:off x="2224034" y="1212284"/>
            <a:ext cx="199407" cy="19940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17750" y="804957"/>
            <a:ext cx="1006049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FMD-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outbreak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Switzerland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755786" y="1533550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755786" y="2146198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Killing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disposal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725391" y="1810868"/>
            <a:ext cx="957188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Define the protection and surveillance zones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85126" y="879939"/>
            <a:ext cx="208013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</a:t>
            </a:r>
          </a:p>
        </p:txBody>
      </p:sp>
      <p:sp>
        <p:nvSpPr>
          <p:cNvPr id="11" name="Rechteck 10"/>
          <p:cNvSpPr/>
          <p:nvPr/>
        </p:nvSpPr>
        <p:spPr>
          <a:xfrm>
            <a:off x="4756661" y="879939"/>
            <a:ext cx="2319605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44767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producers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farmers</a:t>
            </a:r>
            <a:endParaRPr kumimoji="0" lang="de-CH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76264" y="879939"/>
            <a:ext cx="166172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54292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merchants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transporters</a:t>
            </a:r>
            <a:endParaRPr kumimoji="0" lang="de-CH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737989" y="879939"/>
            <a:ext cx="1661722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71437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industry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cheese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dairies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cxnSp>
        <p:nvCxnSpPr>
          <p:cNvPr id="14" name="Gerade Verbindung 17"/>
          <p:cNvCxnSpPr/>
          <p:nvPr/>
        </p:nvCxnSpPr>
        <p:spPr>
          <a:xfrm>
            <a:off x="2689317" y="1212284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Textfeld 14"/>
          <p:cNvSpPr txBox="1"/>
          <p:nvPr/>
        </p:nvSpPr>
        <p:spPr>
          <a:xfrm rot="18197596">
            <a:off x="1753173" y="2030649"/>
            <a:ext cx="119644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Standstill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3538299" y="1320671"/>
            <a:ext cx="1144918" cy="40893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Counselling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committee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sector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818483" y="2290578"/>
            <a:ext cx="864096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Information /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3088130" y="1932363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5421757" y="1691994"/>
            <a:ext cx="72394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9267680" y="1677566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</a:t>
            </a: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088130" y="2530584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22" name="Gerade Verbindung 61"/>
          <p:cNvCxnSpPr/>
          <p:nvPr/>
        </p:nvCxnSpPr>
        <p:spPr>
          <a:xfrm>
            <a:off x="7076266" y="1212284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Gerade Verbindung 62"/>
          <p:cNvCxnSpPr/>
          <p:nvPr/>
        </p:nvCxnSpPr>
        <p:spPr>
          <a:xfrm>
            <a:off x="8737989" y="1212284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" name="Abgerundetes Rechteck 23"/>
          <p:cNvSpPr/>
          <p:nvPr/>
        </p:nvSpPr>
        <p:spPr>
          <a:xfrm>
            <a:off x="7275672" y="1691994"/>
            <a:ext cx="99703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4699204" y="2409095"/>
            <a:ext cx="64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4699443" y="2494090"/>
            <a:ext cx="126785" cy="152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4696703" y="2583194"/>
            <a:ext cx="198556" cy="127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749853" y="1278753"/>
            <a:ext cx="0" cy="112997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816322" y="1364119"/>
            <a:ext cx="0" cy="112997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4749854" y="1278753"/>
            <a:ext cx="485223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4825115" y="1362806"/>
            <a:ext cx="292463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7740954" y="1370417"/>
            <a:ext cx="8793" cy="2894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4882791" y="1478160"/>
            <a:ext cx="1102" cy="11005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 flipV="1">
            <a:off x="4882791" y="1478160"/>
            <a:ext cx="86409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2290503" y="1530201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2290503" y="2608131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non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 flipH="1">
            <a:off x="5746887" y="1478160"/>
            <a:ext cx="0" cy="1742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H="1">
            <a:off x="9602085" y="1278752"/>
            <a:ext cx="0" cy="37361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 flipH="1">
            <a:off x="3087306" y="1303949"/>
            <a:ext cx="824" cy="1631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979376" y="1324658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1.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78270" y="1932867"/>
            <a:ext cx="139584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Stop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42" name="Gerade Verbindung 63"/>
          <p:cNvCxnSpPr/>
          <p:nvPr/>
        </p:nvCxnSpPr>
        <p:spPr>
          <a:xfrm>
            <a:off x="10399712" y="1212284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43" name="Gruppieren 42"/>
          <p:cNvGrpSpPr/>
          <p:nvPr/>
        </p:nvGrpSpPr>
        <p:grpSpPr>
          <a:xfrm>
            <a:off x="4808976" y="901226"/>
            <a:ext cx="463659" cy="295312"/>
            <a:chOff x="5774496" y="4764891"/>
            <a:chExt cx="773435" cy="456425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5774496" y="4764891"/>
              <a:ext cx="553528" cy="456425"/>
              <a:chOff x="465262" y="2204892"/>
              <a:chExt cx="722362" cy="605172"/>
            </a:xfrm>
          </p:grpSpPr>
          <p:grpSp>
            <p:nvGrpSpPr>
              <p:cNvPr id="46" name="Gruppieren 45"/>
              <p:cNvGrpSpPr/>
              <p:nvPr/>
            </p:nvGrpSpPr>
            <p:grpSpPr>
              <a:xfrm>
                <a:off x="465262" y="2204892"/>
                <a:ext cx="722362" cy="504028"/>
                <a:chOff x="465262" y="2204892"/>
                <a:chExt cx="722362" cy="504028"/>
              </a:xfrm>
            </p:grpSpPr>
            <p:sp>
              <p:nvSpPr>
                <p:cNvPr id="80" name="Rechteck 79"/>
                <p:cNvSpPr/>
                <p:nvPr/>
              </p:nvSpPr>
              <p:spPr>
                <a:xfrm>
                  <a:off x="465262" y="2420888"/>
                  <a:ext cx="722362" cy="288032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Trapezoid 80"/>
                <p:cNvSpPr/>
                <p:nvPr/>
              </p:nvSpPr>
              <p:spPr>
                <a:xfrm>
                  <a:off x="465262" y="2285970"/>
                  <a:ext cx="722362" cy="125596"/>
                </a:xfrm>
                <a:prstGeom prst="trapezoid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Auf der gleichen Seite des Rechtecks liegende Ecken abrunden 81"/>
                <p:cNvSpPr/>
                <p:nvPr/>
              </p:nvSpPr>
              <p:spPr>
                <a:xfrm>
                  <a:off x="535003" y="2528900"/>
                  <a:ext cx="144016" cy="180020"/>
                </a:xfrm>
                <a:prstGeom prst="round2Same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Rechteck 82"/>
                <p:cNvSpPr/>
                <p:nvPr/>
              </p:nvSpPr>
              <p:spPr>
                <a:xfrm>
                  <a:off x="1043608" y="2204892"/>
                  <a:ext cx="46331" cy="81078"/>
                </a:xfrm>
                <a:prstGeom prst="rect">
                  <a:avLst/>
                </a:prstGeom>
                <a:solidFill>
                  <a:srgbClr val="EEECE1">
                    <a:lumMod val="1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" name="Gruppieren 46"/>
              <p:cNvGrpSpPr/>
              <p:nvPr/>
            </p:nvGrpSpPr>
            <p:grpSpPr>
              <a:xfrm>
                <a:off x="827677" y="2518926"/>
                <a:ext cx="283312" cy="291138"/>
                <a:chOff x="-60718" y="1777876"/>
                <a:chExt cx="809292" cy="790134"/>
              </a:xfrm>
            </p:grpSpPr>
            <p:cxnSp>
              <p:nvCxnSpPr>
                <p:cNvPr id="48" name="Gerader Verbinder 47"/>
                <p:cNvCxnSpPr/>
                <p:nvPr/>
              </p:nvCxnSpPr>
              <p:spPr>
                <a:xfrm>
                  <a:off x="491841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9" name="Gerader Verbinder 48"/>
                <p:cNvCxnSpPr/>
                <p:nvPr/>
              </p:nvCxnSpPr>
              <p:spPr>
                <a:xfrm>
                  <a:off x="460542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0" name="Gerader Verbinder 49"/>
                <p:cNvCxnSpPr/>
                <p:nvPr/>
              </p:nvCxnSpPr>
              <p:spPr>
                <a:xfrm>
                  <a:off x="86075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" name="Gerader Verbinder 50"/>
                <p:cNvCxnSpPr/>
                <p:nvPr/>
              </p:nvCxnSpPr>
              <p:spPr>
                <a:xfrm>
                  <a:off x="52163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2" name="Gerader Verbinder 51"/>
                <p:cNvCxnSpPr>
                  <a:stCxn id="56" idx="3"/>
                </p:cNvCxnSpPr>
                <p:nvPr/>
              </p:nvCxnSpPr>
              <p:spPr>
                <a:xfrm flipH="1">
                  <a:off x="131314" y="2475098"/>
                  <a:ext cx="6275" cy="2819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" name="Gerader Verbinder 52"/>
                <p:cNvCxnSpPr/>
                <p:nvPr/>
              </p:nvCxnSpPr>
              <p:spPr>
                <a:xfrm>
                  <a:off x="184274" y="2447368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4" name="Gerader Verbinder 53"/>
                <p:cNvCxnSpPr/>
                <p:nvPr/>
              </p:nvCxnSpPr>
              <p:spPr>
                <a:xfrm>
                  <a:off x="251520" y="2444987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5" name="Gerader Verbinder 54"/>
                <p:cNvCxnSpPr>
                  <a:stCxn id="56" idx="5"/>
                </p:cNvCxnSpPr>
                <p:nvPr/>
              </p:nvCxnSpPr>
              <p:spPr>
                <a:xfrm>
                  <a:off x="282849" y="2475098"/>
                  <a:ext cx="16869" cy="177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6" name="Ellipse 55"/>
                <p:cNvSpPr/>
                <p:nvPr/>
              </p:nvSpPr>
              <p:spPr>
                <a:xfrm>
                  <a:off x="107504" y="2371365"/>
                  <a:ext cx="205430" cy="121531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Auf der gleichen Seite des Rechtecks liegende Ecken abrunden 56"/>
                <p:cNvSpPr/>
                <p:nvPr/>
              </p:nvSpPr>
              <p:spPr>
                <a:xfrm>
                  <a:off x="35496" y="1988839"/>
                  <a:ext cx="554876" cy="437411"/>
                </a:xfrm>
                <a:prstGeom prst="round2Same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Trapezoid 57"/>
                <p:cNvSpPr/>
                <p:nvPr/>
              </p:nvSpPr>
              <p:spPr>
                <a:xfrm rot="20514951">
                  <a:off x="426838" y="1979867"/>
                  <a:ext cx="291830" cy="248115"/>
                </a:xfrm>
                <a:prstGeom prst="trapezoid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Gleichschenkliges Dreieck 58"/>
                <p:cNvSpPr/>
                <p:nvPr/>
              </p:nvSpPr>
              <p:spPr>
                <a:xfrm rot="1743933">
                  <a:off x="564461" y="1777876"/>
                  <a:ext cx="52001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Gleichschenkliges Dreieck 59"/>
                <p:cNvSpPr/>
                <p:nvPr/>
              </p:nvSpPr>
              <p:spPr>
                <a:xfrm rot="19358735">
                  <a:off x="460280" y="1784492"/>
                  <a:ext cx="45719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Abgerundetes Rechteck 60"/>
                <p:cNvSpPr/>
                <p:nvPr/>
              </p:nvSpPr>
              <p:spPr>
                <a:xfrm>
                  <a:off x="495115" y="1881483"/>
                  <a:ext cx="97537" cy="8634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62" name="Gerader Verbinder 61"/>
                <p:cNvCxnSpPr/>
                <p:nvPr/>
              </p:nvCxnSpPr>
              <p:spPr>
                <a:xfrm>
                  <a:off x="588271" y="1888057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63" name="Gerader Verbinder 62"/>
                <p:cNvCxnSpPr>
                  <a:endCxn id="65" idx="0"/>
                </p:cNvCxnSpPr>
                <p:nvPr/>
              </p:nvCxnSpPr>
              <p:spPr>
                <a:xfrm>
                  <a:off x="495215" y="1885676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64" name="Ellipse 63"/>
                <p:cNvSpPr/>
                <p:nvPr/>
              </p:nvSpPr>
              <p:spPr>
                <a:xfrm>
                  <a:off x="534931" y="1950586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Ellipse 64"/>
                <p:cNvSpPr/>
                <p:nvPr/>
              </p:nvSpPr>
              <p:spPr>
                <a:xfrm>
                  <a:off x="446256" y="1951164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Ellipse 65"/>
                <p:cNvSpPr/>
                <p:nvPr/>
              </p:nvSpPr>
              <p:spPr>
                <a:xfrm>
                  <a:off x="460542" y="2123752"/>
                  <a:ext cx="288032" cy="144016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Ellipse 66"/>
                <p:cNvSpPr/>
                <p:nvPr/>
              </p:nvSpPr>
              <p:spPr>
                <a:xfrm flipH="1" flipV="1">
                  <a:off x="495215" y="1979736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Ellipse 67"/>
                <p:cNvSpPr/>
                <p:nvPr/>
              </p:nvSpPr>
              <p:spPr>
                <a:xfrm flipH="1" flipV="1">
                  <a:off x="550556" y="1982117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Ellipse 68"/>
                <p:cNvSpPr/>
                <p:nvPr/>
              </p:nvSpPr>
              <p:spPr>
                <a:xfrm flipH="1" flipV="1">
                  <a:off x="640472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 flipH="1" flipV="1">
                  <a:off x="532550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 flipV="1">
                  <a:off x="586752" y="1869054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Ellipse 71"/>
                <p:cNvSpPr/>
                <p:nvPr/>
              </p:nvSpPr>
              <p:spPr>
                <a:xfrm flipV="1">
                  <a:off x="419487" y="1864390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ihandform 72"/>
                <p:cNvSpPr/>
                <p:nvPr/>
              </p:nvSpPr>
              <p:spPr>
                <a:xfrm>
                  <a:off x="-43209" y="2016919"/>
                  <a:ext cx="90834" cy="345281"/>
                </a:xfrm>
                <a:custGeom>
                  <a:avLst/>
                  <a:gdLst>
                    <a:gd name="connsiteX0" fmla="*/ 90834 w 90834"/>
                    <a:gd name="connsiteY0" fmla="*/ 0 h 345281"/>
                    <a:gd name="connsiteX1" fmla="*/ 59878 w 90834"/>
                    <a:gd name="connsiteY1" fmla="*/ 2381 h 345281"/>
                    <a:gd name="connsiteX2" fmla="*/ 52734 w 90834"/>
                    <a:gd name="connsiteY2" fmla="*/ 4762 h 345281"/>
                    <a:gd name="connsiteX3" fmla="*/ 40828 w 90834"/>
                    <a:gd name="connsiteY3" fmla="*/ 14287 h 345281"/>
                    <a:gd name="connsiteX4" fmla="*/ 38446 w 90834"/>
                    <a:gd name="connsiteY4" fmla="*/ 21431 h 345281"/>
                    <a:gd name="connsiteX5" fmla="*/ 36065 w 90834"/>
                    <a:gd name="connsiteY5" fmla="*/ 42862 h 345281"/>
                    <a:gd name="connsiteX6" fmla="*/ 28921 w 90834"/>
                    <a:gd name="connsiteY6" fmla="*/ 47625 h 345281"/>
                    <a:gd name="connsiteX7" fmla="*/ 26540 w 90834"/>
                    <a:gd name="connsiteY7" fmla="*/ 54769 h 345281"/>
                    <a:gd name="connsiteX8" fmla="*/ 17015 w 90834"/>
                    <a:gd name="connsiteY8" fmla="*/ 69056 h 345281"/>
                    <a:gd name="connsiteX9" fmla="*/ 24159 w 90834"/>
                    <a:gd name="connsiteY9" fmla="*/ 71437 h 345281"/>
                    <a:gd name="connsiteX10" fmla="*/ 26540 w 90834"/>
                    <a:gd name="connsiteY10" fmla="*/ 78581 h 345281"/>
                    <a:gd name="connsiteX11" fmla="*/ 40828 w 90834"/>
                    <a:gd name="connsiteY11" fmla="*/ 92869 h 345281"/>
                    <a:gd name="connsiteX12" fmla="*/ 45590 w 90834"/>
                    <a:gd name="connsiteY12" fmla="*/ 100012 h 345281"/>
                    <a:gd name="connsiteX13" fmla="*/ 50353 w 90834"/>
                    <a:gd name="connsiteY13" fmla="*/ 114300 h 345281"/>
                    <a:gd name="connsiteX14" fmla="*/ 47972 w 90834"/>
                    <a:gd name="connsiteY14" fmla="*/ 128587 h 345281"/>
                    <a:gd name="connsiteX15" fmla="*/ 40828 w 90834"/>
                    <a:gd name="connsiteY15" fmla="*/ 130969 h 345281"/>
                    <a:gd name="connsiteX16" fmla="*/ 21778 w 90834"/>
                    <a:gd name="connsiteY16" fmla="*/ 138112 h 345281"/>
                    <a:gd name="connsiteX17" fmla="*/ 14634 w 90834"/>
                    <a:gd name="connsiteY17" fmla="*/ 145256 h 345281"/>
                    <a:gd name="connsiteX18" fmla="*/ 12253 w 90834"/>
                    <a:gd name="connsiteY18" fmla="*/ 152400 h 345281"/>
                    <a:gd name="connsiteX19" fmla="*/ 14634 w 90834"/>
                    <a:gd name="connsiteY19" fmla="*/ 171450 h 345281"/>
                    <a:gd name="connsiteX20" fmla="*/ 26540 w 90834"/>
                    <a:gd name="connsiteY20" fmla="*/ 185737 h 345281"/>
                    <a:gd name="connsiteX21" fmla="*/ 31303 w 90834"/>
                    <a:gd name="connsiteY21" fmla="*/ 200025 h 345281"/>
                    <a:gd name="connsiteX22" fmla="*/ 36065 w 90834"/>
                    <a:gd name="connsiteY22" fmla="*/ 216694 h 345281"/>
                    <a:gd name="connsiteX23" fmla="*/ 21778 w 90834"/>
                    <a:gd name="connsiteY23" fmla="*/ 226219 h 345281"/>
                    <a:gd name="connsiteX24" fmla="*/ 7490 w 90834"/>
                    <a:gd name="connsiteY24" fmla="*/ 238125 h 345281"/>
                    <a:gd name="connsiteX25" fmla="*/ 5109 w 90834"/>
                    <a:gd name="connsiteY25" fmla="*/ 328612 h 345281"/>
                    <a:gd name="connsiteX26" fmla="*/ 9871 w 90834"/>
                    <a:gd name="connsiteY26" fmla="*/ 345281 h 34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0834" h="345281">
                      <a:moveTo>
                        <a:pt x="90834" y="0"/>
                      </a:moveTo>
                      <a:cubicBezTo>
                        <a:pt x="80515" y="794"/>
                        <a:pt x="70147" y="1097"/>
                        <a:pt x="59878" y="2381"/>
                      </a:cubicBezTo>
                      <a:cubicBezTo>
                        <a:pt x="57387" y="2692"/>
                        <a:pt x="54694" y="3194"/>
                        <a:pt x="52734" y="4762"/>
                      </a:cubicBezTo>
                      <a:cubicBezTo>
                        <a:pt x="37347" y="17072"/>
                        <a:pt x="58785" y="8302"/>
                        <a:pt x="40828" y="14287"/>
                      </a:cubicBezTo>
                      <a:cubicBezTo>
                        <a:pt x="40034" y="16668"/>
                        <a:pt x="38859" y="18955"/>
                        <a:pt x="38446" y="21431"/>
                      </a:cubicBezTo>
                      <a:cubicBezTo>
                        <a:pt x="37264" y="28521"/>
                        <a:pt x="38521" y="36107"/>
                        <a:pt x="36065" y="42862"/>
                      </a:cubicBezTo>
                      <a:cubicBezTo>
                        <a:pt x="35087" y="45552"/>
                        <a:pt x="31302" y="46037"/>
                        <a:pt x="28921" y="47625"/>
                      </a:cubicBezTo>
                      <a:cubicBezTo>
                        <a:pt x="28127" y="50006"/>
                        <a:pt x="27759" y="52575"/>
                        <a:pt x="26540" y="54769"/>
                      </a:cubicBezTo>
                      <a:cubicBezTo>
                        <a:pt x="23760" y="59772"/>
                        <a:pt x="17015" y="69056"/>
                        <a:pt x="17015" y="69056"/>
                      </a:cubicBezTo>
                      <a:cubicBezTo>
                        <a:pt x="19396" y="69850"/>
                        <a:pt x="22384" y="69662"/>
                        <a:pt x="24159" y="71437"/>
                      </a:cubicBezTo>
                      <a:cubicBezTo>
                        <a:pt x="25934" y="73212"/>
                        <a:pt x="25295" y="76402"/>
                        <a:pt x="26540" y="78581"/>
                      </a:cubicBezTo>
                      <a:cubicBezTo>
                        <a:pt x="31992" y="88123"/>
                        <a:pt x="32840" y="87543"/>
                        <a:pt x="40828" y="92869"/>
                      </a:cubicBezTo>
                      <a:cubicBezTo>
                        <a:pt x="42415" y="95250"/>
                        <a:pt x="44428" y="97397"/>
                        <a:pt x="45590" y="100012"/>
                      </a:cubicBezTo>
                      <a:cubicBezTo>
                        <a:pt x="47629" y="104600"/>
                        <a:pt x="50353" y="114300"/>
                        <a:pt x="50353" y="114300"/>
                      </a:cubicBezTo>
                      <a:cubicBezTo>
                        <a:pt x="49559" y="119062"/>
                        <a:pt x="50367" y="124395"/>
                        <a:pt x="47972" y="128587"/>
                      </a:cubicBezTo>
                      <a:cubicBezTo>
                        <a:pt x="46727" y="130766"/>
                        <a:pt x="43178" y="130088"/>
                        <a:pt x="40828" y="130969"/>
                      </a:cubicBezTo>
                      <a:cubicBezTo>
                        <a:pt x="18068" y="139504"/>
                        <a:pt x="37980" y="132711"/>
                        <a:pt x="21778" y="138112"/>
                      </a:cubicBezTo>
                      <a:cubicBezTo>
                        <a:pt x="19397" y="140493"/>
                        <a:pt x="16502" y="142454"/>
                        <a:pt x="14634" y="145256"/>
                      </a:cubicBezTo>
                      <a:cubicBezTo>
                        <a:pt x="13242" y="147345"/>
                        <a:pt x="12253" y="149890"/>
                        <a:pt x="12253" y="152400"/>
                      </a:cubicBezTo>
                      <a:cubicBezTo>
                        <a:pt x="12253" y="158799"/>
                        <a:pt x="12950" y="165276"/>
                        <a:pt x="14634" y="171450"/>
                      </a:cubicBezTo>
                      <a:cubicBezTo>
                        <a:pt x="15878" y="176011"/>
                        <a:pt x="23710" y="182907"/>
                        <a:pt x="26540" y="185737"/>
                      </a:cubicBezTo>
                      <a:cubicBezTo>
                        <a:pt x="28128" y="190500"/>
                        <a:pt x="30086" y="195155"/>
                        <a:pt x="31303" y="200025"/>
                      </a:cubicBezTo>
                      <a:cubicBezTo>
                        <a:pt x="34293" y="211985"/>
                        <a:pt x="32649" y="206445"/>
                        <a:pt x="36065" y="216694"/>
                      </a:cubicBezTo>
                      <a:cubicBezTo>
                        <a:pt x="31303" y="219869"/>
                        <a:pt x="25826" y="222172"/>
                        <a:pt x="21778" y="226219"/>
                      </a:cubicBezTo>
                      <a:cubicBezTo>
                        <a:pt x="12610" y="235386"/>
                        <a:pt x="17436" y="231494"/>
                        <a:pt x="7490" y="238125"/>
                      </a:cubicBezTo>
                      <a:cubicBezTo>
                        <a:pt x="-4993" y="275576"/>
                        <a:pt x="978" y="252175"/>
                        <a:pt x="5109" y="328612"/>
                      </a:cubicBezTo>
                      <a:cubicBezTo>
                        <a:pt x="5605" y="337794"/>
                        <a:pt x="6659" y="338857"/>
                        <a:pt x="9871" y="345281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Gleichschenkliges Dreieck 73"/>
                <p:cNvSpPr/>
                <p:nvPr/>
              </p:nvSpPr>
              <p:spPr>
                <a:xfrm rot="10800000">
                  <a:off x="-60718" y="2356346"/>
                  <a:ext cx="45719" cy="45719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Abgerundetes Rechteck 74"/>
                <p:cNvSpPr/>
                <p:nvPr/>
              </p:nvSpPr>
              <p:spPr>
                <a:xfrm>
                  <a:off x="404569" y="2231454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Abgerundetes Rechteck 75"/>
                <p:cNvSpPr/>
                <p:nvPr/>
              </p:nvSpPr>
              <p:spPr>
                <a:xfrm>
                  <a:off x="436591" y="2253062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ihandform 76"/>
                <p:cNvSpPr/>
                <p:nvPr/>
              </p:nvSpPr>
              <p:spPr>
                <a:xfrm>
                  <a:off x="173121" y="2034731"/>
                  <a:ext cx="136945" cy="107156"/>
                </a:xfrm>
                <a:custGeom>
                  <a:avLst/>
                  <a:gdLst>
                    <a:gd name="connsiteX0" fmla="*/ 51220 w 136945"/>
                    <a:gd name="connsiteY0" fmla="*/ 0 h 107156"/>
                    <a:gd name="connsiteX1" fmla="*/ 51220 w 136945"/>
                    <a:gd name="connsiteY1" fmla="*/ 0 h 107156"/>
                    <a:gd name="connsiteX2" fmla="*/ 67889 w 136945"/>
                    <a:gd name="connsiteY2" fmla="*/ 14287 h 107156"/>
                    <a:gd name="connsiteX3" fmla="*/ 82177 w 136945"/>
                    <a:gd name="connsiteY3" fmla="*/ 19050 h 107156"/>
                    <a:gd name="connsiteX4" fmla="*/ 134564 w 136945"/>
                    <a:gd name="connsiteY4" fmla="*/ 19050 h 107156"/>
                    <a:gd name="connsiteX5" fmla="*/ 136945 w 136945"/>
                    <a:gd name="connsiteY5" fmla="*/ 28575 h 107156"/>
                    <a:gd name="connsiteX6" fmla="*/ 134564 w 136945"/>
                    <a:gd name="connsiteY6" fmla="*/ 57150 h 107156"/>
                    <a:gd name="connsiteX7" fmla="*/ 122658 w 136945"/>
                    <a:gd name="connsiteY7" fmla="*/ 66675 h 107156"/>
                    <a:gd name="connsiteX8" fmla="*/ 103608 w 136945"/>
                    <a:gd name="connsiteY8" fmla="*/ 71437 h 107156"/>
                    <a:gd name="connsiteX9" fmla="*/ 86939 w 136945"/>
                    <a:gd name="connsiteY9" fmla="*/ 76200 h 107156"/>
                    <a:gd name="connsiteX10" fmla="*/ 60745 w 136945"/>
                    <a:gd name="connsiteY10" fmla="*/ 85725 h 107156"/>
                    <a:gd name="connsiteX11" fmla="*/ 51220 w 136945"/>
                    <a:gd name="connsiteY11" fmla="*/ 102394 h 107156"/>
                    <a:gd name="connsiteX12" fmla="*/ 44077 w 136945"/>
                    <a:gd name="connsiteY12" fmla="*/ 107156 h 107156"/>
                    <a:gd name="connsiteX13" fmla="*/ 10739 w 136945"/>
                    <a:gd name="connsiteY13" fmla="*/ 97631 h 107156"/>
                    <a:gd name="connsiteX14" fmla="*/ 3595 w 136945"/>
                    <a:gd name="connsiteY14" fmla="*/ 95250 h 107156"/>
                    <a:gd name="connsiteX15" fmla="*/ 3595 w 136945"/>
                    <a:gd name="connsiteY15" fmla="*/ 57150 h 107156"/>
                    <a:gd name="connsiteX16" fmla="*/ 10739 w 136945"/>
                    <a:gd name="connsiteY16" fmla="*/ 54769 h 107156"/>
                    <a:gd name="connsiteX17" fmla="*/ 15502 w 136945"/>
                    <a:gd name="connsiteY17" fmla="*/ 47625 h 107156"/>
                    <a:gd name="connsiteX18" fmla="*/ 8358 w 136945"/>
                    <a:gd name="connsiteY18" fmla="*/ 23812 h 107156"/>
                    <a:gd name="connsiteX19" fmla="*/ 13120 w 136945"/>
                    <a:gd name="connsiteY19" fmla="*/ 16669 h 107156"/>
                    <a:gd name="connsiteX20" fmla="*/ 25027 w 136945"/>
                    <a:gd name="connsiteY20" fmla="*/ 14287 h 107156"/>
                    <a:gd name="connsiteX21" fmla="*/ 48839 w 136945"/>
                    <a:gd name="connsiteY21" fmla="*/ 9525 h 107156"/>
                    <a:gd name="connsiteX22" fmla="*/ 55983 w 136945"/>
                    <a:gd name="connsiteY22" fmla="*/ 7144 h 107156"/>
                    <a:gd name="connsiteX23" fmla="*/ 51220 w 136945"/>
                    <a:gd name="connsiteY23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6945" h="107156">
                      <a:moveTo>
                        <a:pt x="51220" y="0"/>
                      </a:moveTo>
                      <a:lnTo>
                        <a:pt x="51220" y="0"/>
                      </a:lnTo>
                      <a:cubicBezTo>
                        <a:pt x="56776" y="4762"/>
                        <a:pt x="61657" y="10452"/>
                        <a:pt x="67889" y="14287"/>
                      </a:cubicBezTo>
                      <a:cubicBezTo>
                        <a:pt x="72165" y="16918"/>
                        <a:pt x="82177" y="19050"/>
                        <a:pt x="82177" y="19050"/>
                      </a:cubicBezTo>
                      <a:cubicBezTo>
                        <a:pt x="96548" y="17613"/>
                        <a:pt x="120747" y="13736"/>
                        <a:pt x="134564" y="19050"/>
                      </a:cubicBezTo>
                      <a:cubicBezTo>
                        <a:pt x="137619" y="20225"/>
                        <a:pt x="136151" y="25400"/>
                        <a:pt x="136945" y="28575"/>
                      </a:cubicBezTo>
                      <a:cubicBezTo>
                        <a:pt x="136151" y="38100"/>
                        <a:pt x="137920" y="48201"/>
                        <a:pt x="134564" y="57150"/>
                      </a:cubicBezTo>
                      <a:cubicBezTo>
                        <a:pt x="132779" y="61909"/>
                        <a:pt x="126968" y="63981"/>
                        <a:pt x="122658" y="66675"/>
                      </a:cubicBezTo>
                      <a:cubicBezTo>
                        <a:pt x="119137" y="68876"/>
                        <a:pt x="105943" y="70918"/>
                        <a:pt x="103608" y="71437"/>
                      </a:cubicBezTo>
                      <a:cubicBezTo>
                        <a:pt x="94646" y="73429"/>
                        <a:pt x="94889" y="73550"/>
                        <a:pt x="86939" y="76200"/>
                      </a:cubicBezTo>
                      <a:cubicBezTo>
                        <a:pt x="76043" y="92547"/>
                        <a:pt x="90415" y="74936"/>
                        <a:pt x="60745" y="85725"/>
                      </a:cubicBezTo>
                      <a:cubicBezTo>
                        <a:pt x="58502" y="86541"/>
                        <a:pt x="51696" y="101823"/>
                        <a:pt x="51220" y="102394"/>
                      </a:cubicBezTo>
                      <a:cubicBezTo>
                        <a:pt x="49388" y="104592"/>
                        <a:pt x="46458" y="105569"/>
                        <a:pt x="44077" y="107156"/>
                      </a:cubicBezTo>
                      <a:cubicBezTo>
                        <a:pt x="20149" y="101175"/>
                        <a:pt x="31242" y="104465"/>
                        <a:pt x="10739" y="97631"/>
                      </a:cubicBezTo>
                      <a:lnTo>
                        <a:pt x="3595" y="95250"/>
                      </a:lnTo>
                      <a:cubicBezTo>
                        <a:pt x="-8" y="80838"/>
                        <a:pt x="-2260" y="76177"/>
                        <a:pt x="3595" y="57150"/>
                      </a:cubicBezTo>
                      <a:cubicBezTo>
                        <a:pt x="4333" y="54751"/>
                        <a:pt x="8358" y="55563"/>
                        <a:pt x="10739" y="54769"/>
                      </a:cubicBezTo>
                      <a:cubicBezTo>
                        <a:pt x="12327" y="52388"/>
                        <a:pt x="15217" y="50473"/>
                        <a:pt x="15502" y="47625"/>
                      </a:cubicBezTo>
                      <a:cubicBezTo>
                        <a:pt x="16834" y="34302"/>
                        <a:pt x="14133" y="32476"/>
                        <a:pt x="8358" y="23812"/>
                      </a:cubicBezTo>
                      <a:cubicBezTo>
                        <a:pt x="9945" y="21431"/>
                        <a:pt x="10635" y="18089"/>
                        <a:pt x="13120" y="16669"/>
                      </a:cubicBezTo>
                      <a:cubicBezTo>
                        <a:pt x="16634" y="14661"/>
                        <a:pt x="21100" y="15269"/>
                        <a:pt x="25027" y="14287"/>
                      </a:cubicBezTo>
                      <a:cubicBezTo>
                        <a:pt x="47185" y="8747"/>
                        <a:pt x="8015" y="15356"/>
                        <a:pt x="48839" y="9525"/>
                      </a:cubicBezTo>
                      <a:cubicBezTo>
                        <a:pt x="51220" y="8731"/>
                        <a:pt x="54023" y="8712"/>
                        <a:pt x="55983" y="7144"/>
                      </a:cubicBezTo>
                      <a:cubicBezTo>
                        <a:pt x="58218" y="5356"/>
                        <a:pt x="52014" y="1191"/>
                        <a:pt x="5122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Freihandform 77"/>
                <p:cNvSpPr/>
                <p:nvPr/>
              </p:nvSpPr>
              <p:spPr>
                <a:xfrm>
                  <a:off x="290421" y="2242797"/>
                  <a:ext cx="182174" cy="147637"/>
                </a:xfrm>
                <a:custGeom>
                  <a:avLst/>
                  <a:gdLst>
                    <a:gd name="connsiteX0" fmla="*/ 76200 w 182174"/>
                    <a:gd name="connsiteY0" fmla="*/ 0 h 147637"/>
                    <a:gd name="connsiteX1" fmla="*/ 76200 w 182174"/>
                    <a:gd name="connsiteY1" fmla="*/ 0 h 147637"/>
                    <a:gd name="connsiteX2" fmla="*/ 166687 w 182174"/>
                    <a:gd name="connsiteY2" fmla="*/ 40481 h 147637"/>
                    <a:gd name="connsiteX3" fmla="*/ 173831 w 182174"/>
                    <a:gd name="connsiteY3" fmla="*/ 42862 h 147637"/>
                    <a:gd name="connsiteX4" fmla="*/ 176212 w 182174"/>
                    <a:gd name="connsiteY4" fmla="*/ 71437 h 147637"/>
                    <a:gd name="connsiteX5" fmla="*/ 173831 w 182174"/>
                    <a:gd name="connsiteY5" fmla="*/ 78581 h 147637"/>
                    <a:gd name="connsiteX6" fmla="*/ 166687 w 182174"/>
                    <a:gd name="connsiteY6" fmla="*/ 83343 h 147637"/>
                    <a:gd name="connsiteX7" fmla="*/ 159543 w 182174"/>
                    <a:gd name="connsiteY7" fmla="*/ 90487 h 147637"/>
                    <a:gd name="connsiteX8" fmla="*/ 142875 w 182174"/>
                    <a:gd name="connsiteY8" fmla="*/ 97631 h 147637"/>
                    <a:gd name="connsiteX9" fmla="*/ 128587 w 182174"/>
                    <a:gd name="connsiteY9" fmla="*/ 100012 h 147637"/>
                    <a:gd name="connsiteX10" fmla="*/ 119062 w 182174"/>
                    <a:gd name="connsiteY10" fmla="*/ 104775 h 147637"/>
                    <a:gd name="connsiteX11" fmla="*/ 111918 w 182174"/>
                    <a:gd name="connsiteY11" fmla="*/ 119062 h 147637"/>
                    <a:gd name="connsiteX12" fmla="*/ 114300 w 182174"/>
                    <a:gd name="connsiteY12" fmla="*/ 140493 h 147637"/>
                    <a:gd name="connsiteX13" fmla="*/ 107156 w 182174"/>
                    <a:gd name="connsiteY13" fmla="*/ 145256 h 147637"/>
                    <a:gd name="connsiteX14" fmla="*/ 73818 w 182174"/>
                    <a:gd name="connsiteY14" fmla="*/ 147637 h 147637"/>
                    <a:gd name="connsiteX15" fmla="*/ 45243 w 182174"/>
                    <a:gd name="connsiteY15" fmla="*/ 145256 h 147637"/>
                    <a:gd name="connsiteX16" fmla="*/ 28575 w 182174"/>
                    <a:gd name="connsiteY16" fmla="*/ 142875 h 147637"/>
                    <a:gd name="connsiteX17" fmla="*/ 19050 w 182174"/>
                    <a:gd name="connsiteY17" fmla="*/ 135731 h 147637"/>
                    <a:gd name="connsiteX18" fmla="*/ 16668 w 182174"/>
                    <a:gd name="connsiteY18" fmla="*/ 128587 h 147637"/>
                    <a:gd name="connsiteX19" fmla="*/ 23812 w 182174"/>
                    <a:gd name="connsiteY19" fmla="*/ 109537 h 147637"/>
                    <a:gd name="connsiteX20" fmla="*/ 30956 w 182174"/>
                    <a:gd name="connsiteY20" fmla="*/ 100012 h 147637"/>
                    <a:gd name="connsiteX21" fmla="*/ 38100 w 182174"/>
                    <a:gd name="connsiteY21" fmla="*/ 95250 h 147637"/>
                    <a:gd name="connsiteX22" fmla="*/ 35718 w 182174"/>
                    <a:gd name="connsiteY22" fmla="*/ 85725 h 147637"/>
                    <a:gd name="connsiteX23" fmla="*/ 21431 w 182174"/>
                    <a:gd name="connsiteY23" fmla="*/ 66675 h 147637"/>
                    <a:gd name="connsiteX24" fmla="*/ 14287 w 182174"/>
                    <a:gd name="connsiteY24" fmla="*/ 64293 h 147637"/>
                    <a:gd name="connsiteX25" fmla="*/ 0 w 182174"/>
                    <a:gd name="connsiteY25" fmla="*/ 54768 h 147637"/>
                    <a:gd name="connsiteX26" fmla="*/ 7143 w 182174"/>
                    <a:gd name="connsiteY26" fmla="*/ 30956 h 147637"/>
                    <a:gd name="connsiteX27" fmla="*/ 26193 w 182174"/>
                    <a:gd name="connsiteY27" fmla="*/ 21431 h 147637"/>
                    <a:gd name="connsiteX28" fmla="*/ 42862 w 182174"/>
                    <a:gd name="connsiteY28" fmla="*/ 16668 h 147637"/>
                    <a:gd name="connsiteX29" fmla="*/ 57150 w 182174"/>
                    <a:gd name="connsiteY29" fmla="*/ 11906 h 147637"/>
                    <a:gd name="connsiteX30" fmla="*/ 69056 w 182174"/>
                    <a:gd name="connsiteY30" fmla="*/ 9525 h 147637"/>
                    <a:gd name="connsiteX31" fmla="*/ 76200 w 182174"/>
                    <a:gd name="connsiteY31" fmla="*/ 0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2174" h="147637">
                      <a:moveTo>
                        <a:pt x="76200" y="0"/>
                      </a:moveTo>
                      <a:lnTo>
                        <a:pt x="76200" y="0"/>
                      </a:lnTo>
                      <a:cubicBezTo>
                        <a:pt x="146252" y="43109"/>
                        <a:pt x="113964" y="36088"/>
                        <a:pt x="166687" y="40481"/>
                      </a:cubicBezTo>
                      <a:cubicBezTo>
                        <a:pt x="169068" y="41275"/>
                        <a:pt x="171586" y="41739"/>
                        <a:pt x="173831" y="42862"/>
                      </a:cubicBezTo>
                      <a:cubicBezTo>
                        <a:pt x="187929" y="49911"/>
                        <a:pt x="180916" y="51052"/>
                        <a:pt x="176212" y="71437"/>
                      </a:cubicBezTo>
                      <a:cubicBezTo>
                        <a:pt x="175648" y="73883"/>
                        <a:pt x="175399" y="76621"/>
                        <a:pt x="173831" y="78581"/>
                      </a:cubicBezTo>
                      <a:cubicBezTo>
                        <a:pt x="172043" y="80816"/>
                        <a:pt x="168886" y="81511"/>
                        <a:pt x="166687" y="83343"/>
                      </a:cubicBezTo>
                      <a:cubicBezTo>
                        <a:pt x="164100" y="85499"/>
                        <a:pt x="162283" y="88529"/>
                        <a:pt x="159543" y="90487"/>
                      </a:cubicBezTo>
                      <a:cubicBezTo>
                        <a:pt x="156255" y="92836"/>
                        <a:pt x="147389" y="96628"/>
                        <a:pt x="142875" y="97631"/>
                      </a:cubicBezTo>
                      <a:cubicBezTo>
                        <a:pt x="138162" y="98678"/>
                        <a:pt x="133350" y="99218"/>
                        <a:pt x="128587" y="100012"/>
                      </a:cubicBezTo>
                      <a:cubicBezTo>
                        <a:pt x="125412" y="101600"/>
                        <a:pt x="121789" y="102502"/>
                        <a:pt x="119062" y="104775"/>
                      </a:cubicBezTo>
                      <a:cubicBezTo>
                        <a:pt x="114802" y="108325"/>
                        <a:pt x="113543" y="114187"/>
                        <a:pt x="111918" y="119062"/>
                      </a:cubicBezTo>
                      <a:cubicBezTo>
                        <a:pt x="112712" y="126206"/>
                        <a:pt x="115586" y="133421"/>
                        <a:pt x="114300" y="140493"/>
                      </a:cubicBezTo>
                      <a:cubicBezTo>
                        <a:pt x="113788" y="143309"/>
                        <a:pt x="109975" y="144759"/>
                        <a:pt x="107156" y="145256"/>
                      </a:cubicBezTo>
                      <a:cubicBezTo>
                        <a:pt x="96185" y="147192"/>
                        <a:pt x="84931" y="146843"/>
                        <a:pt x="73818" y="147637"/>
                      </a:cubicBezTo>
                      <a:cubicBezTo>
                        <a:pt x="64293" y="146843"/>
                        <a:pt x="54749" y="146256"/>
                        <a:pt x="45243" y="145256"/>
                      </a:cubicBezTo>
                      <a:cubicBezTo>
                        <a:pt x="39661" y="144669"/>
                        <a:pt x="33849" y="144793"/>
                        <a:pt x="28575" y="142875"/>
                      </a:cubicBezTo>
                      <a:cubicBezTo>
                        <a:pt x="24845" y="141519"/>
                        <a:pt x="22225" y="138112"/>
                        <a:pt x="19050" y="135731"/>
                      </a:cubicBezTo>
                      <a:cubicBezTo>
                        <a:pt x="18256" y="133350"/>
                        <a:pt x="16668" y="131097"/>
                        <a:pt x="16668" y="128587"/>
                      </a:cubicBezTo>
                      <a:cubicBezTo>
                        <a:pt x="16668" y="118988"/>
                        <a:pt x="18887" y="116433"/>
                        <a:pt x="23812" y="109537"/>
                      </a:cubicBezTo>
                      <a:cubicBezTo>
                        <a:pt x="26119" y="106307"/>
                        <a:pt x="28150" y="102818"/>
                        <a:pt x="30956" y="100012"/>
                      </a:cubicBezTo>
                      <a:cubicBezTo>
                        <a:pt x="32980" y="97988"/>
                        <a:pt x="35719" y="96837"/>
                        <a:pt x="38100" y="95250"/>
                      </a:cubicBezTo>
                      <a:cubicBezTo>
                        <a:pt x="37306" y="92075"/>
                        <a:pt x="37007" y="88733"/>
                        <a:pt x="35718" y="85725"/>
                      </a:cubicBezTo>
                      <a:cubicBezTo>
                        <a:pt x="34111" y="81975"/>
                        <a:pt x="22135" y="67279"/>
                        <a:pt x="21431" y="66675"/>
                      </a:cubicBezTo>
                      <a:cubicBezTo>
                        <a:pt x="19525" y="65041"/>
                        <a:pt x="16481" y="65512"/>
                        <a:pt x="14287" y="64293"/>
                      </a:cubicBezTo>
                      <a:cubicBezTo>
                        <a:pt x="9284" y="61513"/>
                        <a:pt x="0" y="54768"/>
                        <a:pt x="0" y="54768"/>
                      </a:cubicBezTo>
                      <a:cubicBezTo>
                        <a:pt x="1499" y="44278"/>
                        <a:pt x="-76" y="38175"/>
                        <a:pt x="7143" y="30956"/>
                      </a:cubicBezTo>
                      <a:cubicBezTo>
                        <a:pt x="11747" y="26352"/>
                        <a:pt x="20734" y="23478"/>
                        <a:pt x="26193" y="21431"/>
                      </a:cubicBezTo>
                      <a:cubicBezTo>
                        <a:pt x="36854" y="17434"/>
                        <a:pt x="30365" y="20417"/>
                        <a:pt x="42862" y="16668"/>
                      </a:cubicBezTo>
                      <a:cubicBezTo>
                        <a:pt x="47670" y="15225"/>
                        <a:pt x="52227" y="12890"/>
                        <a:pt x="57150" y="11906"/>
                      </a:cubicBezTo>
                      <a:cubicBezTo>
                        <a:pt x="61119" y="11112"/>
                        <a:pt x="65151" y="10590"/>
                        <a:pt x="69056" y="9525"/>
                      </a:cubicBezTo>
                      <a:cubicBezTo>
                        <a:pt x="87440" y="4511"/>
                        <a:pt x="75009" y="1587"/>
                        <a:pt x="7620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Freihandform 78"/>
                <p:cNvSpPr/>
                <p:nvPr/>
              </p:nvSpPr>
              <p:spPr>
                <a:xfrm>
                  <a:off x="64291" y="2258594"/>
                  <a:ext cx="135731" cy="116041"/>
                </a:xfrm>
                <a:custGeom>
                  <a:avLst/>
                  <a:gdLst>
                    <a:gd name="connsiteX0" fmla="*/ 76200 w 135731"/>
                    <a:gd name="connsiteY0" fmla="*/ 34125 h 116041"/>
                    <a:gd name="connsiteX1" fmla="*/ 76200 w 135731"/>
                    <a:gd name="connsiteY1" fmla="*/ 34125 h 116041"/>
                    <a:gd name="connsiteX2" fmla="*/ 40481 w 135731"/>
                    <a:gd name="connsiteY2" fmla="*/ 3168 h 116041"/>
                    <a:gd name="connsiteX3" fmla="*/ 30956 w 135731"/>
                    <a:gd name="connsiteY3" fmla="*/ 787 h 116041"/>
                    <a:gd name="connsiteX4" fmla="*/ 26194 w 135731"/>
                    <a:gd name="connsiteY4" fmla="*/ 15075 h 116041"/>
                    <a:gd name="connsiteX5" fmla="*/ 23812 w 135731"/>
                    <a:gd name="connsiteY5" fmla="*/ 22218 h 116041"/>
                    <a:gd name="connsiteX6" fmla="*/ 26194 w 135731"/>
                    <a:gd name="connsiteY6" fmla="*/ 38887 h 116041"/>
                    <a:gd name="connsiteX7" fmla="*/ 30956 w 135731"/>
                    <a:gd name="connsiteY7" fmla="*/ 53175 h 116041"/>
                    <a:gd name="connsiteX8" fmla="*/ 16669 w 135731"/>
                    <a:gd name="connsiteY8" fmla="*/ 60318 h 116041"/>
                    <a:gd name="connsiteX9" fmla="*/ 4762 w 135731"/>
                    <a:gd name="connsiteY9" fmla="*/ 69843 h 116041"/>
                    <a:gd name="connsiteX10" fmla="*/ 0 w 135731"/>
                    <a:gd name="connsiteY10" fmla="*/ 79368 h 116041"/>
                    <a:gd name="connsiteX11" fmla="*/ 11906 w 135731"/>
                    <a:gd name="connsiteY11" fmla="*/ 88893 h 116041"/>
                    <a:gd name="connsiteX12" fmla="*/ 26194 w 135731"/>
                    <a:gd name="connsiteY12" fmla="*/ 98418 h 116041"/>
                    <a:gd name="connsiteX13" fmla="*/ 42862 w 135731"/>
                    <a:gd name="connsiteY13" fmla="*/ 107943 h 116041"/>
                    <a:gd name="connsiteX14" fmla="*/ 73819 w 135731"/>
                    <a:gd name="connsiteY14" fmla="*/ 110325 h 116041"/>
                    <a:gd name="connsiteX15" fmla="*/ 71437 w 135731"/>
                    <a:gd name="connsiteY15" fmla="*/ 96037 h 116041"/>
                    <a:gd name="connsiteX16" fmla="*/ 73819 w 135731"/>
                    <a:gd name="connsiteY16" fmla="*/ 81750 h 116041"/>
                    <a:gd name="connsiteX17" fmla="*/ 80962 w 135731"/>
                    <a:gd name="connsiteY17" fmla="*/ 79368 h 116041"/>
                    <a:gd name="connsiteX18" fmla="*/ 116681 w 135731"/>
                    <a:gd name="connsiteY18" fmla="*/ 81750 h 116041"/>
                    <a:gd name="connsiteX19" fmla="*/ 126206 w 135731"/>
                    <a:gd name="connsiteY19" fmla="*/ 79368 h 116041"/>
                    <a:gd name="connsiteX20" fmla="*/ 133350 w 135731"/>
                    <a:gd name="connsiteY20" fmla="*/ 76987 h 116041"/>
                    <a:gd name="connsiteX21" fmla="*/ 135731 w 135731"/>
                    <a:gd name="connsiteY21" fmla="*/ 67462 h 116041"/>
                    <a:gd name="connsiteX22" fmla="*/ 133350 w 135731"/>
                    <a:gd name="connsiteY22" fmla="*/ 36506 h 116041"/>
                    <a:gd name="connsiteX23" fmla="*/ 121444 w 135731"/>
                    <a:gd name="connsiteY23" fmla="*/ 31743 h 116041"/>
                    <a:gd name="connsiteX24" fmla="*/ 100012 w 135731"/>
                    <a:gd name="connsiteY24" fmla="*/ 26981 h 116041"/>
                    <a:gd name="connsiteX25" fmla="*/ 83344 w 135731"/>
                    <a:gd name="connsiteY25" fmla="*/ 22218 h 116041"/>
                    <a:gd name="connsiteX26" fmla="*/ 76200 w 135731"/>
                    <a:gd name="connsiteY26" fmla="*/ 34125 h 11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5731" h="116041">
                      <a:moveTo>
                        <a:pt x="76200" y="34125"/>
                      </a:moveTo>
                      <a:lnTo>
                        <a:pt x="76200" y="34125"/>
                      </a:lnTo>
                      <a:cubicBezTo>
                        <a:pt x="64294" y="23806"/>
                        <a:pt x="53165" y="12514"/>
                        <a:pt x="40481" y="3168"/>
                      </a:cubicBezTo>
                      <a:cubicBezTo>
                        <a:pt x="37846" y="1227"/>
                        <a:pt x="33470" y="-1308"/>
                        <a:pt x="30956" y="787"/>
                      </a:cubicBezTo>
                      <a:cubicBezTo>
                        <a:pt x="27100" y="4001"/>
                        <a:pt x="27782" y="10312"/>
                        <a:pt x="26194" y="15075"/>
                      </a:cubicBezTo>
                      <a:lnTo>
                        <a:pt x="23812" y="22218"/>
                      </a:lnTo>
                      <a:cubicBezTo>
                        <a:pt x="24606" y="27774"/>
                        <a:pt x="24932" y="33418"/>
                        <a:pt x="26194" y="38887"/>
                      </a:cubicBezTo>
                      <a:cubicBezTo>
                        <a:pt x="27323" y="43779"/>
                        <a:pt x="30956" y="53175"/>
                        <a:pt x="30956" y="53175"/>
                      </a:cubicBezTo>
                      <a:cubicBezTo>
                        <a:pt x="25146" y="55111"/>
                        <a:pt x="21285" y="55702"/>
                        <a:pt x="16669" y="60318"/>
                      </a:cubicBezTo>
                      <a:cubicBezTo>
                        <a:pt x="5898" y="71089"/>
                        <a:pt x="18669" y="65208"/>
                        <a:pt x="4762" y="69843"/>
                      </a:cubicBezTo>
                      <a:cubicBezTo>
                        <a:pt x="3175" y="73018"/>
                        <a:pt x="0" y="75818"/>
                        <a:pt x="0" y="79368"/>
                      </a:cubicBezTo>
                      <a:cubicBezTo>
                        <a:pt x="0" y="86550"/>
                        <a:pt x="7445" y="87406"/>
                        <a:pt x="11906" y="88893"/>
                      </a:cubicBezTo>
                      <a:cubicBezTo>
                        <a:pt x="28532" y="105519"/>
                        <a:pt x="10110" y="89228"/>
                        <a:pt x="26194" y="98418"/>
                      </a:cubicBezTo>
                      <a:cubicBezTo>
                        <a:pt x="46378" y="109952"/>
                        <a:pt x="26483" y="102483"/>
                        <a:pt x="42862" y="107943"/>
                      </a:cubicBezTo>
                      <a:cubicBezTo>
                        <a:pt x="52155" y="114139"/>
                        <a:pt x="59668" y="121331"/>
                        <a:pt x="73819" y="110325"/>
                      </a:cubicBezTo>
                      <a:cubicBezTo>
                        <a:pt x="77630" y="107361"/>
                        <a:pt x="72231" y="100800"/>
                        <a:pt x="71437" y="96037"/>
                      </a:cubicBezTo>
                      <a:cubicBezTo>
                        <a:pt x="72231" y="91275"/>
                        <a:pt x="71424" y="85942"/>
                        <a:pt x="73819" y="81750"/>
                      </a:cubicBezTo>
                      <a:cubicBezTo>
                        <a:pt x="75064" y="79571"/>
                        <a:pt x="78452" y="79368"/>
                        <a:pt x="80962" y="79368"/>
                      </a:cubicBezTo>
                      <a:cubicBezTo>
                        <a:pt x="92895" y="79368"/>
                        <a:pt x="104775" y="80956"/>
                        <a:pt x="116681" y="81750"/>
                      </a:cubicBezTo>
                      <a:cubicBezTo>
                        <a:pt x="119856" y="80956"/>
                        <a:pt x="123059" y="80267"/>
                        <a:pt x="126206" y="79368"/>
                      </a:cubicBezTo>
                      <a:cubicBezTo>
                        <a:pt x="128620" y="78678"/>
                        <a:pt x="131782" y="78947"/>
                        <a:pt x="133350" y="76987"/>
                      </a:cubicBezTo>
                      <a:cubicBezTo>
                        <a:pt x="135394" y="74431"/>
                        <a:pt x="134937" y="70637"/>
                        <a:pt x="135731" y="67462"/>
                      </a:cubicBezTo>
                      <a:cubicBezTo>
                        <a:pt x="134937" y="57143"/>
                        <a:pt x="137193" y="46115"/>
                        <a:pt x="133350" y="36506"/>
                      </a:cubicBezTo>
                      <a:cubicBezTo>
                        <a:pt x="131763" y="32537"/>
                        <a:pt x="125446" y="33244"/>
                        <a:pt x="121444" y="31743"/>
                      </a:cubicBezTo>
                      <a:cubicBezTo>
                        <a:pt x="112067" y="28227"/>
                        <a:pt x="112260" y="29022"/>
                        <a:pt x="100012" y="26981"/>
                      </a:cubicBezTo>
                      <a:cubicBezTo>
                        <a:pt x="95499" y="25477"/>
                        <a:pt x="87825" y="22716"/>
                        <a:pt x="83344" y="22218"/>
                      </a:cubicBezTo>
                      <a:cubicBezTo>
                        <a:pt x="79399" y="21780"/>
                        <a:pt x="77391" y="32141"/>
                        <a:pt x="76200" y="34125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505" y="4932277"/>
              <a:ext cx="202426" cy="222854"/>
            </a:xfrm>
            <a:prstGeom prst="rect">
              <a:avLst/>
            </a:prstGeom>
          </p:spPr>
        </p:pic>
      </p:grpSp>
      <p:grpSp>
        <p:nvGrpSpPr>
          <p:cNvPr id="84" name="Gruppieren 83"/>
          <p:cNvGrpSpPr/>
          <p:nvPr/>
        </p:nvGrpSpPr>
        <p:grpSpPr>
          <a:xfrm>
            <a:off x="8796989" y="916169"/>
            <a:ext cx="319142" cy="216581"/>
            <a:chOff x="128144" y="2996952"/>
            <a:chExt cx="673304" cy="720080"/>
          </a:xfrm>
        </p:grpSpPr>
        <p:sp>
          <p:nvSpPr>
            <p:cNvPr id="85" name="Trapezoid 84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hteck 85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htwinkliges Dreieck 86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htwinkliges Dreieck 87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hteck 88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hteck 89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hteck 90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hteck 91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hteck 92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hteck 93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5" name="Grafik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452" y="949257"/>
            <a:ext cx="469997" cy="208288"/>
          </a:xfrm>
          <a:prstGeom prst="rect">
            <a:avLst/>
          </a:prstGeom>
        </p:spPr>
      </p:pic>
      <p:grpSp>
        <p:nvGrpSpPr>
          <p:cNvPr id="96" name="Gruppieren 95"/>
          <p:cNvGrpSpPr/>
          <p:nvPr/>
        </p:nvGrpSpPr>
        <p:grpSpPr>
          <a:xfrm>
            <a:off x="9162537" y="982866"/>
            <a:ext cx="236723" cy="201185"/>
            <a:chOff x="3065620" y="3495219"/>
            <a:chExt cx="432375" cy="433110"/>
          </a:xfrm>
        </p:grpSpPr>
        <p:sp>
          <p:nvSpPr>
            <p:cNvPr id="97" name="Rechteck 96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8" name="Gruppieren 97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1" name="Ellipse 100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Ellipse 101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Ellipse 102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4" name="Gerader Verbinder 103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" name="Gerader Verbinder 104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6" name="Gerader Verbinder 105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7" name="Gerader Verbinder 106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9" name="Trapezoid 98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hteck 99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8" name="Gerade Verbindung 68"/>
          <p:cNvCxnSpPr/>
          <p:nvPr/>
        </p:nvCxnSpPr>
        <p:spPr>
          <a:xfrm>
            <a:off x="2622848" y="6729205"/>
            <a:ext cx="7776864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9" name="Gerade Verbindung 67"/>
          <p:cNvCxnSpPr/>
          <p:nvPr/>
        </p:nvCxnSpPr>
        <p:spPr>
          <a:xfrm>
            <a:off x="2622848" y="5333357"/>
            <a:ext cx="7776864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0" name="Abgerundetes Rechteck 109"/>
          <p:cNvSpPr/>
          <p:nvPr/>
        </p:nvSpPr>
        <p:spPr>
          <a:xfrm>
            <a:off x="1254696" y="3962090"/>
            <a:ext cx="1368152" cy="4643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sq" cmpd="sng" algn="ctr">
            <a:solidFill>
              <a:srgbClr val="7030A0"/>
            </a:solidFill>
            <a:prstDash val="solid"/>
            <a:beve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Abgerundetes Rechteck 110"/>
          <p:cNvSpPr/>
          <p:nvPr/>
        </p:nvSpPr>
        <p:spPr>
          <a:xfrm>
            <a:off x="1254696" y="5903117"/>
            <a:ext cx="1368152" cy="4669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surveillance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2" name="Gerade Verbindung 64"/>
          <p:cNvCxnSpPr/>
          <p:nvPr/>
        </p:nvCxnSpPr>
        <p:spPr>
          <a:xfrm>
            <a:off x="4550447" y="3206352"/>
            <a:ext cx="5849265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3" name="Line 26"/>
          <p:cNvSpPr>
            <a:spLocks noChangeShapeType="1"/>
          </p:cNvSpPr>
          <p:nvPr/>
        </p:nvSpPr>
        <p:spPr bwMode="auto">
          <a:xfrm>
            <a:off x="2317732" y="3339291"/>
            <a:ext cx="8809" cy="598220"/>
          </a:xfrm>
          <a:prstGeom prst="line">
            <a:avLst/>
          </a:prstGeom>
          <a:noFill/>
          <a:ln w="25400">
            <a:solidFill>
              <a:srgbClr val="7030A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114" name="Line 26"/>
          <p:cNvSpPr>
            <a:spLocks noChangeShapeType="1"/>
          </p:cNvSpPr>
          <p:nvPr/>
        </p:nvSpPr>
        <p:spPr bwMode="auto">
          <a:xfrm flipH="1">
            <a:off x="2326540" y="5189341"/>
            <a:ext cx="0" cy="664689"/>
          </a:xfrm>
          <a:prstGeom prst="line">
            <a:avLst/>
          </a:prstGeom>
          <a:noFill/>
          <a:ln w="25400">
            <a:solidFill>
              <a:srgbClr val="00B05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986032" y="4973589"/>
            <a:ext cx="15658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Resume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secure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conditions</a:t>
            </a:r>
            <a:endParaRPr lang="de-CH" sz="923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hteck 115"/>
          <p:cNvSpPr/>
          <p:nvPr/>
        </p:nvSpPr>
        <p:spPr>
          <a:xfrm>
            <a:off x="964307" y="2852341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2.</a:t>
            </a:r>
          </a:p>
        </p:txBody>
      </p:sp>
      <p:sp>
        <p:nvSpPr>
          <p:cNvPr id="117" name="Rechteck 116"/>
          <p:cNvSpPr/>
          <p:nvPr/>
        </p:nvSpPr>
        <p:spPr>
          <a:xfrm>
            <a:off x="964472" y="4341862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3.</a:t>
            </a:r>
          </a:p>
        </p:txBody>
      </p:sp>
      <p:sp>
        <p:nvSpPr>
          <p:cNvPr id="118" name="Rechteck 117"/>
          <p:cNvSpPr/>
          <p:nvPr/>
        </p:nvSpPr>
        <p:spPr bwMode="auto">
          <a:xfrm>
            <a:off x="5393267" y="1233268"/>
            <a:ext cx="4996170" cy="1447349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9" name="Rechteck 118"/>
          <p:cNvSpPr/>
          <p:nvPr/>
        </p:nvSpPr>
        <p:spPr bwMode="auto">
          <a:xfrm>
            <a:off x="2693210" y="1241720"/>
            <a:ext cx="2062797" cy="1484197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995425" y="1517283"/>
            <a:ext cx="1680921" cy="1493675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1" name="Line 26"/>
          <p:cNvSpPr>
            <a:spLocks noChangeShapeType="1"/>
          </p:cNvSpPr>
          <p:nvPr/>
        </p:nvSpPr>
        <p:spPr bwMode="auto">
          <a:xfrm flipV="1">
            <a:off x="4417509" y="3204389"/>
            <a:ext cx="458474" cy="93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H="1" flipV="1">
            <a:off x="4407255" y="2874007"/>
            <a:ext cx="0" cy="33234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3" name="Rechteck 122"/>
          <p:cNvSpPr/>
          <p:nvPr/>
        </p:nvSpPr>
        <p:spPr bwMode="auto">
          <a:xfrm>
            <a:off x="4749048" y="1241919"/>
            <a:ext cx="644219" cy="960377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4" name="Rechteck 123"/>
          <p:cNvSpPr/>
          <p:nvPr/>
        </p:nvSpPr>
        <p:spPr bwMode="auto">
          <a:xfrm>
            <a:off x="4753017" y="2200558"/>
            <a:ext cx="209516" cy="449064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5" name="Rechteck 124"/>
          <p:cNvSpPr/>
          <p:nvPr/>
        </p:nvSpPr>
        <p:spPr bwMode="auto">
          <a:xfrm>
            <a:off x="987854" y="2940979"/>
            <a:ext cx="480391" cy="575336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1409152" y="2991588"/>
            <a:ext cx="125162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incubation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pass</a:t>
            </a:r>
          </a:p>
        </p:txBody>
      </p:sp>
      <p:sp>
        <p:nvSpPr>
          <p:cNvPr id="127" name="Rechteck 126"/>
          <p:cNvSpPr/>
          <p:nvPr/>
        </p:nvSpPr>
        <p:spPr bwMode="auto">
          <a:xfrm>
            <a:off x="4392806" y="2869467"/>
            <a:ext cx="58823" cy="314286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4882790" y="3073415"/>
            <a:ext cx="5484486" cy="26028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lIns="0" tIns="43200" r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0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sym typeface="Wingdings"/>
              </a:rPr>
              <a:t>  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Wait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for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at least 7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days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until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all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animals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from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FMD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premises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have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been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culled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  </a:t>
            </a:r>
            <a:r>
              <a:rPr lang="de-CH" sz="10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sym typeface="Wingdings"/>
              </a:rPr>
              <a:t></a:t>
            </a:r>
            <a:endParaRPr lang="de-CH" sz="1108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129" name="Rechteck 128"/>
          <p:cNvSpPr/>
          <p:nvPr/>
        </p:nvSpPr>
        <p:spPr bwMode="auto">
          <a:xfrm>
            <a:off x="4696703" y="2666628"/>
            <a:ext cx="5703008" cy="723049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0" name="Abgerundetes Rechteck 129"/>
          <p:cNvSpPr/>
          <p:nvPr/>
        </p:nvSpPr>
        <p:spPr>
          <a:xfrm>
            <a:off x="2766864" y="2729111"/>
            <a:ext cx="1607672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Cleaning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disinfection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1" name="Rechteck 130"/>
          <p:cNvSpPr/>
          <p:nvPr/>
        </p:nvSpPr>
        <p:spPr bwMode="auto">
          <a:xfrm>
            <a:off x="2727387" y="2714253"/>
            <a:ext cx="1684241" cy="630479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2" name="Line 26"/>
          <p:cNvSpPr>
            <a:spLocks noChangeShapeType="1"/>
          </p:cNvSpPr>
          <p:nvPr/>
        </p:nvSpPr>
        <p:spPr bwMode="auto">
          <a:xfrm>
            <a:off x="2423442" y="3204388"/>
            <a:ext cx="1994066" cy="7553"/>
          </a:xfrm>
          <a:prstGeom prst="line">
            <a:avLst/>
          </a:prstGeom>
          <a:noFill/>
          <a:ln w="12700">
            <a:solidFill>
              <a:srgbClr val="FFFF00"/>
            </a:solidFill>
            <a:prstDash val="dashDot"/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33" name="Rechteck 132"/>
          <p:cNvSpPr/>
          <p:nvPr/>
        </p:nvSpPr>
        <p:spPr bwMode="auto">
          <a:xfrm>
            <a:off x="2696420" y="3182901"/>
            <a:ext cx="2010023" cy="51348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4" name="Rechteck 133"/>
          <p:cNvSpPr/>
          <p:nvPr/>
        </p:nvSpPr>
        <p:spPr bwMode="auto">
          <a:xfrm>
            <a:off x="1496364" y="3008222"/>
            <a:ext cx="1189828" cy="307911"/>
          </a:xfrm>
          <a:prstGeom prst="rect">
            <a:avLst/>
          </a:prstGeom>
          <a:solidFill>
            <a:srgbClr val="FFFFFF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5" name="Rechteck 134"/>
          <p:cNvSpPr/>
          <p:nvPr/>
        </p:nvSpPr>
        <p:spPr bwMode="auto">
          <a:xfrm>
            <a:off x="2444898" y="1278572"/>
            <a:ext cx="229350" cy="52133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6" name="Picture 8" descr="Résultat de recherche d'images pour &quot;schweiz wappen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34" y="925731"/>
            <a:ext cx="227715" cy="2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8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7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5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1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6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8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236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1" grpId="1"/>
      <p:bldP spid="110" grpId="0" animBg="1"/>
      <p:bldP spid="111" grpId="0" animBg="1"/>
      <p:bldP spid="113" grpId="0" animBg="1"/>
      <p:bldP spid="114" grpId="0" animBg="1"/>
      <p:bldP spid="115" grpId="0"/>
      <p:bldP spid="115" grpId="1"/>
      <p:bldP spid="116" grpId="0"/>
      <p:bldP spid="117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051" y="78429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Switzerland has a long and important tradition in dairy farming …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0056" y="1944128"/>
            <a:ext cx="7560840" cy="48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Bildergebnis für Schweizer Mil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08" y="3763424"/>
            <a:ext cx="2679893" cy="17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454" y="2691054"/>
            <a:ext cx="1866900" cy="2447925"/>
          </a:xfrm>
          <a:prstGeom prst="rect">
            <a:avLst/>
          </a:prstGeom>
        </p:spPr>
      </p:pic>
      <p:pic>
        <p:nvPicPr>
          <p:cNvPr id="31" name="Picture 16" descr="Bildergebnis für Schweizer Küh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61" y="1970999"/>
            <a:ext cx="2947650" cy="19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Glas, Milch, Weiß, Kuhmilch, Eingießen, Geträn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16" y="4743055"/>
            <a:ext cx="2476053" cy="1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Bildergebnis für yaourt suis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52" y="1825068"/>
            <a:ext cx="2892304" cy="19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uppieren 33"/>
          <p:cNvGrpSpPr/>
          <p:nvPr/>
        </p:nvGrpSpPr>
        <p:grpSpPr>
          <a:xfrm>
            <a:off x="4209505" y="3052961"/>
            <a:ext cx="2829707" cy="1853028"/>
            <a:chOff x="2698991" y="3383538"/>
            <a:chExt cx="2829707" cy="1853028"/>
          </a:xfrm>
        </p:grpSpPr>
        <p:pic>
          <p:nvPicPr>
            <p:cNvPr id="35" name="Picture 35" descr="Bildergebnis für yaour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991" y="3383538"/>
              <a:ext cx="2771837" cy="1842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hteck 35"/>
            <p:cNvSpPr/>
            <p:nvPr/>
          </p:nvSpPr>
          <p:spPr>
            <a:xfrm>
              <a:off x="5186938" y="5098067"/>
              <a:ext cx="341760" cy="138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300" dirty="0" err="1">
                  <a:solidFill>
                    <a:srgbClr val="000000"/>
                  </a:solidFill>
                  <a:latin typeface="Arial"/>
                </a:rPr>
                <a:t>by</a:t>
              </a:r>
              <a:r>
                <a:rPr lang="de-CH" sz="3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CH" sz="300" dirty="0" err="1">
                  <a:solidFill>
                    <a:srgbClr val="000000"/>
                  </a:solidFill>
                  <a:latin typeface="Arial"/>
                </a:rPr>
                <a:t>fred_v</a:t>
              </a:r>
              <a:endParaRPr lang="de-CH" sz="30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37" name="Picture 37" descr="Schokolade, Schweizer Schokolade, Süssigkeit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21" y="4843419"/>
            <a:ext cx="2189001" cy="14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9" descr="Bildergebnis für Schweizer Schokola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52" y="3052961"/>
            <a:ext cx="2892304" cy="162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1" descr="Datei:Toblerone-Spli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55" y="1761037"/>
            <a:ext cx="4301292" cy="125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ieren 16"/>
          <p:cNvGrpSpPr/>
          <p:nvPr/>
        </p:nvGrpSpPr>
        <p:grpSpPr>
          <a:xfrm>
            <a:off x="7004232" y="1954164"/>
            <a:ext cx="2629420" cy="1825993"/>
            <a:chOff x="6696452" y="2213784"/>
            <a:chExt cx="2110288" cy="158044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96452" y="2213784"/>
              <a:ext cx="2107252" cy="1580440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8301817" y="3649336"/>
              <a:ext cx="504923" cy="139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300" dirty="0" err="1">
                  <a:solidFill>
                    <a:srgbClr val="000000"/>
                  </a:solidFill>
                  <a:latin typeface="Arial"/>
                </a:rPr>
                <a:t>By</a:t>
              </a:r>
              <a:r>
                <a:rPr lang="de-CH" sz="300" dirty="0">
                  <a:solidFill>
                    <a:srgbClr val="000000"/>
                  </a:solidFill>
                  <a:latin typeface="Arial"/>
                </a:rPr>
                <a:t> PDPhoto.org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4466915" y="3121458"/>
            <a:ext cx="1921173" cy="1666833"/>
            <a:chOff x="3717581" y="3349662"/>
            <a:chExt cx="1636828" cy="1403824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17581" y="3349662"/>
              <a:ext cx="1636828" cy="1381289"/>
            </a:xfrm>
            <a:prstGeom prst="rect">
              <a:avLst/>
            </a:prstGeom>
          </p:spPr>
        </p:pic>
        <p:sp>
          <p:nvSpPr>
            <p:cNvPr id="22" name="Rechteck 21"/>
            <p:cNvSpPr/>
            <p:nvPr/>
          </p:nvSpPr>
          <p:spPr>
            <a:xfrm>
              <a:off x="4687198" y="4613668"/>
              <a:ext cx="504923" cy="139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CH" sz="300" dirty="0">
                  <a:solidFill>
                    <a:srgbClr val="000000"/>
                  </a:solidFill>
                  <a:latin typeface="Arial"/>
                </a:rPr>
                <a:t>CC BY-SA 3.0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655914" y="4753486"/>
            <a:ext cx="2290279" cy="1526717"/>
            <a:chOff x="1677103" y="4017365"/>
            <a:chExt cx="2290279" cy="1526717"/>
          </a:xfrm>
        </p:grpSpPr>
        <p:pic>
          <p:nvPicPr>
            <p:cNvPr id="24" name="Picture 4" descr="Gruyèr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03" y="4017365"/>
              <a:ext cx="2275559" cy="1517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hteck 24"/>
            <p:cNvSpPr/>
            <p:nvPr/>
          </p:nvSpPr>
          <p:spPr>
            <a:xfrm>
              <a:off x="3462459" y="5359416"/>
              <a:ext cx="50492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" dirty="0">
                  <a:solidFill>
                    <a:srgbClr val="000000"/>
                  </a:solidFill>
                  <a:latin typeface="Arial"/>
                </a:rPr>
                <a:t>By © Rolf </a:t>
              </a:r>
              <a:r>
                <a:rPr lang="en-US" sz="300" dirty="0" err="1">
                  <a:solidFill>
                    <a:srgbClr val="000000"/>
                  </a:solidFill>
                  <a:latin typeface="Arial"/>
                </a:rPr>
                <a:t>Krahl</a:t>
              </a:r>
              <a:r>
                <a:rPr lang="en-US" sz="300" dirty="0">
                  <a:solidFill>
                    <a:srgbClr val="000000"/>
                  </a:solidFill>
                  <a:latin typeface="Arial"/>
                </a:rPr>
                <a:t> / CC BY-SA 3.0 DE</a:t>
              </a:r>
              <a:endParaRPr lang="de-CH" sz="300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" name="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51882" y="1629105"/>
            <a:ext cx="2221283" cy="22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hteck 151"/>
          <p:cNvSpPr/>
          <p:nvPr/>
        </p:nvSpPr>
        <p:spPr bwMode="auto">
          <a:xfrm>
            <a:off x="1254173" y="5924897"/>
            <a:ext cx="9073008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1" name="Abgerundetes Rechteck 300"/>
          <p:cNvSpPr/>
          <p:nvPr/>
        </p:nvSpPr>
        <p:spPr>
          <a:xfrm>
            <a:off x="1254696" y="5903117"/>
            <a:ext cx="1368152" cy="4669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surveillance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0" name="Abgerundetes Rechteck 299"/>
          <p:cNvSpPr/>
          <p:nvPr/>
        </p:nvSpPr>
        <p:spPr>
          <a:xfrm>
            <a:off x="1254696" y="3962090"/>
            <a:ext cx="1368152" cy="4643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sq" cmpd="sng" algn="ctr">
            <a:solidFill>
              <a:srgbClr val="7030A0"/>
            </a:solidFill>
            <a:prstDash val="solid"/>
            <a:beve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685126" y="879939"/>
            <a:ext cx="208013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</a:t>
            </a:r>
          </a:p>
        </p:txBody>
      </p:sp>
      <p:sp>
        <p:nvSpPr>
          <p:cNvPr id="3" name="Rechteck 2"/>
          <p:cNvSpPr/>
          <p:nvPr/>
        </p:nvSpPr>
        <p:spPr>
          <a:xfrm>
            <a:off x="8737989" y="879939"/>
            <a:ext cx="1661722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8890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industry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cheese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dairies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53" name="Line 26"/>
          <p:cNvSpPr>
            <a:spLocks noChangeShapeType="1"/>
          </p:cNvSpPr>
          <p:nvPr/>
        </p:nvSpPr>
        <p:spPr bwMode="auto">
          <a:xfrm flipV="1">
            <a:off x="2422918" y="1302808"/>
            <a:ext cx="66468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154" name="Gerade Verbindung 60"/>
          <p:cNvCxnSpPr/>
          <p:nvPr/>
        </p:nvCxnSpPr>
        <p:spPr>
          <a:xfrm>
            <a:off x="4749330" y="1211143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5" name="Ellipse 154"/>
          <p:cNvSpPr/>
          <p:nvPr/>
        </p:nvSpPr>
        <p:spPr>
          <a:xfrm>
            <a:off x="2223511" y="1211143"/>
            <a:ext cx="199407" cy="19940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1817227" y="803816"/>
            <a:ext cx="1006049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FMD-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outbreak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Switzerland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Abgerundetes Rechteck 156"/>
          <p:cNvSpPr/>
          <p:nvPr/>
        </p:nvSpPr>
        <p:spPr>
          <a:xfrm>
            <a:off x="2755263" y="1532409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8" name="Abgerundetes Rechteck 157"/>
          <p:cNvSpPr/>
          <p:nvPr/>
        </p:nvSpPr>
        <p:spPr>
          <a:xfrm>
            <a:off x="2755263" y="2145057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Killing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disposal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9" name="Abgerundetes Rechteck 158"/>
          <p:cNvSpPr/>
          <p:nvPr/>
        </p:nvSpPr>
        <p:spPr>
          <a:xfrm>
            <a:off x="3724868" y="1809727"/>
            <a:ext cx="957188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Define the protection and surveillance zones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0" name="Rechteck 159"/>
          <p:cNvSpPr/>
          <p:nvPr/>
        </p:nvSpPr>
        <p:spPr>
          <a:xfrm>
            <a:off x="2684603" y="878798"/>
            <a:ext cx="208013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</a:t>
            </a:r>
          </a:p>
        </p:txBody>
      </p:sp>
      <p:sp>
        <p:nvSpPr>
          <p:cNvPr id="161" name="Rechteck 160"/>
          <p:cNvSpPr/>
          <p:nvPr/>
        </p:nvSpPr>
        <p:spPr>
          <a:xfrm>
            <a:off x="4756138" y="878798"/>
            <a:ext cx="2319605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44767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producers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farmers</a:t>
            </a:r>
            <a:endParaRPr kumimoji="0" lang="de-CH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2" name="Rechteck 161"/>
          <p:cNvSpPr/>
          <p:nvPr/>
        </p:nvSpPr>
        <p:spPr>
          <a:xfrm>
            <a:off x="7075741" y="878798"/>
            <a:ext cx="166172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54292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merchants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transporters</a:t>
            </a:r>
            <a:endParaRPr kumimoji="0" lang="de-CH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" name="Rechteck 162"/>
          <p:cNvSpPr/>
          <p:nvPr/>
        </p:nvSpPr>
        <p:spPr>
          <a:xfrm>
            <a:off x="8737466" y="878798"/>
            <a:ext cx="1661722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71437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industry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cheese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dairies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cxnSp>
        <p:nvCxnSpPr>
          <p:cNvPr id="164" name="Gerade Verbindung 17"/>
          <p:cNvCxnSpPr/>
          <p:nvPr/>
        </p:nvCxnSpPr>
        <p:spPr>
          <a:xfrm>
            <a:off x="2688794" y="1211143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65" name="Textfeld 164"/>
          <p:cNvSpPr txBox="1"/>
          <p:nvPr/>
        </p:nvSpPr>
        <p:spPr>
          <a:xfrm rot="18197596">
            <a:off x="1752650" y="2029508"/>
            <a:ext cx="119644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Standstill</a:t>
            </a:r>
          </a:p>
        </p:txBody>
      </p:sp>
      <p:sp>
        <p:nvSpPr>
          <p:cNvPr id="166" name="Abgerundetes Rechteck 165"/>
          <p:cNvSpPr/>
          <p:nvPr/>
        </p:nvSpPr>
        <p:spPr>
          <a:xfrm>
            <a:off x="3537776" y="1319530"/>
            <a:ext cx="1144918" cy="40893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Counselling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committee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sector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7" name="Abgerundetes Rechteck 166"/>
          <p:cNvSpPr/>
          <p:nvPr/>
        </p:nvSpPr>
        <p:spPr>
          <a:xfrm>
            <a:off x="3817960" y="2289437"/>
            <a:ext cx="864096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Information /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8" name="Line 26"/>
          <p:cNvSpPr>
            <a:spLocks noChangeShapeType="1"/>
          </p:cNvSpPr>
          <p:nvPr/>
        </p:nvSpPr>
        <p:spPr bwMode="auto">
          <a:xfrm>
            <a:off x="3087607" y="1931222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70" name="Abgerundetes Rechteck 169"/>
          <p:cNvSpPr/>
          <p:nvPr/>
        </p:nvSpPr>
        <p:spPr>
          <a:xfrm>
            <a:off x="9267157" y="1676425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</a:t>
            </a:r>
          </a:p>
        </p:txBody>
      </p:sp>
      <p:sp>
        <p:nvSpPr>
          <p:cNvPr id="171" name="Line 26"/>
          <p:cNvSpPr>
            <a:spLocks noChangeShapeType="1"/>
          </p:cNvSpPr>
          <p:nvPr/>
        </p:nvSpPr>
        <p:spPr bwMode="auto">
          <a:xfrm>
            <a:off x="3087607" y="2529443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172" name="Gerade Verbindung 61"/>
          <p:cNvCxnSpPr/>
          <p:nvPr/>
        </p:nvCxnSpPr>
        <p:spPr>
          <a:xfrm>
            <a:off x="7075743" y="1211143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3" name="Gerade Verbindung 62"/>
          <p:cNvCxnSpPr/>
          <p:nvPr/>
        </p:nvCxnSpPr>
        <p:spPr>
          <a:xfrm>
            <a:off x="8737466" y="1211143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4" name="Abgerundetes Rechteck 173"/>
          <p:cNvSpPr/>
          <p:nvPr/>
        </p:nvSpPr>
        <p:spPr>
          <a:xfrm>
            <a:off x="7275149" y="1690853"/>
            <a:ext cx="99703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5" name="Line 26"/>
          <p:cNvSpPr>
            <a:spLocks noChangeShapeType="1"/>
          </p:cNvSpPr>
          <p:nvPr/>
        </p:nvSpPr>
        <p:spPr bwMode="auto">
          <a:xfrm flipV="1">
            <a:off x="4698681" y="2407954"/>
            <a:ext cx="64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76" name="Line 26"/>
          <p:cNvSpPr>
            <a:spLocks noChangeShapeType="1"/>
          </p:cNvSpPr>
          <p:nvPr/>
        </p:nvSpPr>
        <p:spPr bwMode="auto">
          <a:xfrm>
            <a:off x="4698920" y="2492949"/>
            <a:ext cx="126785" cy="152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77" name="Line 26"/>
          <p:cNvSpPr>
            <a:spLocks noChangeShapeType="1"/>
          </p:cNvSpPr>
          <p:nvPr/>
        </p:nvSpPr>
        <p:spPr bwMode="auto">
          <a:xfrm flipV="1">
            <a:off x="4696180" y="2582053"/>
            <a:ext cx="198556" cy="127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78" name="Line 26"/>
          <p:cNvSpPr>
            <a:spLocks noChangeShapeType="1"/>
          </p:cNvSpPr>
          <p:nvPr/>
        </p:nvSpPr>
        <p:spPr bwMode="auto">
          <a:xfrm>
            <a:off x="4749330" y="1277612"/>
            <a:ext cx="0" cy="112997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79" name="Line 26"/>
          <p:cNvSpPr>
            <a:spLocks noChangeShapeType="1"/>
          </p:cNvSpPr>
          <p:nvPr/>
        </p:nvSpPr>
        <p:spPr bwMode="auto">
          <a:xfrm>
            <a:off x="4815799" y="1362978"/>
            <a:ext cx="0" cy="112997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0" name="Line 26"/>
          <p:cNvSpPr>
            <a:spLocks noChangeShapeType="1"/>
          </p:cNvSpPr>
          <p:nvPr/>
        </p:nvSpPr>
        <p:spPr bwMode="auto">
          <a:xfrm>
            <a:off x="4749331" y="1277612"/>
            <a:ext cx="485223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1" name="Line 26"/>
          <p:cNvSpPr>
            <a:spLocks noChangeShapeType="1"/>
          </p:cNvSpPr>
          <p:nvPr/>
        </p:nvSpPr>
        <p:spPr bwMode="auto">
          <a:xfrm flipV="1">
            <a:off x="4824592" y="1361665"/>
            <a:ext cx="292463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2" name="Line 26"/>
          <p:cNvSpPr>
            <a:spLocks noChangeShapeType="1"/>
          </p:cNvSpPr>
          <p:nvPr/>
        </p:nvSpPr>
        <p:spPr bwMode="auto">
          <a:xfrm>
            <a:off x="7740431" y="1369276"/>
            <a:ext cx="8793" cy="2894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3" name="Line 26"/>
          <p:cNvSpPr>
            <a:spLocks noChangeShapeType="1"/>
          </p:cNvSpPr>
          <p:nvPr/>
        </p:nvSpPr>
        <p:spPr bwMode="auto">
          <a:xfrm>
            <a:off x="4882268" y="1477019"/>
            <a:ext cx="1102" cy="11005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4" name="Line 26"/>
          <p:cNvSpPr>
            <a:spLocks noChangeShapeType="1"/>
          </p:cNvSpPr>
          <p:nvPr/>
        </p:nvSpPr>
        <p:spPr bwMode="auto">
          <a:xfrm flipV="1">
            <a:off x="4882268" y="1477019"/>
            <a:ext cx="86409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5" name="Line 26"/>
          <p:cNvSpPr>
            <a:spLocks noChangeShapeType="1"/>
          </p:cNvSpPr>
          <p:nvPr/>
        </p:nvSpPr>
        <p:spPr bwMode="auto">
          <a:xfrm>
            <a:off x="2289980" y="1529060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186" name="Line 26"/>
          <p:cNvSpPr>
            <a:spLocks noChangeShapeType="1"/>
          </p:cNvSpPr>
          <p:nvPr/>
        </p:nvSpPr>
        <p:spPr bwMode="auto">
          <a:xfrm>
            <a:off x="2289980" y="2606990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non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187" name="Line 26"/>
          <p:cNvSpPr>
            <a:spLocks noChangeShapeType="1"/>
          </p:cNvSpPr>
          <p:nvPr/>
        </p:nvSpPr>
        <p:spPr bwMode="auto">
          <a:xfrm flipH="1">
            <a:off x="5746364" y="1477019"/>
            <a:ext cx="0" cy="1742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8" name="Line 26"/>
          <p:cNvSpPr>
            <a:spLocks noChangeShapeType="1"/>
          </p:cNvSpPr>
          <p:nvPr/>
        </p:nvSpPr>
        <p:spPr bwMode="auto">
          <a:xfrm flipH="1">
            <a:off x="9601562" y="1277611"/>
            <a:ext cx="0" cy="37361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9" name="Line 26"/>
          <p:cNvSpPr>
            <a:spLocks noChangeShapeType="1"/>
          </p:cNvSpPr>
          <p:nvPr/>
        </p:nvSpPr>
        <p:spPr bwMode="auto">
          <a:xfrm flipH="1">
            <a:off x="3086783" y="1302808"/>
            <a:ext cx="824" cy="1631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0" name="Rechteck 189"/>
          <p:cNvSpPr/>
          <p:nvPr/>
        </p:nvSpPr>
        <p:spPr>
          <a:xfrm>
            <a:off x="978853" y="1323517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1.</a:t>
            </a:r>
          </a:p>
        </p:txBody>
      </p:sp>
      <p:sp>
        <p:nvSpPr>
          <p:cNvPr id="191" name="Textfeld 190"/>
          <p:cNvSpPr txBox="1"/>
          <p:nvPr/>
        </p:nvSpPr>
        <p:spPr>
          <a:xfrm rot="16200000">
            <a:off x="977747" y="1931726"/>
            <a:ext cx="139584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Stop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92" name="Gerade Verbindung 63"/>
          <p:cNvCxnSpPr/>
          <p:nvPr/>
        </p:nvCxnSpPr>
        <p:spPr>
          <a:xfrm>
            <a:off x="10399189" y="1211143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8" name="Gerade Verbindung 68"/>
          <p:cNvCxnSpPr/>
          <p:nvPr/>
        </p:nvCxnSpPr>
        <p:spPr>
          <a:xfrm>
            <a:off x="2622325" y="6728064"/>
            <a:ext cx="7776864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9" name="Gerade Verbindung 67"/>
          <p:cNvCxnSpPr/>
          <p:nvPr/>
        </p:nvCxnSpPr>
        <p:spPr>
          <a:xfrm>
            <a:off x="2622325" y="5332216"/>
            <a:ext cx="7776864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2" name="Gerade Verbindung 64"/>
          <p:cNvCxnSpPr/>
          <p:nvPr/>
        </p:nvCxnSpPr>
        <p:spPr>
          <a:xfrm>
            <a:off x="4549924" y="3205211"/>
            <a:ext cx="5849265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3" name="Line 26"/>
          <p:cNvSpPr>
            <a:spLocks noChangeShapeType="1"/>
          </p:cNvSpPr>
          <p:nvPr/>
        </p:nvSpPr>
        <p:spPr bwMode="auto">
          <a:xfrm>
            <a:off x="2317209" y="3338150"/>
            <a:ext cx="8809" cy="598220"/>
          </a:xfrm>
          <a:prstGeom prst="line">
            <a:avLst/>
          </a:prstGeom>
          <a:noFill/>
          <a:ln w="25400">
            <a:solidFill>
              <a:srgbClr val="7030A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64" name="Line 26"/>
          <p:cNvSpPr>
            <a:spLocks noChangeShapeType="1"/>
          </p:cNvSpPr>
          <p:nvPr/>
        </p:nvSpPr>
        <p:spPr bwMode="auto">
          <a:xfrm flipH="1">
            <a:off x="2326017" y="5188200"/>
            <a:ext cx="0" cy="664689"/>
          </a:xfrm>
          <a:prstGeom prst="line">
            <a:avLst/>
          </a:prstGeom>
          <a:noFill/>
          <a:ln w="25400">
            <a:solidFill>
              <a:srgbClr val="00B05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65" name="Textfeld 264"/>
          <p:cNvSpPr txBox="1"/>
          <p:nvPr/>
        </p:nvSpPr>
        <p:spPr>
          <a:xfrm rot="16200000">
            <a:off x="985509" y="4972448"/>
            <a:ext cx="15658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Resume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secure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conditions</a:t>
            </a:r>
            <a:endParaRPr lang="de-CH" sz="923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Rechteck 265"/>
          <p:cNvSpPr/>
          <p:nvPr/>
        </p:nvSpPr>
        <p:spPr>
          <a:xfrm>
            <a:off x="963784" y="2851200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2.</a:t>
            </a:r>
          </a:p>
        </p:txBody>
      </p:sp>
      <p:sp>
        <p:nvSpPr>
          <p:cNvPr id="267" name="Rechteck 266"/>
          <p:cNvSpPr/>
          <p:nvPr/>
        </p:nvSpPr>
        <p:spPr>
          <a:xfrm>
            <a:off x="963949" y="4340721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3.</a:t>
            </a:r>
          </a:p>
        </p:txBody>
      </p:sp>
      <p:sp>
        <p:nvSpPr>
          <p:cNvPr id="268" name="Line 26"/>
          <p:cNvSpPr>
            <a:spLocks noChangeShapeType="1"/>
          </p:cNvSpPr>
          <p:nvPr/>
        </p:nvSpPr>
        <p:spPr bwMode="auto">
          <a:xfrm flipV="1">
            <a:off x="4416986" y="3203248"/>
            <a:ext cx="458474" cy="93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69" name="Line 26"/>
          <p:cNvSpPr>
            <a:spLocks noChangeShapeType="1"/>
          </p:cNvSpPr>
          <p:nvPr/>
        </p:nvSpPr>
        <p:spPr bwMode="auto">
          <a:xfrm flipH="1" flipV="1">
            <a:off x="4406732" y="2872866"/>
            <a:ext cx="0" cy="33234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70" name="Textfeld 269"/>
          <p:cNvSpPr txBox="1"/>
          <p:nvPr/>
        </p:nvSpPr>
        <p:spPr>
          <a:xfrm>
            <a:off x="1408629" y="2990447"/>
            <a:ext cx="125162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incubation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pass</a:t>
            </a:r>
          </a:p>
        </p:txBody>
      </p:sp>
      <p:sp>
        <p:nvSpPr>
          <p:cNvPr id="271" name="Textfeld 270"/>
          <p:cNvSpPr txBox="1"/>
          <p:nvPr/>
        </p:nvSpPr>
        <p:spPr>
          <a:xfrm>
            <a:off x="4882267" y="3072274"/>
            <a:ext cx="5484486" cy="26028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lIns="0" tIns="43200" r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0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sym typeface="Wingdings"/>
              </a:rPr>
              <a:t>  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Wait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for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at least 7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days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until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all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animals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from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FMD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premises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have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been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culled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  </a:t>
            </a:r>
            <a:r>
              <a:rPr lang="de-CH" sz="10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sym typeface="Wingdings"/>
              </a:rPr>
              <a:t></a:t>
            </a:r>
            <a:endParaRPr lang="de-CH" sz="1108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2766341" y="2727970"/>
            <a:ext cx="1607672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Cleaning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disinfection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3" name="Line 26"/>
          <p:cNvSpPr>
            <a:spLocks noChangeShapeType="1"/>
          </p:cNvSpPr>
          <p:nvPr/>
        </p:nvSpPr>
        <p:spPr bwMode="auto">
          <a:xfrm>
            <a:off x="2422919" y="3203247"/>
            <a:ext cx="1994066" cy="7553"/>
          </a:xfrm>
          <a:prstGeom prst="line">
            <a:avLst/>
          </a:prstGeom>
          <a:noFill/>
          <a:ln w="12700">
            <a:solidFill>
              <a:srgbClr val="FFFF00"/>
            </a:solidFill>
            <a:prstDash val="dashDot"/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302" name="Picture 8" descr="Résultat de recherche d'images pour &quot;schweiz wappe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34" y="925731"/>
            <a:ext cx="227715" cy="2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3" name="Gruppieren 302"/>
          <p:cNvGrpSpPr/>
          <p:nvPr/>
        </p:nvGrpSpPr>
        <p:grpSpPr>
          <a:xfrm>
            <a:off x="4808976" y="901226"/>
            <a:ext cx="463659" cy="295312"/>
            <a:chOff x="5774496" y="4764891"/>
            <a:chExt cx="773435" cy="456425"/>
          </a:xfrm>
        </p:grpSpPr>
        <p:grpSp>
          <p:nvGrpSpPr>
            <p:cNvPr id="304" name="Gruppieren 303"/>
            <p:cNvGrpSpPr/>
            <p:nvPr/>
          </p:nvGrpSpPr>
          <p:grpSpPr>
            <a:xfrm>
              <a:off x="5774496" y="4764891"/>
              <a:ext cx="553528" cy="456425"/>
              <a:chOff x="465262" y="2204892"/>
              <a:chExt cx="722362" cy="605172"/>
            </a:xfrm>
          </p:grpSpPr>
          <p:grpSp>
            <p:nvGrpSpPr>
              <p:cNvPr id="306" name="Gruppieren 305"/>
              <p:cNvGrpSpPr/>
              <p:nvPr/>
            </p:nvGrpSpPr>
            <p:grpSpPr>
              <a:xfrm>
                <a:off x="465262" y="2204892"/>
                <a:ext cx="722362" cy="504028"/>
                <a:chOff x="465262" y="2204892"/>
                <a:chExt cx="722362" cy="504028"/>
              </a:xfrm>
            </p:grpSpPr>
            <p:sp>
              <p:nvSpPr>
                <p:cNvPr id="340" name="Rechteck 339"/>
                <p:cNvSpPr/>
                <p:nvPr/>
              </p:nvSpPr>
              <p:spPr>
                <a:xfrm>
                  <a:off x="465262" y="2420888"/>
                  <a:ext cx="722362" cy="288032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Trapezoid 340"/>
                <p:cNvSpPr/>
                <p:nvPr/>
              </p:nvSpPr>
              <p:spPr>
                <a:xfrm>
                  <a:off x="465262" y="2285970"/>
                  <a:ext cx="722362" cy="125596"/>
                </a:xfrm>
                <a:prstGeom prst="trapezoid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Auf der gleichen Seite des Rechtecks liegende Ecken abrunden 341"/>
                <p:cNvSpPr/>
                <p:nvPr/>
              </p:nvSpPr>
              <p:spPr>
                <a:xfrm>
                  <a:off x="535003" y="2528900"/>
                  <a:ext cx="144016" cy="180020"/>
                </a:xfrm>
                <a:prstGeom prst="round2Same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Rechteck 342"/>
                <p:cNvSpPr/>
                <p:nvPr/>
              </p:nvSpPr>
              <p:spPr>
                <a:xfrm>
                  <a:off x="1043608" y="2204892"/>
                  <a:ext cx="46331" cy="81078"/>
                </a:xfrm>
                <a:prstGeom prst="rect">
                  <a:avLst/>
                </a:prstGeom>
                <a:solidFill>
                  <a:srgbClr val="EEECE1">
                    <a:lumMod val="1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7" name="Gruppieren 306"/>
              <p:cNvGrpSpPr/>
              <p:nvPr/>
            </p:nvGrpSpPr>
            <p:grpSpPr>
              <a:xfrm>
                <a:off x="827677" y="2518926"/>
                <a:ext cx="283312" cy="291138"/>
                <a:chOff x="-60718" y="1777876"/>
                <a:chExt cx="809292" cy="790134"/>
              </a:xfrm>
            </p:grpSpPr>
            <p:cxnSp>
              <p:nvCxnSpPr>
                <p:cNvPr id="308" name="Gerader Verbinder 307"/>
                <p:cNvCxnSpPr/>
                <p:nvPr/>
              </p:nvCxnSpPr>
              <p:spPr>
                <a:xfrm>
                  <a:off x="491841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09" name="Gerader Verbinder 308"/>
                <p:cNvCxnSpPr/>
                <p:nvPr/>
              </p:nvCxnSpPr>
              <p:spPr>
                <a:xfrm>
                  <a:off x="460542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10" name="Gerader Verbinder 309"/>
                <p:cNvCxnSpPr/>
                <p:nvPr/>
              </p:nvCxnSpPr>
              <p:spPr>
                <a:xfrm>
                  <a:off x="86075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11" name="Gerader Verbinder 310"/>
                <p:cNvCxnSpPr/>
                <p:nvPr/>
              </p:nvCxnSpPr>
              <p:spPr>
                <a:xfrm>
                  <a:off x="52163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12" name="Gerader Verbinder 311"/>
                <p:cNvCxnSpPr>
                  <a:stCxn id="316" idx="3"/>
                </p:cNvCxnSpPr>
                <p:nvPr/>
              </p:nvCxnSpPr>
              <p:spPr>
                <a:xfrm flipH="1">
                  <a:off x="131314" y="2475098"/>
                  <a:ext cx="6275" cy="2819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13" name="Gerader Verbinder 312"/>
                <p:cNvCxnSpPr/>
                <p:nvPr/>
              </p:nvCxnSpPr>
              <p:spPr>
                <a:xfrm>
                  <a:off x="184274" y="2447368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14" name="Gerader Verbinder 313"/>
                <p:cNvCxnSpPr/>
                <p:nvPr/>
              </p:nvCxnSpPr>
              <p:spPr>
                <a:xfrm>
                  <a:off x="251520" y="2444987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15" name="Gerader Verbinder 314"/>
                <p:cNvCxnSpPr>
                  <a:stCxn id="316" idx="5"/>
                </p:cNvCxnSpPr>
                <p:nvPr/>
              </p:nvCxnSpPr>
              <p:spPr>
                <a:xfrm>
                  <a:off x="282849" y="2475098"/>
                  <a:ext cx="16869" cy="177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316" name="Ellipse 315"/>
                <p:cNvSpPr/>
                <p:nvPr/>
              </p:nvSpPr>
              <p:spPr>
                <a:xfrm>
                  <a:off x="107504" y="2371365"/>
                  <a:ext cx="205430" cy="121531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7" name="Auf der gleichen Seite des Rechtecks liegende Ecken abrunden 316"/>
                <p:cNvSpPr/>
                <p:nvPr/>
              </p:nvSpPr>
              <p:spPr>
                <a:xfrm>
                  <a:off x="35496" y="1988839"/>
                  <a:ext cx="554876" cy="437411"/>
                </a:xfrm>
                <a:prstGeom prst="round2Same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Trapezoid 317"/>
                <p:cNvSpPr/>
                <p:nvPr/>
              </p:nvSpPr>
              <p:spPr>
                <a:xfrm rot="20514951">
                  <a:off x="426838" y="1979867"/>
                  <a:ext cx="291830" cy="248115"/>
                </a:xfrm>
                <a:prstGeom prst="trapezoid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Gleichschenkliges Dreieck 318"/>
                <p:cNvSpPr/>
                <p:nvPr/>
              </p:nvSpPr>
              <p:spPr>
                <a:xfrm rot="1743933">
                  <a:off x="564461" y="1777876"/>
                  <a:ext cx="52001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Gleichschenkliges Dreieck 319"/>
                <p:cNvSpPr/>
                <p:nvPr/>
              </p:nvSpPr>
              <p:spPr>
                <a:xfrm rot="19358735">
                  <a:off x="460280" y="1784492"/>
                  <a:ext cx="45719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Abgerundetes Rechteck 320"/>
                <p:cNvSpPr/>
                <p:nvPr/>
              </p:nvSpPr>
              <p:spPr>
                <a:xfrm>
                  <a:off x="495115" y="1881483"/>
                  <a:ext cx="97537" cy="8634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322" name="Gerader Verbinder 321"/>
                <p:cNvCxnSpPr/>
                <p:nvPr/>
              </p:nvCxnSpPr>
              <p:spPr>
                <a:xfrm>
                  <a:off x="588271" y="1888057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23" name="Gerader Verbinder 322"/>
                <p:cNvCxnSpPr>
                  <a:endCxn id="325" idx="0"/>
                </p:cNvCxnSpPr>
                <p:nvPr/>
              </p:nvCxnSpPr>
              <p:spPr>
                <a:xfrm>
                  <a:off x="495215" y="1885676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324" name="Ellipse 323"/>
                <p:cNvSpPr/>
                <p:nvPr/>
              </p:nvSpPr>
              <p:spPr>
                <a:xfrm>
                  <a:off x="534931" y="1950586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5" name="Ellipse 324"/>
                <p:cNvSpPr/>
                <p:nvPr/>
              </p:nvSpPr>
              <p:spPr>
                <a:xfrm>
                  <a:off x="446256" y="1951164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460542" y="2123752"/>
                  <a:ext cx="288032" cy="144016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Ellipse 326"/>
                <p:cNvSpPr/>
                <p:nvPr/>
              </p:nvSpPr>
              <p:spPr>
                <a:xfrm flipH="1" flipV="1">
                  <a:off x="495215" y="1979736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8" name="Ellipse 327"/>
                <p:cNvSpPr/>
                <p:nvPr/>
              </p:nvSpPr>
              <p:spPr>
                <a:xfrm flipH="1" flipV="1">
                  <a:off x="550556" y="1982117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Ellipse 328"/>
                <p:cNvSpPr/>
                <p:nvPr/>
              </p:nvSpPr>
              <p:spPr>
                <a:xfrm flipH="1" flipV="1">
                  <a:off x="640472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Ellipse 329"/>
                <p:cNvSpPr/>
                <p:nvPr/>
              </p:nvSpPr>
              <p:spPr>
                <a:xfrm flipH="1" flipV="1">
                  <a:off x="532550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Ellipse 330"/>
                <p:cNvSpPr/>
                <p:nvPr/>
              </p:nvSpPr>
              <p:spPr>
                <a:xfrm flipV="1">
                  <a:off x="586752" y="1869054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Ellipse 331"/>
                <p:cNvSpPr/>
                <p:nvPr/>
              </p:nvSpPr>
              <p:spPr>
                <a:xfrm flipV="1">
                  <a:off x="419487" y="1864390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Freihandform 332"/>
                <p:cNvSpPr/>
                <p:nvPr/>
              </p:nvSpPr>
              <p:spPr>
                <a:xfrm>
                  <a:off x="-43209" y="2016919"/>
                  <a:ext cx="90834" cy="345281"/>
                </a:xfrm>
                <a:custGeom>
                  <a:avLst/>
                  <a:gdLst>
                    <a:gd name="connsiteX0" fmla="*/ 90834 w 90834"/>
                    <a:gd name="connsiteY0" fmla="*/ 0 h 345281"/>
                    <a:gd name="connsiteX1" fmla="*/ 59878 w 90834"/>
                    <a:gd name="connsiteY1" fmla="*/ 2381 h 345281"/>
                    <a:gd name="connsiteX2" fmla="*/ 52734 w 90834"/>
                    <a:gd name="connsiteY2" fmla="*/ 4762 h 345281"/>
                    <a:gd name="connsiteX3" fmla="*/ 40828 w 90834"/>
                    <a:gd name="connsiteY3" fmla="*/ 14287 h 345281"/>
                    <a:gd name="connsiteX4" fmla="*/ 38446 w 90834"/>
                    <a:gd name="connsiteY4" fmla="*/ 21431 h 345281"/>
                    <a:gd name="connsiteX5" fmla="*/ 36065 w 90834"/>
                    <a:gd name="connsiteY5" fmla="*/ 42862 h 345281"/>
                    <a:gd name="connsiteX6" fmla="*/ 28921 w 90834"/>
                    <a:gd name="connsiteY6" fmla="*/ 47625 h 345281"/>
                    <a:gd name="connsiteX7" fmla="*/ 26540 w 90834"/>
                    <a:gd name="connsiteY7" fmla="*/ 54769 h 345281"/>
                    <a:gd name="connsiteX8" fmla="*/ 17015 w 90834"/>
                    <a:gd name="connsiteY8" fmla="*/ 69056 h 345281"/>
                    <a:gd name="connsiteX9" fmla="*/ 24159 w 90834"/>
                    <a:gd name="connsiteY9" fmla="*/ 71437 h 345281"/>
                    <a:gd name="connsiteX10" fmla="*/ 26540 w 90834"/>
                    <a:gd name="connsiteY10" fmla="*/ 78581 h 345281"/>
                    <a:gd name="connsiteX11" fmla="*/ 40828 w 90834"/>
                    <a:gd name="connsiteY11" fmla="*/ 92869 h 345281"/>
                    <a:gd name="connsiteX12" fmla="*/ 45590 w 90834"/>
                    <a:gd name="connsiteY12" fmla="*/ 100012 h 345281"/>
                    <a:gd name="connsiteX13" fmla="*/ 50353 w 90834"/>
                    <a:gd name="connsiteY13" fmla="*/ 114300 h 345281"/>
                    <a:gd name="connsiteX14" fmla="*/ 47972 w 90834"/>
                    <a:gd name="connsiteY14" fmla="*/ 128587 h 345281"/>
                    <a:gd name="connsiteX15" fmla="*/ 40828 w 90834"/>
                    <a:gd name="connsiteY15" fmla="*/ 130969 h 345281"/>
                    <a:gd name="connsiteX16" fmla="*/ 21778 w 90834"/>
                    <a:gd name="connsiteY16" fmla="*/ 138112 h 345281"/>
                    <a:gd name="connsiteX17" fmla="*/ 14634 w 90834"/>
                    <a:gd name="connsiteY17" fmla="*/ 145256 h 345281"/>
                    <a:gd name="connsiteX18" fmla="*/ 12253 w 90834"/>
                    <a:gd name="connsiteY18" fmla="*/ 152400 h 345281"/>
                    <a:gd name="connsiteX19" fmla="*/ 14634 w 90834"/>
                    <a:gd name="connsiteY19" fmla="*/ 171450 h 345281"/>
                    <a:gd name="connsiteX20" fmla="*/ 26540 w 90834"/>
                    <a:gd name="connsiteY20" fmla="*/ 185737 h 345281"/>
                    <a:gd name="connsiteX21" fmla="*/ 31303 w 90834"/>
                    <a:gd name="connsiteY21" fmla="*/ 200025 h 345281"/>
                    <a:gd name="connsiteX22" fmla="*/ 36065 w 90834"/>
                    <a:gd name="connsiteY22" fmla="*/ 216694 h 345281"/>
                    <a:gd name="connsiteX23" fmla="*/ 21778 w 90834"/>
                    <a:gd name="connsiteY23" fmla="*/ 226219 h 345281"/>
                    <a:gd name="connsiteX24" fmla="*/ 7490 w 90834"/>
                    <a:gd name="connsiteY24" fmla="*/ 238125 h 345281"/>
                    <a:gd name="connsiteX25" fmla="*/ 5109 w 90834"/>
                    <a:gd name="connsiteY25" fmla="*/ 328612 h 345281"/>
                    <a:gd name="connsiteX26" fmla="*/ 9871 w 90834"/>
                    <a:gd name="connsiteY26" fmla="*/ 345281 h 34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0834" h="345281">
                      <a:moveTo>
                        <a:pt x="90834" y="0"/>
                      </a:moveTo>
                      <a:cubicBezTo>
                        <a:pt x="80515" y="794"/>
                        <a:pt x="70147" y="1097"/>
                        <a:pt x="59878" y="2381"/>
                      </a:cubicBezTo>
                      <a:cubicBezTo>
                        <a:pt x="57387" y="2692"/>
                        <a:pt x="54694" y="3194"/>
                        <a:pt x="52734" y="4762"/>
                      </a:cubicBezTo>
                      <a:cubicBezTo>
                        <a:pt x="37347" y="17072"/>
                        <a:pt x="58785" y="8302"/>
                        <a:pt x="40828" y="14287"/>
                      </a:cubicBezTo>
                      <a:cubicBezTo>
                        <a:pt x="40034" y="16668"/>
                        <a:pt x="38859" y="18955"/>
                        <a:pt x="38446" y="21431"/>
                      </a:cubicBezTo>
                      <a:cubicBezTo>
                        <a:pt x="37264" y="28521"/>
                        <a:pt x="38521" y="36107"/>
                        <a:pt x="36065" y="42862"/>
                      </a:cubicBezTo>
                      <a:cubicBezTo>
                        <a:pt x="35087" y="45552"/>
                        <a:pt x="31302" y="46037"/>
                        <a:pt x="28921" y="47625"/>
                      </a:cubicBezTo>
                      <a:cubicBezTo>
                        <a:pt x="28127" y="50006"/>
                        <a:pt x="27759" y="52575"/>
                        <a:pt x="26540" y="54769"/>
                      </a:cubicBezTo>
                      <a:cubicBezTo>
                        <a:pt x="23760" y="59772"/>
                        <a:pt x="17015" y="69056"/>
                        <a:pt x="17015" y="69056"/>
                      </a:cubicBezTo>
                      <a:cubicBezTo>
                        <a:pt x="19396" y="69850"/>
                        <a:pt x="22384" y="69662"/>
                        <a:pt x="24159" y="71437"/>
                      </a:cubicBezTo>
                      <a:cubicBezTo>
                        <a:pt x="25934" y="73212"/>
                        <a:pt x="25295" y="76402"/>
                        <a:pt x="26540" y="78581"/>
                      </a:cubicBezTo>
                      <a:cubicBezTo>
                        <a:pt x="31992" y="88123"/>
                        <a:pt x="32840" y="87543"/>
                        <a:pt x="40828" y="92869"/>
                      </a:cubicBezTo>
                      <a:cubicBezTo>
                        <a:pt x="42415" y="95250"/>
                        <a:pt x="44428" y="97397"/>
                        <a:pt x="45590" y="100012"/>
                      </a:cubicBezTo>
                      <a:cubicBezTo>
                        <a:pt x="47629" y="104600"/>
                        <a:pt x="50353" y="114300"/>
                        <a:pt x="50353" y="114300"/>
                      </a:cubicBezTo>
                      <a:cubicBezTo>
                        <a:pt x="49559" y="119062"/>
                        <a:pt x="50367" y="124395"/>
                        <a:pt x="47972" y="128587"/>
                      </a:cubicBezTo>
                      <a:cubicBezTo>
                        <a:pt x="46727" y="130766"/>
                        <a:pt x="43178" y="130088"/>
                        <a:pt x="40828" y="130969"/>
                      </a:cubicBezTo>
                      <a:cubicBezTo>
                        <a:pt x="18068" y="139504"/>
                        <a:pt x="37980" y="132711"/>
                        <a:pt x="21778" y="138112"/>
                      </a:cubicBezTo>
                      <a:cubicBezTo>
                        <a:pt x="19397" y="140493"/>
                        <a:pt x="16502" y="142454"/>
                        <a:pt x="14634" y="145256"/>
                      </a:cubicBezTo>
                      <a:cubicBezTo>
                        <a:pt x="13242" y="147345"/>
                        <a:pt x="12253" y="149890"/>
                        <a:pt x="12253" y="152400"/>
                      </a:cubicBezTo>
                      <a:cubicBezTo>
                        <a:pt x="12253" y="158799"/>
                        <a:pt x="12950" y="165276"/>
                        <a:pt x="14634" y="171450"/>
                      </a:cubicBezTo>
                      <a:cubicBezTo>
                        <a:pt x="15878" y="176011"/>
                        <a:pt x="23710" y="182907"/>
                        <a:pt x="26540" y="185737"/>
                      </a:cubicBezTo>
                      <a:cubicBezTo>
                        <a:pt x="28128" y="190500"/>
                        <a:pt x="30086" y="195155"/>
                        <a:pt x="31303" y="200025"/>
                      </a:cubicBezTo>
                      <a:cubicBezTo>
                        <a:pt x="34293" y="211985"/>
                        <a:pt x="32649" y="206445"/>
                        <a:pt x="36065" y="216694"/>
                      </a:cubicBezTo>
                      <a:cubicBezTo>
                        <a:pt x="31303" y="219869"/>
                        <a:pt x="25826" y="222172"/>
                        <a:pt x="21778" y="226219"/>
                      </a:cubicBezTo>
                      <a:cubicBezTo>
                        <a:pt x="12610" y="235386"/>
                        <a:pt x="17436" y="231494"/>
                        <a:pt x="7490" y="238125"/>
                      </a:cubicBezTo>
                      <a:cubicBezTo>
                        <a:pt x="-4993" y="275576"/>
                        <a:pt x="978" y="252175"/>
                        <a:pt x="5109" y="328612"/>
                      </a:cubicBezTo>
                      <a:cubicBezTo>
                        <a:pt x="5605" y="337794"/>
                        <a:pt x="6659" y="338857"/>
                        <a:pt x="9871" y="345281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Gleichschenkliges Dreieck 333"/>
                <p:cNvSpPr/>
                <p:nvPr/>
              </p:nvSpPr>
              <p:spPr>
                <a:xfrm rot="10800000">
                  <a:off x="-60718" y="2356346"/>
                  <a:ext cx="45719" cy="45719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Abgerundetes Rechteck 334"/>
                <p:cNvSpPr/>
                <p:nvPr/>
              </p:nvSpPr>
              <p:spPr>
                <a:xfrm>
                  <a:off x="404569" y="2231454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Abgerundetes Rechteck 335"/>
                <p:cNvSpPr/>
                <p:nvPr/>
              </p:nvSpPr>
              <p:spPr>
                <a:xfrm>
                  <a:off x="436591" y="2253062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Freihandform 336"/>
                <p:cNvSpPr/>
                <p:nvPr/>
              </p:nvSpPr>
              <p:spPr>
                <a:xfrm>
                  <a:off x="173121" y="2034731"/>
                  <a:ext cx="136945" cy="107156"/>
                </a:xfrm>
                <a:custGeom>
                  <a:avLst/>
                  <a:gdLst>
                    <a:gd name="connsiteX0" fmla="*/ 51220 w 136945"/>
                    <a:gd name="connsiteY0" fmla="*/ 0 h 107156"/>
                    <a:gd name="connsiteX1" fmla="*/ 51220 w 136945"/>
                    <a:gd name="connsiteY1" fmla="*/ 0 h 107156"/>
                    <a:gd name="connsiteX2" fmla="*/ 67889 w 136945"/>
                    <a:gd name="connsiteY2" fmla="*/ 14287 h 107156"/>
                    <a:gd name="connsiteX3" fmla="*/ 82177 w 136945"/>
                    <a:gd name="connsiteY3" fmla="*/ 19050 h 107156"/>
                    <a:gd name="connsiteX4" fmla="*/ 134564 w 136945"/>
                    <a:gd name="connsiteY4" fmla="*/ 19050 h 107156"/>
                    <a:gd name="connsiteX5" fmla="*/ 136945 w 136945"/>
                    <a:gd name="connsiteY5" fmla="*/ 28575 h 107156"/>
                    <a:gd name="connsiteX6" fmla="*/ 134564 w 136945"/>
                    <a:gd name="connsiteY6" fmla="*/ 57150 h 107156"/>
                    <a:gd name="connsiteX7" fmla="*/ 122658 w 136945"/>
                    <a:gd name="connsiteY7" fmla="*/ 66675 h 107156"/>
                    <a:gd name="connsiteX8" fmla="*/ 103608 w 136945"/>
                    <a:gd name="connsiteY8" fmla="*/ 71437 h 107156"/>
                    <a:gd name="connsiteX9" fmla="*/ 86939 w 136945"/>
                    <a:gd name="connsiteY9" fmla="*/ 76200 h 107156"/>
                    <a:gd name="connsiteX10" fmla="*/ 60745 w 136945"/>
                    <a:gd name="connsiteY10" fmla="*/ 85725 h 107156"/>
                    <a:gd name="connsiteX11" fmla="*/ 51220 w 136945"/>
                    <a:gd name="connsiteY11" fmla="*/ 102394 h 107156"/>
                    <a:gd name="connsiteX12" fmla="*/ 44077 w 136945"/>
                    <a:gd name="connsiteY12" fmla="*/ 107156 h 107156"/>
                    <a:gd name="connsiteX13" fmla="*/ 10739 w 136945"/>
                    <a:gd name="connsiteY13" fmla="*/ 97631 h 107156"/>
                    <a:gd name="connsiteX14" fmla="*/ 3595 w 136945"/>
                    <a:gd name="connsiteY14" fmla="*/ 95250 h 107156"/>
                    <a:gd name="connsiteX15" fmla="*/ 3595 w 136945"/>
                    <a:gd name="connsiteY15" fmla="*/ 57150 h 107156"/>
                    <a:gd name="connsiteX16" fmla="*/ 10739 w 136945"/>
                    <a:gd name="connsiteY16" fmla="*/ 54769 h 107156"/>
                    <a:gd name="connsiteX17" fmla="*/ 15502 w 136945"/>
                    <a:gd name="connsiteY17" fmla="*/ 47625 h 107156"/>
                    <a:gd name="connsiteX18" fmla="*/ 8358 w 136945"/>
                    <a:gd name="connsiteY18" fmla="*/ 23812 h 107156"/>
                    <a:gd name="connsiteX19" fmla="*/ 13120 w 136945"/>
                    <a:gd name="connsiteY19" fmla="*/ 16669 h 107156"/>
                    <a:gd name="connsiteX20" fmla="*/ 25027 w 136945"/>
                    <a:gd name="connsiteY20" fmla="*/ 14287 h 107156"/>
                    <a:gd name="connsiteX21" fmla="*/ 48839 w 136945"/>
                    <a:gd name="connsiteY21" fmla="*/ 9525 h 107156"/>
                    <a:gd name="connsiteX22" fmla="*/ 55983 w 136945"/>
                    <a:gd name="connsiteY22" fmla="*/ 7144 h 107156"/>
                    <a:gd name="connsiteX23" fmla="*/ 51220 w 136945"/>
                    <a:gd name="connsiteY23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6945" h="107156">
                      <a:moveTo>
                        <a:pt x="51220" y="0"/>
                      </a:moveTo>
                      <a:lnTo>
                        <a:pt x="51220" y="0"/>
                      </a:lnTo>
                      <a:cubicBezTo>
                        <a:pt x="56776" y="4762"/>
                        <a:pt x="61657" y="10452"/>
                        <a:pt x="67889" y="14287"/>
                      </a:cubicBezTo>
                      <a:cubicBezTo>
                        <a:pt x="72165" y="16918"/>
                        <a:pt x="82177" y="19050"/>
                        <a:pt x="82177" y="19050"/>
                      </a:cubicBezTo>
                      <a:cubicBezTo>
                        <a:pt x="96548" y="17613"/>
                        <a:pt x="120747" y="13736"/>
                        <a:pt x="134564" y="19050"/>
                      </a:cubicBezTo>
                      <a:cubicBezTo>
                        <a:pt x="137619" y="20225"/>
                        <a:pt x="136151" y="25400"/>
                        <a:pt x="136945" y="28575"/>
                      </a:cubicBezTo>
                      <a:cubicBezTo>
                        <a:pt x="136151" y="38100"/>
                        <a:pt x="137920" y="48201"/>
                        <a:pt x="134564" y="57150"/>
                      </a:cubicBezTo>
                      <a:cubicBezTo>
                        <a:pt x="132779" y="61909"/>
                        <a:pt x="126968" y="63981"/>
                        <a:pt x="122658" y="66675"/>
                      </a:cubicBezTo>
                      <a:cubicBezTo>
                        <a:pt x="119137" y="68876"/>
                        <a:pt x="105943" y="70918"/>
                        <a:pt x="103608" y="71437"/>
                      </a:cubicBezTo>
                      <a:cubicBezTo>
                        <a:pt x="94646" y="73429"/>
                        <a:pt x="94889" y="73550"/>
                        <a:pt x="86939" y="76200"/>
                      </a:cubicBezTo>
                      <a:cubicBezTo>
                        <a:pt x="76043" y="92547"/>
                        <a:pt x="90415" y="74936"/>
                        <a:pt x="60745" y="85725"/>
                      </a:cubicBezTo>
                      <a:cubicBezTo>
                        <a:pt x="58502" y="86541"/>
                        <a:pt x="51696" y="101823"/>
                        <a:pt x="51220" y="102394"/>
                      </a:cubicBezTo>
                      <a:cubicBezTo>
                        <a:pt x="49388" y="104592"/>
                        <a:pt x="46458" y="105569"/>
                        <a:pt x="44077" y="107156"/>
                      </a:cubicBezTo>
                      <a:cubicBezTo>
                        <a:pt x="20149" y="101175"/>
                        <a:pt x="31242" y="104465"/>
                        <a:pt x="10739" y="97631"/>
                      </a:cubicBezTo>
                      <a:lnTo>
                        <a:pt x="3595" y="95250"/>
                      </a:lnTo>
                      <a:cubicBezTo>
                        <a:pt x="-8" y="80838"/>
                        <a:pt x="-2260" y="76177"/>
                        <a:pt x="3595" y="57150"/>
                      </a:cubicBezTo>
                      <a:cubicBezTo>
                        <a:pt x="4333" y="54751"/>
                        <a:pt x="8358" y="55563"/>
                        <a:pt x="10739" y="54769"/>
                      </a:cubicBezTo>
                      <a:cubicBezTo>
                        <a:pt x="12327" y="52388"/>
                        <a:pt x="15217" y="50473"/>
                        <a:pt x="15502" y="47625"/>
                      </a:cubicBezTo>
                      <a:cubicBezTo>
                        <a:pt x="16834" y="34302"/>
                        <a:pt x="14133" y="32476"/>
                        <a:pt x="8358" y="23812"/>
                      </a:cubicBezTo>
                      <a:cubicBezTo>
                        <a:pt x="9945" y="21431"/>
                        <a:pt x="10635" y="18089"/>
                        <a:pt x="13120" y="16669"/>
                      </a:cubicBezTo>
                      <a:cubicBezTo>
                        <a:pt x="16634" y="14661"/>
                        <a:pt x="21100" y="15269"/>
                        <a:pt x="25027" y="14287"/>
                      </a:cubicBezTo>
                      <a:cubicBezTo>
                        <a:pt x="47185" y="8747"/>
                        <a:pt x="8015" y="15356"/>
                        <a:pt x="48839" y="9525"/>
                      </a:cubicBezTo>
                      <a:cubicBezTo>
                        <a:pt x="51220" y="8731"/>
                        <a:pt x="54023" y="8712"/>
                        <a:pt x="55983" y="7144"/>
                      </a:cubicBezTo>
                      <a:cubicBezTo>
                        <a:pt x="58218" y="5356"/>
                        <a:pt x="52014" y="1191"/>
                        <a:pt x="5122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Freihandform 337"/>
                <p:cNvSpPr/>
                <p:nvPr/>
              </p:nvSpPr>
              <p:spPr>
                <a:xfrm>
                  <a:off x="290421" y="2242797"/>
                  <a:ext cx="182174" cy="147637"/>
                </a:xfrm>
                <a:custGeom>
                  <a:avLst/>
                  <a:gdLst>
                    <a:gd name="connsiteX0" fmla="*/ 76200 w 182174"/>
                    <a:gd name="connsiteY0" fmla="*/ 0 h 147637"/>
                    <a:gd name="connsiteX1" fmla="*/ 76200 w 182174"/>
                    <a:gd name="connsiteY1" fmla="*/ 0 h 147637"/>
                    <a:gd name="connsiteX2" fmla="*/ 166687 w 182174"/>
                    <a:gd name="connsiteY2" fmla="*/ 40481 h 147637"/>
                    <a:gd name="connsiteX3" fmla="*/ 173831 w 182174"/>
                    <a:gd name="connsiteY3" fmla="*/ 42862 h 147637"/>
                    <a:gd name="connsiteX4" fmla="*/ 176212 w 182174"/>
                    <a:gd name="connsiteY4" fmla="*/ 71437 h 147637"/>
                    <a:gd name="connsiteX5" fmla="*/ 173831 w 182174"/>
                    <a:gd name="connsiteY5" fmla="*/ 78581 h 147637"/>
                    <a:gd name="connsiteX6" fmla="*/ 166687 w 182174"/>
                    <a:gd name="connsiteY6" fmla="*/ 83343 h 147637"/>
                    <a:gd name="connsiteX7" fmla="*/ 159543 w 182174"/>
                    <a:gd name="connsiteY7" fmla="*/ 90487 h 147637"/>
                    <a:gd name="connsiteX8" fmla="*/ 142875 w 182174"/>
                    <a:gd name="connsiteY8" fmla="*/ 97631 h 147637"/>
                    <a:gd name="connsiteX9" fmla="*/ 128587 w 182174"/>
                    <a:gd name="connsiteY9" fmla="*/ 100012 h 147637"/>
                    <a:gd name="connsiteX10" fmla="*/ 119062 w 182174"/>
                    <a:gd name="connsiteY10" fmla="*/ 104775 h 147637"/>
                    <a:gd name="connsiteX11" fmla="*/ 111918 w 182174"/>
                    <a:gd name="connsiteY11" fmla="*/ 119062 h 147637"/>
                    <a:gd name="connsiteX12" fmla="*/ 114300 w 182174"/>
                    <a:gd name="connsiteY12" fmla="*/ 140493 h 147637"/>
                    <a:gd name="connsiteX13" fmla="*/ 107156 w 182174"/>
                    <a:gd name="connsiteY13" fmla="*/ 145256 h 147637"/>
                    <a:gd name="connsiteX14" fmla="*/ 73818 w 182174"/>
                    <a:gd name="connsiteY14" fmla="*/ 147637 h 147637"/>
                    <a:gd name="connsiteX15" fmla="*/ 45243 w 182174"/>
                    <a:gd name="connsiteY15" fmla="*/ 145256 h 147637"/>
                    <a:gd name="connsiteX16" fmla="*/ 28575 w 182174"/>
                    <a:gd name="connsiteY16" fmla="*/ 142875 h 147637"/>
                    <a:gd name="connsiteX17" fmla="*/ 19050 w 182174"/>
                    <a:gd name="connsiteY17" fmla="*/ 135731 h 147637"/>
                    <a:gd name="connsiteX18" fmla="*/ 16668 w 182174"/>
                    <a:gd name="connsiteY18" fmla="*/ 128587 h 147637"/>
                    <a:gd name="connsiteX19" fmla="*/ 23812 w 182174"/>
                    <a:gd name="connsiteY19" fmla="*/ 109537 h 147637"/>
                    <a:gd name="connsiteX20" fmla="*/ 30956 w 182174"/>
                    <a:gd name="connsiteY20" fmla="*/ 100012 h 147637"/>
                    <a:gd name="connsiteX21" fmla="*/ 38100 w 182174"/>
                    <a:gd name="connsiteY21" fmla="*/ 95250 h 147637"/>
                    <a:gd name="connsiteX22" fmla="*/ 35718 w 182174"/>
                    <a:gd name="connsiteY22" fmla="*/ 85725 h 147637"/>
                    <a:gd name="connsiteX23" fmla="*/ 21431 w 182174"/>
                    <a:gd name="connsiteY23" fmla="*/ 66675 h 147637"/>
                    <a:gd name="connsiteX24" fmla="*/ 14287 w 182174"/>
                    <a:gd name="connsiteY24" fmla="*/ 64293 h 147637"/>
                    <a:gd name="connsiteX25" fmla="*/ 0 w 182174"/>
                    <a:gd name="connsiteY25" fmla="*/ 54768 h 147637"/>
                    <a:gd name="connsiteX26" fmla="*/ 7143 w 182174"/>
                    <a:gd name="connsiteY26" fmla="*/ 30956 h 147637"/>
                    <a:gd name="connsiteX27" fmla="*/ 26193 w 182174"/>
                    <a:gd name="connsiteY27" fmla="*/ 21431 h 147637"/>
                    <a:gd name="connsiteX28" fmla="*/ 42862 w 182174"/>
                    <a:gd name="connsiteY28" fmla="*/ 16668 h 147637"/>
                    <a:gd name="connsiteX29" fmla="*/ 57150 w 182174"/>
                    <a:gd name="connsiteY29" fmla="*/ 11906 h 147637"/>
                    <a:gd name="connsiteX30" fmla="*/ 69056 w 182174"/>
                    <a:gd name="connsiteY30" fmla="*/ 9525 h 147637"/>
                    <a:gd name="connsiteX31" fmla="*/ 76200 w 182174"/>
                    <a:gd name="connsiteY31" fmla="*/ 0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2174" h="147637">
                      <a:moveTo>
                        <a:pt x="76200" y="0"/>
                      </a:moveTo>
                      <a:lnTo>
                        <a:pt x="76200" y="0"/>
                      </a:lnTo>
                      <a:cubicBezTo>
                        <a:pt x="146252" y="43109"/>
                        <a:pt x="113964" y="36088"/>
                        <a:pt x="166687" y="40481"/>
                      </a:cubicBezTo>
                      <a:cubicBezTo>
                        <a:pt x="169068" y="41275"/>
                        <a:pt x="171586" y="41739"/>
                        <a:pt x="173831" y="42862"/>
                      </a:cubicBezTo>
                      <a:cubicBezTo>
                        <a:pt x="187929" y="49911"/>
                        <a:pt x="180916" y="51052"/>
                        <a:pt x="176212" y="71437"/>
                      </a:cubicBezTo>
                      <a:cubicBezTo>
                        <a:pt x="175648" y="73883"/>
                        <a:pt x="175399" y="76621"/>
                        <a:pt x="173831" y="78581"/>
                      </a:cubicBezTo>
                      <a:cubicBezTo>
                        <a:pt x="172043" y="80816"/>
                        <a:pt x="168886" y="81511"/>
                        <a:pt x="166687" y="83343"/>
                      </a:cubicBezTo>
                      <a:cubicBezTo>
                        <a:pt x="164100" y="85499"/>
                        <a:pt x="162283" y="88529"/>
                        <a:pt x="159543" y="90487"/>
                      </a:cubicBezTo>
                      <a:cubicBezTo>
                        <a:pt x="156255" y="92836"/>
                        <a:pt x="147389" y="96628"/>
                        <a:pt x="142875" y="97631"/>
                      </a:cubicBezTo>
                      <a:cubicBezTo>
                        <a:pt x="138162" y="98678"/>
                        <a:pt x="133350" y="99218"/>
                        <a:pt x="128587" y="100012"/>
                      </a:cubicBezTo>
                      <a:cubicBezTo>
                        <a:pt x="125412" y="101600"/>
                        <a:pt x="121789" y="102502"/>
                        <a:pt x="119062" y="104775"/>
                      </a:cubicBezTo>
                      <a:cubicBezTo>
                        <a:pt x="114802" y="108325"/>
                        <a:pt x="113543" y="114187"/>
                        <a:pt x="111918" y="119062"/>
                      </a:cubicBezTo>
                      <a:cubicBezTo>
                        <a:pt x="112712" y="126206"/>
                        <a:pt x="115586" y="133421"/>
                        <a:pt x="114300" y="140493"/>
                      </a:cubicBezTo>
                      <a:cubicBezTo>
                        <a:pt x="113788" y="143309"/>
                        <a:pt x="109975" y="144759"/>
                        <a:pt x="107156" y="145256"/>
                      </a:cubicBezTo>
                      <a:cubicBezTo>
                        <a:pt x="96185" y="147192"/>
                        <a:pt x="84931" y="146843"/>
                        <a:pt x="73818" y="147637"/>
                      </a:cubicBezTo>
                      <a:cubicBezTo>
                        <a:pt x="64293" y="146843"/>
                        <a:pt x="54749" y="146256"/>
                        <a:pt x="45243" y="145256"/>
                      </a:cubicBezTo>
                      <a:cubicBezTo>
                        <a:pt x="39661" y="144669"/>
                        <a:pt x="33849" y="144793"/>
                        <a:pt x="28575" y="142875"/>
                      </a:cubicBezTo>
                      <a:cubicBezTo>
                        <a:pt x="24845" y="141519"/>
                        <a:pt x="22225" y="138112"/>
                        <a:pt x="19050" y="135731"/>
                      </a:cubicBezTo>
                      <a:cubicBezTo>
                        <a:pt x="18256" y="133350"/>
                        <a:pt x="16668" y="131097"/>
                        <a:pt x="16668" y="128587"/>
                      </a:cubicBezTo>
                      <a:cubicBezTo>
                        <a:pt x="16668" y="118988"/>
                        <a:pt x="18887" y="116433"/>
                        <a:pt x="23812" y="109537"/>
                      </a:cubicBezTo>
                      <a:cubicBezTo>
                        <a:pt x="26119" y="106307"/>
                        <a:pt x="28150" y="102818"/>
                        <a:pt x="30956" y="100012"/>
                      </a:cubicBezTo>
                      <a:cubicBezTo>
                        <a:pt x="32980" y="97988"/>
                        <a:pt x="35719" y="96837"/>
                        <a:pt x="38100" y="95250"/>
                      </a:cubicBezTo>
                      <a:cubicBezTo>
                        <a:pt x="37306" y="92075"/>
                        <a:pt x="37007" y="88733"/>
                        <a:pt x="35718" y="85725"/>
                      </a:cubicBezTo>
                      <a:cubicBezTo>
                        <a:pt x="34111" y="81975"/>
                        <a:pt x="22135" y="67279"/>
                        <a:pt x="21431" y="66675"/>
                      </a:cubicBezTo>
                      <a:cubicBezTo>
                        <a:pt x="19525" y="65041"/>
                        <a:pt x="16481" y="65512"/>
                        <a:pt x="14287" y="64293"/>
                      </a:cubicBezTo>
                      <a:cubicBezTo>
                        <a:pt x="9284" y="61513"/>
                        <a:pt x="0" y="54768"/>
                        <a:pt x="0" y="54768"/>
                      </a:cubicBezTo>
                      <a:cubicBezTo>
                        <a:pt x="1499" y="44278"/>
                        <a:pt x="-76" y="38175"/>
                        <a:pt x="7143" y="30956"/>
                      </a:cubicBezTo>
                      <a:cubicBezTo>
                        <a:pt x="11747" y="26352"/>
                        <a:pt x="20734" y="23478"/>
                        <a:pt x="26193" y="21431"/>
                      </a:cubicBezTo>
                      <a:cubicBezTo>
                        <a:pt x="36854" y="17434"/>
                        <a:pt x="30365" y="20417"/>
                        <a:pt x="42862" y="16668"/>
                      </a:cubicBezTo>
                      <a:cubicBezTo>
                        <a:pt x="47670" y="15225"/>
                        <a:pt x="52227" y="12890"/>
                        <a:pt x="57150" y="11906"/>
                      </a:cubicBezTo>
                      <a:cubicBezTo>
                        <a:pt x="61119" y="11112"/>
                        <a:pt x="65151" y="10590"/>
                        <a:pt x="69056" y="9525"/>
                      </a:cubicBezTo>
                      <a:cubicBezTo>
                        <a:pt x="87440" y="4511"/>
                        <a:pt x="75009" y="1587"/>
                        <a:pt x="7620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Freihandform 338"/>
                <p:cNvSpPr/>
                <p:nvPr/>
              </p:nvSpPr>
              <p:spPr>
                <a:xfrm>
                  <a:off x="64291" y="2258594"/>
                  <a:ext cx="135731" cy="116041"/>
                </a:xfrm>
                <a:custGeom>
                  <a:avLst/>
                  <a:gdLst>
                    <a:gd name="connsiteX0" fmla="*/ 76200 w 135731"/>
                    <a:gd name="connsiteY0" fmla="*/ 34125 h 116041"/>
                    <a:gd name="connsiteX1" fmla="*/ 76200 w 135731"/>
                    <a:gd name="connsiteY1" fmla="*/ 34125 h 116041"/>
                    <a:gd name="connsiteX2" fmla="*/ 40481 w 135731"/>
                    <a:gd name="connsiteY2" fmla="*/ 3168 h 116041"/>
                    <a:gd name="connsiteX3" fmla="*/ 30956 w 135731"/>
                    <a:gd name="connsiteY3" fmla="*/ 787 h 116041"/>
                    <a:gd name="connsiteX4" fmla="*/ 26194 w 135731"/>
                    <a:gd name="connsiteY4" fmla="*/ 15075 h 116041"/>
                    <a:gd name="connsiteX5" fmla="*/ 23812 w 135731"/>
                    <a:gd name="connsiteY5" fmla="*/ 22218 h 116041"/>
                    <a:gd name="connsiteX6" fmla="*/ 26194 w 135731"/>
                    <a:gd name="connsiteY6" fmla="*/ 38887 h 116041"/>
                    <a:gd name="connsiteX7" fmla="*/ 30956 w 135731"/>
                    <a:gd name="connsiteY7" fmla="*/ 53175 h 116041"/>
                    <a:gd name="connsiteX8" fmla="*/ 16669 w 135731"/>
                    <a:gd name="connsiteY8" fmla="*/ 60318 h 116041"/>
                    <a:gd name="connsiteX9" fmla="*/ 4762 w 135731"/>
                    <a:gd name="connsiteY9" fmla="*/ 69843 h 116041"/>
                    <a:gd name="connsiteX10" fmla="*/ 0 w 135731"/>
                    <a:gd name="connsiteY10" fmla="*/ 79368 h 116041"/>
                    <a:gd name="connsiteX11" fmla="*/ 11906 w 135731"/>
                    <a:gd name="connsiteY11" fmla="*/ 88893 h 116041"/>
                    <a:gd name="connsiteX12" fmla="*/ 26194 w 135731"/>
                    <a:gd name="connsiteY12" fmla="*/ 98418 h 116041"/>
                    <a:gd name="connsiteX13" fmla="*/ 42862 w 135731"/>
                    <a:gd name="connsiteY13" fmla="*/ 107943 h 116041"/>
                    <a:gd name="connsiteX14" fmla="*/ 73819 w 135731"/>
                    <a:gd name="connsiteY14" fmla="*/ 110325 h 116041"/>
                    <a:gd name="connsiteX15" fmla="*/ 71437 w 135731"/>
                    <a:gd name="connsiteY15" fmla="*/ 96037 h 116041"/>
                    <a:gd name="connsiteX16" fmla="*/ 73819 w 135731"/>
                    <a:gd name="connsiteY16" fmla="*/ 81750 h 116041"/>
                    <a:gd name="connsiteX17" fmla="*/ 80962 w 135731"/>
                    <a:gd name="connsiteY17" fmla="*/ 79368 h 116041"/>
                    <a:gd name="connsiteX18" fmla="*/ 116681 w 135731"/>
                    <a:gd name="connsiteY18" fmla="*/ 81750 h 116041"/>
                    <a:gd name="connsiteX19" fmla="*/ 126206 w 135731"/>
                    <a:gd name="connsiteY19" fmla="*/ 79368 h 116041"/>
                    <a:gd name="connsiteX20" fmla="*/ 133350 w 135731"/>
                    <a:gd name="connsiteY20" fmla="*/ 76987 h 116041"/>
                    <a:gd name="connsiteX21" fmla="*/ 135731 w 135731"/>
                    <a:gd name="connsiteY21" fmla="*/ 67462 h 116041"/>
                    <a:gd name="connsiteX22" fmla="*/ 133350 w 135731"/>
                    <a:gd name="connsiteY22" fmla="*/ 36506 h 116041"/>
                    <a:gd name="connsiteX23" fmla="*/ 121444 w 135731"/>
                    <a:gd name="connsiteY23" fmla="*/ 31743 h 116041"/>
                    <a:gd name="connsiteX24" fmla="*/ 100012 w 135731"/>
                    <a:gd name="connsiteY24" fmla="*/ 26981 h 116041"/>
                    <a:gd name="connsiteX25" fmla="*/ 83344 w 135731"/>
                    <a:gd name="connsiteY25" fmla="*/ 22218 h 116041"/>
                    <a:gd name="connsiteX26" fmla="*/ 76200 w 135731"/>
                    <a:gd name="connsiteY26" fmla="*/ 34125 h 11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5731" h="116041">
                      <a:moveTo>
                        <a:pt x="76200" y="34125"/>
                      </a:moveTo>
                      <a:lnTo>
                        <a:pt x="76200" y="34125"/>
                      </a:lnTo>
                      <a:cubicBezTo>
                        <a:pt x="64294" y="23806"/>
                        <a:pt x="53165" y="12514"/>
                        <a:pt x="40481" y="3168"/>
                      </a:cubicBezTo>
                      <a:cubicBezTo>
                        <a:pt x="37846" y="1227"/>
                        <a:pt x="33470" y="-1308"/>
                        <a:pt x="30956" y="787"/>
                      </a:cubicBezTo>
                      <a:cubicBezTo>
                        <a:pt x="27100" y="4001"/>
                        <a:pt x="27782" y="10312"/>
                        <a:pt x="26194" y="15075"/>
                      </a:cubicBezTo>
                      <a:lnTo>
                        <a:pt x="23812" y="22218"/>
                      </a:lnTo>
                      <a:cubicBezTo>
                        <a:pt x="24606" y="27774"/>
                        <a:pt x="24932" y="33418"/>
                        <a:pt x="26194" y="38887"/>
                      </a:cubicBezTo>
                      <a:cubicBezTo>
                        <a:pt x="27323" y="43779"/>
                        <a:pt x="30956" y="53175"/>
                        <a:pt x="30956" y="53175"/>
                      </a:cubicBezTo>
                      <a:cubicBezTo>
                        <a:pt x="25146" y="55111"/>
                        <a:pt x="21285" y="55702"/>
                        <a:pt x="16669" y="60318"/>
                      </a:cubicBezTo>
                      <a:cubicBezTo>
                        <a:pt x="5898" y="71089"/>
                        <a:pt x="18669" y="65208"/>
                        <a:pt x="4762" y="69843"/>
                      </a:cubicBezTo>
                      <a:cubicBezTo>
                        <a:pt x="3175" y="73018"/>
                        <a:pt x="0" y="75818"/>
                        <a:pt x="0" y="79368"/>
                      </a:cubicBezTo>
                      <a:cubicBezTo>
                        <a:pt x="0" y="86550"/>
                        <a:pt x="7445" y="87406"/>
                        <a:pt x="11906" y="88893"/>
                      </a:cubicBezTo>
                      <a:cubicBezTo>
                        <a:pt x="28532" y="105519"/>
                        <a:pt x="10110" y="89228"/>
                        <a:pt x="26194" y="98418"/>
                      </a:cubicBezTo>
                      <a:cubicBezTo>
                        <a:pt x="46378" y="109952"/>
                        <a:pt x="26483" y="102483"/>
                        <a:pt x="42862" y="107943"/>
                      </a:cubicBezTo>
                      <a:cubicBezTo>
                        <a:pt x="52155" y="114139"/>
                        <a:pt x="59668" y="121331"/>
                        <a:pt x="73819" y="110325"/>
                      </a:cubicBezTo>
                      <a:cubicBezTo>
                        <a:pt x="77630" y="107361"/>
                        <a:pt x="72231" y="100800"/>
                        <a:pt x="71437" y="96037"/>
                      </a:cubicBezTo>
                      <a:cubicBezTo>
                        <a:pt x="72231" y="91275"/>
                        <a:pt x="71424" y="85942"/>
                        <a:pt x="73819" y="81750"/>
                      </a:cubicBezTo>
                      <a:cubicBezTo>
                        <a:pt x="75064" y="79571"/>
                        <a:pt x="78452" y="79368"/>
                        <a:pt x="80962" y="79368"/>
                      </a:cubicBezTo>
                      <a:cubicBezTo>
                        <a:pt x="92895" y="79368"/>
                        <a:pt x="104775" y="80956"/>
                        <a:pt x="116681" y="81750"/>
                      </a:cubicBezTo>
                      <a:cubicBezTo>
                        <a:pt x="119856" y="80956"/>
                        <a:pt x="123059" y="80267"/>
                        <a:pt x="126206" y="79368"/>
                      </a:cubicBezTo>
                      <a:cubicBezTo>
                        <a:pt x="128620" y="78678"/>
                        <a:pt x="131782" y="78947"/>
                        <a:pt x="133350" y="76987"/>
                      </a:cubicBezTo>
                      <a:cubicBezTo>
                        <a:pt x="135394" y="74431"/>
                        <a:pt x="134937" y="70637"/>
                        <a:pt x="135731" y="67462"/>
                      </a:cubicBezTo>
                      <a:cubicBezTo>
                        <a:pt x="134937" y="57143"/>
                        <a:pt x="137193" y="46115"/>
                        <a:pt x="133350" y="36506"/>
                      </a:cubicBezTo>
                      <a:cubicBezTo>
                        <a:pt x="131763" y="32537"/>
                        <a:pt x="125446" y="33244"/>
                        <a:pt x="121444" y="31743"/>
                      </a:cubicBezTo>
                      <a:cubicBezTo>
                        <a:pt x="112067" y="28227"/>
                        <a:pt x="112260" y="29022"/>
                        <a:pt x="100012" y="26981"/>
                      </a:cubicBezTo>
                      <a:cubicBezTo>
                        <a:pt x="95499" y="25477"/>
                        <a:pt x="87825" y="22716"/>
                        <a:pt x="83344" y="22218"/>
                      </a:cubicBezTo>
                      <a:cubicBezTo>
                        <a:pt x="79399" y="21780"/>
                        <a:pt x="77391" y="32141"/>
                        <a:pt x="76200" y="34125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305" name="Grafik 3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505" y="4932277"/>
              <a:ext cx="202426" cy="222854"/>
            </a:xfrm>
            <a:prstGeom prst="rect">
              <a:avLst/>
            </a:prstGeom>
          </p:spPr>
        </p:pic>
      </p:grpSp>
      <p:grpSp>
        <p:nvGrpSpPr>
          <p:cNvPr id="344" name="Gruppieren 343"/>
          <p:cNvGrpSpPr/>
          <p:nvPr/>
        </p:nvGrpSpPr>
        <p:grpSpPr>
          <a:xfrm>
            <a:off x="8796989" y="916169"/>
            <a:ext cx="319142" cy="216581"/>
            <a:chOff x="128144" y="2996952"/>
            <a:chExt cx="673304" cy="720080"/>
          </a:xfrm>
        </p:grpSpPr>
        <p:sp>
          <p:nvSpPr>
            <p:cNvPr id="345" name="Trapezoid 344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Rechteck 345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Rechtwinkliges Dreieck 346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Rechtwinkliges Dreieck 347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Rechteck 348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Rechteck 349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Rechteck 350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Rechteck 351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Rechteck 352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Rechteck 353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55" name="Grafik 3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452" y="949257"/>
            <a:ext cx="469997" cy="208288"/>
          </a:xfrm>
          <a:prstGeom prst="rect">
            <a:avLst/>
          </a:prstGeom>
        </p:spPr>
      </p:pic>
      <p:grpSp>
        <p:nvGrpSpPr>
          <p:cNvPr id="356" name="Gruppieren 355"/>
          <p:cNvGrpSpPr/>
          <p:nvPr/>
        </p:nvGrpSpPr>
        <p:grpSpPr>
          <a:xfrm>
            <a:off x="9162537" y="982866"/>
            <a:ext cx="236723" cy="201185"/>
            <a:chOff x="3065620" y="3495219"/>
            <a:chExt cx="432375" cy="433110"/>
          </a:xfrm>
        </p:grpSpPr>
        <p:sp>
          <p:nvSpPr>
            <p:cNvPr id="357" name="Rechteck 356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358" name="Gruppieren 357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361" name="Ellipse 360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Ellipse 361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64" name="Gerader Verbinder 363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5" name="Gerader Verbinder 364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6" name="Gerader Verbinder 365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7" name="Gerader Verbinder 366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59" name="Trapezoid 358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Rechteck 359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7" name="Rechteck 276"/>
          <p:cNvSpPr/>
          <p:nvPr/>
        </p:nvSpPr>
        <p:spPr bwMode="auto">
          <a:xfrm>
            <a:off x="1022756" y="824148"/>
            <a:ext cx="9565458" cy="6129193"/>
          </a:xfrm>
          <a:prstGeom prst="rect">
            <a:avLst/>
          </a:prstGeom>
          <a:solidFill>
            <a:srgbClr val="FFFFFF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0" name="Rechteck 279"/>
          <p:cNvSpPr/>
          <p:nvPr/>
        </p:nvSpPr>
        <p:spPr>
          <a:xfrm>
            <a:off x="3357213" y="3404617"/>
            <a:ext cx="5112568" cy="2872358"/>
          </a:xfrm>
          <a:prstGeom prst="rect">
            <a:avLst/>
          </a:prstGeom>
          <a:solidFill>
            <a:sysClr val="window" lastClr="FFFFFF">
              <a:alpha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81" name="Textfeld 280"/>
          <p:cNvSpPr txBox="1"/>
          <p:nvPr/>
        </p:nvSpPr>
        <p:spPr>
          <a:xfrm>
            <a:off x="3342405" y="3404617"/>
            <a:ext cx="482453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6700" indent="-266700"/>
            <a:r>
              <a:rPr lang="de-CH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	</a:t>
            </a:r>
            <a:r>
              <a:rPr lang="de-CH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Potential </a:t>
            </a:r>
            <a:r>
              <a:rPr lang="de-CH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solutions</a:t>
            </a:r>
            <a:r>
              <a:rPr lang="de-CH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3429221" y="3836665"/>
            <a:ext cx="4824536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tabLst>
                <a:tab pos="447675" algn="l"/>
              </a:tabLst>
            </a:pP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	- 	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Feeding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reduction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(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premature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dry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cow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treatment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3" name="Textfeld 282"/>
          <p:cNvSpPr txBox="1"/>
          <p:nvPr/>
        </p:nvSpPr>
        <p:spPr>
          <a:xfrm>
            <a:off x="3429221" y="4763477"/>
            <a:ext cx="48245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tabLst>
                <a:tab pos="447675" algn="l"/>
              </a:tabLst>
            </a:pP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	- 	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Pouring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cesspit</a:t>
            </a:r>
            <a:endParaRPr lang="de-CH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Textfeld 283"/>
          <p:cNvSpPr txBox="1"/>
          <p:nvPr/>
        </p:nvSpPr>
        <p:spPr>
          <a:xfrm>
            <a:off x="3429221" y="5176475"/>
            <a:ext cx="48245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tabLst>
                <a:tab pos="447675" algn="l"/>
              </a:tabLst>
            </a:pP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	- 	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Storage in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approriate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reservoirs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85" name="Textfeld 284"/>
          <p:cNvSpPr txBox="1"/>
          <p:nvPr/>
        </p:nvSpPr>
        <p:spPr>
          <a:xfrm>
            <a:off x="3581621" y="5420841"/>
            <a:ext cx="48245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tabLst>
                <a:tab pos="447675" algn="l"/>
              </a:tabLst>
            </a:pP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	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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slurry</a:t>
            </a:r>
            <a:r>
              <a:rPr lang="de-CH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tank (</a:t>
            </a:r>
            <a:r>
              <a:rPr lang="de-CH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de-CH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de-CH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CH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Textfeld 285"/>
          <p:cNvSpPr txBox="1"/>
          <p:nvPr/>
        </p:nvSpPr>
        <p:spPr>
          <a:xfrm>
            <a:off x="3573237" y="5727923"/>
            <a:ext cx="48245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tabLst>
                <a:tab pos="447675" algn="l"/>
              </a:tabLst>
            </a:pP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	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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de-CH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de-CH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tanks</a:t>
            </a:r>
            <a:endParaRPr lang="de-CH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Rechteck 287"/>
          <p:cNvSpPr/>
          <p:nvPr/>
        </p:nvSpPr>
        <p:spPr>
          <a:xfrm>
            <a:off x="3717253" y="4772769"/>
            <a:ext cx="4176464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89" name="Picture 2" descr="Wassertank 1000 Liter auf Alugestell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907" y="4960823"/>
            <a:ext cx="1772816" cy="1772816"/>
          </a:xfrm>
          <a:prstGeom prst="rect">
            <a:avLst/>
          </a:prstGeom>
          <a:noFill/>
        </p:spPr>
      </p:pic>
      <p:cxnSp>
        <p:nvCxnSpPr>
          <p:cNvPr id="290" name="Gerade Verbindung mit Pfeil 289"/>
          <p:cNvCxnSpPr/>
          <p:nvPr/>
        </p:nvCxnSpPr>
        <p:spPr>
          <a:xfrm flipH="1" flipV="1">
            <a:off x="3006301" y="5748982"/>
            <a:ext cx="854968" cy="17591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294" name="Picture 2" descr="http://pics.ricardostatic.ch/2_739899070_Big/land-und-forstgewerbe/guellefass-kaiser-2000-lit-vakuumfa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07396" y="4785941"/>
            <a:ext cx="1763688" cy="1322766"/>
          </a:xfrm>
          <a:prstGeom prst="rect">
            <a:avLst/>
          </a:prstGeom>
          <a:noFill/>
        </p:spPr>
      </p:pic>
      <p:cxnSp>
        <p:nvCxnSpPr>
          <p:cNvPr id="295" name="Gerade Verbindung mit Pfeil 294"/>
          <p:cNvCxnSpPr/>
          <p:nvPr/>
        </p:nvCxnSpPr>
        <p:spPr>
          <a:xfrm flipV="1">
            <a:off x="7317653" y="5537427"/>
            <a:ext cx="1287910" cy="9943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96" name="Rechteck 295"/>
          <p:cNvSpPr/>
          <p:nvPr/>
        </p:nvSpPr>
        <p:spPr>
          <a:xfrm>
            <a:off x="3874716" y="5495663"/>
            <a:ext cx="3370929" cy="58254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97" name="Picture 4" descr="http://www.schweizerbauer.ch/images/30810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3696" y="3592671"/>
            <a:ext cx="1924552" cy="1303729"/>
          </a:xfrm>
          <a:prstGeom prst="rect">
            <a:avLst/>
          </a:prstGeom>
          <a:noFill/>
        </p:spPr>
      </p:pic>
      <p:cxnSp>
        <p:nvCxnSpPr>
          <p:cNvPr id="298" name="Gerade Verbindung mit Pfeil 297"/>
          <p:cNvCxnSpPr/>
          <p:nvPr/>
        </p:nvCxnSpPr>
        <p:spPr>
          <a:xfrm flipH="1" flipV="1">
            <a:off x="3258311" y="4628753"/>
            <a:ext cx="418601" cy="28803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99" name="Gerade Verbindung mit Pfeil 298"/>
          <p:cNvCxnSpPr/>
          <p:nvPr/>
        </p:nvCxnSpPr>
        <p:spPr>
          <a:xfrm>
            <a:off x="5781408" y="2676782"/>
            <a:ext cx="9269" cy="655776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69" name="Abgerundetes Rechteck 168"/>
          <p:cNvSpPr/>
          <p:nvPr/>
        </p:nvSpPr>
        <p:spPr>
          <a:xfrm>
            <a:off x="5421234" y="1690853"/>
            <a:ext cx="72394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4" name="Line 26"/>
          <p:cNvSpPr>
            <a:spLocks noChangeShapeType="1"/>
          </p:cNvSpPr>
          <p:nvPr/>
        </p:nvSpPr>
        <p:spPr bwMode="auto">
          <a:xfrm>
            <a:off x="6145178" y="1875832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75" name="Line 26"/>
          <p:cNvSpPr>
            <a:spLocks noChangeShapeType="1"/>
          </p:cNvSpPr>
          <p:nvPr/>
        </p:nvSpPr>
        <p:spPr bwMode="auto">
          <a:xfrm>
            <a:off x="6278116" y="1875832"/>
            <a:ext cx="0" cy="46528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76" name="Line 26"/>
          <p:cNvSpPr>
            <a:spLocks noChangeShapeType="1"/>
          </p:cNvSpPr>
          <p:nvPr/>
        </p:nvSpPr>
        <p:spPr bwMode="auto">
          <a:xfrm flipV="1">
            <a:off x="6145178" y="2341115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252581" y="1643190"/>
            <a:ext cx="1090675" cy="793463"/>
          </a:xfrm>
          <a:prstGeom prst="rect">
            <a:avLst/>
          </a:prstGeom>
          <a:solidFill>
            <a:srgbClr val="FFFFFF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Abgerundetes Rechteck 277"/>
          <p:cNvSpPr/>
          <p:nvPr/>
        </p:nvSpPr>
        <p:spPr>
          <a:xfrm>
            <a:off x="5421234" y="2222604"/>
            <a:ext cx="72394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Storage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raw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on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0" name="Rechteck 259"/>
          <p:cNvSpPr/>
          <p:nvPr/>
        </p:nvSpPr>
        <p:spPr>
          <a:xfrm>
            <a:off x="3717253" y="3859375"/>
            <a:ext cx="3763825" cy="87975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Kalb, Hand-Rückseite, Flasche, Milch, Sauger, Bab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83" y="3705787"/>
            <a:ext cx="1982671" cy="13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1" name="Gerade Verbindung mit Pfeil 260"/>
          <p:cNvCxnSpPr/>
          <p:nvPr/>
        </p:nvCxnSpPr>
        <p:spPr>
          <a:xfrm>
            <a:off x="7551355" y="4339619"/>
            <a:ext cx="988338" cy="497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41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100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0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250"/>
                            </p:stCondLst>
                            <p:childTnLst>
                              <p:par>
                                <p:cTn id="146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10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3" presetClass="emph" presetSubtype="2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80" grpId="0" animBg="1"/>
      <p:bldP spid="281" grpId="0" build="p"/>
      <p:bldP spid="281" grpId="1" build="allAtOnce"/>
      <p:bldP spid="282" grpId="0" build="p"/>
      <p:bldP spid="282" grpId="1" build="allAtOnce"/>
      <p:bldP spid="282" grpId="2" build="allAtOnce"/>
      <p:bldP spid="283" grpId="0" build="p"/>
      <p:bldP spid="283" grpId="1" build="allAtOnce"/>
      <p:bldP spid="283" grpId="2" build="allAtOnce"/>
      <p:bldP spid="283" grpId="3" build="allAtOnce"/>
      <p:bldP spid="283" grpId="4" build="allAtOnce"/>
      <p:bldP spid="284" grpId="0" build="p"/>
      <p:bldP spid="284" grpId="1" build="allAtOnce"/>
      <p:bldP spid="284" grpId="2" build="allAtOnce"/>
      <p:bldP spid="285" grpId="0" build="p"/>
      <p:bldP spid="285" grpId="1" build="allAtOnce"/>
      <p:bldP spid="285" grpId="2" build="allAtOnce"/>
      <p:bldP spid="286" grpId="0" build="p"/>
      <p:bldP spid="286" grpId="1" build="allAtOnce"/>
      <p:bldP spid="286" grpId="2" build="allAtOnce"/>
      <p:bldP spid="288" grpId="0" animBg="1"/>
      <p:bldP spid="288" grpId="1" animBg="1"/>
      <p:bldP spid="296" grpId="0" animBg="1"/>
      <p:bldP spid="296" grpId="1" animBg="1"/>
      <p:bldP spid="274" grpId="0" animBg="1"/>
      <p:bldP spid="275" grpId="0" animBg="1"/>
      <p:bldP spid="276" grpId="0" animBg="1"/>
      <p:bldP spid="4" grpId="0" animBg="1"/>
      <p:bldP spid="278" grpId="0" animBg="1"/>
      <p:bldP spid="260" grpId="0" animBg="1"/>
      <p:bldP spid="26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hteck 297"/>
          <p:cNvSpPr/>
          <p:nvPr/>
        </p:nvSpPr>
        <p:spPr bwMode="auto">
          <a:xfrm>
            <a:off x="1251521" y="5926038"/>
            <a:ext cx="9073008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3" name="Abgerundetes Rechteck 152"/>
          <p:cNvSpPr/>
          <p:nvPr/>
        </p:nvSpPr>
        <p:spPr>
          <a:xfrm>
            <a:off x="1254696" y="3962090"/>
            <a:ext cx="1368152" cy="4643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sq" cmpd="sng" algn="ctr">
            <a:solidFill>
              <a:srgbClr val="7030A0"/>
            </a:solidFill>
            <a:prstDash val="solid"/>
            <a:beve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4" name="Abgerundetes Rechteck 153"/>
          <p:cNvSpPr/>
          <p:nvPr/>
        </p:nvSpPr>
        <p:spPr>
          <a:xfrm>
            <a:off x="1254696" y="5903117"/>
            <a:ext cx="1368152" cy="4669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surveillance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99" name="Gerade Verbindung 67"/>
          <p:cNvCxnSpPr/>
          <p:nvPr/>
        </p:nvCxnSpPr>
        <p:spPr>
          <a:xfrm>
            <a:off x="2619673" y="5333357"/>
            <a:ext cx="7776864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00" name="Line 26"/>
          <p:cNvSpPr>
            <a:spLocks noChangeShapeType="1"/>
          </p:cNvSpPr>
          <p:nvPr/>
        </p:nvSpPr>
        <p:spPr bwMode="auto">
          <a:xfrm flipV="1">
            <a:off x="2420266" y="1303949"/>
            <a:ext cx="66468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301" name="Gerade Verbindung 60"/>
          <p:cNvCxnSpPr/>
          <p:nvPr/>
        </p:nvCxnSpPr>
        <p:spPr>
          <a:xfrm>
            <a:off x="4746678" y="1212284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02" name="Ellipse 301"/>
          <p:cNvSpPr/>
          <p:nvPr/>
        </p:nvSpPr>
        <p:spPr>
          <a:xfrm>
            <a:off x="2220859" y="1212284"/>
            <a:ext cx="199407" cy="19940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3" name="Textfeld 302"/>
          <p:cNvSpPr txBox="1"/>
          <p:nvPr/>
        </p:nvSpPr>
        <p:spPr>
          <a:xfrm>
            <a:off x="1814575" y="804957"/>
            <a:ext cx="1006049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FMD-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outbreak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Switzerland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Abgerundetes Rechteck 303"/>
          <p:cNvSpPr/>
          <p:nvPr/>
        </p:nvSpPr>
        <p:spPr>
          <a:xfrm>
            <a:off x="2752611" y="1533550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5" name="Abgerundetes Rechteck 304"/>
          <p:cNvSpPr/>
          <p:nvPr/>
        </p:nvSpPr>
        <p:spPr>
          <a:xfrm>
            <a:off x="2752611" y="2146198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Killing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disposal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6" name="Abgerundetes Rechteck 305"/>
          <p:cNvSpPr/>
          <p:nvPr/>
        </p:nvSpPr>
        <p:spPr>
          <a:xfrm>
            <a:off x="2752611" y="2733340"/>
            <a:ext cx="1607672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Cleaning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disinfection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" name="Abgerundetes Rechteck 306"/>
          <p:cNvSpPr/>
          <p:nvPr/>
        </p:nvSpPr>
        <p:spPr>
          <a:xfrm>
            <a:off x="3722216" y="1810868"/>
            <a:ext cx="957188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Define the protection and surveillance zones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0" name="Rechteck 309"/>
          <p:cNvSpPr/>
          <p:nvPr/>
        </p:nvSpPr>
        <p:spPr>
          <a:xfrm>
            <a:off x="2681951" y="879939"/>
            <a:ext cx="208013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</a:t>
            </a:r>
          </a:p>
        </p:txBody>
      </p:sp>
      <p:sp>
        <p:nvSpPr>
          <p:cNvPr id="311" name="Rechteck 310"/>
          <p:cNvSpPr/>
          <p:nvPr/>
        </p:nvSpPr>
        <p:spPr>
          <a:xfrm>
            <a:off x="4753486" y="879939"/>
            <a:ext cx="2319605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44767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producers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farmers</a:t>
            </a:r>
            <a:endParaRPr kumimoji="0" lang="de-CH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2" name="Rechteck 311"/>
          <p:cNvSpPr/>
          <p:nvPr/>
        </p:nvSpPr>
        <p:spPr>
          <a:xfrm>
            <a:off x="7073089" y="879939"/>
            <a:ext cx="166172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54292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merchants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transporters</a:t>
            </a:r>
            <a:endParaRPr kumimoji="0" lang="de-CH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3" name="Rechteck 312"/>
          <p:cNvSpPr/>
          <p:nvPr/>
        </p:nvSpPr>
        <p:spPr>
          <a:xfrm>
            <a:off x="8734814" y="879939"/>
            <a:ext cx="1661722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71437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industry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cheese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dairies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cxnSp>
        <p:nvCxnSpPr>
          <p:cNvPr id="314" name="Gerade Verbindung 17"/>
          <p:cNvCxnSpPr/>
          <p:nvPr/>
        </p:nvCxnSpPr>
        <p:spPr>
          <a:xfrm>
            <a:off x="2686142" y="1212284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15" name="Textfeld 314"/>
          <p:cNvSpPr txBox="1"/>
          <p:nvPr/>
        </p:nvSpPr>
        <p:spPr>
          <a:xfrm rot="18197596">
            <a:off x="1749998" y="2030649"/>
            <a:ext cx="119644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Standstill</a:t>
            </a:r>
          </a:p>
        </p:txBody>
      </p:sp>
      <p:sp>
        <p:nvSpPr>
          <p:cNvPr id="316" name="Abgerundetes Rechteck 315"/>
          <p:cNvSpPr/>
          <p:nvPr/>
        </p:nvSpPr>
        <p:spPr>
          <a:xfrm>
            <a:off x="3535124" y="1320671"/>
            <a:ext cx="1144918" cy="40893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Counselling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committee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sector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7" name="Abgerundetes Rechteck 316"/>
          <p:cNvSpPr/>
          <p:nvPr/>
        </p:nvSpPr>
        <p:spPr>
          <a:xfrm>
            <a:off x="3815308" y="2290578"/>
            <a:ext cx="864096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Information /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8" name="Line 26"/>
          <p:cNvSpPr>
            <a:spLocks noChangeShapeType="1"/>
          </p:cNvSpPr>
          <p:nvPr/>
        </p:nvSpPr>
        <p:spPr bwMode="auto">
          <a:xfrm>
            <a:off x="3084955" y="1932363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19" name="Abgerundetes Rechteck 318"/>
          <p:cNvSpPr/>
          <p:nvPr/>
        </p:nvSpPr>
        <p:spPr>
          <a:xfrm>
            <a:off x="5418582" y="1691994"/>
            <a:ext cx="72394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0" name="Abgerundetes Rechteck 319"/>
          <p:cNvSpPr/>
          <p:nvPr/>
        </p:nvSpPr>
        <p:spPr>
          <a:xfrm>
            <a:off x="5418582" y="2223745"/>
            <a:ext cx="72394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Storage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raw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on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1" name="Abgerundetes Rechteck 320"/>
          <p:cNvSpPr/>
          <p:nvPr/>
        </p:nvSpPr>
        <p:spPr>
          <a:xfrm>
            <a:off x="9264505" y="1677566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</a:t>
            </a:r>
          </a:p>
        </p:txBody>
      </p:sp>
      <p:sp>
        <p:nvSpPr>
          <p:cNvPr id="322" name="Line 26"/>
          <p:cNvSpPr>
            <a:spLocks noChangeShapeType="1"/>
          </p:cNvSpPr>
          <p:nvPr/>
        </p:nvSpPr>
        <p:spPr bwMode="auto">
          <a:xfrm>
            <a:off x="3084955" y="2530584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323" name="Gerade Verbindung 61"/>
          <p:cNvCxnSpPr/>
          <p:nvPr/>
        </p:nvCxnSpPr>
        <p:spPr>
          <a:xfrm>
            <a:off x="7073091" y="1212284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4" name="Gerade Verbindung 62"/>
          <p:cNvCxnSpPr/>
          <p:nvPr/>
        </p:nvCxnSpPr>
        <p:spPr>
          <a:xfrm>
            <a:off x="8734814" y="1212284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5" name="Gerade Verbindung 64"/>
          <p:cNvCxnSpPr/>
          <p:nvPr/>
        </p:nvCxnSpPr>
        <p:spPr>
          <a:xfrm>
            <a:off x="4547272" y="3206352"/>
            <a:ext cx="5849265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6" name="Gerade Verbindung 68"/>
          <p:cNvCxnSpPr/>
          <p:nvPr/>
        </p:nvCxnSpPr>
        <p:spPr>
          <a:xfrm>
            <a:off x="2619673" y="6729205"/>
            <a:ext cx="7776864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27" name="Abgerundetes Rechteck 326"/>
          <p:cNvSpPr/>
          <p:nvPr/>
        </p:nvSpPr>
        <p:spPr>
          <a:xfrm>
            <a:off x="7272497" y="1691994"/>
            <a:ext cx="99703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8" name="Line 26"/>
          <p:cNvSpPr>
            <a:spLocks noChangeShapeType="1"/>
          </p:cNvSpPr>
          <p:nvPr/>
        </p:nvSpPr>
        <p:spPr bwMode="auto">
          <a:xfrm flipV="1">
            <a:off x="4696029" y="2409095"/>
            <a:ext cx="64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29" name="Line 26"/>
          <p:cNvSpPr>
            <a:spLocks noChangeShapeType="1"/>
          </p:cNvSpPr>
          <p:nvPr/>
        </p:nvSpPr>
        <p:spPr bwMode="auto">
          <a:xfrm>
            <a:off x="4696268" y="2494090"/>
            <a:ext cx="126785" cy="152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30" name="Line 26"/>
          <p:cNvSpPr>
            <a:spLocks noChangeShapeType="1"/>
          </p:cNvSpPr>
          <p:nvPr/>
        </p:nvSpPr>
        <p:spPr bwMode="auto">
          <a:xfrm flipV="1">
            <a:off x="4693528" y="2583194"/>
            <a:ext cx="198556" cy="127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31" name="Line 26"/>
          <p:cNvSpPr>
            <a:spLocks noChangeShapeType="1"/>
          </p:cNvSpPr>
          <p:nvPr/>
        </p:nvSpPr>
        <p:spPr bwMode="auto">
          <a:xfrm>
            <a:off x="4746678" y="1278753"/>
            <a:ext cx="0" cy="112997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32" name="Line 26"/>
          <p:cNvSpPr>
            <a:spLocks noChangeShapeType="1"/>
          </p:cNvSpPr>
          <p:nvPr/>
        </p:nvSpPr>
        <p:spPr bwMode="auto">
          <a:xfrm>
            <a:off x="4813147" y="1364119"/>
            <a:ext cx="0" cy="112997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33" name="Line 26"/>
          <p:cNvSpPr>
            <a:spLocks noChangeShapeType="1"/>
          </p:cNvSpPr>
          <p:nvPr/>
        </p:nvSpPr>
        <p:spPr bwMode="auto">
          <a:xfrm>
            <a:off x="4746679" y="1278753"/>
            <a:ext cx="485223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34" name="Line 26"/>
          <p:cNvSpPr>
            <a:spLocks noChangeShapeType="1"/>
          </p:cNvSpPr>
          <p:nvPr/>
        </p:nvSpPr>
        <p:spPr bwMode="auto">
          <a:xfrm flipV="1">
            <a:off x="4821940" y="1362806"/>
            <a:ext cx="292463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35" name="Line 26"/>
          <p:cNvSpPr>
            <a:spLocks noChangeShapeType="1"/>
          </p:cNvSpPr>
          <p:nvPr/>
        </p:nvSpPr>
        <p:spPr bwMode="auto">
          <a:xfrm>
            <a:off x="7737779" y="1370417"/>
            <a:ext cx="8793" cy="2894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36" name="Line 26"/>
          <p:cNvSpPr>
            <a:spLocks noChangeShapeType="1"/>
          </p:cNvSpPr>
          <p:nvPr/>
        </p:nvSpPr>
        <p:spPr bwMode="auto">
          <a:xfrm>
            <a:off x="4879616" y="1478160"/>
            <a:ext cx="1102" cy="11005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37" name="Line 26"/>
          <p:cNvSpPr>
            <a:spLocks noChangeShapeType="1"/>
          </p:cNvSpPr>
          <p:nvPr/>
        </p:nvSpPr>
        <p:spPr bwMode="auto">
          <a:xfrm flipV="1">
            <a:off x="4879616" y="1478160"/>
            <a:ext cx="86409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38" name="Line 26"/>
          <p:cNvSpPr>
            <a:spLocks noChangeShapeType="1"/>
          </p:cNvSpPr>
          <p:nvPr/>
        </p:nvSpPr>
        <p:spPr bwMode="auto">
          <a:xfrm>
            <a:off x="6142526" y="1876973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39" name="Line 26"/>
          <p:cNvSpPr>
            <a:spLocks noChangeShapeType="1"/>
          </p:cNvSpPr>
          <p:nvPr/>
        </p:nvSpPr>
        <p:spPr bwMode="auto">
          <a:xfrm>
            <a:off x="6275464" y="1876973"/>
            <a:ext cx="0" cy="46528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40" name="Line 26"/>
          <p:cNvSpPr>
            <a:spLocks noChangeShapeType="1"/>
          </p:cNvSpPr>
          <p:nvPr/>
        </p:nvSpPr>
        <p:spPr bwMode="auto">
          <a:xfrm flipV="1">
            <a:off x="6142526" y="2342256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41" name="Line 26"/>
          <p:cNvSpPr>
            <a:spLocks noChangeShapeType="1"/>
          </p:cNvSpPr>
          <p:nvPr/>
        </p:nvSpPr>
        <p:spPr bwMode="auto">
          <a:xfrm>
            <a:off x="4946085" y="2408725"/>
            <a:ext cx="46528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42" name="Line 26"/>
          <p:cNvSpPr>
            <a:spLocks noChangeShapeType="1"/>
          </p:cNvSpPr>
          <p:nvPr/>
        </p:nvSpPr>
        <p:spPr bwMode="auto">
          <a:xfrm>
            <a:off x="2287328" y="1530201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343" name="Line 26"/>
          <p:cNvSpPr>
            <a:spLocks noChangeShapeType="1"/>
          </p:cNvSpPr>
          <p:nvPr/>
        </p:nvSpPr>
        <p:spPr bwMode="auto">
          <a:xfrm>
            <a:off x="2314557" y="3339291"/>
            <a:ext cx="8809" cy="598220"/>
          </a:xfrm>
          <a:prstGeom prst="line">
            <a:avLst/>
          </a:prstGeom>
          <a:noFill/>
          <a:ln w="25400">
            <a:solidFill>
              <a:srgbClr val="7030A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344" name="Line 26"/>
          <p:cNvSpPr>
            <a:spLocks noChangeShapeType="1"/>
          </p:cNvSpPr>
          <p:nvPr/>
        </p:nvSpPr>
        <p:spPr bwMode="auto">
          <a:xfrm>
            <a:off x="2287328" y="2608131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non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345" name="Line 26"/>
          <p:cNvSpPr>
            <a:spLocks noChangeShapeType="1"/>
          </p:cNvSpPr>
          <p:nvPr/>
        </p:nvSpPr>
        <p:spPr bwMode="auto">
          <a:xfrm flipH="1">
            <a:off x="2323365" y="5189341"/>
            <a:ext cx="0" cy="664689"/>
          </a:xfrm>
          <a:prstGeom prst="line">
            <a:avLst/>
          </a:prstGeom>
          <a:noFill/>
          <a:ln w="25400">
            <a:solidFill>
              <a:srgbClr val="00B05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346" name="Line 26"/>
          <p:cNvSpPr>
            <a:spLocks noChangeShapeType="1"/>
          </p:cNvSpPr>
          <p:nvPr/>
        </p:nvSpPr>
        <p:spPr bwMode="auto">
          <a:xfrm flipH="1">
            <a:off x="5743712" y="1478160"/>
            <a:ext cx="0" cy="1742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47" name="Line 26"/>
          <p:cNvSpPr>
            <a:spLocks noChangeShapeType="1"/>
          </p:cNvSpPr>
          <p:nvPr/>
        </p:nvSpPr>
        <p:spPr bwMode="auto">
          <a:xfrm flipH="1">
            <a:off x="9598910" y="1278752"/>
            <a:ext cx="0" cy="37361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48" name="Line 26"/>
          <p:cNvSpPr>
            <a:spLocks noChangeShapeType="1"/>
          </p:cNvSpPr>
          <p:nvPr/>
        </p:nvSpPr>
        <p:spPr bwMode="auto">
          <a:xfrm flipH="1">
            <a:off x="3084131" y="1303949"/>
            <a:ext cx="824" cy="1631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49" name="Textfeld 348"/>
          <p:cNvSpPr txBox="1"/>
          <p:nvPr/>
        </p:nvSpPr>
        <p:spPr>
          <a:xfrm rot="16200000">
            <a:off x="982857" y="4973589"/>
            <a:ext cx="15658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Resume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secure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conditions</a:t>
            </a:r>
            <a:endParaRPr lang="de-CH" sz="923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0" name="Rechteck 349"/>
          <p:cNvSpPr/>
          <p:nvPr/>
        </p:nvSpPr>
        <p:spPr>
          <a:xfrm>
            <a:off x="976201" y="1324658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1.</a:t>
            </a:r>
          </a:p>
        </p:txBody>
      </p:sp>
      <p:sp>
        <p:nvSpPr>
          <p:cNvPr id="351" name="Rechteck 350"/>
          <p:cNvSpPr/>
          <p:nvPr/>
        </p:nvSpPr>
        <p:spPr>
          <a:xfrm>
            <a:off x="961132" y="2852341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2.</a:t>
            </a:r>
          </a:p>
        </p:txBody>
      </p:sp>
      <p:sp>
        <p:nvSpPr>
          <p:cNvPr id="352" name="Rechteck 351"/>
          <p:cNvSpPr/>
          <p:nvPr/>
        </p:nvSpPr>
        <p:spPr>
          <a:xfrm>
            <a:off x="961297" y="4341862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3.</a:t>
            </a:r>
          </a:p>
        </p:txBody>
      </p:sp>
      <p:sp>
        <p:nvSpPr>
          <p:cNvPr id="353" name="Textfeld 352"/>
          <p:cNvSpPr txBox="1"/>
          <p:nvPr/>
        </p:nvSpPr>
        <p:spPr>
          <a:xfrm rot="16200000">
            <a:off x="975095" y="1932867"/>
            <a:ext cx="139584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Stop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4" name="Line 26"/>
          <p:cNvSpPr>
            <a:spLocks noChangeShapeType="1"/>
          </p:cNvSpPr>
          <p:nvPr/>
        </p:nvSpPr>
        <p:spPr bwMode="auto">
          <a:xfrm flipV="1">
            <a:off x="4414334" y="3204389"/>
            <a:ext cx="458474" cy="93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55" name="Line 26"/>
          <p:cNvSpPr>
            <a:spLocks noChangeShapeType="1"/>
          </p:cNvSpPr>
          <p:nvPr/>
        </p:nvSpPr>
        <p:spPr bwMode="auto">
          <a:xfrm flipH="1" flipV="1">
            <a:off x="4404080" y="2874007"/>
            <a:ext cx="0" cy="33234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56" name="Line 26"/>
          <p:cNvSpPr>
            <a:spLocks noChangeShapeType="1"/>
          </p:cNvSpPr>
          <p:nvPr/>
        </p:nvSpPr>
        <p:spPr bwMode="auto">
          <a:xfrm>
            <a:off x="2420267" y="3204388"/>
            <a:ext cx="1994066" cy="7553"/>
          </a:xfrm>
          <a:prstGeom prst="line">
            <a:avLst/>
          </a:prstGeom>
          <a:noFill/>
          <a:ln w="12700">
            <a:solidFill>
              <a:srgbClr val="FFFF00"/>
            </a:solidFill>
            <a:prstDash val="dashDot"/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57" name="Textfeld 356"/>
          <p:cNvSpPr txBox="1"/>
          <p:nvPr/>
        </p:nvSpPr>
        <p:spPr>
          <a:xfrm>
            <a:off x="1405977" y="2991588"/>
            <a:ext cx="125162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incubation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pass</a:t>
            </a:r>
          </a:p>
        </p:txBody>
      </p:sp>
      <p:cxnSp>
        <p:nvCxnSpPr>
          <p:cNvPr id="358" name="Gerade Verbindung 63"/>
          <p:cNvCxnSpPr/>
          <p:nvPr/>
        </p:nvCxnSpPr>
        <p:spPr>
          <a:xfrm>
            <a:off x="10396537" y="1212284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59" name="Line 26"/>
          <p:cNvSpPr>
            <a:spLocks noChangeShapeType="1"/>
          </p:cNvSpPr>
          <p:nvPr/>
        </p:nvSpPr>
        <p:spPr bwMode="auto">
          <a:xfrm>
            <a:off x="4946085" y="3575721"/>
            <a:ext cx="0" cy="182410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60" name="Line 26"/>
          <p:cNvSpPr>
            <a:spLocks noChangeShapeType="1"/>
          </p:cNvSpPr>
          <p:nvPr/>
        </p:nvSpPr>
        <p:spPr bwMode="auto">
          <a:xfrm flipV="1">
            <a:off x="4946085" y="5399826"/>
            <a:ext cx="132938" cy="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61" name="Line 26"/>
          <p:cNvSpPr>
            <a:spLocks noChangeShapeType="1"/>
          </p:cNvSpPr>
          <p:nvPr/>
        </p:nvSpPr>
        <p:spPr bwMode="auto">
          <a:xfrm>
            <a:off x="4946085" y="2408725"/>
            <a:ext cx="0" cy="116844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62" name="Textfeld 361"/>
          <p:cNvSpPr txBox="1"/>
          <p:nvPr/>
        </p:nvSpPr>
        <p:spPr>
          <a:xfrm>
            <a:off x="4879615" y="3073415"/>
            <a:ext cx="5484486" cy="26028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lIns="0" tIns="43200" r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0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sym typeface="Wingdings"/>
              </a:rPr>
              <a:t>  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Wait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for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at least 7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days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until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all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animals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from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FMD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premises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have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been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culled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  </a:t>
            </a:r>
            <a:r>
              <a:rPr lang="de-CH" sz="10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sym typeface="Wingdings"/>
              </a:rPr>
              <a:t></a:t>
            </a:r>
            <a:endParaRPr lang="de-CH" sz="1108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pic>
        <p:nvPicPr>
          <p:cNvPr id="155" name="Picture 8" descr="Résultat de recherche d'images pour &quot;schweiz wappe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34" y="925731"/>
            <a:ext cx="227715" cy="2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ruppieren 155"/>
          <p:cNvGrpSpPr/>
          <p:nvPr/>
        </p:nvGrpSpPr>
        <p:grpSpPr>
          <a:xfrm>
            <a:off x="4808976" y="901226"/>
            <a:ext cx="463659" cy="295312"/>
            <a:chOff x="5774496" y="4764891"/>
            <a:chExt cx="773435" cy="456425"/>
          </a:xfrm>
        </p:grpSpPr>
        <p:grpSp>
          <p:nvGrpSpPr>
            <p:cNvPr id="157" name="Gruppieren 156"/>
            <p:cNvGrpSpPr/>
            <p:nvPr/>
          </p:nvGrpSpPr>
          <p:grpSpPr>
            <a:xfrm>
              <a:off x="5774496" y="4764891"/>
              <a:ext cx="553528" cy="456425"/>
              <a:chOff x="465262" y="2204892"/>
              <a:chExt cx="722362" cy="605172"/>
            </a:xfrm>
          </p:grpSpPr>
          <p:grpSp>
            <p:nvGrpSpPr>
              <p:cNvPr id="159" name="Gruppieren 158"/>
              <p:cNvGrpSpPr/>
              <p:nvPr/>
            </p:nvGrpSpPr>
            <p:grpSpPr>
              <a:xfrm>
                <a:off x="465262" y="2204892"/>
                <a:ext cx="722362" cy="504028"/>
                <a:chOff x="465262" y="2204892"/>
                <a:chExt cx="722362" cy="504028"/>
              </a:xfrm>
            </p:grpSpPr>
            <p:sp>
              <p:nvSpPr>
                <p:cNvPr id="193" name="Rechteck 192"/>
                <p:cNvSpPr/>
                <p:nvPr/>
              </p:nvSpPr>
              <p:spPr>
                <a:xfrm>
                  <a:off x="465262" y="2420888"/>
                  <a:ext cx="722362" cy="288032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Trapezoid 193"/>
                <p:cNvSpPr/>
                <p:nvPr/>
              </p:nvSpPr>
              <p:spPr>
                <a:xfrm>
                  <a:off x="465262" y="2285970"/>
                  <a:ext cx="722362" cy="125596"/>
                </a:xfrm>
                <a:prstGeom prst="trapezoid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Auf der gleichen Seite des Rechtecks liegende Ecken abrunden 194"/>
                <p:cNvSpPr/>
                <p:nvPr/>
              </p:nvSpPr>
              <p:spPr>
                <a:xfrm>
                  <a:off x="535003" y="2528900"/>
                  <a:ext cx="144016" cy="180020"/>
                </a:xfrm>
                <a:prstGeom prst="round2Same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Rechteck 195"/>
                <p:cNvSpPr/>
                <p:nvPr/>
              </p:nvSpPr>
              <p:spPr>
                <a:xfrm>
                  <a:off x="1043608" y="2204892"/>
                  <a:ext cx="46331" cy="81078"/>
                </a:xfrm>
                <a:prstGeom prst="rect">
                  <a:avLst/>
                </a:prstGeom>
                <a:solidFill>
                  <a:srgbClr val="EEECE1">
                    <a:lumMod val="1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0" name="Gruppieren 159"/>
              <p:cNvGrpSpPr/>
              <p:nvPr/>
            </p:nvGrpSpPr>
            <p:grpSpPr>
              <a:xfrm>
                <a:off x="827677" y="2518926"/>
                <a:ext cx="283312" cy="291138"/>
                <a:chOff x="-60718" y="1777876"/>
                <a:chExt cx="809292" cy="790134"/>
              </a:xfrm>
            </p:grpSpPr>
            <p:cxnSp>
              <p:nvCxnSpPr>
                <p:cNvPr id="161" name="Gerader Verbinder 160"/>
                <p:cNvCxnSpPr/>
                <p:nvPr/>
              </p:nvCxnSpPr>
              <p:spPr>
                <a:xfrm>
                  <a:off x="491841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2" name="Gerader Verbinder 161"/>
                <p:cNvCxnSpPr/>
                <p:nvPr/>
              </p:nvCxnSpPr>
              <p:spPr>
                <a:xfrm>
                  <a:off x="460542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Gerader Verbinder 162"/>
                <p:cNvCxnSpPr/>
                <p:nvPr/>
              </p:nvCxnSpPr>
              <p:spPr>
                <a:xfrm>
                  <a:off x="86075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4" name="Gerader Verbinder 163"/>
                <p:cNvCxnSpPr/>
                <p:nvPr/>
              </p:nvCxnSpPr>
              <p:spPr>
                <a:xfrm>
                  <a:off x="52163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5" name="Gerader Verbinder 164"/>
                <p:cNvCxnSpPr>
                  <a:stCxn id="169" idx="3"/>
                </p:cNvCxnSpPr>
                <p:nvPr/>
              </p:nvCxnSpPr>
              <p:spPr>
                <a:xfrm flipH="1">
                  <a:off x="131314" y="2475098"/>
                  <a:ext cx="6275" cy="2819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6" name="Gerader Verbinder 165"/>
                <p:cNvCxnSpPr/>
                <p:nvPr/>
              </p:nvCxnSpPr>
              <p:spPr>
                <a:xfrm>
                  <a:off x="184274" y="2447368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7" name="Gerader Verbinder 166"/>
                <p:cNvCxnSpPr/>
                <p:nvPr/>
              </p:nvCxnSpPr>
              <p:spPr>
                <a:xfrm>
                  <a:off x="251520" y="2444987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8" name="Gerader Verbinder 167"/>
                <p:cNvCxnSpPr>
                  <a:stCxn id="169" idx="5"/>
                </p:cNvCxnSpPr>
                <p:nvPr/>
              </p:nvCxnSpPr>
              <p:spPr>
                <a:xfrm>
                  <a:off x="282849" y="2475098"/>
                  <a:ext cx="16869" cy="177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69" name="Ellipse 168"/>
                <p:cNvSpPr/>
                <p:nvPr/>
              </p:nvSpPr>
              <p:spPr>
                <a:xfrm>
                  <a:off x="107504" y="2371365"/>
                  <a:ext cx="205430" cy="121531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Auf der gleichen Seite des Rechtecks liegende Ecken abrunden 169"/>
                <p:cNvSpPr/>
                <p:nvPr/>
              </p:nvSpPr>
              <p:spPr>
                <a:xfrm>
                  <a:off x="35496" y="1988839"/>
                  <a:ext cx="554876" cy="437411"/>
                </a:xfrm>
                <a:prstGeom prst="round2Same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Trapezoid 170"/>
                <p:cNvSpPr/>
                <p:nvPr/>
              </p:nvSpPr>
              <p:spPr>
                <a:xfrm rot="20514951">
                  <a:off x="426838" y="1979867"/>
                  <a:ext cx="291830" cy="248115"/>
                </a:xfrm>
                <a:prstGeom prst="trapezoid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leichschenkliges Dreieck 171"/>
                <p:cNvSpPr/>
                <p:nvPr/>
              </p:nvSpPr>
              <p:spPr>
                <a:xfrm rot="1743933">
                  <a:off x="564461" y="1777876"/>
                  <a:ext cx="52001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leichschenkliges Dreieck 172"/>
                <p:cNvSpPr/>
                <p:nvPr/>
              </p:nvSpPr>
              <p:spPr>
                <a:xfrm rot="19358735">
                  <a:off x="460280" y="1784492"/>
                  <a:ext cx="45719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Abgerundetes Rechteck 173"/>
                <p:cNvSpPr/>
                <p:nvPr/>
              </p:nvSpPr>
              <p:spPr>
                <a:xfrm>
                  <a:off x="495115" y="1881483"/>
                  <a:ext cx="97537" cy="8634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175" name="Gerader Verbinder 174"/>
                <p:cNvCxnSpPr/>
                <p:nvPr/>
              </p:nvCxnSpPr>
              <p:spPr>
                <a:xfrm>
                  <a:off x="588271" y="1888057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6" name="Gerader Verbinder 175"/>
                <p:cNvCxnSpPr>
                  <a:endCxn id="178" idx="0"/>
                </p:cNvCxnSpPr>
                <p:nvPr/>
              </p:nvCxnSpPr>
              <p:spPr>
                <a:xfrm>
                  <a:off x="495215" y="1885676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77" name="Ellipse 176"/>
                <p:cNvSpPr/>
                <p:nvPr/>
              </p:nvSpPr>
              <p:spPr>
                <a:xfrm>
                  <a:off x="534931" y="1950586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Ellipse 177"/>
                <p:cNvSpPr/>
                <p:nvPr/>
              </p:nvSpPr>
              <p:spPr>
                <a:xfrm>
                  <a:off x="446256" y="1951164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Ellipse 178"/>
                <p:cNvSpPr/>
                <p:nvPr/>
              </p:nvSpPr>
              <p:spPr>
                <a:xfrm>
                  <a:off x="460542" y="2123752"/>
                  <a:ext cx="288032" cy="144016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Ellipse 179"/>
                <p:cNvSpPr/>
                <p:nvPr/>
              </p:nvSpPr>
              <p:spPr>
                <a:xfrm flipH="1" flipV="1">
                  <a:off x="495215" y="1979736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Ellipse 180"/>
                <p:cNvSpPr/>
                <p:nvPr/>
              </p:nvSpPr>
              <p:spPr>
                <a:xfrm flipH="1" flipV="1">
                  <a:off x="550556" y="1982117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Ellipse 181"/>
                <p:cNvSpPr/>
                <p:nvPr/>
              </p:nvSpPr>
              <p:spPr>
                <a:xfrm flipH="1" flipV="1">
                  <a:off x="640472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Ellipse 182"/>
                <p:cNvSpPr/>
                <p:nvPr/>
              </p:nvSpPr>
              <p:spPr>
                <a:xfrm flipH="1" flipV="1">
                  <a:off x="532550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Ellipse 183"/>
                <p:cNvSpPr/>
                <p:nvPr/>
              </p:nvSpPr>
              <p:spPr>
                <a:xfrm flipV="1">
                  <a:off x="586752" y="1869054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Ellipse 184"/>
                <p:cNvSpPr/>
                <p:nvPr/>
              </p:nvSpPr>
              <p:spPr>
                <a:xfrm flipV="1">
                  <a:off x="419487" y="1864390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Freihandform 185"/>
                <p:cNvSpPr/>
                <p:nvPr/>
              </p:nvSpPr>
              <p:spPr>
                <a:xfrm>
                  <a:off x="-43209" y="2016919"/>
                  <a:ext cx="90834" cy="345281"/>
                </a:xfrm>
                <a:custGeom>
                  <a:avLst/>
                  <a:gdLst>
                    <a:gd name="connsiteX0" fmla="*/ 90834 w 90834"/>
                    <a:gd name="connsiteY0" fmla="*/ 0 h 345281"/>
                    <a:gd name="connsiteX1" fmla="*/ 59878 w 90834"/>
                    <a:gd name="connsiteY1" fmla="*/ 2381 h 345281"/>
                    <a:gd name="connsiteX2" fmla="*/ 52734 w 90834"/>
                    <a:gd name="connsiteY2" fmla="*/ 4762 h 345281"/>
                    <a:gd name="connsiteX3" fmla="*/ 40828 w 90834"/>
                    <a:gd name="connsiteY3" fmla="*/ 14287 h 345281"/>
                    <a:gd name="connsiteX4" fmla="*/ 38446 w 90834"/>
                    <a:gd name="connsiteY4" fmla="*/ 21431 h 345281"/>
                    <a:gd name="connsiteX5" fmla="*/ 36065 w 90834"/>
                    <a:gd name="connsiteY5" fmla="*/ 42862 h 345281"/>
                    <a:gd name="connsiteX6" fmla="*/ 28921 w 90834"/>
                    <a:gd name="connsiteY6" fmla="*/ 47625 h 345281"/>
                    <a:gd name="connsiteX7" fmla="*/ 26540 w 90834"/>
                    <a:gd name="connsiteY7" fmla="*/ 54769 h 345281"/>
                    <a:gd name="connsiteX8" fmla="*/ 17015 w 90834"/>
                    <a:gd name="connsiteY8" fmla="*/ 69056 h 345281"/>
                    <a:gd name="connsiteX9" fmla="*/ 24159 w 90834"/>
                    <a:gd name="connsiteY9" fmla="*/ 71437 h 345281"/>
                    <a:gd name="connsiteX10" fmla="*/ 26540 w 90834"/>
                    <a:gd name="connsiteY10" fmla="*/ 78581 h 345281"/>
                    <a:gd name="connsiteX11" fmla="*/ 40828 w 90834"/>
                    <a:gd name="connsiteY11" fmla="*/ 92869 h 345281"/>
                    <a:gd name="connsiteX12" fmla="*/ 45590 w 90834"/>
                    <a:gd name="connsiteY12" fmla="*/ 100012 h 345281"/>
                    <a:gd name="connsiteX13" fmla="*/ 50353 w 90834"/>
                    <a:gd name="connsiteY13" fmla="*/ 114300 h 345281"/>
                    <a:gd name="connsiteX14" fmla="*/ 47972 w 90834"/>
                    <a:gd name="connsiteY14" fmla="*/ 128587 h 345281"/>
                    <a:gd name="connsiteX15" fmla="*/ 40828 w 90834"/>
                    <a:gd name="connsiteY15" fmla="*/ 130969 h 345281"/>
                    <a:gd name="connsiteX16" fmla="*/ 21778 w 90834"/>
                    <a:gd name="connsiteY16" fmla="*/ 138112 h 345281"/>
                    <a:gd name="connsiteX17" fmla="*/ 14634 w 90834"/>
                    <a:gd name="connsiteY17" fmla="*/ 145256 h 345281"/>
                    <a:gd name="connsiteX18" fmla="*/ 12253 w 90834"/>
                    <a:gd name="connsiteY18" fmla="*/ 152400 h 345281"/>
                    <a:gd name="connsiteX19" fmla="*/ 14634 w 90834"/>
                    <a:gd name="connsiteY19" fmla="*/ 171450 h 345281"/>
                    <a:gd name="connsiteX20" fmla="*/ 26540 w 90834"/>
                    <a:gd name="connsiteY20" fmla="*/ 185737 h 345281"/>
                    <a:gd name="connsiteX21" fmla="*/ 31303 w 90834"/>
                    <a:gd name="connsiteY21" fmla="*/ 200025 h 345281"/>
                    <a:gd name="connsiteX22" fmla="*/ 36065 w 90834"/>
                    <a:gd name="connsiteY22" fmla="*/ 216694 h 345281"/>
                    <a:gd name="connsiteX23" fmla="*/ 21778 w 90834"/>
                    <a:gd name="connsiteY23" fmla="*/ 226219 h 345281"/>
                    <a:gd name="connsiteX24" fmla="*/ 7490 w 90834"/>
                    <a:gd name="connsiteY24" fmla="*/ 238125 h 345281"/>
                    <a:gd name="connsiteX25" fmla="*/ 5109 w 90834"/>
                    <a:gd name="connsiteY25" fmla="*/ 328612 h 345281"/>
                    <a:gd name="connsiteX26" fmla="*/ 9871 w 90834"/>
                    <a:gd name="connsiteY26" fmla="*/ 345281 h 34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0834" h="345281">
                      <a:moveTo>
                        <a:pt x="90834" y="0"/>
                      </a:moveTo>
                      <a:cubicBezTo>
                        <a:pt x="80515" y="794"/>
                        <a:pt x="70147" y="1097"/>
                        <a:pt x="59878" y="2381"/>
                      </a:cubicBezTo>
                      <a:cubicBezTo>
                        <a:pt x="57387" y="2692"/>
                        <a:pt x="54694" y="3194"/>
                        <a:pt x="52734" y="4762"/>
                      </a:cubicBezTo>
                      <a:cubicBezTo>
                        <a:pt x="37347" y="17072"/>
                        <a:pt x="58785" y="8302"/>
                        <a:pt x="40828" y="14287"/>
                      </a:cubicBezTo>
                      <a:cubicBezTo>
                        <a:pt x="40034" y="16668"/>
                        <a:pt x="38859" y="18955"/>
                        <a:pt x="38446" y="21431"/>
                      </a:cubicBezTo>
                      <a:cubicBezTo>
                        <a:pt x="37264" y="28521"/>
                        <a:pt x="38521" y="36107"/>
                        <a:pt x="36065" y="42862"/>
                      </a:cubicBezTo>
                      <a:cubicBezTo>
                        <a:pt x="35087" y="45552"/>
                        <a:pt x="31302" y="46037"/>
                        <a:pt x="28921" y="47625"/>
                      </a:cubicBezTo>
                      <a:cubicBezTo>
                        <a:pt x="28127" y="50006"/>
                        <a:pt x="27759" y="52575"/>
                        <a:pt x="26540" y="54769"/>
                      </a:cubicBezTo>
                      <a:cubicBezTo>
                        <a:pt x="23760" y="59772"/>
                        <a:pt x="17015" y="69056"/>
                        <a:pt x="17015" y="69056"/>
                      </a:cubicBezTo>
                      <a:cubicBezTo>
                        <a:pt x="19396" y="69850"/>
                        <a:pt x="22384" y="69662"/>
                        <a:pt x="24159" y="71437"/>
                      </a:cubicBezTo>
                      <a:cubicBezTo>
                        <a:pt x="25934" y="73212"/>
                        <a:pt x="25295" y="76402"/>
                        <a:pt x="26540" y="78581"/>
                      </a:cubicBezTo>
                      <a:cubicBezTo>
                        <a:pt x="31992" y="88123"/>
                        <a:pt x="32840" y="87543"/>
                        <a:pt x="40828" y="92869"/>
                      </a:cubicBezTo>
                      <a:cubicBezTo>
                        <a:pt x="42415" y="95250"/>
                        <a:pt x="44428" y="97397"/>
                        <a:pt x="45590" y="100012"/>
                      </a:cubicBezTo>
                      <a:cubicBezTo>
                        <a:pt x="47629" y="104600"/>
                        <a:pt x="50353" y="114300"/>
                        <a:pt x="50353" y="114300"/>
                      </a:cubicBezTo>
                      <a:cubicBezTo>
                        <a:pt x="49559" y="119062"/>
                        <a:pt x="50367" y="124395"/>
                        <a:pt x="47972" y="128587"/>
                      </a:cubicBezTo>
                      <a:cubicBezTo>
                        <a:pt x="46727" y="130766"/>
                        <a:pt x="43178" y="130088"/>
                        <a:pt x="40828" y="130969"/>
                      </a:cubicBezTo>
                      <a:cubicBezTo>
                        <a:pt x="18068" y="139504"/>
                        <a:pt x="37980" y="132711"/>
                        <a:pt x="21778" y="138112"/>
                      </a:cubicBezTo>
                      <a:cubicBezTo>
                        <a:pt x="19397" y="140493"/>
                        <a:pt x="16502" y="142454"/>
                        <a:pt x="14634" y="145256"/>
                      </a:cubicBezTo>
                      <a:cubicBezTo>
                        <a:pt x="13242" y="147345"/>
                        <a:pt x="12253" y="149890"/>
                        <a:pt x="12253" y="152400"/>
                      </a:cubicBezTo>
                      <a:cubicBezTo>
                        <a:pt x="12253" y="158799"/>
                        <a:pt x="12950" y="165276"/>
                        <a:pt x="14634" y="171450"/>
                      </a:cubicBezTo>
                      <a:cubicBezTo>
                        <a:pt x="15878" y="176011"/>
                        <a:pt x="23710" y="182907"/>
                        <a:pt x="26540" y="185737"/>
                      </a:cubicBezTo>
                      <a:cubicBezTo>
                        <a:pt x="28128" y="190500"/>
                        <a:pt x="30086" y="195155"/>
                        <a:pt x="31303" y="200025"/>
                      </a:cubicBezTo>
                      <a:cubicBezTo>
                        <a:pt x="34293" y="211985"/>
                        <a:pt x="32649" y="206445"/>
                        <a:pt x="36065" y="216694"/>
                      </a:cubicBezTo>
                      <a:cubicBezTo>
                        <a:pt x="31303" y="219869"/>
                        <a:pt x="25826" y="222172"/>
                        <a:pt x="21778" y="226219"/>
                      </a:cubicBezTo>
                      <a:cubicBezTo>
                        <a:pt x="12610" y="235386"/>
                        <a:pt x="17436" y="231494"/>
                        <a:pt x="7490" y="238125"/>
                      </a:cubicBezTo>
                      <a:cubicBezTo>
                        <a:pt x="-4993" y="275576"/>
                        <a:pt x="978" y="252175"/>
                        <a:pt x="5109" y="328612"/>
                      </a:cubicBezTo>
                      <a:cubicBezTo>
                        <a:pt x="5605" y="337794"/>
                        <a:pt x="6659" y="338857"/>
                        <a:pt x="9871" y="345281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leichschenkliges Dreieck 186"/>
                <p:cNvSpPr/>
                <p:nvPr/>
              </p:nvSpPr>
              <p:spPr>
                <a:xfrm rot="10800000">
                  <a:off x="-60718" y="2356346"/>
                  <a:ext cx="45719" cy="45719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Abgerundetes Rechteck 187"/>
                <p:cNvSpPr/>
                <p:nvPr/>
              </p:nvSpPr>
              <p:spPr>
                <a:xfrm>
                  <a:off x="404569" y="2231454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Abgerundetes Rechteck 188"/>
                <p:cNvSpPr/>
                <p:nvPr/>
              </p:nvSpPr>
              <p:spPr>
                <a:xfrm>
                  <a:off x="436591" y="2253062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Freihandform 189"/>
                <p:cNvSpPr/>
                <p:nvPr/>
              </p:nvSpPr>
              <p:spPr>
                <a:xfrm>
                  <a:off x="173121" y="2034731"/>
                  <a:ext cx="136945" cy="107156"/>
                </a:xfrm>
                <a:custGeom>
                  <a:avLst/>
                  <a:gdLst>
                    <a:gd name="connsiteX0" fmla="*/ 51220 w 136945"/>
                    <a:gd name="connsiteY0" fmla="*/ 0 h 107156"/>
                    <a:gd name="connsiteX1" fmla="*/ 51220 w 136945"/>
                    <a:gd name="connsiteY1" fmla="*/ 0 h 107156"/>
                    <a:gd name="connsiteX2" fmla="*/ 67889 w 136945"/>
                    <a:gd name="connsiteY2" fmla="*/ 14287 h 107156"/>
                    <a:gd name="connsiteX3" fmla="*/ 82177 w 136945"/>
                    <a:gd name="connsiteY3" fmla="*/ 19050 h 107156"/>
                    <a:gd name="connsiteX4" fmla="*/ 134564 w 136945"/>
                    <a:gd name="connsiteY4" fmla="*/ 19050 h 107156"/>
                    <a:gd name="connsiteX5" fmla="*/ 136945 w 136945"/>
                    <a:gd name="connsiteY5" fmla="*/ 28575 h 107156"/>
                    <a:gd name="connsiteX6" fmla="*/ 134564 w 136945"/>
                    <a:gd name="connsiteY6" fmla="*/ 57150 h 107156"/>
                    <a:gd name="connsiteX7" fmla="*/ 122658 w 136945"/>
                    <a:gd name="connsiteY7" fmla="*/ 66675 h 107156"/>
                    <a:gd name="connsiteX8" fmla="*/ 103608 w 136945"/>
                    <a:gd name="connsiteY8" fmla="*/ 71437 h 107156"/>
                    <a:gd name="connsiteX9" fmla="*/ 86939 w 136945"/>
                    <a:gd name="connsiteY9" fmla="*/ 76200 h 107156"/>
                    <a:gd name="connsiteX10" fmla="*/ 60745 w 136945"/>
                    <a:gd name="connsiteY10" fmla="*/ 85725 h 107156"/>
                    <a:gd name="connsiteX11" fmla="*/ 51220 w 136945"/>
                    <a:gd name="connsiteY11" fmla="*/ 102394 h 107156"/>
                    <a:gd name="connsiteX12" fmla="*/ 44077 w 136945"/>
                    <a:gd name="connsiteY12" fmla="*/ 107156 h 107156"/>
                    <a:gd name="connsiteX13" fmla="*/ 10739 w 136945"/>
                    <a:gd name="connsiteY13" fmla="*/ 97631 h 107156"/>
                    <a:gd name="connsiteX14" fmla="*/ 3595 w 136945"/>
                    <a:gd name="connsiteY14" fmla="*/ 95250 h 107156"/>
                    <a:gd name="connsiteX15" fmla="*/ 3595 w 136945"/>
                    <a:gd name="connsiteY15" fmla="*/ 57150 h 107156"/>
                    <a:gd name="connsiteX16" fmla="*/ 10739 w 136945"/>
                    <a:gd name="connsiteY16" fmla="*/ 54769 h 107156"/>
                    <a:gd name="connsiteX17" fmla="*/ 15502 w 136945"/>
                    <a:gd name="connsiteY17" fmla="*/ 47625 h 107156"/>
                    <a:gd name="connsiteX18" fmla="*/ 8358 w 136945"/>
                    <a:gd name="connsiteY18" fmla="*/ 23812 h 107156"/>
                    <a:gd name="connsiteX19" fmla="*/ 13120 w 136945"/>
                    <a:gd name="connsiteY19" fmla="*/ 16669 h 107156"/>
                    <a:gd name="connsiteX20" fmla="*/ 25027 w 136945"/>
                    <a:gd name="connsiteY20" fmla="*/ 14287 h 107156"/>
                    <a:gd name="connsiteX21" fmla="*/ 48839 w 136945"/>
                    <a:gd name="connsiteY21" fmla="*/ 9525 h 107156"/>
                    <a:gd name="connsiteX22" fmla="*/ 55983 w 136945"/>
                    <a:gd name="connsiteY22" fmla="*/ 7144 h 107156"/>
                    <a:gd name="connsiteX23" fmla="*/ 51220 w 136945"/>
                    <a:gd name="connsiteY23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6945" h="107156">
                      <a:moveTo>
                        <a:pt x="51220" y="0"/>
                      </a:moveTo>
                      <a:lnTo>
                        <a:pt x="51220" y="0"/>
                      </a:lnTo>
                      <a:cubicBezTo>
                        <a:pt x="56776" y="4762"/>
                        <a:pt x="61657" y="10452"/>
                        <a:pt x="67889" y="14287"/>
                      </a:cubicBezTo>
                      <a:cubicBezTo>
                        <a:pt x="72165" y="16918"/>
                        <a:pt x="82177" y="19050"/>
                        <a:pt x="82177" y="19050"/>
                      </a:cubicBezTo>
                      <a:cubicBezTo>
                        <a:pt x="96548" y="17613"/>
                        <a:pt x="120747" y="13736"/>
                        <a:pt x="134564" y="19050"/>
                      </a:cubicBezTo>
                      <a:cubicBezTo>
                        <a:pt x="137619" y="20225"/>
                        <a:pt x="136151" y="25400"/>
                        <a:pt x="136945" y="28575"/>
                      </a:cubicBezTo>
                      <a:cubicBezTo>
                        <a:pt x="136151" y="38100"/>
                        <a:pt x="137920" y="48201"/>
                        <a:pt x="134564" y="57150"/>
                      </a:cubicBezTo>
                      <a:cubicBezTo>
                        <a:pt x="132779" y="61909"/>
                        <a:pt x="126968" y="63981"/>
                        <a:pt x="122658" y="66675"/>
                      </a:cubicBezTo>
                      <a:cubicBezTo>
                        <a:pt x="119137" y="68876"/>
                        <a:pt x="105943" y="70918"/>
                        <a:pt x="103608" y="71437"/>
                      </a:cubicBezTo>
                      <a:cubicBezTo>
                        <a:pt x="94646" y="73429"/>
                        <a:pt x="94889" y="73550"/>
                        <a:pt x="86939" y="76200"/>
                      </a:cubicBezTo>
                      <a:cubicBezTo>
                        <a:pt x="76043" y="92547"/>
                        <a:pt x="90415" y="74936"/>
                        <a:pt x="60745" y="85725"/>
                      </a:cubicBezTo>
                      <a:cubicBezTo>
                        <a:pt x="58502" y="86541"/>
                        <a:pt x="51696" y="101823"/>
                        <a:pt x="51220" y="102394"/>
                      </a:cubicBezTo>
                      <a:cubicBezTo>
                        <a:pt x="49388" y="104592"/>
                        <a:pt x="46458" y="105569"/>
                        <a:pt x="44077" y="107156"/>
                      </a:cubicBezTo>
                      <a:cubicBezTo>
                        <a:pt x="20149" y="101175"/>
                        <a:pt x="31242" y="104465"/>
                        <a:pt x="10739" y="97631"/>
                      </a:cubicBezTo>
                      <a:lnTo>
                        <a:pt x="3595" y="95250"/>
                      </a:lnTo>
                      <a:cubicBezTo>
                        <a:pt x="-8" y="80838"/>
                        <a:pt x="-2260" y="76177"/>
                        <a:pt x="3595" y="57150"/>
                      </a:cubicBezTo>
                      <a:cubicBezTo>
                        <a:pt x="4333" y="54751"/>
                        <a:pt x="8358" y="55563"/>
                        <a:pt x="10739" y="54769"/>
                      </a:cubicBezTo>
                      <a:cubicBezTo>
                        <a:pt x="12327" y="52388"/>
                        <a:pt x="15217" y="50473"/>
                        <a:pt x="15502" y="47625"/>
                      </a:cubicBezTo>
                      <a:cubicBezTo>
                        <a:pt x="16834" y="34302"/>
                        <a:pt x="14133" y="32476"/>
                        <a:pt x="8358" y="23812"/>
                      </a:cubicBezTo>
                      <a:cubicBezTo>
                        <a:pt x="9945" y="21431"/>
                        <a:pt x="10635" y="18089"/>
                        <a:pt x="13120" y="16669"/>
                      </a:cubicBezTo>
                      <a:cubicBezTo>
                        <a:pt x="16634" y="14661"/>
                        <a:pt x="21100" y="15269"/>
                        <a:pt x="25027" y="14287"/>
                      </a:cubicBezTo>
                      <a:cubicBezTo>
                        <a:pt x="47185" y="8747"/>
                        <a:pt x="8015" y="15356"/>
                        <a:pt x="48839" y="9525"/>
                      </a:cubicBezTo>
                      <a:cubicBezTo>
                        <a:pt x="51220" y="8731"/>
                        <a:pt x="54023" y="8712"/>
                        <a:pt x="55983" y="7144"/>
                      </a:cubicBezTo>
                      <a:cubicBezTo>
                        <a:pt x="58218" y="5356"/>
                        <a:pt x="52014" y="1191"/>
                        <a:pt x="5122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Freihandform 190"/>
                <p:cNvSpPr/>
                <p:nvPr/>
              </p:nvSpPr>
              <p:spPr>
                <a:xfrm>
                  <a:off x="290421" y="2242797"/>
                  <a:ext cx="182174" cy="147637"/>
                </a:xfrm>
                <a:custGeom>
                  <a:avLst/>
                  <a:gdLst>
                    <a:gd name="connsiteX0" fmla="*/ 76200 w 182174"/>
                    <a:gd name="connsiteY0" fmla="*/ 0 h 147637"/>
                    <a:gd name="connsiteX1" fmla="*/ 76200 w 182174"/>
                    <a:gd name="connsiteY1" fmla="*/ 0 h 147637"/>
                    <a:gd name="connsiteX2" fmla="*/ 166687 w 182174"/>
                    <a:gd name="connsiteY2" fmla="*/ 40481 h 147637"/>
                    <a:gd name="connsiteX3" fmla="*/ 173831 w 182174"/>
                    <a:gd name="connsiteY3" fmla="*/ 42862 h 147637"/>
                    <a:gd name="connsiteX4" fmla="*/ 176212 w 182174"/>
                    <a:gd name="connsiteY4" fmla="*/ 71437 h 147637"/>
                    <a:gd name="connsiteX5" fmla="*/ 173831 w 182174"/>
                    <a:gd name="connsiteY5" fmla="*/ 78581 h 147637"/>
                    <a:gd name="connsiteX6" fmla="*/ 166687 w 182174"/>
                    <a:gd name="connsiteY6" fmla="*/ 83343 h 147637"/>
                    <a:gd name="connsiteX7" fmla="*/ 159543 w 182174"/>
                    <a:gd name="connsiteY7" fmla="*/ 90487 h 147637"/>
                    <a:gd name="connsiteX8" fmla="*/ 142875 w 182174"/>
                    <a:gd name="connsiteY8" fmla="*/ 97631 h 147637"/>
                    <a:gd name="connsiteX9" fmla="*/ 128587 w 182174"/>
                    <a:gd name="connsiteY9" fmla="*/ 100012 h 147637"/>
                    <a:gd name="connsiteX10" fmla="*/ 119062 w 182174"/>
                    <a:gd name="connsiteY10" fmla="*/ 104775 h 147637"/>
                    <a:gd name="connsiteX11" fmla="*/ 111918 w 182174"/>
                    <a:gd name="connsiteY11" fmla="*/ 119062 h 147637"/>
                    <a:gd name="connsiteX12" fmla="*/ 114300 w 182174"/>
                    <a:gd name="connsiteY12" fmla="*/ 140493 h 147637"/>
                    <a:gd name="connsiteX13" fmla="*/ 107156 w 182174"/>
                    <a:gd name="connsiteY13" fmla="*/ 145256 h 147637"/>
                    <a:gd name="connsiteX14" fmla="*/ 73818 w 182174"/>
                    <a:gd name="connsiteY14" fmla="*/ 147637 h 147637"/>
                    <a:gd name="connsiteX15" fmla="*/ 45243 w 182174"/>
                    <a:gd name="connsiteY15" fmla="*/ 145256 h 147637"/>
                    <a:gd name="connsiteX16" fmla="*/ 28575 w 182174"/>
                    <a:gd name="connsiteY16" fmla="*/ 142875 h 147637"/>
                    <a:gd name="connsiteX17" fmla="*/ 19050 w 182174"/>
                    <a:gd name="connsiteY17" fmla="*/ 135731 h 147637"/>
                    <a:gd name="connsiteX18" fmla="*/ 16668 w 182174"/>
                    <a:gd name="connsiteY18" fmla="*/ 128587 h 147637"/>
                    <a:gd name="connsiteX19" fmla="*/ 23812 w 182174"/>
                    <a:gd name="connsiteY19" fmla="*/ 109537 h 147637"/>
                    <a:gd name="connsiteX20" fmla="*/ 30956 w 182174"/>
                    <a:gd name="connsiteY20" fmla="*/ 100012 h 147637"/>
                    <a:gd name="connsiteX21" fmla="*/ 38100 w 182174"/>
                    <a:gd name="connsiteY21" fmla="*/ 95250 h 147637"/>
                    <a:gd name="connsiteX22" fmla="*/ 35718 w 182174"/>
                    <a:gd name="connsiteY22" fmla="*/ 85725 h 147637"/>
                    <a:gd name="connsiteX23" fmla="*/ 21431 w 182174"/>
                    <a:gd name="connsiteY23" fmla="*/ 66675 h 147637"/>
                    <a:gd name="connsiteX24" fmla="*/ 14287 w 182174"/>
                    <a:gd name="connsiteY24" fmla="*/ 64293 h 147637"/>
                    <a:gd name="connsiteX25" fmla="*/ 0 w 182174"/>
                    <a:gd name="connsiteY25" fmla="*/ 54768 h 147637"/>
                    <a:gd name="connsiteX26" fmla="*/ 7143 w 182174"/>
                    <a:gd name="connsiteY26" fmla="*/ 30956 h 147637"/>
                    <a:gd name="connsiteX27" fmla="*/ 26193 w 182174"/>
                    <a:gd name="connsiteY27" fmla="*/ 21431 h 147637"/>
                    <a:gd name="connsiteX28" fmla="*/ 42862 w 182174"/>
                    <a:gd name="connsiteY28" fmla="*/ 16668 h 147637"/>
                    <a:gd name="connsiteX29" fmla="*/ 57150 w 182174"/>
                    <a:gd name="connsiteY29" fmla="*/ 11906 h 147637"/>
                    <a:gd name="connsiteX30" fmla="*/ 69056 w 182174"/>
                    <a:gd name="connsiteY30" fmla="*/ 9525 h 147637"/>
                    <a:gd name="connsiteX31" fmla="*/ 76200 w 182174"/>
                    <a:gd name="connsiteY31" fmla="*/ 0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2174" h="147637">
                      <a:moveTo>
                        <a:pt x="76200" y="0"/>
                      </a:moveTo>
                      <a:lnTo>
                        <a:pt x="76200" y="0"/>
                      </a:lnTo>
                      <a:cubicBezTo>
                        <a:pt x="146252" y="43109"/>
                        <a:pt x="113964" y="36088"/>
                        <a:pt x="166687" y="40481"/>
                      </a:cubicBezTo>
                      <a:cubicBezTo>
                        <a:pt x="169068" y="41275"/>
                        <a:pt x="171586" y="41739"/>
                        <a:pt x="173831" y="42862"/>
                      </a:cubicBezTo>
                      <a:cubicBezTo>
                        <a:pt x="187929" y="49911"/>
                        <a:pt x="180916" y="51052"/>
                        <a:pt x="176212" y="71437"/>
                      </a:cubicBezTo>
                      <a:cubicBezTo>
                        <a:pt x="175648" y="73883"/>
                        <a:pt x="175399" y="76621"/>
                        <a:pt x="173831" y="78581"/>
                      </a:cubicBezTo>
                      <a:cubicBezTo>
                        <a:pt x="172043" y="80816"/>
                        <a:pt x="168886" y="81511"/>
                        <a:pt x="166687" y="83343"/>
                      </a:cubicBezTo>
                      <a:cubicBezTo>
                        <a:pt x="164100" y="85499"/>
                        <a:pt x="162283" y="88529"/>
                        <a:pt x="159543" y="90487"/>
                      </a:cubicBezTo>
                      <a:cubicBezTo>
                        <a:pt x="156255" y="92836"/>
                        <a:pt x="147389" y="96628"/>
                        <a:pt x="142875" y="97631"/>
                      </a:cubicBezTo>
                      <a:cubicBezTo>
                        <a:pt x="138162" y="98678"/>
                        <a:pt x="133350" y="99218"/>
                        <a:pt x="128587" y="100012"/>
                      </a:cubicBezTo>
                      <a:cubicBezTo>
                        <a:pt x="125412" y="101600"/>
                        <a:pt x="121789" y="102502"/>
                        <a:pt x="119062" y="104775"/>
                      </a:cubicBezTo>
                      <a:cubicBezTo>
                        <a:pt x="114802" y="108325"/>
                        <a:pt x="113543" y="114187"/>
                        <a:pt x="111918" y="119062"/>
                      </a:cubicBezTo>
                      <a:cubicBezTo>
                        <a:pt x="112712" y="126206"/>
                        <a:pt x="115586" y="133421"/>
                        <a:pt x="114300" y="140493"/>
                      </a:cubicBezTo>
                      <a:cubicBezTo>
                        <a:pt x="113788" y="143309"/>
                        <a:pt x="109975" y="144759"/>
                        <a:pt x="107156" y="145256"/>
                      </a:cubicBezTo>
                      <a:cubicBezTo>
                        <a:pt x="96185" y="147192"/>
                        <a:pt x="84931" y="146843"/>
                        <a:pt x="73818" y="147637"/>
                      </a:cubicBezTo>
                      <a:cubicBezTo>
                        <a:pt x="64293" y="146843"/>
                        <a:pt x="54749" y="146256"/>
                        <a:pt x="45243" y="145256"/>
                      </a:cubicBezTo>
                      <a:cubicBezTo>
                        <a:pt x="39661" y="144669"/>
                        <a:pt x="33849" y="144793"/>
                        <a:pt x="28575" y="142875"/>
                      </a:cubicBezTo>
                      <a:cubicBezTo>
                        <a:pt x="24845" y="141519"/>
                        <a:pt x="22225" y="138112"/>
                        <a:pt x="19050" y="135731"/>
                      </a:cubicBezTo>
                      <a:cubicBezTo>
                        <a:pt x="18256" y="133350"/>
                        <a:pt x="16668" y="131097"/>
                        <a:pt x="16668" y="128587"/>
                      </a:cubicBezTo>
                      <a:cubicBezTo>
                        <a:pt x="16668" y="118988"/>
                        <a:pt x="18887" y="116433"/>
                        <a:pt x="23812" y="109537"/>
                      </a:cubicBezTo>
                      <a:cubicBezTo>
                        <a:pt x="26119" y="106307"/>
                        <a:pt x="28150" y="102818"/>
                        <a:pt x="30956" y="100012"/>
                      </a:cubicBezTo>
                      <a:cubicBezTo>
                        <a:pt x="32980" y="97988"/>
                        <a:pt x="35719" y="96837"/>
                        <a:pt x="38100" y="95250"/>
                      </a:cubicBezTo>
                      <a:cubicBezTo>
                        <a:pt x="37306" y="92075"/>
                        <a:pt x="37007" y="88733"/>
                        <a:pt x="35718" y="85725"/>
                      </a:cubicBezTo>
                      <a:cubicBezTo>
                        <a:pt x="34111" y="81975"/>
                        <a:pt x="22135" y="67279"/>
                        <a:pt x="21431" y="66675"/>
                      </a:cubicBezTo>
                      <a:cubicBezTo>
                        <a:pt x="19525" y="65041"/>
                        <a:pt x="16481" y="65512"/>
                        <a:pt x="14287" y="64293"/>
                      </a:cubicBezTo>
                      <a:cubicBezTo>
                        <a:pt x="9284" y="61513"/>
                        <a:pt x="0" y="54768"/>
                        <a:pt x="0" y="54768"/>
                      </a:cubicBezTo>
                      <a:cubicBezTo>
                        <a:pt x="1499" y="44278"/>
                        <a:pt x="-76" y="38175"/>
                        <a:pt x="7143" y="30956"/>
                      </a:cubicBezTo>
                      <a:cubicBezTo>
                        <a:pt x="11747" y="26352"/>
                        <a:pt x="20734" y="23478"/>
                        <a:pt x="26193" y="21431"/>
                      </a:cubicBezTo>
                      <a:cubicBezTo>
                        <a:pt x="36854" y="17434"/>
                        <a:pt x="30365" y="20417"/>
                        <a:pt x="42862" y="16668"/>
                      </a:cubicBezTo>
                      <a:cubicBezTo>
                        <a:pt x="47670" y="15225"/>
                        <a:pt x="52227" y="12890"/>
                        <a:pt x="57150" y="11906"/>
                      </a:cubicBezTo>
                      <a:cubicBezTo>
                        <a:pt x="61119" y="11112"/>
                        <a:pt x="65151" y="10590"/>
                        <a:pt x="69056" y="9525"/>
                      </a:cubicBezTo>
                      <a:cubicBezTo>
                        <a:pt x="87440" y="4511"/>
                        <a:pt x="75009" y="1587"/>
                        <a:pt x="7620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Freihandform 191"/>
                <p:cNvSpPr/>
                <p:nvPr/>
              </p:nvSpPr>
              <p:spPr>
                <a:xfrm>
                  <a:off x="64291" y="2258594"/>
                  <a:ext cx="135731" cy="116041"/>
                </a:xfrm>
                <a:custGeom>
                  <a:avLst/>
                  <a:gdLst>
                    <a:gd name="connsiteX0" fmla="*/ 76200 w 135731"/>
                    <a:gd name="connsiteY0" fmla="*/ 34125 h 116041"/>
                    <a:gd name="connsiteX1" fmla="*/ 76200 w 135731"/>
                    <a:gd name="connsiteY1" fmla="*/ 34125 h 116041"/>
                    <a:gd name="connsiteX2" fmla="*/ 40481 w 135731"/>
                    <a:gd name="connsiteY2" fmla="*/ 3168 h 116041"/>
                    <a:gd name="connsiteX3" fmla="*/ 30956 w 135731"/>
                    <a:gd name="connsiteY3" fmla="*/ 787 h 116041"/>
                    <a:gd name="connsiteX4" fmla="*/ 26194 w 135731"/>
                    <a:gd name="connsiteY4" fmla="*/ 15075 h 116041"/>
                    <a:gd name="connsiteX5" fmla="*/ 23812 w 135731"/>
                    <a:gd name="connsiteY5" fmla="*/ 22218 h 116041"/>
                    <a:gd name="connsiteX6" fmla="*/ 26194 w 135731"/>
                    <a:gd name="connsiteY6" fmla="*/ 38887 h 116041"/>
                    <a:gd name="connsiteX7" fmla="*/ 30956 w 135731"/>
                    <a:gd name="connsiteY7" fmla="*/ 53175 h 116041"/>
                    <a:gd name="connsiteX8" fmla="*/ 16669 w 135731"/>
                    <a:gd name="connsiteY8" fmla="*/ 60318 h 116041"/>
                    <a:gd name="connsiteX9" fmla="*/ 4762 w 135731"/>
                    <a:gd name="connsiteY9" fmla="*/ 69843 h 116041"/>
                    <a:gd name="connsiteX10" fmla="*/ 0 w 135731"/>
                    <a:gd name="connsiteY10" fmla="*/ 79368 h 116041"/>
                    <a:gd name="connsiteX11" fmla="*/ 11906 w 135731"/>
                    <a:gd name="connsiteY11" fmla="*/ 88893 h 116041"/>
                    <a:gd name="connsiteX12" fmla="*/ 26194 w 135731"/>
                    <a:gd name="connsiteY12" fmla="*/ 98418 h 116041"/>
                    <a:gd name="connsiteX13" fmla="*/ 42862 w 135731"/>
                    <a:gd name="connsiteY13" fmla="*/ 107943 h 116041"/>
                    <a:gd name="connsiteX14" fmla="*/ 73819 w 135731"/>
                    <a:gd name="connsiteY14" fmla="*/ 110325 h 116041"/>
                    <a:gd name="connsiteX15" fmla="*/ 71437 w 135731"/>
                    <a:gd name="connsiteY15" fmla="*/ 96037 h 116041"/>
                    <a:gd name="connsiteX16" fmla="*/ 73819 w 135731"/>
                    <a:gd name="connsiteY16" fmla="*/ 81750 h 116041"/>
                    <a:gd name="connsiteX17" fmla="*/ 80962 w 135731"/>
                    <a:gd name="connsiteY17" fmla="*/ 79368 h 116041"/>
                    <a:gd name="connsiteX18" fmla="*/ 116681 w 135731"/>
                    <a:gd name="connsiteY18" fmla="*/ 81750 h 116041"/>
                    <a:gd name="connsiteX19" fmla="*/ 126206 w 135731"/>
                    <a:gd name="connsiteY19" fmla="*/ 79368 h 116041"/>
                    <a:gd name="connsiteX20" fmla="*/ 133350 w 135731"/>
                    <a:gd name="connsiteY20" fmla="*/ 76987 h 116041"/>
                    <a:gd name="connsiteX21" fmla="*/ 135731 w 135731"/>
                    <a:gd name="connsiteY21" fmla="*/ 67462 h 116041"/>
                    <a:gd name="connsiteX22" fmla="*/ 133350 w 135731"/>
                    <a:gd name="connsiteY22" fmla="*/ 36506 h 116041"/>
                    <a:gd name="connsiteX23" fmla="*/ 121444 w 135731"/>
                    <a:gd name="connsiteY23" fmla="*/ 31743 h 116041"/>
                    <a:gd name="connsiteX24" fmla="*/ 100012 w 135731"/>
                    <a:gd name="connsiteY24" fmla="*/ 26981 h 116041"/>
                    <a:gd name="connsiteX25" fmla="*/ 83344 w 135731"/>
                    <a:gd name="connsiteY25" fmla="*/ 22218 h 116041"/>
                    <a:gd name="connsiteX26" fmla="*/ 76200 w 135731"/>
                    <a:gd name="connsiteY26" fmla="*/ 34125 h 11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5731" h="116041">
                      <a:moveTo>
                        <a:pt x="76200" y="34125"/>
                      </a:moveTo>
                      <a:lnTo>
                        <a:pt x="76200" y="34125"/>
                      </a:lnTo>
                      <a:cubicBezTo>
                        <a:pt x="64294" y="23806"/>
                        <a:pt x="53165" y="12514"/>
                        <a:pt x="40481" y="3168"/>
                      </a:cubicBezTo>
                      <a:cubicBezTo>
                        <a:pt x="37846" y="1227"/>
                        <a:pt x="33470" y="-1308"/>
                        <a:pt x="30956" y="787"/>
                      </a:cubicBezTo>
                      <a:cubicBezTo>
                        <a:pt x="27100" y="4001"/>
                        <a:pt x="27782" y="10312"/>
                        <a:pt x="26194" y="15075"/>
                      </a:cubicBezTo>
                      <a:lnTo>
                        <a:pt x="23812" y="22218"/>
                      </a:lnTo>
                      <a:cubicBezTo>
                        <a:pt x="24606" y="27774"/>
                        <a:pt x="24932" y="33418"/>
                        <a:pt x="26194" y="38887"/>
                      </a:cubicBezTo>
                      <a:cubicBezTo>
                        <a:pt x="27323" y="43779"/>
                        <a:pt x="30956" y="53175"/>
                        <a:pt x="30956" y="53175"/>
                      </a:cubicBezTo>
                      <a:cubicBezTo>
                        <a:pt x="25146" y="55111"/>
                        <a:pt x="21285" y="55702"/>
                        <a:pt x="16669" y="60318"/>
                      </a:cubicBezTo>
                      <a:cubicBezTo>
                        <a:pt x="5898" y="71089"/>
                        <a:pt x="18669" y="65208"/>
                        <a:pt x="4762" y="69843"/>
                      </a:cubicBezTo>
                      <a:cubicBezTo>
                        <a:pt x="3175" y="73018"/>
                        <a:pt x="0" y="75818"/>
                        <a:pt x="0" y="79368"/>
                      </a:cubicBezTo>
                      <a:cubicBezTo>
                        <a:pt x="0" y="86550"/>
                        <a:pt x="7445" y="87406"/>
                        <a:pt x="11906" y="88893"/>
                      </a:cubicBezTo>
                      <a:cubicBezTo>
                        <a:pt x="28532" y="105519"/>
                        <a:pt x="10110" y="89228"/>
                        <a:pt x="26194" y="98418"/>
                      </a:cubicBezTo>
                      <a:cubicBezTo>
                        <a:pt x="46378" y="109952"/>
                        <a:pt x="26483" y="102483"/>
                        <a:pt x="42862" y="107943"/>
                      </a:cubicBezTo>
                      <a:cubicBezTo>
                        <a:pt x="52155" y="114139"/>
                        <a:pt x="59668" y="121331"/>
                        <a:pt x="73819" y="110325"/>
                      </a:cubicBezTo>
                      <a:cubicBezTo>
                        <a:pt x="77630" y="107361"/>
                        <a:pt x="72231" y="100800"/>
                        <a:pt x="71437" y="96037"/>
                      </a:cubicBezTo>
                      <a:cubicBezTo>
                        <a:pt x="72231" y="91275"/>
                        <a:pt x="71424" y="85942"/>
                        <a:pt x="73819" y="81750"/>
                      </a:cubicBezTo>
                      <a:cubicBezTo>
                        <a:pt x="75064" y="79571"/>
                        <a:pt x="78452" y="79368"/>
                        <a:pt x="80962" y="79368"/>
                      </a:cubicBezTo>
                      <a:cubicBezTo>
                        <a:pt x="92895" y="79368"/>
                        <a:pt x="104775" y="80956"/>
                        <a:pt x="116681" y="81750"/>
                      </a:cubicBezTo>
                      <a:cubicBezTo>
                        <a:pt x="119856" y="80956"/>
                        <a:pt x="123059" y="80267"/>
                        <a:pt x="126206" y="79368"/>
                      </a:cubicBezTo>
                      <a:cubicBezTo>
                        <a:pt x="128620" y="78678"/>
                        <a:pt x="131782" y="78947"/>
                        <a:pt x="133350" y="76987"/>
                      </a:cubicBezTo>
                      <a:cubicBezTo>
                        <a:pt x="135394" y="74431"/>
                        <a:pt x="134937" y="70637"/>
                        <a:pt x="135731" y="67462"/>
                      </a:cubicBezTo>
                      <a:cubicBezTo>
                        <a:pt x="134937" y="57143"/>
                        <a:pt x="137193" y="46115"/>
                        <a:pt x="133350" y="36506"/>
                      </a:cubicBezTo>
                      <a:cubicBezTo>
                        <a:pt x="131763" y="32537"/>
                        <a:pt x="125446" y="33244"/>
                        <a:pt x="121444" y="31743"/>
                      </a:cubicBezTo>
                      <a:cubicBezTo>
                        <a:pt x="112067" y="28227"/>
                        <a:pt x="112260" y="29022"/>
                        <a:pt x="100012" y="26981"/>
                      </a:cubicBezTo>
                      <a:cubicBezTo>
                        <a:pt x="95499" y="25477"/>
                        <a:pt x="87825" y="22716"/>
                        <a:pt x="83344" y="22218"/>
                      </a:cubicBezTo>
                      <a:cubicBezTo>
                        <a:pt x="79399" y="21780"/>
                        <a:pt x="77391" y="32141"/>
                        <a:pt x="76200" y="34125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158" name="Grafik 1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505" y="4932277"/>
              <a:ext cx="202426" cy="222854"/>
            </a:xfrm>
            <a:prstGeom prst="rect">
              <a:avLst/>
            </a:prstGeom>
          </p:spPr>
        </p:pic>
      </p:grpSp>
      <p:grpSp>
        <p:nvGrpSpPr>
          <p:cNvPr id="197" name="Gruppieren 196"/>
          <p:cNvGrpSpPr/>
          <p:nvPr/>
        </p:nvGrpSpPr>
        <p:grpSpPr>
          <a:xfrm>
            <a:off x="8796989" y="916169"/>
            <a:ext cx="319142" cy="216581"/>
            <a:chOff x="128144" y="2996952"/>
            <a:chExt cx="673304" cy="720080"/>
          </a:xfrm>
        </p:grpSpPr>
        <p:sp>
          <p:nvSpPr>
            <p:cNvPr id="198" name="Trapezoid 197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Rechtwinkliges Dreieck 199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Rechtwinkliges Dreieck 200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8" name="Grafik 2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452" y="949257"/>
            <a:ext cx="469997" cy="208288"/>
          </a:xfrm>
          <a:prstGeom prst="rect">
            <a:avLst/>
          </a:prstGeom>
        </p:spPr>
      </p:pic>
      <p:grpSp>
        <p:nvGrpSpPr>
          <p:cNvPr id="209" name="Gruppieren 208"/>
          <p:cNvGrpSpPr/>
          <p:nvPr/>
        </p:nvGrpSpPr>
        <p:grpSpPr>
          <a:xfrm>
            <a:off x="9162537" y="982866"/>
            <a:ext cx="236723" cy="201185"/>
            <a:chOff x="3065620" y="3495219"/>
            <a:chExt cx="432375" cy="433110"/>
          </a:xfrm>
        </p:grpSpPr>
        <p:sp>
          <p:nvSpPr>
            <p:cNvPr id="210" name="Rechteck 209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211" name="Gruppieren 210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214" name="Ellipse 213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Ellipse 214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Ellipse 215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17" name="Gerader Verbinder 216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8" name="Gerader Verbinder 217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9" name="Gerader Verbinder 218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20" name="Gerader Verbinder 219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12" name="Trapezoid 211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8" name="Rechteck 427"/>
          <p:cNvSpPr/>
          <p:nvPr/>
        </p:nvSpPr>
        <p:spPr bwMode="auto">
          <a:xfrm>
            <a:off x="846608" y="785957"/>
            <a:ext cx="9565458" cy="6129193"/>
          </a:xfrm>
          <a:prstGeom prst="rect">
            <a:avLst/>
          </a:prstGeom>
          <a:solidFill>
            <a:srgbClr val="FFFFFF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9" name="Abgerundetes Rechteck 428"/>
          <p:cNvSpPr/>
          <p:nvPr/>
        </p:nvSpPr>
        <p:spPr>
          <a:xfrm>
            <a:off x="5086237" y="5148378"/>
            <a:ext cx="923351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Safe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disposal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raw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</a:t>
            </a:r>
          </a:p>
        </p:txBody>
      </p:sp>
      <p:sp>
        <p:nvSpPr>
          <p:cNvPr id="430" name="Rechteck 429"/>
          <p:cNvSpPr/>
          <p:nvPr/>
        </p:nvSpPr>
        <p:spPr>
          <a:xfrm>
            <a:off x="3075149" y="2644880"/>
            <a:ext cx="5112568" cy="1913127"/>
          </a:xfrm>
          <a:prstGeom prst="rect">
            <a:avLst/>
          </a:prstGeom>
          <a:solidFill>
            <a:sysClr val="window" lastClr="FFFFFF">
              <a:alpha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2" name="Textfeld 431"/>
          <p:cNvSpPr txBox="1"/>
          <p:nvPr/>
        </p:nvSpPr>
        <p:spPr>
          <a:xfrm>
            <a:off x="3145061" y="3117726"/>
            <a:ext cx="482453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6700" indent="-266700">
              <a:tabLst>
                <a:tab pos="447675" algn="l"/>
              </a:tabLst>
            </a:pP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	- 	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Spreading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fields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(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certain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33" name="Textfeld 432"/>
          <p:cNvSpPr txBox="1"/>
          <p:nvPr/>
        </p:nvSpPr>
        <p:spPr>
          <a:xfrm>
            <a:off x="3145061" y="3754765"/>
            <a:ext cx="48245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6700" indent="-266700" algn="just">
              <a:tabLst>
                <a:tab pos="447675" algn="l"/>
              </a:tabLst>
            </a:pP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	- 	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Valorising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biogas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plants</a:t>
            </a:r>
            <a:endParaRPr lang="de-CH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5" name="Textfeld 434"/>
          <p:cNvSpPr txBox="1"/>
          <p:nvPr/>
        </p:nvSpPr>
        <p:spPr>
          <a:xfrm>
            <a:off x="3145061" y="4125300"/>
            <a:ext cx="48245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6700" indent="-266700" algn="just">
              <a:tabLst>
                <a:tab pos="447675" algn="l"/>
              </a:tabLst>
            </a:pP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	(-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Pouring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 in a </a:t>
            </a:r>
            <a:r>
              <a:rPr lang="de-CH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pit</a:t>
            </a:r>
            <a:r>
              <a:rPr lang="de-CH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)</a:t>
            </a:r>
            <a:endParaRPr lang="de-CH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6" name="Rechteck 435"/>
          <p:cNvSpPr/>
          <p:nvPr/>
        </p:nvSpPr>
        <p:spPr>
          <a:xfrm>
            <a:off x="3433093" y="3125510"/>
            <a:ext cx="4392488" cy="64807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37" name="Picture 2" descr="http://www.fachkom.ch/dateizentrale/Fachkom/Baunews/intelligent%20bauen/2011/02.2011/Biog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4284" y="2031901"/>
            <a:ext cx="1863502" cy="1863502"/>
          </a:xfrm>
          <a:prstGeom prst="rect">
            <a:avLst/>
          </a:prstGeom>
          <a:noFill/>
        </p:spPr>
      </p:pic>
      <p:sp>
        <p:nvSpPr>
          <p:cNvPr id="439" name="Rechteck 438"/>
          <p:cNvSpPr/>
          <p:nvPr/>
        </p:nvSpPr>
        <p:spPr>
          <a:xfrm>
            <a:off x="3433093" y="3771872"/>
            <a:ext cx="4392488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441" name="Gerade Verbindung mit Pfeil 440"/>
          <p:cNvCxnSpPr/>
          <p:nvPr/>
        </p:nvCxnSpPr>
        <p:spPr>
          <a:xfrm flipH="1" flipV="1">
            <a:off x="2929037" y="3548033"/>
            <a:ext cx="447678" cy="40693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3" name="Picture 2" descr="http://www.stoeckli-pumpen.ch/user/stoecklipumpen/download/public/pics/bild_11918416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7629" y="2367185"/>
            <a:ext cx="1745518" cy="1182589"/>
          </a:xfrm>
          <a:prstGeom prst="rect">
            <a:avLst/>
          </a:prstGeom>
          <a:noFill/>
        </p:spPr>
      </p:pic>
      <p:cxnSp>
        <p:nvCxnSpPr>
          <p:cNvPr id="444" name="Gerade Verbindung mit Pfeil 443"/>
          <p:cNvCxnSpPr/>
          <p:nvPr/>
        </p:nvCxnSpPr>
        <p:spPr>
          <a:xfrm flipV="1">
            <a:off x="7857248" y="3332009"/>
            <a:ext cx="360040" cy="7200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4698" y="4052393"/>
            <a:ext cx="1646114" cy="144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6" name="Gerade Verbindung mit Pfeil 445"/>
          <p:cNvCxnSpPr/>
          <p:nvPr/>
        </p:nvCxnSpPr>
        <p:spPr>
          <a:xfrm flipH="1">
            <a:off x="2713013" y="4376029"/>
            <a:ext cx="663702" cy="39614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47" name="Rechteck 446"/>
          <p:cNvSpPr/>
          <p:nvPr/>
        </p:nvSpPr>
        <p:spPr>
          <a:xfrm>
            <a:off x="3433093" y="4134592"/>
            <a:ext cx="4392488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221" name="Gerade Verbindung mit Pfeil 220"/>
          <p:cNvCxnSpPr/>
          <p:nvPr/>
        </p:nvCxnSpPr>
        <p:spPr>
          <a:xfrm flipH="1" flipV="1">
            <a:off x="5543550" y="4660561"/>
            <a:ext cx="7679" cy="447147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51" name="Textfeld 150"/>
          <p:cNvSpPr txBox="1"/>
          <p:nvPr/>
        </p:nvSpPr>
        <p:spPr>
          <a:xfrm>
            <a:off x="3069446" y="2667638"/>
            <a:ext cx="482453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66700" indent="-266700"/>
            <a:r>
              <a:rPr lang="de-CH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3"/>
              </a:rPr>
              <a:t>	</a:t>
            </a:r>
            <a:r>
              <a:rPr lang="de-CH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Potential </a:t>
            </a:r>
            <a:r>
              <a:rPr lang="de-CH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solutions</a:t>
            </a:r>
            <a:r>
              <a:rPr lang="de-CH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92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359" grpId="0" animBg="1"/>
      <p:bldP spid="360" grpId="0" animBg="1"/>
      <p:bldP spid="361" grpId="0" animBg="1"/>
      <p:bldP spid="428" grpId="0" animBg="1"/>
      <p:bldP spid="429" grpId="0" animBg="1"/>
      <p:bldP spid="430" grpId="0" animBg="1"/>
      <p:bldP spid="432" grpId="0" build="p"/>
      <p:bldP spid="432" grpId="1" build="allAtOnce"/>
      <p:bldP spid="432" grpId="2" build="allAtOnce"/>
      <p:bldP spid="433" grpId="0" build="p"/>
      <p:bldP spid="433" grpId="1" build="allAtOnce"/>
      <p:bldP spid="433" grpId="2" build="allAtOnce"/>
      <p:bldP spid="433" grpId="3" build="allAtOnce"/>
      <p:bldP spid="433" grpId="4" build="allAtOnce"/>
      <p:bldP spid="435" grpId="0" build="p"/>
      <p:bldP spid="435" grpId="1" build="allAtOnce"/>
      <p:bldP spid="435" grpId="2" build="allAtOnce"/>
      <p:bldP spid="436" grpId="0" animBg="1"/>
      <p:bldP spid="436" grpId="1" animBg="1"/>
      <p:bldP spid="439" grpId="0" animBg="1"/>
      <p:bldP spid="439" grpId="1" animBg="1"/>
      <p:bldP spid="447" grpId="0" animBg="1"/>
      <p:bldP spid="447" grpId="1" animBg="1"/>
      <p:bldP spid="151" grpId="0" build="p"/>
      <p:bldP spid="151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Line 26"/>
          <p:cNvSpPr>
            <a:spLocks noChangeShapeType="1"/>
          </p:cNvSpPr>
          <p:nvPr/>
        </p:nvSpPr>
        <p:spPr bwMode="auto">
          <a:xfrm flipH="1" flipV="1">
            <a:off x="4413605" y="2870832"/>
            <a:ext cx="0" cy="33234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45" name="Line 26"/>
          <p:cNvSpPr>
            <a:spLocks noChangeShapeType="1"/>
          </p:cNvSpPr>
          <p:nvPr/>
        </p:nvSpPr>
        <p:spPr bwMode="auto">
          <a:xfrm>
            <a:off x="2429792" y="3201213"/>
            <a:ext cx="1994066" cy="7553"/>
          </a:xfrm>
          <a:prstGeom prst="line">
            <a:avLst/>
          </a:prstGeom>
          <a:noFill/>
          <a:ln w="12700">
            <a:solidFill>
              <a:srgbClr val="FFFF00"/>
            </a:solidFill>
            <a:prstDash val="dashDot"/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307" name="Gerade Verbindung 64"/>
          <p:cNvCxnSpPr/>
          <p:nvPr/>
        </p:nvCxnSpPr>
        <p:spPr>
          <a:xfrm>
            <a:off x="4556797" y="3203177"/>
            <a:ext cx="5849265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75" name="Abgerundetes Rechteck 174"/>
          <p:cNvSpPr/>
          <p:nvPr/>
        </p:nvSpPr>
        <p:spPr>
          <a:xfrm>
            <a:off x="5095762" y="5145203"/>
            <a:ext cx="923351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Safe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disposal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raw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</a:t>
            </a:r>
          </a:p>
        </p:txBody>
      </p:sp>
      <p:sp>
        <p:nvSpPr>
          <p:cNvPr id="308" name="Line 26"/>
          <p:cNvSpPr>
            <a:spLocks noChangeShapeType="1"/>
          </p:cNvSpPr>
          <p:nvPr/>
        </p:nvSpPr>
        <p:spPr bwMode="auto">
          <a:xfrm flipV="1">
            <a:off x="4423859" y="3201214"/>
            <a:ext cx="458474" cy="93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76" name="Abgerundetes Rechteck 175"/>
          <p:cNvSpPr/>
          <p:nvPr/>
        </p:nvSpPr>
        <p:spPr>
          <a:xfrm>
            <a:off x="5428107" y="2220570"/>
            <a:ext cx="72394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Storage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raw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on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7" name="Line 26"/>
          <p:cNvSpPr>
            <a:spLocks noChangeShapeType="1"/>
          </p:cNvSpPr>
          <p:nvPr/>
        </p:nvSpPr>
        <p:spPr bwMode="auto">
          <a:xfrm>
            <a:off x="4955610" y="2405550"/>
            <a:ext cx="46528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78" name="Line 26"/>
          <p:cNvSpPr>
            <a:spLocks noChangeShapeType="1"/>
          </p:cNvSpPr>
          <p:nvPr/>
        </p:nvSpPr>
        <p:spPr bwMode="auto">
          <a:xfrm>
            <a:off x="4955610" y="2405550"/>
            <a:ext cx="0" cy="116844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79" name="Line 26"/>
          <p:cNvSpPr>
            <a:spLocks noChangeShapeType="1"/>
          </p:cNvSpPr>
          <p:nvPr/>
        </p:nvSpPr>
        <p:spPr bwMode="auto">
          <a:xfrm flipV="1">
            <a:off x="4955610" y="5396651"/>
            <a:ext cx="132938" cy="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80" name="Line 26"/>
          <p:cNvSpPr>
            <a:spLocks noChangeShapeType="1"/>
          </p:cNvSpPr>
          <p:nvPr/>
        </p:nvSpPr>
        <p:spPr bwMode="auto">
          <a:xfrm>
            <a:off x="4955610" y="3572546"/>
            <a:ext cx="0" cy="182410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81" name="Line 26"/>
          <p:cNvSpPr>
            <a:spLocks noChangeShapeType="1"/>
          </p:cNvSpPr>
          <p:nvPr/>
        </p:nvSpPr>
        <p:spPr bwMode="auto">
          <a:xfrm flipV="1">
            <a:off x="6152051" y="2339081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82" name="Line 26"/>
          <p:cNvSpPr>
            <a:spLocks noChangeShapeType="1"/>
          </p:cNvSpPr>
          <p:nvPr/>
        </p:nvSpPr>
        <p:spPr bwMode="auto">
          <a:xfrm flipV="1">
            <a:off x="4705554" y="2405920"/>
            <a:ext cx="64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3" name="Line 26"/>
          <p:cNvSpPr>
            <a:spLocks noChangeShapeType="1"/>
          </p:cNvSpPr>
          <p:nvPr/>
        </p:nvSpPr>
        <p:spPr bwMode="auto">
          <a:xfrm>
            <a:off x="4705793" y="2490915"/>
            <a:ext cx="126785" cy="152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4" name="Line 26"/>
          <p:cNvSpPr>
            <a:spLocks noChangeShapeType="1"/>
          </p:cNvSpPr>
          <p:nvPr/>
        </p:nvSpPr>
        <p:spPr bwMode="auto">
          <a:xfrm flipV="1">
            <a:off x="4703053" y="2580019"/>
            <a:ext cx="198556" cy="127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185" name="Rechteck 184"/>
          <p:cNvSpPr/>
          <p:nvPr/>
        </p:nvSpPr>
        <p:spPr bwMode="auto">
          <a:xfrm>
            <a:off x="1261046" y="5922863"/>
            <a:ext cx="9073008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6" name="Line 26"/>
          <p:cNvSpPr>
            <a:spLocks noChangeShapeType="1"/>
          </p:cNvSpPr>
          <p:nvPr/>
        </p:nvSpPr>
        <p:spPr bwMode="auto">
          <a:xfrm flipV="1">
            <a:off x="2429791" y="1300774"/>
            <a:ext cx="66468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88" name="Ellipse 187"/>
          <p:cNvSpPr/>
          <p:nvPr/>
        </p:nvSpPr>
        <p:spPr>
          <a:xfrm>
            <a:off x="2230384" y="1209109"/>
            <a:ext cx="199407" cy="19940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Textfeld 188"/>
          <p:cNvSpPr txBox="1"/>
          <p:nvPr/>
        </p:nvSpPr>
        <p:spPr>
          <a:xfrm>
            <a:off x="1824100" y="801782"/>
            <a:ext cx="1006049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FMD-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outbreak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Switzerland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Abgerundetes Rechteck 189"/>
          <p:cNvSpPr/>
          <p:nvPr/>
        </p:nvSpPr>
        <p:spPr>
          <a:xfrm>
            <a:off x="2762136" y="1530375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1" name="Abgerundetes Rechteck 190"/>
          <p:cNvSpPr/>
          <p:nvPr/>
        </p:nvSpPr>
        <p:spPr>
          <a:xfrm>
            <a:off x="2762136" y="2143023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Killing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disposal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2" name="Abgerundetes Rechteck 191"/>
          <p:cNvSpPr/>
          <p:nvPr/>
        </p:nvSpPr>
        <p:spPr>
          <a:xfrm>
            <a:off x="2762136" y="2730165"/>
            <a:ext cx="1607672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Cleaning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disinfection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3" name="Abgerundetes Rechteck 192"/>
          <p:cNvSpPr/>
          <p:nvPr/>
        </p:nvSpPr>
        <p:spPr>
          <a:xfrm>
            <a:off x="3731741" y="1807693"/>
            <a:ext cx="957188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Define the protection and surveillance zones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" name="Rechteck 193"/>
          <p:cNvSpPr/>
          <p:nvPr/>
        </p:nvSpPr>
        <p:spPr>
          <a:xfrm>
            <a:off x="2691476" y="876764"/>
            <a:ext cx="208013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7082614" y="876764"/>
            <a:ext cx="166172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54292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merchants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transporters</a:t>
            </a:r>
            <a:endParaRPr kumimoji="0" lang="de-CH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6" name="Rechteck 195"/>
          <p:cNvSpPr/>
          <p:nvPr/>
        </p:nvSpPr>
        <p:spPr>
          <a:xfrm>
            <a:off x="8744339" y="876764"/>
            <a:ext cx="1661722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71437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industry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cheese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dairies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cxnSp>
        <p:nvCxnSpPr>
          <p:cNvPr id="197" name="Gerade Verbindung 17"/>
          <p:cNvCxnSpPr/>
          <p:nvPr/>
        </p:nvCxnSpPr>
        <p:spPr>
          <a:xfrm>
            <a:off x="2695667" y="1209109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8" name="Textfeld 197"/>
          <p:cNvSpPr txBox="1"/>
          <p:nvPr/>
        </p:nvSpPr>
        <p:spPr>
          <a:xfrm rot="18197596">
            <a:off x="1759523" y="2027474"/>
            <a:ext cx="119644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Standstill</a:t>
            </a:r>
          </a:p>
        </p:txBody>
      </p:sp>
      <p:sp>
        <p:nvSpPr>
          <p:cNvPr id="199" name="Abgerundetes Rechteck 198"/>
          <p:cNvSpPr/>
          <p:nvPr/>
        </p:nvSpPr>
        <p:spPr>
          <a:xfrm>
            <a:off x="3544649" y="1317496"/>
            <a:ext cx="1144918" cy="40893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Counselling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committee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sector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0" name="Abgerundetes Rechteck 199"/>
          <p:cNvSpPr/>
          <p:nvPr/>
        </p:nvSpPr>
        <p:spPr>
          <a:xfrm>
            <a:off x="3824833" y="2287403"/>
            <a:ext cx="864096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Information /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1" name="Line 26"/>
          <p:cNvSpPr>
            <a:spLocks noChangeShapeType="1"/>
          </p:cNvSpPr>
          <p:nvPr/>
        </p:nvSpPr>
        <p:spPr bwMode="auto">
          <a:xfrm>
            <a:off x="3094480" y="1929188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2" name="Abgerundetes Rechteck 201"/>
          <p:cNvSpPr/>
          <p:nvPr/>
        </p:nvSpPr>
        <p:spPr>
          <a:xfrm>
            <a:off x="5428107" y="1688819"/>
            <a:ext cx="72394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3" name="Abgerundetes Rechteck 202"/>
          <p:cNvSpPr/>
          <p:nvPr/>
        </p:nvSpPr>
        <p:spPr>
          <a:xfrm>
            <a:off x="9274030" y="1674391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</a:t>
            </a:r>
          </a:p>
        </p:txBody>
      </p:sp>
      <p:sp>
        <p:nvSpPr>
          <p:cNvPr id="204" name="Line 26"/>
          <p:cNvSpPr>
            <a:spLocks noChangeShapeType="1"/>
          </p:cNvSpPr>
          <p:nvPr/>
        </p:nvSpPr>
        <p:spPr bwMode="auto">
          <a:xfrm>
            <a:off x="3094480" y="2527409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10" name="Textfeld 309"/>
          <p:cNvSpPr txBox="1"/>
          <p:nvPr/>
        </p:nvSpPr>
        <p:spPr>
          <a:xfrm>
            <a:off x="4889140" y="3070240"/>
            <a:ext cx="5484486" cy="26028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lIns="0" tIns="43200" r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0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sym typeface="Wingdings"/>
              </a:rPr>
              <a:t>  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Wait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for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at least 7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days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until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all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animals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from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FMD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premises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have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been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culled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  </a:t>
            </a:r>
            <a:r>
              <a:rPr lang="de-CH" sz="10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sym typeface="Wingdings"/>
              </a:rPr>
              <a:t></a:t>
            </a:r>
            <a:endParaRPr lang="de-CH" sz="1108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cxnSp>
        <p:nvCxnSpPr>
          <p:cNvPr id="206" name="Gerade Verbindung 62"/>
          <p:cNvCxnSpPr/>
          <p:nvPr/>
        </p:nvCxnSpPr>
        <p:spPr>
          <a:xfrm>
            <a:off x="8744339" y="1209109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7" name="Gerade Verbindung 68"/>
          <p:cNvCxnSpPr/>
          <p:nvPr/>
        </p:nvCxnSpPr>
        <p:spPr>
          <a:xfrm>
            <a:off x="2629198" y="6726030"/>
            <a:ext cx="7776864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8" name="Abgerundetes Rechteck 207"/>
          <p:cNvSpPr/>
          <p:nvPr/>
        </p:nvSpPr>
        <p:spPr>
          <a:xfrm>
            <a:off x="7282022" y="1688819"/>
            <a:ext cx="99703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9" name="Line 26"/>
          <p:cNvSpPr>
            <a:spLocks noChangeShapeType="1"/>
          </p:cNvSpPr>
          <p:nvPr/>
        </p:nvSpPr>
        <p:spPr bwMode="auto">
          <a:xfrm>
            <a:off x="4756203" y="1275578"/>
            <a:ext cx="0" cy="112997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10" name="Line 26"/>
          <p:cNvSpPr>
            <a:spLocks noChangeShapeType="1"/>
          </p:cNvSpPr>
          <p:nvPr/>
        </p:nvSpPr>
        <p:spPr bwMode="auto">
          <a:xfrm>
            <a:off x="4822672" y="1360944"/>
            <a:ext cx="0" cy="112997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11" name="Line 26"/>
          <p:cNvSpPr>
            <a:spLocks noChangeShapeType="1"/>
          </p:cNvSpPr>
          <p:nvPr/>
        </p:nvSpPr>
        <p:spPr bwMode="auto">
          <a:xfrm>
            <a:off x="4756204" y="1275578"/>
            <a:ext cx="485223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12" name="Line 26"/>
          <p:cNvSpPr>
            <a:spLocks noChangeShapeType="1"/>
          </p:cNvSpPr>
          <p:nvPr/>
        </p:nvSpPr>
        <p:spPr bwMode="auto">
          <a:xfrm flipV="1">
            <a:off x="4831465" y="1359631"/>
            <a:ext cx="292463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13" name="Line 26"/>
          <p:cNvSpPr>
            <a:spLocks noChangeShapeType="1"/>
          </p:cNvSpPr>
          <p:nvPr/>
        </p:nvSpPr>
        <p:spPr bwMode="auto">
          <a:xfrm>
            <a:off x="7747304" y="1367242"/>
            <a:ext cx="8793" cy="2894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14" name="Line 26"/>
          <p:cNvSpPr>
            <a:spLocks noChangeShapeType="1"/>
          </p:cNvSpPr>
          <p:nvPr/>
        </p:nvSpPr>
        <p:spPr bwMode="auto">
          <a:xfrm>
            <a:off x="4889141" y="1474985"/>
            <a:ext cx="1102" cy="11005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15" name="Line 26"/>
          <p:cNvSpPr>
            <a:spLocks noChangeShapeType="1"/>
          </p:cNvSpPr>
          <p:nvPr/>
        </p:nvSpPr>
        <p:spPr bwMode="auto">
          <a:xfrm flipV="1">
            <a:off x="4889141" y="1474985"/>
            <a:ext cx="86409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16" name="Line 26"/>
          <p:cNvSpPr>
            <a:spLocks noChangeShapeType="1"/>
          </p:cNvSpPr>
          <p:nvPr/>
        </p:nvSpPr>
        <p:spPr bwMode="auto">
          <a:xfrm>
            <a:off x="6152051" y="1873798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17" name="Line 26"/>
          <p:cNvSpPr>
            <a:spLocks noChangeShapeType="1"/>
          </p:cNvSpPr>
          <p:nvPr/>
        </p:nvSpPr>
        <p:spPr bwMode="auto">
          <a:xfrm>
            <a:off x="6284989" y="1873798"/>
            <a:ext cx="0" cy="46528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18" name="Line 26"/>
          <p:cNvSpPr>
            <a:spLocks noChangeShapeType="1"/>
          </p:cNvSpPr>
          <p:nvPr/>
        </p:nvSpPr>
        <p:spPr bwMode="auto">
          <a:xfrm>
            <a:off x="2296853" y="1527026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19" name="Line 26"/>
          <p:cNvSpPr>
            <a:spLocks noChangeShapeType="1"/>
          </p:cNvSpPr>
          <p:nvPr/>
        </p:nvSpPr>
        <p:spPr bwMode="auto">
          <a:xfrm>
            <a:off x="2296853" y="2604956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non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20" name="Line 26"/>
          <p:cNvSpPr>
            <a:spLocks noChangeShapeType="1"/>
          </p:cNvSpPr>
          <p:nvPr/>
        </p:nvSpPr>
        <p:spPr bwMode="auto">
          <a:xfrm flipH="1">
            <a:off x="5753237" y="1474985"/>
            <a:ext cx="0" cy="1742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21" name="Line 26"/>
          <p:cNvSpPr>
            <a:spLocks noChangeShapeType="1"/>
          </p:cNvSpPr>
          <p:nvPr/>
        </p:nvSpPr>
        <p:spPr bwMode="auto">
          <a:xfrm flipH="1">
            <a:off x="9608435" y="1275577"/>
            <a:ext cx="0" cy="37361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222" name="Line 26"/>
          <p:cNvSpPr>
            <a:spLocks noChangeShapeType="1"/>
          </p:cNvSpPr>
          <p:nvPr/>
        </p:nvSpPr>
        <p:spPr bwMode="auto">
          <a:xfrm flipH="1">
            <a:off x="3093656" y="1300774"/>
            <a:ext cx="824" cy="1631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23" name="Textfeld 222"/>
          <p:cNvSpPr txBox="1"/>
          <p:nvPr/>
        </p:nvSpPr>
        <p:spPr>
          <a:xfrm rot="16200000">
            <a:off x="992382" y="4970414"/>
            <a:ext cx="15658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Resume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secure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conditions</a:t>
            </a:r>
            <a:endParaRPr lang="de-CH" sz="923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Rechteck 223"/>
          <p:cNvSpPr/>
          <p:nvPr/>
        </p:nvSpPr>
        <p:spPr>
          <a:xfrm>
            <a:off x="985726" y="1321483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1.</a:t>
            </a:r>
          </a:p>
        </p:txBody>
      </p:sp>
      <p:sp>
        <p:nvSpPr>
          <p:cNvPr id="225" name="Rechteck 224"/>
          <p:cNvSpPr/>
          <p:nvPr/>
        </p:nvSpPr>
        <p:spPr>
          <a:xfrm>
            <a:off x="970657" y="2849166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2.</a:t>
            </a:r>
          </a:p>
        </p:txBody>
      </p:sp>
      <p:sp>
        <p:nvSpPr>
          <p:cNvPr id="226" name="Rechteck 225"/>
          <p:cNvSpPr/>
          <p:nvPr/>
        </p:nvSpPr>
        <p:spPr>
          <a:xfrm>
            <a:off x="970822" y="4338687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3.</a:t>
            </a:r>
          </a:p>
        </p:txBody>
      </p:sp>
      <p:sp>
        <p:nvSpPr>
          <p:cNvPr id="227" name="Textfeld 226"/>
          <p:cNvSpPr txBox="1"/>
          <p:nvPr/>
        </p:nvSpPr>
        <p:spPr>
          <a:xfrm rot="16200000">
            <a:off x="984620" y="1929692"/>
            <a:ext cx="139584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Stop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8" name="Textfeld 227"/>
          <p:cNvSpPr txBox="1"/>
          <p:nvPr/>
        </p:nvSpPr>
        <p:spPr>
          <a:xfrm>
            <a:off x="1415502" y="2988413"/>
            <a:ext cx="125162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incubation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pass</a:t>
            </a:r>
          </a:p>
        </p:txBody>
      </p:sp>
      <p:cxnSp>
        <p:nvCxnSpPr>
          <p:cNvPr id="229" name="Gerade Verbindung 63"/>
          <p:cNvCxnSpPr/>
          <p:nvPr/>
        </p:nvCxnSpPr>
        <p:spPr>
          <a:xfrm>
            <a:off x="10406062" y="1209109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5" name="Rechteck 254"/>
          <p:cNvSpPr/>
          <p:nvPr/>
        </p:nvSpPr>
        <p:spPr bwMode="auto">
          <a:xfrm>
            <a:off x="2449206" y="1289619"/>
            <a:ext cx="229350" cy="52133"/>
          </a:xfrm>
          <a:prstGeom prst="rect">
            <a:avLst/>
          </a:prstGeom>
          <a:solidFill>
            <a:srgbClr val="FFFFFF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7" name="Rechteck 256"/>
          <p:cNvSpPr/>
          <p:nvPr/>
        </p:nvSpPr>
        <p:spPr bwMode="auto">
          <a:xfrm>
            <a:off x="2603479" y="1221435"/>
            <a:ext cx="7864223" cy="5671483"/>
          </a:xfrm>
          <a:prstGeom prst="rect">
            <a:avLst/>
          </a:prstGeom>
          <a:solidFill>
            <a:srgbClr val="FFFFFF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0" name="Line 26"/>
          <p:cNvSpPr>
            <a:spLocks noChangeShapeType="1"/>
          </p:cNvSpPr>
          <p:nvPr/>
        </p:nvSpPr>
        <p:spPr bwMode="auto">
          <a:xfrm>
            <a:off x="2324082" y="3336116"/>
            <a:ext cx="8809" cy="598220"/>
          </a:xfrm>
          <a:prstGeom prst="line">
            <a:avLst/>
          </a:prstGeom>
          <a:noFill/>
          <a:ln w="25400">
            <a:solidFill>
              <a:srgbClr val="7030A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61" name="Line 26"/>
          <p:cNvSpPr>
            <a:spLocks noChangeShapeType="1"/>
          </p:cNvSpPr>
          <p:nvPr/>
        </p:nvSpPr>
        <p:spPr bwMode="auto">
          <a:xfrm flipH="1">
            <a:off x="2332890" y="5186166"/>
            <a:ext cx="0" cy="664689"/>
          </a:xfrm>
          <a:prstGeom prst="line">
            <a:avLst/>
          </a:prstGeom>
          <a:noFill/>
          <a:ln w="25400">
            <a:solidFill>
              <a:srgbClr val="00B05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cxnSp>
        <p:nvCxnSpPr>
          <p:cNvPr id="262" name="Gerade Verbindung 67"/>
          <p:cNvCxnSpPr/>
          <p:nvPr/>
        </p:nvCxnSpPr>
        <p:spPr>
          <a:xfrm>
            <a:off x="2629198" y="5330182"/>
            <a:ext cx="777686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Line 26"/>
          <p:cNvSpPr>
            <a:spLocks noChangeShapeType="1"/>
          </p:cNvSpPr>
          <p:nvPr/>
        </p:nvSpPr>
        <p:spPr bwMode="auto">
          <a:xfrm flipV="1">
            <a:off x="4251584" y="4042995"/>
            <a:ext cx="826415" cy="2035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11" name="Flussdiagramm: Verzweigung 310"/>
          <p:cNvSpPr/>
          <p:nvPr/>
        </p:nvSpPr>
        <p:spPr>
          <a:xfrm>
            <a:off x="5088548" y="3867866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Line 26"/>
          <p:cNvSpPr>
            <a:spLocks noChangeShapeType="1"/>
          </p:cNvSpPr>
          <p:nvPr/>
        </p:nvSpPr>
        <p:spPr bwMode="auto">
          <a:xfrm flipV="1">
            <a:off x="5429685" y="4000803"/>
            <a:ext cx="855304" cy="2637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313" name="Line 26"/>
          <p:cNvSpPr>
            <a:spLocks noChangeShapeType="1"/>
          </p:cNvSpPr>
          <p:nvPr/>
        </p:nvSpPr>
        <p:spPr bwMode="auto">
          <a:xfrm flipV="1">
            <a:off x="5252786" y="4200211"/>
            <a:ext cx="0" cy="93056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14" name="Abgerundetes Rechteck 313"/>
          <p:cNvSpPr/>
          <p:nvPr/>
        </p:nvSpPr>
        <p:spPr>
          <a:xfrm>
            <a:off x="6152051" y="4414045"/>
            <a:ext cx="864096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Installing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hand-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point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5" name="Textfeld 314"/>
          <p:cNvSpPr txBox="1"/>
          <p:nvPr/>
        </p:nvSpPr>
        <p:spPr>
          <a:xfrm>
            <a:off x="6617334" y="3829141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316" name="Textfeld 315"/>
          <p:cNvSpPr txBox="1"/>
          <p:nvPr/>
        </p:nvSpPr>
        <p:spPr>
          <a:xfrm rot="16200000">
            <a:off x="4976823" y="4234073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Textfeld 316"/>
          <p:cNvSpPr txBox="1"/>
          <p:nvPr/>
        </p:nvSpPr>
        <p:spPr>
          <a:xfrm>
            <a:off x="4864205" y="3567823"/>
            <a:ext cx="930565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8" name="Abgerundetes Rechteck 317"/>
          <p:cNvSpPr/>
          <p:nvPr/>
        </p:nvSpPr>
        <p:spPr>
          <a:xfrm>
            <a:off x="5686768" y="5596058"/>
            <a:ext cx="1262910" cy="53175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compliance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 </a:t>
            </a:r>
          </a:p>
        </p:txBody>
      </p:sp>
      <p:sp>
        <p:nvSpPr>
          <p:cNvPr id="319" name="Flussdiagramm: Verzweigung 318"/>
          <p:cNvSpPr/>
          <p:nvPr/>
        </p:nvSpPr>
        <p:spPr>
          <a:xfrm>
            <a:off x="5057053" y="5967644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0" name="Line 26"/>
          <p:cNvSpPr>
            <a:spLocks noChangeShapeType="1"/>
          </p:cNvSpPr>
          <p:nvPr/>
        </p:nvSpPr>
        <p:spPr bwMode="auto">
          <a:xfrm>
            <a:off x="5209018" y="6460154"/>
            <a:ext cx="46528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21" name="Textfeld 320"/>
          <p:cNvSpPr txBox="1"/>
          <p:nvPr/>
        </p:nvSpPr>
        <p:spPr>
          <a:xfrm rot="19738605">
            <a:off x="5372106" y="5912996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322" name="Textfeld 321"/>
          <p:cNvSpPr txBox="1"/>
          <p:nvPr/>
        </p:nvSpPr>
        <p:spPr>
          <a:xfrm>
            <a:off x="4629629" y="5557711"/>
            <a:ext cx="1129972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Delivery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 </a:t>
            </a:r>
            <a:b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centre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/ </a:t>
            </a:r>
            <a:b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cheese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dairy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3" name="Line 26"/>
          <p:cNvSpPr>
            <a:spLocks noChangeShapeType="1"/>
          </p:cNvSpPr>
          <p:nvPr/>
        </p:nvSpPr>
        <p:spPr bwMode="auto">
          <a:xfrm flipH="1">
            <a:off x="5221486" y="6327216"/>
            <a:ext cx="0" cy="132938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24" name="Abgerundetes Rechteck 323"/>
          <p:cNvSpPr/>
          <p:nvPr/>
        </p:nvSpPr>
        <p:spPr>
          <a:xfrm>
            <a:off x="6159265" y="4898225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only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directly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5" name="Flussdiagramm: Verzweigung 324"/>
          <p:cNvSpPr/>
          <p:nvPr/>
        </p:nvSpPr>
        <p:spPr>
          <a:xfrm>
            <a:off x="6309018" y="3839867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6" name="Textfeld 325"/>
          <p:cNvSpPr txBox="1"/>
          <p:nvPr/>
        </p:nvSpPr>
        <p:spPr>
          <a:xfrm>
            <a:off x="5886175" y="3555355"/>
            <a:ext cx="119644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cans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/tank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trailers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7" name="Line 26"/>
          <p:cNvSpPr>
            <a:spLocks noChangeShapeType="1"/>
          </p:cNvSpPr>
          <p:nvPr/>
        </p:nvSpPr>
        <p:spPr bwMode="auto">
          <a:xfrm>
            <a:off x="6019113" y="4266680"/>
            <a:ext cx="0" cy="79762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328" name="Line 26"/>
          <p:cNvSpPr>
            <a:spLocks noChangeShapeType="1"/>
          </p:cNvSpPr>
          <p:nvPr/>
        </p:nvSpPr>
        <p:spPr bwMode="auto">
          <a:xfrm flipV="1">
            <a:off x="6027518" y="5064307"/>
            <a:ext cx="132938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329" name="Textfeld 328"/>
          <p:cNvSpPr txBox="1"/>
          <p:nvPr/>
        </p:nvSpPr>
        <p:spPr>
          <a:xfrm rot="21329161">
            <a:off x="5410864" y="3842385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330" name="Textfeld 329"/>
          <p:cNvSpPr txBox="1"/>
          <p:nvPr/>
        </p:nvSpPr>
        <p:spPr>
          <a:xfrm rot="16200000">
            <a:off x="5723605" y="4226334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Line 26"/>
          <p:cNvSpPr>
            <a:spLocks noChangeShapeType="1"/>
          </p:cNvSpPr>
          <p:nvPr/>
        </p:nvSpPr>
        <p:spPr bwMode="auto">
          <a:xfrm flipH="1">
            <a:off x="6550864" y="4266679"/>
            <a:ext cx="0" cy="13293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332" name="Abgerundetes Rechteck 331"/>
          <p:cNvSpPr/>
          <p:nvPr/>
        </p:nvSpPr>
        <p:spPr>
          <a:xfrm>
            <a:off x="5686768" y="6194278"/>
            <a:ext cx="1262910" cy="46528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according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 </a:t>
            </a:r>
          </a:p>
        </p:txBody>
      </p:sp>
      <p:sp>
        <p:nvSpPr>
          <p:cNvPr id="333" name="Line 26"/>
          <p:cNvSpPr>
            <a:spLocks noChangeShapeType="1"/>
          </p:cNvSpPr>
          <p:nvPr/>
        </p:nvSpPr>
        <p:spPr bwMode="auto">
          <a:xfrm flipV="1">
            <a:off x="5337801" y="5861934"/>
            <a:ext cx="332344" cy="19940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34" name="Textfeld 333"/>
          <p:cNvSpPr txBox="1"/>
          <p:nvPr/>
        </p:nvSpPr>
        <p:spPr>
          <a:xfrm rot="16200000">
            <a:off x="4943137" y="6252259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Line 26"/>
          <p:cNvSpPr>
            <a:spLocks noChangeShapeType="1"/>
          </p:cNvSpPr>
          <p:nvPr/>
        </p:nvSpPr>
        <p:spPr bwMode="auto">
          <a:xfrm flipV="1">
            <a:off x="6683802" y="4000803"/>
            <a:ext cx="132938" cy="1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336" name="Line 26"/>
          <p:cNvSpPr>
            <a:spLocks noChangeShapeType="1"/>
          </p:cNvSpPr>
          <p:nvPr/>
        </p:nvSpPr>
        <p:spPr bwMode="auto">
          <a:xfrm flipH="1">
            <a:off x="6484395" y="4200211"/>
            <a:ext cx="0" cy="6646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337" name="Line 26"/>
          <p:cNvSpPr>
            <a:spLocks noChangeShapeType="1"/>
          </p:cNvSpPr>
          <p:nvPr/>
        </p:nvSpPr>
        <p:spPr bwMode="auto">
          <a:xfrm>
            <a:off x="6019113" y="4266679"/>
            <a:ext cx="465282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338" name="Line 26"/>
          <p:cNvSpPr>
            <a:spLocks noChangeShapeType="1"/>
          </p:cNvSpPr>
          <p:nvPr/>
        </p:nvSpPr>
        <p:spPr bwMode="auto">
          <a:xfrm>
            <a:off x="6550864" y="4266679"/>
            <a:ext cx="265876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339" name="Line 26"/>
          <p:cNvSpPr>
            <a:spLocks noChangeShapeType="1"/>
          </p:cNvSpPr>
          <p:nvPr/>
        </p:nvSpPr>
        <p:spPr bwMode="auto">
          <a:xfrm flipH="1">
            <a:off x="6816740" y="4000804"/>
            <a:ext cx="0" cy="26587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pic>
        <p:nvPicPr>
          <p:cNvPr id="340" name="Picture 2" descr="Résultat de recherche d'images pour &quot;milchtank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18" y="3717949"/>
            <a:ext cx="958805" cy="12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Picture 4" descr="http://milch-umwelt.swissmilk.ch/wp-content/uploads/2014/03/Milchtransport-Trak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26" y="4042995"/>
            <a:ext cx="2004683" cy="139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" name="Abgerundetes Rechteck 343"/>
          <p:cNvSpPr/>
          <p:nvPr/>
        </p:nvSpPr>
        <p:spPr>
          <a:xfrm>
            <a:off x="3130517" y="3849572"/>
            <a:ext cx="1113966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Clarifications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on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official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veterinarian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347" name="Picture 2" descr="Bildergebnis für Fahrbarer Milchta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71" y="5493087"/>
            <a:ext cx="1650327" cy="11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" name="Abgerundetes Rechteck 347"/>
          <p:cNvSpPr/>
          <p:nvPr/>
        </p:nvSpPr>
        <p:spPr>
          <a:xfrm>
            <a:off x="1254696" y="3962090"/>
            <a:ext cx="1368152" cy="4643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sq" cmpd="sng" algn="ctr">
            <a:solidFill>
              <a:srgbClr val="7030A0"/>
            </a:solidFill>
            <a:prstDash val="solid"/>
            <a:beve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9" name="Abgerundetes Rechteck 348"/>
          <p:cNvSpPr/>
          <p:nvPr/>
        </p:nvSpPr>
        <p:spPr>
          <a:xfrm>
            <a:off x="1254696" y="5903117"/>
            <a:ext cx="1368152" cy="4669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surveillance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0" name="Rechteck 349"/>
          <p:cNvSpPr/>
          <p:nvPr/>
        </p:nvSpPr>
        <p:spPr bwMode="auto">
          <a:xfrm>
            <a:off x="577416" y="865306"/>
            <a:ext cx="2099413" cy="2668208"/>
          </a:xfrm>
          <a:prstGeom prst="rect">
            <a:avLst/>
          </a:prstGeom>
          <a:solidFill>
            <a:srgbClr val="FFFFFF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1" name="Abgerundetes Rechteck 350"/>
          <p:cNvSpPr/>
          <p:nvPr/>
        </p:nvSpPr>
        <p:spPr>
          <a:xfrm>
            <a:off x="985727" y="3397412"/>
            <a:ext cx="9526718" cy="3344683"/>
          </a:xfrm>
          <a:prstGeom prst="roundRect">
            <a:avLst/>
          </a:prstGeom>
          <a:noFill/>
          <a:ln w="31750" cap="flat" cmpd="sng" algn="ctr">
            <a:solidFill>
              <a:srgbClr val="FFFF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6" name="Abgerundetes Rechteck 345"/>
          <p:cNvSpPr/>
          <p:nvPr/>
        </p:nvSpPr>
        <p:spPr>
          <a:xfrm>
            <a:off x="5089502" y="5142807"/>
            <a:ext cx="923351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Safe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disposal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raw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</a:t>
            </a:r>
          </a:p>
        </p:txBody>
      </p:sp>
      <p:pic>
        <p:nvPicPr>
          <p:cNvPr id="258" name="Picture 8" descr="Résultat de recherche d'images pour &quot;schweiz wappen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34" y="925731"/>
            <a:ext cx="227715" cy="2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2" name="Gruppieren 391"/>
          <p:cNvGrpSpPr/>
          <p:nvPr/>
        </p:nvGrpSpPr>
        <p:grpSpPr>
          <a:xfrm>
            <a:off x="8796989" y="916169"/>
            <a:ext cx="319142" cy="216581"/>
            <a:chOff x="128144" y="2996952"/>
            <a:chExt cx="673304" cy="720080"/>
          </a:xfrm>
        </p:grpSpPr>
        <p:sp>
          <p:nvSpPr>
            <p:cNvPr id="393" name="Trapezoid 392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Rechteck 393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Rechtwinkliges Dreieck 394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Rechtwinkliges Dreieck 395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Rechteck 396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Rechteck 397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Rechteck 398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Rechteck 399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Rechteck 400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Rechteck 401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3" name="Grafik 4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6452" y="949257"/>
            <a:ext cx="469997" cy="208288"/>
          </a:xfrm>
          <a:prstGeom prst="rect">
            <a:avLst/>
          </a:prstGeom>
        </p:spPr>
      </p:pic>
      <p:grpSp>
        <p:nvGrpSpPr>
          <p:cNvPr id="404" name="Gruppieren 403"/>
          <p:cNvGrpSpPr/>
          <p:nvPr/>
        </p:nvGrpSpPr>
        <p:grpSpPr>
          <a:xfrm>
            <a:off x="9162537" y="982866"/>
            <a:ext cx="236723" cy="201185"/>
            <a:chOff x="3065620" y="3495219"/>
            <a:chExt cx="432375" cy="433110"/>
          </a:xfrm>
        </p:grpSpPr>
        <p:sp>
          <p:nvSpPr>
            <p:cNvPr id="405" name="Rechteck 404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406" name="Gruppieren 405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409" name="Ellipse 408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Ellipse 409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12" name="Gerader Verbinder 411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13" name="Gerader Verbinder 412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14" name="Gerader Verbinder 413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15" name="Gerader Verbinder 414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407" name="Trapezoid 406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Rechteck 407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6" name="Rechteck 255"/>
          <p:cNvSpPr/>
          <p:nvPr/>
        </p:nvSpPr>
        <p:spPr bwMode="auto">
          <a:xfrm>
            <a:off x="7071492" y="871120"/>
            <a:ext cx="3410887" cy="360713"/>
          </a:xfrm>
          <a:prstGeom prst="rect">
            <a:avLst/>
          </a:prstGeom>
          <a:solidFill>
            <a:srgbClr val="FFFFFF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4" name="Rechteck 263"/>
          <p:cNvSpPr/>
          <p:nvPr/>
        </p:nvSpPr>
        <p:spPr>
          <a:xfrm>
            <a:off x="4763011" y="876764"/>
            <a:ext cx="2319605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44767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producers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farmers</a:t>
            </a:r>
            <a:endParaRPr kumimoji="0" lang="de-CH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6" name="Abgerundetes Rechteck 305"/>
          <p:cNvSpPr/>
          <p:nvPr/>
        </p:nvSpPr>
        <p:spPr>
          <a:xfrm>
            <a:off x="4765759" y="870681"/>
            <a:ext cx="2327935" cy="339971"/>
          </a:xfrm>
          <a:prstGeom prst="roundRect">
            <a:avLst/>
          </a:prstGeom>
          <a:noFill/>
          <a:ln w="31750" cap="flat" cmpd="sng" algn="ctr">
            <a:solidFill>
              <a:srgbClr val="FFFF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59" name="Gruppieren 258"/>
          <p:cNvGrpSpPr/>
          <p:nvPr/>
        </p:nvGrpSpPr>
        <p:grpSpPr>
          <a:xfrm>
            <a:off x="4808976" y="901226"/>
            <a:ext cx="463659" cy="295312"/>
            <a:chOff x="5774496" y="4764891"/>
            <a:chExt cx="773435" cy="456425"/>
          </a:xfrm>
        </p:grpSpPr>
        <p:grpSp>
          <p:nvGrpSpPr>
            <p:cNvPr id="352" name="Gruppieren 351"/>
            <p:cNvGrpSpPr/>
            <p:nvPr/>
          </p:nvGrpSpPr>
          <p:grpSpPr>
            <a:xfrm>
              <a:off x="5774496" y="4764891"/>
              <a:ext cx="553528" cy="456425"/>
              <a:chOff x="465262" y="2204892"/>
              <a:chExt cx="722362" cy="605172"/>
            </a:xfrm>
          </p:grpSpPr>
          <p:grpSp>
            <p:nvGrpSpPr>
              <p:cNvPr id="354" name="Gruppieren 353"/>
              <p:cNvGrpSpPr/>
              <p:nvPr/>
            </p:nvGrpSpPr>
            <p:grpSpPr>
              <a:xfrm>
                <a:off x="465262" y="2204892"/>
                <a:ext cx="722362" cy="504028"/>
                <a:chOff x="465262" y="2204892"/>
                <a:chExt cx="722362" cy="504028"/>
              </a:xfrm>
            </p:grpSpPr>
            <p:sp>
              <p:nvSpPr>
                <p:cNvPr id="388" name="Rechteck 387"/>
                <p:cNvSpPr/>
                <p:nvPr/>
              </p:nvSpPr>
              <p:spPr>
                <a:xfrm>
                  <a:off x="465262" y="2420888"/>
                  <a:ext cx="722362" cy="288032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9" name="Trapezoid 388"/>
                <p:cNvSpPr/>
                <p:nvPr/>
              </p:nvSpPr>
              <p:spPr>
                <a:xfrm>
                  <a:off x="465262" y="2285970"/>
                  <a:ext cx="722362" cy="125596"/>
                </a:xfrm>
                <a:prstGeom prst="trapezoid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0" name="Auf der gleichen Seite des Rechtecks liegende Ecken abrunden 389"/>
                <p:cNvSpPr/>
                <p:nvPr/>
              </p:nvSpPr>
              <p:spPr>
                <a:xfrm>
                  <a:off x="535003" y="2528900"/>
                  <a:ext cx="144016" cy="180020"/>
                </a:xfrm>
                <a:prstGeom prst="round2Same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1" name="Rechteck 390"/>
                <p:cNvSpPr/>
                <p:nvPr/>
              </p:nvSpPr>
              <p:spPr>
                <a:xfrm>
                  <a:off x="1043608" y="2204892"/>
                  <a:ext cx="46331" cy="81078"/>
                </a:xfrm>
                <a:prstGeom prst="rect">
                  <a:avLst/>
                </a:prstGeom>
                <a:solidFill>
                  <a:srgbClr val="EEECE1">
                    <a:lumMod val="1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55" name="Gruppieren 354"/>
              <p:cNvGrpSpPr/>
              <p:nvPr/>
            </p:nvGrpSpPr>
            <p:grpSpPr>
              <a:xfrm>
                <a:off x="827677" y="2518926"/>
                <a:ext cx="283312" cy="291138"/>
                <a:chOff x="-60718" y="1777876"/>
                <a:chExt cx="809292" cy="790134"/>
              </a:xfrm>
            </p:grpSpPr>
            <p:cxnSp>
              <p:nvCxnSpPr>
                <p:cNvPr id="356" name="Gerader Verbinder 355"/>
                <p:cNvCxnSpPr/>
                <p:nvPr/>
              </p:nvCxnSpPr>
              <p:spPr>
                <a:xfrm>
                  <a:off x="491841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57" name="Gerader Verbinder 356"/>
                <p:cNvCxnSpPr/>
                <p:nvPr/>
              </p:nvCxnSpPr>
              <p:spPr>
                <a:xfrm>
                  <a:off x="460542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58" name="Gerader Verbinder 357"/>
                <p:cNvCxnSpPr/>
                <p:nvPr/>
              </p:nvCxnSpPr>
              <p:spPr>
                <a:xfrm>
                  <a:off x="86075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59" name="Gerader Verbinder 358"/>
                <p:cNvCxnSpPr/>
                <p:nvPr/>
              </p:nvCxnSpPr>
              <p:spPr>
                <a:xfrm>
                  <a:off x="52163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60" name="Gerader Verbinder 359"/>
                <p:cNvCxnSpPr>
                  <a:stCxn id="364" idx="3"/>
                </p:cNvCxnSpPr>
                <p:nvPr/>
              </p:nvCxnSpPr>
              <p:spPr>
                <a:xfrm flipH="1">
                  <a:off x="131314" y="2475098"/>
                  <a:ext cx="6275" cy="2819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61" name="Gerader Verbinder 360"/>
                <p:cNvCxnSpPr/>
                <p:nvPr/>
              </p:nvCxnSpPr>
              <p:spPr>
                <a:xfrm>
                  <a:off x="184274" y="2447368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62" name="Gerader Verbinder 361"/>
                <p:cNvCxnSpPr/>
                <p:nvPr/>
              </p:nvCxnSpPr>
              <p:spPr>
                <a:xfrm>
                  <a:off x="251520" y="2444987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63" name="Gerader Verbinder 362"/>
                <p:cNvCxnSpPr>
                  <a:stCxn id="364" idx="5"/>
                </p:cNvCxnSpPr>
                <p:nvPr/>
              </p:nvCxnSpPr>
              <p:spPr>
                <a:xfrm>
                  <a:off x="282849" y="2475098"/>
                  <a:ext cx="16869" cy="177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364" name="Ellipse 363"/>
                <p:cNvSpPr/>
                <p:nvPr/>
              </p:nvSpPr>
              <p:spPr>
                <a:xfrm>
                  <a:off x="107504" y="2371365"/>
                  <a:ext cx="205430" cy="121531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Auf der gleichen Seite des Rechtecks liegende Ecken abrunden 364"/>
                <p:cNvSpPr/>
                <p:nvPr/>
              </p:nvSpPr>
              <p:spPr>
                <a:xfrm>
                  <a:off x="35496" y="1988839"/>
                  <a:ext cx="554876" cy="437411"/>
                </a:xfrm>
                <a:prstGeom prst="round2Same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Trapezoid 365"/>
                <p:cNvSpPr/>
                <p:nvPr/>
              </p:nvSpPr>
              <p:spPr>
                <a:xfrm rot="20514951">
                  <a:off x="426838" y="1979867"/>
                  <a:ext cx="291830" cy="248115"/>
                </a:xfrm>
                <a:prstGeom prst="trapezoid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Gleichschenkliges Dreieck 366"/>
                <p:cNvSpPr/>
                <p:nvPr/>
              </p:nvSpPr>
              <p:spPr>
                <a:xfrm rot="1743933">
                  <a:off x="564461" y="1777876"/>
                  <a:ext cx="52001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Gleichschenkliges Dreieck 367"/>
                <p:cNvSpPr/>
                <p:nvPr/>
              </p:nvSpPr>
              <p:spPr>
                <a:xfrm rot="19358735">
                  <a:off x="460280" y="1784492"/>
                  <a:ext cx="45719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Abgerundetes Rechteck 368"/>
                <p:cNvSpPr/>
                <p:nvPr/>
              </p:nvSpPr>
              <p:spPr>
                <a:xfrm>
                  <a:off x="495115" y="1881483"/>
                  <a:ext cx="97537" cy="8634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370" name="Gerader Verbinder 369"/>
                <p:cNvCxnSpPr/>
                <p:nvPr/>
              </p:nvCxnSpPr>
              <p:spPr>
                <a:xfrm>
                  <a:off x="588271" y="1888057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1" name="Gerader Verbinder 370"/>
                <p:cNvCxnSpPr>
                  <a:endCxn id="373" idx="0"/>
                </p:cNvCxnSpPr>
                <p:nvPr/>
              </p:nvCxnSpPr>
              <p:spPr>
                <a:xfrm>
                  <a:off x="495215" y="1885676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372" name="Ellipse 371"/>
                <p:cNvSpPr/>
                <p:nvPr/>
              </p:nvSpPr>
              <p:spPr>
                <a:xfrm>
                  <a:off x="534931" y="1950586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Ellipse 372"/>
                <p:cNvSpPr/>
                <p:nvPr/>
              </p:nvSpPr>
              <p:spPr>
                <a:xfrm>
                  <a:off x="446256" y="1951164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Ellipse 373"/>
                <p:cNvSpPr/>
                <p:nvPr/>
              </p:nvSpPr>
              <p:spPr>
                <a:xfrm>
                  <a:off x="460542" y="2123752"/>
                  <a:ext cx="288032" cy="144016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Ellipse 374"/>
                <p:cNvSpPr/>
                <p:nvPr/>
              </p:nvSpPr>
              <p:spPr>
                <a:xfrm flipH="1" flipV="1">
                  <a:off x="495215" y="1979736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Ellipse 375"/>
                <p:cNvSpPr/>
                <p:nvPr/>
              </p:nvSpPr>
              <p:spPr>
                <a:xfrm flipH="1" flipV="1">
                  <a:off x="550556" y="1982117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Ellipse 376"/>
                <p:cNvSpPr/>
                <p:nvPr/>
              </p:nvSpPr>
              <p:spPr>
                <a:xfrm flipH="1" flipV="1">
                  <a:off x="640472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Ellipse 377"/>
                <p:cNvSpPr/>
                <p:nvPr/>
              </p:nvSpPr>
              <p:spPr>
                <a:xfrm flipH="1" flipV="1">
                  <a:off x="532550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9" name="Ellipse 378"/>
                <p:cNvSpPr/>
                <p:nvPr/>
              </p:nvSpPr>
              <p:spPr>
                <a:xfrm flipV="1">
                  <a:off x="586752" y="1869054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Ellipse 379"/>
                <p:cNvSpPr/>
                <p:nvPr/>
              </p:nvSpPr>
              <p:spPr>
                <a:xfrm flipV="1">
                  <a:off x="419487" y="1864390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1" name="Freihandform 380"/>
                <p:cNvSpPr/>
                <p:nvPr/>
              </p:nvSpPr>
              <p:spPr>
                <a:xfrm>
                  <a:off x="-43209" y="2016919"/>
                  <a:ext cx="90834" cy="345281"/>
                </a:xfrm>
                <a:custGeom>
                  <a:avLst/>
                  <a:gdLst>
                    <a:gd name="connsiteX0" fmla="*/ 90834 w 90834"/>
                    <a:gd name="connsiteY0" fmla="*/ 0 h 345281"/>
                    <a:gd name="connsiteX1" fmla="*/ 59878 w 90834"/>
                    <a:gd name="connsiteY1" fmla="*/ 2381 h 345281"/>
                    <a:gd name="connsiteX2" fmla="*/ 52734 w 90834"/>
                    <a:gd name="connsiteY2" fmla="*/ 4762 h 345281"/>
                    <a:gd name="connsiteX3" fmla="*/ 40828 w 90834"/>
                    <a:gd name="connsiteY3" fmla="*/ 14287 h 345281"/>
                    <a:gd name="connsiteX4" fmla="*/ 38446 w 90834"/>
                    <a:gd name="connsiteY4" fmla="*/ 21431 h 345281"/>
                    <a:gd name="connsiteX5" fmla="*/ 36065 w 90834"/>
                    <a:gd name="connsiteY5" fmla="*/ 42862 h 345281"/>
                    <a:gd name="connsiteX6" fmla="*/ 28921 w 90834"/>
                    <a:gd name="connsiteY6" fmla="*/ 47625 h 345281"/>
                    <a:gd name="connsiteX7" fmla="*/ 26540 w 90834"/>
                    <a:gd name="connsiteY7" fmla="*/ 54769 h 345281"/>
                    <a:gd name="connsiteX8" fmla="*/ 17015 w 90834"/>
                    <a:gd name="connsiteY8" fmla="*/ 69056 h 345281"/>
                    <a:gd name="connsiteX9" fmla="*/ 24159 w 90834"/>
                    <a:gd name="connsiteY9" fmla="*/ 71437 h 345281"/>
                    <a:gd name="connsiteX10" fmla="*/ 26540 w 90834"/>
                    <a:gd name="connsiteY10" fmla="*/ 78581 h 345281"/>
                    <a:gd name="connsiteX11" fmla="*/ 40828 w 90834"/>
                    <a:gd name="connsiteY11" fmla="*/ 92869 h 345281"/>
                    <a:gd name="connsiteX12" fmla="*/ 45590 w 90834"/>
                    <a:gd name="connsiteY12" fmla="*/ 100012 h 345281"/>
                    <a:gd name="connsiteX13" fmla="*/ 50353 w 90834"/>
                    <a:gd name="connsiteY13" fmla="*/ 114300 h 345281"/>
                    <a:gd name="connsiteX14" fmla="*/ 47972 w 90834"/>
                    <a:gd name="connsiteY14" fmla="*/ 128587 h 345281"/>
                    <a:gd name="connsiteX15" fmla="*/ 40828 w 90834"/>
                    <a:gd name="connsiteY15" fmla="*/ 130969 h 345281"/>
                    <a:gd name="connsiteX16" fmla="*/ 21778 w 90834"/>
                    <a:gd name="connsiteY16" fmla="*/ 138112 h 345281"/>
                    <a:gd name="connsiteX17" fmla="*/ 14634 w 90834"/>
                    <a:gd name="connsiteY17" fmla="*/ 145256 h 345281"/>
                    <a:gd name="connsiteX18" fmla="*/ 12253 w 90834"/>
                    <a:gd name="connsiteY18" fmla="*/ 152400 h 345281"/>
                    <a:gd name="connsiteX19" fmla="*/ 14634 w 90834"/>
                    <a:gd name="connsiteY19" fmla="*/ 171450 h 345281"/>
                    <a:gd name="connsiteX20" fmla="*/ 26540 w 90834"/>
                    <a:gd name="connsiteY20" fmla="*/ 185737 h 345281"/>
                    <a:gd name="connsiteX21" fmla="*/ 31303 w 90834"/>
                    <a:gd name="connsiteY21" fmla="*/ 200025 h 345281"/>
                    <a:gd name="connsiteX22" fmla="*/ 36065 w 90834"/>
                    <a:gd name="connsiteY22" fmla="*/ 216694 h 345281"/>
                    <a:gd name="connsiteX23" fmla="*/ 21778 w 90834"/>
                    <a:gd name="connsiteY23" fmla="*/ 226219 h 345281"/>
                    <a:gd name="connsiteX24" fmla="*/ 7490 w 90834"/>
                    <a:gd name="connsiteY24" fmla="*/ 238125 h 345281"/>
                    <a:gd name="connsiteX25" fmla="*/ 5109 w 90834"/>
                    <a:gd name="connsiteY25" fmla="*/ 328612 h 345281"/>
                    <a:gd name="connsiteX26" fmla="*/ 9871 w 90834"/>
                    <a:gd name="connsiteY26" fmla="*/ 345281 h 34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0834" h="345281">
                      <a:moveTo>
                        <a:pt x="90834" y="0"/>
                      </a:moveTo>
                      <a:cubicBezTo>
                        <a:pt x="80515" y="794"/>
                        <a:pt x="70147" y="1097"/>
                        <a:pt x="59878" y="2381"/>
                      </a:cubicBezTo>
                      <a:cubicBezTo>
                        <a:pt x="57387" y="2692"/>
                        <a:pt x="54694" y="3194"/>
                        <a:pt x="52734" y="4762"/>
                      </a:cubicBezTo>
                      <a:cubicBezTo>
                        <a:pt x="37347" y="17072"/>
                        <a:pt x="58785" y="8302"/>
                        <a:pt x="40828" y="14287"/>
                      </a:cubicBezTo>
                      <a:cubicBezTo>
                        <a:pt x="40034" y="16668"/>
                        <a:pt x="38859" y="18955"/>
                        <a:pt x="38446" y="21431"/>
                      </a:cubicBezTo>
                      <a:cubicBezTo>
                        <a:pt x="37264" y="28521"/>
                        <a:pt x="38521" y="36107"/>
                        <a:pt x="36065" y="42862"/>
                      </a:cubicBezTo>
                      <a:cubicBezTo>
                        <a:pt x="35087" y="45552"/>
                        <a:pt x="31302" y="46037"/>
                        <a:pt x="28921" y="47625"/>
                      </a:cubicBezTo>
                      <a:cubicBezTo>
                        <a:pt x="28127" y="50006"/>
                        <a:pt x="27759" y="52575"/>
                        <a:pt x="26540" y="54769"/>
                      </a:cubicBezTo>
                      <a:cubicBezTo>
                        <a:pt x="23760" y="59772"/>
                        <a:pt x="17015" y="69056"/>
                        <a:pt x="17015" y="69056"/>
                      </a:cubicBezTo>
                      <a:cubicBezTo>
                        <a:pt x="19396" y="69850"/>
                        <a:pt x="22384" y="69662"/>
                        <a:pt x="24159" y="71437"/>
                      </a:cubicBezTo>
                      <a:cubicBezTo>
                        <a:pt x="25934" y="73212"/>
                        <a:pt x="25295" y="76402"/>
                        <a:pt x="26540" y="78581"/>
                      </a:cubicBezTo>
                      <a:cubicBezTo>
                        <a:pt x="31992" y="88123"/>
                        <a:pt x="32840" y="87543"/>
                        <a:pt x="40828" y="92869"/>
                      </a:cubicBezTo>
                      <a:cubicBezTo>
                        <a:pt x="42415" y="95250"/>
                        <a:pt x="44428" y="97397"/>
                        <a:pt x="45590" y="100012"/>
                      </a:cubicBezTo>
                      <a:cubicBezTo>
                        <a:pt x="47629" y="104600"/>
                        <a:pt x="50353" y="114300"/>
                        <a:pt x="50353" y="114300"/>
                      </a:cubicBezTo>
                      <a:cubicBezTo>
                        <a:pt x="49559" y="119062"/>
                        <a:pt x="50367" y="124395"/>
                        <a:pt x="47972" y="128587"/>
                      </a:cubicBezTo>
                      <a:cubicBezTo>
                        <a:pt x="46727" y="130766"/>
                        <a:pt x="43178" y="130088"/>
                        <a:pt x="40828" y="130969"/>
                      </a:cubicBezTo>
                      <a:cubicBezTo>
                        <a:pt x="18068" y="139504"/>
                        <a:pt x="37980" y="132711"/>
                        <a:pt x="21778" y="138112"/>
                      </a:cubicBezTo>
                      <a:cubicBezTo>
                        <a:pt x="19397" y="140493"/>
                        <a:pt x="16502" y="142454"/>
                        <a:pt x="14634" y="145256"/>
                      </a:cubicBezTo>
                      <a:cubicBezTo>
                        <a:pt x="13242" y="147345"/>
                        <a:pt x="12253" y="149890"/>
                        <a:pt x="12253" y="152400"/>
                      </a:cubicBezTo>
                      <a:cubicBezTo>
                        <a:pt x="12253" y="158799"/>
                        <a:pt x="12950" y="165276"/>
                        <a:pt x="14634" y="171450"/>
                      </a:cubicBezTo>
                      <a:cubicBezTo>
                        <a:pt x="15878" y="176011"/>
                        <a:pt x="23710" y="182907"/>
                        <a:pt x="26540" y="185737"/>
                      </a:cubicBezTo>
                      <a:cubicBezTo>
                        <a:pt x="28128" y="190500"/>
                        <a:pt x="30086" y="195155"/>
                        <a:pt x="31303" y="200025"/>
                      </a:cubicBezTo>
                      <a:cubicBezTo>
                        <a:pt x="34293" y="211985"/>
                        <a:pt x="32649" y="206445"/>
                        <a:pt x="36065" y="216694"/>
                      </a:cubicBezTo>
                      <a:cubicBezTo>
                        <a:pt x="31303" y="219869"/>
                        <a:pt x="25826" y="222172"/>
                        <a:pt x="21778" y="226219"/>
                      </a:cubicBezTo>
                      <a:cubicBezTo>
                        <a:pt x="12610" y="235386"/>
                        <a:pt x="17436" y="231494"/>
                        <a:pt x="7490" y="238125"/>
                      </a:cubicBezTo>
                      <a:cubicBezTo>
                        <a:pt x="-4993" y="275576"/>
                        <a:pt x="978" y="252175"/>
                        <a:pt x="5109" y="328612"/>
                      </a:cubicBezTo>
                      <a:cubicBezTo>
                        <a:pt x="5605" y="337794"/>
                        <a:pt x="6659" y="338857"/>
                        <a:pt x="9871" y="345281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2" name="Gleichschenkliges Dreieck 381"/>
                <p:cNvSpPr/>
                <p:nvPr/>
              </p:nvSpPr>
              <p:spPr>
                <a:xfrm rot="10800000">
                  <a:off x="-60718" y="2356346"/>
                  <a:ext cx="45719" cy="45719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Abgerundetes Rechteck 382"/>
                <p:cNvSpPr/>
                <p:nvPr/>
              </p:nvSpPr>
              <p:spPr>
                <a:xfrm>
                  <a:off x="404569" y="2231454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Abgerundetes Rechteck 383"/>
                <p:cNvSpPr/>
                <p:nvPr/>
              </p:nvSpPr>
              <p:spPr>
                <a:xfrm>
                  <a:off x="436591" y="2253062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Freihandform 384"/>
                <p:cNvSpPr/>
                <p:nvPr/>
              </p:nvSpPr>
              <p:spPr>
                <a:xfrm>
                  <a:off x="173121" y="2034731"/>
                  <a:ext cx="136945" cy="107156"/>
                </a:xfrm>
                <a:custGeom>
                  <a:avLst/>
                  <a:gdLst>
                    <a:gd name="connsiteX0" fmla="*/ 51220 w 136945"/>
                    <a:gd name="connsiteY0" fmla="*/ 0 h 107156"/>
                    <a:gd name="connsiteX1" fmla="*/ 51220 w 136945"/>
                    <a:gd name="connsiteY1" fmla="*/ 0 h 107156"/>
                    <a:gd name="connsiteX2" fmla="*/ 67889 w 136945"/>
                    <a:gd name="connsiteY2" fmla="*/ 14287 h 107156"/>
                    <a:gd name="connsiteX3" fmla="*/ 82177 w 136945"/>
                    <a:gd name="connsiteY3" fmla="*/ 19050 h 107156"/>
                    <a:gd name="connsiteX4" fmla="*/ 134564 w 136945"/>
                    <a:gd name="connsiteY4" fmla="*/ 19050 h 107156"/>
                    <a:gd name="connsiteX5" fmla="*/ 136945 w 136945"/>
                    <a:gd name="connsiteY5" fmla="*/ 28575 h 107156"/>
                    <a:gd name="connsiteX6" fmla="*/ 134564 w 136945"/>
                    <a:gd name="connsiteY6" fmla="*/ 57150 h 107156"/>
                    <a:gd name="connsiteX7" fmla="*/ 122658 w 136945"/>
                    <a:gd name="connsiteY7" fmla="*/ 66675 h 107156"/>
                    <a:gd name="connsiteX8" fmla="*/ 103608 w 136945"/>
                    <a:gd name="connsiteY8" fmla="*/ 71437 h 107156"/>
                    <a:gd name="connsiteX9" fmla="*/ 86939 w 136945"/>
                    <a:gd name="connsiteY9" fmla="*/ 76200 h 107156"/>
                    <a:gd name="connsiteX10" fmla="*/ 60745 w 136945"/>
                    <a:gd name="connsiteY10" fmla="*/ 85725 h 107156"/>
                    <a:gd name="connsiteX11" fmla="*/ 51220 w 136945"/>
                    <a:gd name="connsiteY11" fmla="*/ 102394 h 107156"/>
                    <a:gd name="connsiteX12" fmla="*/ 44077 w 136945"/>
                    <a:gd name="connsiteY12" fmla="*/ 107156 h 107156"/>
                    <a:gd name="connsiteX13" fmla="*/ 10739 w 136945"/>
                    <a:gd name="connsiteY13" fmla="*/ 97631 h 107156"/>
                    <a:gd name="connsiteX14" fmla="*/ 3595 w 136945"/>
                    <a:gd name="connsiteY14" fmla="*/ 95250 h 107156"/>
                    <a:gd name="connsiteX15" fmla="*/ 3595 w 136945"/>
                    <a:gd name="connsiteY15" fmla="*/ 57150 h 107156"/>
                    <a:gd name="connsiteX16" fmla="*/ 10739 w 136945"/>
                    <a:gd name="connsiteY16" fmla="*/ 54769 h 107156"/>
                    <a:gd name="connsiteX17" fmla="*/ 15502 w 136945"/>
                    <a:gd name="connsiteY17" fmla="*/ 47625 h 107156"/>
                    <a:gd name="connsiteX18" fmla="*/ 8358 w 136945"/>
                    <a:gd name="connsiteY18" fmla="*/ 23812 h 107156"/>
                    <a:gd name="connsiteX19" fmla="*/ 13120 w 136945"/>
                    <a:gd name="connsiteY19" fmla="*/ 16669 h 107156"/>
                    <a:gd name="connsiteX20" fmla="*/ 25027 w 136945"/>
                    <a:gd name="connsiteY20" fmla="*/ 14287 h 107156"/>
                    <a:gd name="connsiteX21" fmla="*/ 48839 w 136945"/>
                    <a:gd name="connsiteY21" fmla="*/ 9525 h 107156"/>
                    <a:gd name="connsiteX22" fmla="*/ 55983 w 136945"/>
                    <a:gd name="connsiteY22" fmla="*/ 7144 h 107156"/>
                    <a:gd name="connsiteX23" fmla="*/ 51220 w 136945"/>
                    <a:gd name="connsiteY23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6945" h="107156">
                      <a:moveTo>
                        <a:pt x="51220" y="0"/>
                      </a:moveTo>
                      <a:lnTo>
                        <a:pt x="51220" y="0"/>
                      </a:lnTo>
                      <a:cubicBezTo>
                        <a:pt x="56776" y="4762"/>
                        <a:pt x="61657" y="10452"/>
                        <a:pt x="67889" y="14287"/>
                      </a:cubicBezTo>
                      <a:cubicBezTo>
                        <a:pt x="72165" y="16918"/>
                        <a:pt x="82177" y="19050"/>
                        <a:pt x="82177" y="19050"/>
                      </a:cubicBezTo>
                      <a:cubicBezTo>
                        <a:pt x="96548" y="17613"/>
                        <a:pt x="120747" y="13736"/>
                        <a:pt x="134564" y="19050"/>
                      </a:cubicBezTo>
                      <a:cubicBezTo>
                        <a:pt x="137619" y="20225"/>
                        <a:pt x="136151" y="25400"/>
                        <a:pt x="136945" y="28575"/>
                      </a:cubicBezTo>
                      <a:cubicBezTo>
                        <a:pt x="136151" y="38100"/>
                        <a:pt x="137920" y="48201"/>
                        <a:pt x="134564" y="57150"/>
                      </a:cubicBezTo>
                      <a:cubicBezTo>
                        <a:pt x="132779" y="61909"/>
                        <a:pt x="126968" y="63981"/>
                        <a:pt x="122658" y="66675"/>
                      </a:cubicBezTo>
                      <a:cubicBezTo>
                        <a:pt x="119137" y="68876"/>
                        <a:pt x="105943" y="70918"/>
                        <a:pt x="103608" y="71437"/>
                      </a:cubicBezTo>
                      <a:cubicBezTo>
                        <a:pt x="94646" y="73429"/>
                        <a:pt x="94889" y="73550"/>
                        <a:pt x="86939" y="76200"/>
                      </a:cubicBezTo>
                      <a:cubicBezTo>
                        <a:pt x="76043" y="92547"/>
                        <a:pt x="90415" y="74936"/>
                        <a:pt x="60745" y="85725"/>
                      </a:cubicBezTo>
                      <a:cubicBezTo>
                        <a:pt x="58502" y="86541"/>
                        <a:pt x="51696" y="101823"/>
                        <a:pt x="51220" y="102394"/>
                      </a:cubicBezTo>
                      <a:cubicBezTo>
                        <a:pt x="49388" y="104592"/>
                        <a:pt x="46458" y="105569"/>
                        <a:pt x="44077" y="107156"/>
                      </a:cubicBezTo>
                      <a:cubicBezTo>
                        <a:pt x="20149" y="101175"/>
                        <a:pt x="31242" y="104465"/>
                        <a:pt x="10739" y="97631"/>
                      </a:cubicBezTo>
                      <a:lnTo>
                        <a:pt x="3595" y="95250"/>
                      </a:lnTo>
                      <a:cubicBezTo>
                        <a:pt x="-8" y="80838"/>
                        <a:pt x="-2260" y="76177"/>
                        <a:pt x="3595" y="57150"/>
                      </a:cubicBezTo>
                      <a:cubicBezTo>
                        <a:pt x="4333" y="54751"/>
                        <a:pt x="8358" y="55563"/>
                        <a:pt x="10739" y="54769"/>
                      </a:cubicBezTo>
                      <a:cubicBezTo>
                        <a:pt x="12327" y="52388"/>
                        <a:pt x="15217" y="50473"/>
                        <a:pt x="15502" y="47625"/>
                      </a:cubicBezTo>
                      <a:cubicBezTo>
                        <a:pt x="16834" y="34302"/>
                        <a:pt x="14133" y="32476"/>
                        <a:pt x="8358" y="23812"/>
                      </a:cubicBezTo>
                      <a:cubicBezTo>
                        <a:pt x="9945" y="21431"/>
                        <a:pt x="10635" y="18089"/>
                        <a:pt x="13120" y="16669"/>
                      </a:cubicBezTo>
                      <a:cubicBezTo>
                        <a:pt x="16634" y="14661"/>
                        <a:pt x="21100" y="15269"/>
                        <a:pt x="25027" y="14287"/>
                      </a:cubicBezTo>
                      <a:cubicBezTo>
                        <a:pt x="47185" y="8747"/>
                        <a:pt x="8015" y="15356"/>
                        <a:pt x="48839" y="9525"/>
                      </a:cubicBezTo>
                      <a:cubicBezTo>
                        <a:pt x="51220" y="8731"/>
                        <a:pt x="54023" y="8712"/>
                        <a:pt x="55983" y="7144"/>
                      </a:cubicBezTo>
                      <a:cubicBezTo>
                        <a:pt x="58218" y="5356"/>
                        <a:pt x="52014" y="1191"/>
                        <a:pt x="5122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6" name="Freihandform 385"/>
                <p:cNvSpPr/>
                <p:nvPr/>
              </p:nvSpPr>
              <p:spPr>
                <a:xfrm>
                  <a:off x="290421" y="2242797"/>
                  <a:ext cx="182174" cy="147637"/>
                </a:xfrm>
                <a:custGeom>
                  <a:avLst/>
                  <a:gdLst>
                    <a:gd name="connsiteX0" fmla="*/ 76200 w 182174"/>
                    <a:gd name="connsiteY0" fmla="*/ 0 h 147637"/>
                    <a:gd name="connsiteX1" fmla="*/ 76200 w 182174"/>
                    <a:gd name="connsiteY1" fmla="*/ 0 h 147637"/>
                    <a:gd name="connsiteX2" fmla="*/ 166687 w 182174"/>
                    <a:gd name="connsiteY2" fmla="*/ 40481 h 147637"/>
                    <a:gd name="connsiteX3" fmla="*/ 173831 w 182174"/>
                    <a:gd name="connsiteY3" fmla="*/ 42862 h 147637"/>
                    <a:gd name="connsiteX4" fmla="*/ 176212 w 182174"/>
                    <a:gd name="connsiteY4" fmla="*/ 71437 h 147637"/>
                    <a:gd name="connsiteX5" fmla="*/ 173831 w 182174"/>
                    <a:gd name="connsiteY5" fmla="*/ 78581 h 147637"/>
                    <a:gd name="connsiteX6" fmla="*/ 166687 w 182174"/>
                    <a:gd name="connsiteY6" fmla="*/ 83343 h 147637"/>
                    <a:gd name="connsiteX7" fmla="*/ 159543 w 182174"/>
                    <a:gd name="connsiteY7" fmla="*/ 90487 h 147637"/>
                    <a:gd name="connsiteX8" fmla="*/ 142875 w 182174"/>
                    <a:gd name="connsiteY8" fmla="*/ 97631 h 147637"/>
                    <a:gd name="connsiteX9" fmla="*/ 128587 w 182174"/>
                    <a:gd name="connsiteY9" fmla="*/ 100012 h 147637"/>
                    <a:gd name="connsiteX10" fmla="*/ 119062 w 182174"/>
                    <a:gd name="connsiteY10" fmla="*/ 104775 h 147637"/>
                    <a:gd name="connsiteX11" fmla="*/ 111918 w 182174"/>
                    <a:gd name="connsiteY11" fmla="*/ 119062 h 147637"/>
                    <a:gd name="connsiteX12" fmla="*/ 114300 w 182174"/>
                    <a:gd name="connsiteY12" fmla="*/ 140493 h 147637"/>
                    <a:gd name="connsiteX13" fmla="*/ 107156 w 182174"/>
                    <a:gd name="connsiteY13" fmla="*/ 145256 h 147637"/>
                    <a:gd name="connsiteX14" fmla="*/ 73818 w 182174"/>
                    <a:gd name="connsiteY14" fmla="*/ 147637 h 147637"/>
                    <a:gd name="connsiteX15" fmla="*/ 45243 w 182174"/>
                    <a:gd name="connsiteY15" fmla="*/ 145256 h 147637"/>
                    <a:gd name="connsiteX16" fmla="*/ 28575 w 182174"/>
                    <a:gd name="connsiteY16" fmla="*/ 142875 h 147637"/>
                    <a:gd name="connsiteX17" fmla="*/ 19050 w 182174"/>
                    <a:gd name="connsiteY17" fmla="*/ 135731 h 147637"/>
                    <a:gd name="connsiteX18" fmla="*/ 16668 w 182174"/>
                    <a:gd name="connsiteY18" fmla="*/ 128587 h 147637"/>
                    <a:gd name="connsiteX19" fmla="*/ 23812 w 182174"/>
                    <a:gd name="connsiteY19" fmla="*/ 109537 h 147637"/>
                    <a:gd name="connsiteX20" fmla="*/ 30956 w 182174"/>
                    <a:gd name="connsiteY20" fmla="*/ 100012 h 147637"/>
                    <a:gd name="connsiteX21" fmla="*/ 38100 w 182174"/>
                    <a:gd name="connsiteY21" fmla="*/ 95250 h 147637"/>
                    <a:gd name="connsiteX22" fmla="*/ 35718 w 182174"/>
                    <a:gd name="connsiteY22" fmla="*/ 85725 h 147637"/>
                    <a:gd name="connsiteX23" fmla="*/ 21431 w 182174"/>
                    <a:gd name="connsiteY23" fmla="*/ 66675 h 147637"/>
                    <a:gd name="connsiteX24" fmla="*/ 14287 w 182174"/>
                    <a:gd name="connsiteY24" fmla="*/ 64293 h 147637"/>
                    <a:gd name="connsiteX25" fmla="*/ 0 w 182174"/>
                    <a:gd name="connsiteY25" fmla="*/ 54768 h 147637"/>
                    <a:gd name="connsiteX26" fmla="*/ 7143 w 182174"/>
                    <a:gd name="connsiteY26" fmla="*/ 30956 h 147637"/>
                    <a:gd name="connsiteX27" fmla="*/ 26193 w 182174"/>
                    <a:gd name="connsiteY27" fmla="*/ 21431 h 147637"/>
                    <a:gd name="connsiteX28" fmla="*/ 42862 w 182174"/>
                    <a:gd name="connsiteY28" fmla="*/ 16668 h 147637"/>
                    <a:gd name="connsiteX29" fmla="*/ 57150 w 182174"/>
                    <a:gd name="connsiteY29" fmla="*/ 11906 h 147637"/>
                    <a:gd name="connsiteX30" fmla="*/ 69056 w 182174"/>
                    <a:gd name="connsiteY30" fmla="*/ 9525 h 147637"/>
                    <a:gd name="connsiteX31" fmla="*/ 76200 w 182174"/>
                    <a:gd name="connsiteY31" fmla="*/ 0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2174" h="147637">
                      <a:moveTo>
                        <a:pt x="76200" y="0"/>
                      </a:moveTo>
                      <a:lnTo>
                        <a:pt x="76200" y="0"/>
                      </a:lnTo>
                      <a:cubicBezTo>
                        <a:pt x="146252" y="43109"/>
                        <a:pt x="113964" y="36088"/>
                        <a:pt x="166687" y="40481"/>
                      </a:cubicBezTo>
                      <a:cubicBezTo>
                        <a:pt x="169068" y="41275"/>
                        <a:pt x="171586" y="41739"/>
                        <a:pt x="173831" y="42862"/>
                      </a:cubicBezTo>
                      <a:cubicBezTo>
                        <a:pt x="187929" y="49911"/>
                        <a:pt x="180916" y="51052"/>
                        <a:pt x="176212" y="71437"/>
                      </a:cubicBezTo>
                      <a:cubicBezTo>
                        <a:pt x="175648" y="73883"/>
                        <a:pt x="175399" y="76621"/>
                        <a:pt x="173831" y="78581"/>
                      </a:cubicBezTo>
                      <a:cubicBezTo>
                        <a:pt x="172043" y="80816"/>
                        <a:pt x="168886" y="81511"/>
                        <a:pt x="166687" y="83343"/>
                      </a:cubicBezTo>
                      <a:cubicBezTo>
                        <a:pt x="164100" y="85499"/>
                        <a:pt x="162283" y="88529"/>
                        <a:pt x="159543" y="90487"/>
                      </a:cubicBezTo>
                      <a:cubicBezTo>
                        <a:pt x="156255" y="92836"/>
                        <a:pt x="147389" y="96628"/>
                        <a:pt x="142875" y="97631"/>
                      </a:cubicBezTo>
                      <a:cubicBezTo>
                        <a:pt x="138162" y="98678"/>
                        <a:pt x="133350" y="99218"/>
                        <a:pt x="128587" y="100012"/>
                      </a:cubicBezTo>
                      <a:cubicBezTo>
                        <a:pt x="125412" y="101600"/>
                        <a:pt x="121789" y="102502"/>
                        <a:pt x="119062" y="104775"/>
                      </a:cubicBezTo>
                      <a:cubicBezTo>
                        <a:pt x="114802" y="108325"/>
                        <a:pt x="113543" y="114187"/>
                        <a:pt x="111918" y="119062"/>
                      </a:cubicBezTo>
                      <a:cubicBezTo>
                        <a:pt x="112712" y="126206"/>
                        <a:pt x="115586" y="133421"/>
                        <a:pt x="114300" y="140493"/>
                      </a:cubicBezTo>
                      <a:cubicBezTo>
                        <a:pt x="113788" y="143309"/>
                        <a:pt x="109975" y="144759"/>
                        <a:pt x="107156" y="145256"/>
                      </a:cubicBezTo>
                      <a:cubicBezTo>
                        <a:pt x="96185" y="147192"/>
                        <a:pt x="84931" y="146843"/>
                        <a:pt x="73818" y="147637"/>
                      </a:cubicBezTo>
                      <a:cubicBezTo>
                        <a:pt x="64293" y="146843"/>
                        <a:pt x="54749" y="146256"/>
                        <a:pt x="45243" y="145256"/>
                      </a:cubicBezTo>
                      <a:cubicBezTo>
                        <a:pt x="39661" y="144669"/>
                        <a:pt x="33849" y="144793"/>
                        <a:pt x="28575" y="142875"/>
                      </a:cubicBezTo>
                      <a:cubicBezTo>
                        <a:pt x="24845" y="141519"/>
                        <a:pt x="22225" y="138112"/>
                        <a:pt x="19050" y="135731"/>
                      </a:cubicBezTo>
                      <a:cubicBezTo>
                        <a:pt x="18256" y="133350"/>
                        <a:pt x="16668" y="131097"/>
                        <a:pt x="16668" y="128587"/>
                      </a:cubicBezTo>
                      <a:cubicBezTo>
                        <a:pt x="16668" y="118988"/>
                        <a:pt x="18887" y="116433"/>
                        <a:pt x="23812" y="109537"/>
                      </a:cubicBezTo>
                      <a:cubicBezTo>
                        <a:pt x="26119" y="106307"/>
                        <a:pt x="28150" y="102818"/>
                        <a:pt x="30956" y="100012"/>
                      </a:cubicBezTo>
                      <a:cubicBezTo>
                        <a:pt x="32980" y="97988"/>
                        <a:pt x="35719" y="96837"/>
                        <a:pt x="38100" y="95250"/>
                      </a:cubicBezTo>
                      <a:cubicBezTo>
                        <a:pt x="37306" y="92075"/>
                        <a:pt x="37007" y="88733"/>
                        <a:pt x="35718" y="85725"/>
                      </a:cubicBezTo>
                      <a:cubicBezTo>
                        <a:pt x="34111" y="81975"/>
                        <a:pt x="22135" y="67279"/>
                        <a:pt x="21431" y="66675"/>
                      </a:cubicBezTo>
                      <a:cubicBezTo>
                        <a:pt x="19525" y="65041"/>
                        <a:pt x="16481" y="65512"/>
                        <a:pt x="14287" y="64293"/>
                      </a:cubicBezTo>
                      <a:cubicBezTo>
                        <a:pt x="9284" y="61513"/>
                        <a:pt x="0" y="54768"/>
                        <a:pt x="0" y="54768"/>
                      </a:cubicBezTo>
                      <a:cubicBezTo>
                        <a:pt x="1499" y="44278"/>
                        <a:pt x="-76" y="38175"/>
                        <a:pt x="7143" y="30956"/>
                      </a:cubicBezTo>
                      <a:cubicBezTo>
                        <a:pt x="11747" y="26352"/>
                        <a:pt x="20734" y="23478"/>
                        <a:pt x="26193" y="21431"/>
                      </a:cubicBezTo>
                      <a:cubicBezTo>
                        <a:pt x="36854" y="17434"/>
                        <a:pt x="30365" y="20417"/>
                        <a:pt x="42862" y="16668"/>
                      </a:cubicBezTo>
                      <a:cubicBezTo>
                        <a:pt x="47670" y="15225"/>
                        <a:pt x="52227" y="12890"/>
                        <a:pt x="57150" y="11906"/>
                      </a:cubicBezTo>
                      <a:cubicBezTo>
                        <a:pt x="61119" y="11112"/>
                        <a:pt x="65151" y="10590"/>
                        <a:pt x="69056" y="9525"/>
                      </a:cubicBezTo>
                      <a:cubicBezTo>
                        <a:pt x="87440" y="4511"/>
                        <a:pt x="75009" y="1587"/>
                        <a:pt x="7620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7" name="Freihandform 386"/>
                <p:cNvSpPr/>
                <p:nvPr/>
              </p:nvSpPr>
              <p:spPr>
                <a:xfrm>
                  <a:off x="64291" y="2258594"/>
                  <a:ext cx="135731" cy="116041"/>
                </a:xfrm>
                <a:custGeom>
                  <a:avLst/>
                  <a:gdLst>
                    <a:gd name="connsiteX0" fmla="*/ 76200 w 135731"/>
                    <a:gd name="connsiteY0" fmla="*/ 34125 h 116041"/>
                    <a:gd name="connsiteX1" fmla="*/ 76200 w 135731"/>
                    <a:gd name="connsiteY1" fmla="*/ 34125 h 116041"/>
                    <a:gd name="connsiteX2" fmla="*/ 40481 w 135731"/>
                    <a:gd name="connsiteY2" fmla="*/ 3168 h 116041"/>
                    <a:gd name="connsiteX3" fmla="*/ 30956 w 135731"/>
                    <a:gd name="connsiteY3" fmla="*/ 787 h 116041"/>
                    <a:gd name="connsiteX4" fmla="*/ 26194 w 135731"/>
                    <a:gd name="connsiteY4" fmla="*/ 15075 h 116041"/>
                    <a:gd name="connsiteX5" fmla="*/ 23812 w 135731"/>
                    <a:gd name="connsiteY5" fmla="*/ 22218 h 116041"/>
                    <a:gd name="connsiteX6" fmla="*/ 26194 w 135731"/>
                    <a:gd name="connsiteY6" fmla="*/ 38887 h 116041"/>
                    <a:gd name="connsiteX7" fmla="*/ 30956 w 135731"/>
                    <a:gd name="connsiteY7" fmla="*/ 53175 h 116041"/>
                    <a:gd name="connsiteX8" fmla="*/ 16669 w 135731"/>
                    <a:gd name="connsiteY8" fmla="*/ 60318 h 116041"/>
                    <a:gd name="connsiteX9" fmla="*/ 4762 w 135731"/>
                    <a:gd name="connsiteY9" fmla="*/ 69843 h 116041"/>
                    <a:gd name="connsiteX10" fmla="*/ 0 w 135731"/>
                    <a:gd name="connsiteY10" fmla="*/ 79368 h 116041"/>
                    <a:gd name="connsiteX11" fmla="*/ 11906 w 135731"/>
                    <a:gd name="connsiteY11" fmla="*/ 88893 h 116041"/>
                    <a:gd name="connsiteX12" fmla="*/ 26194 w 135731"/>
                    <a:gd name="connsiteY12" fmla="*/ 98418 h 116041"/>
                    <a:gd name="connsiteX13" fmla="*/ 42862 w 135731"/>
                    <a:gd name="connsiteY13" fmla="*/ 107943 h 116041"/>
                    <a:gd name="connsiteX14" fmla="*/ 73819 w 135731"/>
                    <a:gd name="connsiteY14" fmla="*/ 110325 h 116041"/>
                    <a:gd name="connsiteX15" fmla="*/ 71437 w 135731"/>
                    <a:gd name="connsiteY15" fmla="*/ 96037 h 116041"/>
                    <a:gd name="connsiteX16" fmla="*/ 73819 w 135731"/>
                    <a:gd name="connsiteY16" fmla="*/ 81750 h 116041"/>
                    <a:gd name="connsiteX17" fmla="*/ 80962 w 135731"/>
                    <a:gd name="connsiteY17" fmla="*/ 79368 h 116041"/>
                    <a:gd name="connsiteX18" fmla="*/ 116681 w 135731"/>
                    <a:gd name="connsiteY18" fmla="*/ 81750 h 116041"/>
                    <a:gd name="connsiteX19" fmla="*/ 126206 w 135731"/>
                    <a:gd name="connsiteY19" fmla="*/ 79368 h 116041"/>
                    <a:gd name="connsiteX20" fmla="*/ 133350 w 135731"/>
                    <a:gd name="connsiteY20" fmla="*/ 76987 h 116041"/>
                    <a:gd name="connsiteX21" fmla="*/ 135731 w 135731"/>
                    <a:gd name="connsiteY21" fmla="*/ 67462 h 116041"/>
                    <a:gd name="connsiteX22" fmla="*/ 133350 w 135731"/>
                    <a:gd name="connsiteY22" fmla="*/ 36506 h 116041"/>
                    <a:gd name="connsiteX23" fmla="*/ 121444 w 135731"/>
                    <a:gd name="connsiteY23" fmla="*/ 31743 h 116041"/>
                    <a:gd name="connsiteX24" fmla="*/ 100012 w 135731"/>
                    <a:gd name="connsiteY24" fmla="*/ 26981 h 116041"/>
                    <a:gd name="connsiteX25" fmla="*/ 83344 w 135731"/>
                    <a:gd name="connsiteY25" fmla="*/ 22218 h 116041"/>
                    <a:gd name="connsiteX26" fmla="*/ 76200 w 135731"/>
                    <a:gd name="connsiteY26" fmla="*/ 34125 h 11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5731" h="116041">
                      <a:moveTo>
                        <a:pt x="76200" y="34125"/>
                      </a:moveTo>
                      <a:lnTo>
                        <a:pt x="76200" y="34125"/>
                      </a:lnTo>
                      <a:cubicBezTo>
                        <a:pt x="64294" y="23806"/>
                        <a:pt x="53165" y="12514"/>
                        <a:pt x="40481" y="3168"/>
                      </a:cubicBezTo>
                      <a:cubicBezTo>
                        <a:pt x="37846" y="1227"/>
                        <a:pt x="33470" y="-1308"/>
                        <a:pt x="30956" y="787"/>
                      </a:cubicBezTo>
                      <a:cubicBezTo>
                        <a:pt x="27100" y="4001"/>
                        <a:pt x="27782" y="10312"/>
                        <a:pt x="26194" y="15075"/>
                      </a:cubicBezTo>
                      <a:lnTo>
                        <a:pt x="23812" y="22218"/>
                      </a:lnTo>
                      <a:cubicBezTo>
                        <a:pt x="24606" y="27774"/>
                        <a:pt x="24932" y="33418"/>
                        <a:pt x="26194" y="38887"/>
                      </a:cubicBezTo>
                      <a:cubicBezTo>
                        <a:pt x="27323" y="43779"/>
                        <a:pt x="30956" y="53175"/>
                        <a:pt x="30956" y="53175"/>
                      </a:cubicBezTo>
                      <a:cubicBezTo>
                        <a:pt x="25146" y="55111"/>
                        <a:pt x="21285" y="55702"/>
                        <a:pt x="16669" y="60318"/>
                      </a:cubicBezTo>
                      <a:cubicBezTo>
                        <a:pt x="5898" y="71089"/>
                        <a:pt x="18669" y="65208"/>
                        <a:pt x="4762" y="69843"/>
                      </a:cubicBezTo>
                      <a:cubicBezTo>
                        <a:pt x="3175" y="73018"/>
                        <a:pt x="0" y="75818"/>
                        <a:pt x="0" y="79368"/>
                      </a:cubicBezTo>
                      <a:cubicBezTo>
                        <a:pt x="0" y="86550"/>
                        <a:pt x="7445" y="87406"/>
                        <a:pt x="11906" y="88893"/>
                      </a:cubicBezTo>
                      <a:cubicBezTo>
                        <a:pt x="28532" y="105519"/>
                        <a:pt x="10110" y="89228"/>
                        <a:pt x="26194" y="98418"/>
                      </a:cubicBezTo>
                      <a:cubicBezTo>
                        <a:pt x="46378" y="109952"/>
                        <a:pt x="26483" y="102483"/>
                        <a:pt x="42862" y="107943"/>
                      </a:cubicBezTo>
                      <a:cubicBezTo>
                        <a:pt x="52155" y="114139"/>
                        <a:pt x="59668" y="121331"/>
                        <a:pt x="73819" y="110325"/>
                      </a:cubicBezTo>
                      <a:cubicBezTo>
                        <a:pt x="77630" y="107361"/>
                        <a:pt x="72231" y="100800"/>
                        <a:pt x="71437" y="96037"/>
                      </a:cubicBezTo>
                      <a:cubicBezTo>
                        <a:pt x="72231" y="91275"/>
                        <a:pt x="71424" y="85942"/>
                        <a:pt x="73819" y="81750"/>
                      </a:cubicBezTo>
                      <a:cubicBezTo>
                        <a:pt x="75064" y="79571"/>
                        <a:pt x="78452" y="79368"/>
                        <a:pt x="80962" y="79368"/>
                      </a:cubicBezTo>
                      <a:cubicBezTo>
                        <a:pt x="92895" y="79368"/>
                        <a:pt x="104775" y="80956"/>
                        <a:pt x="116681" y="81750"/>
                      </a:cubicBezTo>
                      <a:cubicBezTo>
                        <a:pt x="119856" y="80956"/>
                        <a:pt x="123059" y="80267"/>
                        <a:pt x="126206" y="79368"/>
                      </a:cubicBezTo>
                      <a:cubicBezTo>
                        <a:pt x="128620" y="78678"/>
                        <a:pt x="131782" y="78947"/>
                        <a:pt x="133350" y="76987"/>
                      </a:cubicBezTo>
                      <a:cubicBezTo>
                        <a:pt x="135394" y="74431"/>
                        <a:pt x="134937" y="70637"/>
                        <a:pt x="135731" y="67462"/>
                      </a:cubicBezTo>
                      <a:cubicBezTo>
                        <a:pt x="134937" y="57143"/>
                        <a:pt x="137193" y="46115"/>
                        <a:pt x="133350" y="36506"/>
                      </a:cubicBezTo>
                      <a:cubicBezTo>
                        <a:pt x="131763" y="32537"/>
                        <a:pt x="125446" y="33244"/>
                        <a:pt x="121444" y="31743"/>
                      </a:cubicBezTo>
                      <a:cubicBezTo>
                        <a:pt x="112067" y="28227"/>
                        <a:pt x="112260" y="29022"/>
                        <a:pt x="100012" y="26981"/>
                      </a:cubicBezTo>
                      <a:cubicBezTo>
                        <a:pt x="95499" y="25477"/>
                        <a:pt x="87825" y="22716"/>
                        <a:pt x="83344" y="22218"/>
                      </a:cubicBezTo>
                      <a:cubicBezTo>
                        <a:pt x="79399" y="21780"/>
                        <a:pt x="77391" y="32141"/>
                        <a:pt x="76200" y="34125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353" name="Grafik 3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505" y="4932277"/>
              <a:ext cx="202426" cy="222854"/>
            </a:xfrm>
            <a:prstGeom prst="rect">
              <a:avLst/>
            </a:prstGeom>
          </p:spPr>
        </p:pic>
      </p:grpSp>
      <p:cxnSp>
        <p:nvCxnSpPr>
          <p:cNvPr id="187" name="Gerade Verbindung 60"/>
          <p:cNvCxnSpPr/>
          <p:nvPr/>
        </p:nvCxnSpPr>
        <p:spPr>
          <a:xfrm>
            <a:off x="4756203" y="1209109"/>
            <a:ext cx="0" cy="551692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Gerade Verbindung 61"/>
          <p:cNvCxnSpPr/>
          <p:nvPr/>
        </p:nvCxnSpPr>
        <p:spPr>
          <a:xfrm>
            <a:off x="7082616" y="1209109"/>
            <a:ext cx="0" cy="551692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Abgerundetes Rechteck 342"/>
          <p:cNvSpPr/>
          <p:nvPr/>
        </p:nvSpPr>
        <p:spPr>
          <a:xfrm>
            <a:off x="4743557" y="3393874"/>
            <a:ext cx="2327935" cy="3344683"/>
          </a:xfrm>
          <a:prstGeom prst="roundRect">
            <a:avLst/>
          </a:prstGeom>
          <a:noFill/>
          <a:ln w="31750" cap="flat" cmpd="sng" algn="ctr">
            <a:solidFill>
              <a:srgbClr val="FFFF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7" grpId="0" animBg="1"/>
      <p:bldP spid="263" grpId="0" animBg="1"/>
      <p:bldP spid="311" grpId="0" animBg="1"/>
      <p:bldP spid="312" grpId="0" animBg="1"/>
      <p:bldP spid="313" grpId="0" animBg="1"/>
      <p:bldP spid="314" grpId="0" animBg="1"/>
      <p:bldP spid="315" grpId="0"/>
      <p:bldP spid="316" grpId="0"/>
      <p:bldP spid="317" grpId="0"/>
      <p:bldP spid="318" grpId="0" animBg="1"/>
      <p:bldP spid="319" grpId="0" animBg="1"/>
      <p:bldP spid="320" grpId="0" animBg="1"/>
      <p:bldP spid="321" grpId="0"/>
      <p:bldP spid="322" grpId="0"/>
      <p:bldP spid="323" grpId="0" animBg="1"/>
      <p:bldP spid="324" grpId="0" animBg="1"/>
      <p:bldP spid="325" grpId="0" animBg="1"/>
      <p:bldP spid="326" grpId="0"/>
      <p:bldP spid="327" grpId="0" animBg="1"/>
      <p:bldP spid="328" grpId="0" animBg="1"/>
      <p:bldP spid="329" grpId="0"/>
      <p:bldP spid="330" grpId="0"/>
      <p:bldP spid="331" grpId="0" animBg="1"/>
      <p:bldP spid="332" grpId="0" animBg="1"/>
      <p:bldP spid="333" grpId="0" animBg="1"/>
      <p:bldP spid="334" grpId="0"/>
      <p:bldP spid="335" grpId="0" animBg="1"/>
      <p:bldP spid="336" grpId="0" animBg="1"/>
      <p:bldP spid="337" grpId="0" animBg="1"/>
      <p:bldP spid="338" grpId="0" animBg="1"/>
      <p:bldP spid="339" grpId="0" animBg="1"/>
      <p:bldP spid="344" grpId="0" animBg="1"/>
      <p:bldP spid="344" grpId="1" animBg="1"/>
      <p:bldP spid="350" grpId="0" animBg="1"/>
      <p:bldP spid="351" grpId="0" animBg="1"/>
      <p:bldP spid="351" grpId="1" animBg="1"/>
      <p:bldP spid="346" grpId="0" animBg="1"/>
      <p:bldP spid="346" grpId="1" animBg="1"/>
      <p:bldP spid="256" grpId="0" animBg="1"/>
      <p:bldP spid="306" grpId="0" animBg="1"/>
      <p:bldP spid="3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erade Verbindung 64"/>
          <p:cNvCxnSpPr/>
          <p:nvPr/>
        </p:nvCxnSpPr>
        <p:spPr>
          <a:xfrm>
            <a:off x="4556797" y="3203177"/>
            <a:ext cx="5849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feld 189"/>
          <p:cNvSpPr txBox="1"/>
          <p:nvPr/>
        </p:nvSpPr>
        <p:spPr>
          <a:xfrm>
            <a:off x="4889140" y="3070240"/>
            <a:ext cx="5484486" cy="26028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lIns="0" tIns="43200" rIns="0" rtlCol="0">
            <a:spAutoFit/>
          </a:bodyPr>
          <a:lstStyle/>
          <a:p>
            <a:pPr algn="ctr"/>
            <a:r>
              <a:rPr lang="de-CH" sz="10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  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Wait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for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at least 7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days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until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all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animals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from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FMD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premises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have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been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culled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  </a:t>
            </a:r>
            <a:r>
              <a:rPr lang="de-CH" sz="10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</a:t>
            </a:r>
            <a:endParaRPr lang="de-CH" sz="1108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Line 26"/>
          <p:cNvSpPr>
            <a:spLocks noChangeShapeType="1"/>
          </p:cNvSpPr>
          <p:nvPr/>
        </p:nvSpPr>
        <p:spPr bwMode="auto">
          <a:xfrm flipV="1">
            <a:off x="4423859" y="3201214"/>
            <a:ext cx="458474" cy="93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89" name="Line 26"/>
          <p:cNvSpPr>
            <a:spLocks noChangeShapeType="1"/>
          </p:cNvSpPr>
          <p:nvPr/>
        </p:nvSpPr>
        <p:spPr bwMode="auto">
          <a:xfrm>
            <a:off x="2429792" y="3201213"/>
            <a:ext cx="1994066" cy="7553"/>
          </a:xfrm>
          <a:prstGeom prst="line">
            <a:avLst/>
          </a:prstGeom>
          <a:noFill/>
          <a:ln w="12700">
            <a:solidFill>
              <a:srgbClr val="FFFF00"/>
            </a:solidFill>
            <a:prstDash val="dashDot"/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2" name="Rechteck 1"/>
          <p:cNvSpPr/>
          <p:nvPr/>
        </p:nvSpPr>
        <p:spPr bwMode="auto">
          <a:xfrm>
            <a:off x="1261046" y="5922863"/>
            <a:ext cx="9073008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 flipV="1">
            <a:off x="2429791" y="1300774"/>
            <a:ext cx="66468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cxnSp>
        <p:nvCxnSpPr>
          <p:cNvPr id="4" name="Gerade Verbindung 60"/>
          <p:cNvCxnSpPr/>
          <p:nvPr/>
        </p:nvCxnSpPr>
        <p:spPr>
          <a:xfrm>
            <a:off x="4756203" y="1209109"/>
            <a:ext cx="0" cy="5516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2230384" y="1209109"/>
            <a:ext cx="199407" cy="199407"/>
          </a:xfrm>
          <a:prstGeom prst="ellipse">
            <a:avLst/>
          </a:prstGeom>
          <a:solidFill>
            <a:srgbClr val="FF0000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62"/>
          </a:p>
        </p:txBody>
      </p:sp>
      <p:sp>
        <p:nvSpPr>
          <p:cNvPr id="6" name="Textfeld 5"/>
          <p:cNvSpPr txBox="1"/>
          <p:nvPr/>
        </p:nvSpPr>
        <p:spPr>
          <a:xfrm>
            <a:off x="1824100" y="801782"/>
            <a:ext cx="1006049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FMD-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outbreak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Switzerland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762136" y="1530375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Movement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</a:t>
            </a:r>
            <a:endParaRPr lang="de-CH" sz="738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762136" y="2143023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Killing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disposal</a:t>
            </a:r>
            <a:endParaRPr lang="de-CH" sz="738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2762136" y="2730165"/>
            <a:ext cx="1607672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Cleaning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disinfection</a:t>
            </a:r>
            <a:endParaRPr lang="de-CH" sz="738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31741" y="1807693"/>
            <a:ext cx="957188" cy="384386"/>
          </a:xfrm>
          <a:prstGeom prst="roundRect">
            <a:avLst/>
          </a:prstGeo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en-US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Define the protection and surveillance zones</a:t>
            </a:r>
            <a:endParaRPr lang="de-CH" sz="738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691476" y="876764"/>
            <a:ext cx="2080134" cy="332345"/>
          </a:xfrm>
          <a:prstGeom prst="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92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Veterinary</a:t>
            </a:r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Services</a:t>
            </a:r>
          </a:p>
        </p:txBody>
      </p:sp>
      <p:sp>
        <p:nvSpPr>
          <p:cNvPr id="12" name="Rechteck 11"/>
          <p:cNvSpPr/>
          <p:nvPr/>
        </p:nvSpPr>
        <p:spPr>
          <a:xfrm>
            <a:off x="4763011" y="876764"/>
            <a:ext cx="2319605" cy="332345"/>
          </a:xfrm>
          <a:prstGeom prst="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marL="447675"/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Milk </a:t>
            </a:r>
            <a:r>
              <a:rPr lang="de-CH" sz="92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producers</a:t>
            </a:r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CH" sz="92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dairy</a:t>
            </a:r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farmers</a:t>
            </a:r>
            <a:endParaRPr lang="de-CH" sz="923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744339" y="876764"/>
            <a:ext cx="1661722" cy="332345"/>
          </a:xfrm>
          <a:prstGeom prst="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marL="714375"/>
            <a:r>
              <a:rPr lang="de-CH" sz="92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Dairy</a:t>
            </a:r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industry</a:t>
            </a:r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</a:t>
            </a:r>
            <a:b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92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cheese</a:t>
            </a:r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dairies</a:t>
            </a:r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4" name="Gerade Verbindung 17"/>
          <p:cNvCxnSpPr/>
          <p:nvPr/>
        </p:nvCxnSpPr>
        <p:spPr>
          <a:xfrm>
            <a:off x="2695667" y="1209109"/>
            <a:ext cx="0" cy="5516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 rot="18197596">
            <a:off x="1759523" y="2027474"/>
            <a:ext cx="119644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Standstill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3544649" y="1317496"/>
            <a:ext cx="1144918" cy="408937"/>
          </a:xfrm>
          <a:prstGeom prst="roundRect">
            <a:avLst/>
          </a:prstGeo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Counselling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committee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stakeholders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</a:t>
            </a:r>
            <a:endParaRPr lang="de-CH" sz="738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824833" y="2287403"/>
            <a:ext cx="864096" cy="384386"/>
          </a:xfrm>
          <a:prstGeom prst="roundRect">
            <a:avLst/>
          </a:prstGeo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/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stakeholders</a:t>
            </a:r>
            <a:endParaRPr lang="de-CH" sz="738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3094480" y="1929188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9" name="Abgerundetes Rechteck 18"/>
          <p:cNvSpPr/>
          <p:nvPr/>
        </p:nvSpPr>
        <p:spPr>
          <a:xfrm>
            <a:off x="5428107" y="1688819"/>
            <a:ext cx="723944" cy="38438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delivery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5428107" y="2220570"/>
            <a:ext cx="723944" cy="38438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Storage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raw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 on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9274030" y="1674391"/>
            <a:ext cx="856882" cy="38438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receiving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3094480" y="2527409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cxnSp>
        <p:nvCxnSpPr>
          <p:cNvPr id="24" name="Gerade Verbindung 68"/>
          <p:cNvCxnSpPr/>
          <p:nvPr/>
        </p:nvCxnSpPr>
        <p:spPr>
          <a:xfrm>
            <a:off x="2629198" y="672603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bgerundetes Rechteck 24"/>
          <p:cNvSpPr/>
          <p:nvPr/>
        </p:nvSpPr>
        <p:spPr>
          <a:xfrm>
            <a:off x="7282022" y="1688819"/>
            <a:ext cx="997034" cy="38438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collection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4705554" y="2405920"/>
            <a:ext cx="643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705793" y="2490915"/>
            <a:ext cx="126785" cy="1524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4703053" y="2580019"/>
            <a:ext cx="198556" cy="1271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756203" y="1275578"/>
            <a:ext cx="0" cy="112997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4822672" y="1360944"/>
            <a:ext cx="0" cy="112997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4756204" y="1275578"/>
            <a:ext cx="4852231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 flipV="1">
            <a:off x="4831465" y="1359631"/>
            <a:ext cx="292463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7747304" y="1367242"/>
            <a:ext cx="8793" cy="28943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4889141" y="1474985"/>
            <a:ext cx="1102" cy="110052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V="1">
            <a:off x="4889141" y="1474985"/>
            <a:ext cx="864096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6152051" y="1873798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>
            <a:off x="6284989" y="1873798"/>
            <a:ext cx="0" cy="46528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V="1">
            <a:off x="6152051" y="2339081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4955610" y="2405550"/>
            <a:ext cx="46528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>
            <a:off x="2296853" y="1527026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2296853" y="2604956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non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 flipH="1">
            <a:off x="5753237" y="1474985"/>
            <a:ext cx="0" cy="17421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 flipH="1">
            <a:off x="9608435" y="1275577"/>
            <a:ext cx="0" cy="37361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 flipH="1">
            <a:off x="3093656" y="1300774"/>
            <a:ext cx="824" cy="1631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45" name="Textfeld 44"/>
          <p:cNvSpPr txBox="1"/>
          <p:nvPr/>
        </p:nvSpPr>
        <p:spPr>
          <a:xfrm rot="16200000">
            <a:off x="992382" y="4970414"/>
            <a:ext cx="15658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Resume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secure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conditions</a:t>
            </a:r>
            <a:endParaRPr lang="de-CH" sz="923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985726" y="1321483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1.</a:t>
            </a:r>
          </a:p>
        </p:txBody>
      </p:sp>
      <p:sp>
        <p:nvSpPr>
          <p:cNvPr id="47" name="Rechteck 46"/>
          <p:cNvSpPr/>
          <p:nvPr/>
        </p:nvSpPr>
        <p:spPr>
          <a:xfrm>
            <a:off x="970657" y="2849166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2.</a:t>
            </a:r>
          </a:p>
        </p:txBody>
      </p:sp>
      <p:sp>
        <p:nvSpPr>
          <p:cNvPr id="48" name="Rechteck 47"/>
          <p:cNvSpPr/>
          <p:nvPr/>
        </p:nvSpPr>
        <p:spPr>
          <a:xfrm>
            <a:off x="970822" y="4338687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3.</a:t>
            </a:r>
          </a:p>
        </p:txBody>
      </p:sp>
      <p:sp>
        <p:nvSpPr>
          <p:cNvPr id="49" name="Textfeld 48"/>
          <p:cNvSpPr txBox="1"/>
          <p:nvPr/>
        </p:nvSpPr>
        <p:spPr>
          <a:xfrm rot="16200000">
            <a:off x="984620" y="1929692"/>
            <a:ext cx="139584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Stop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H="1" flipV="1">
            <a:off x="4413605" y="2870832"/>
            <a:ext cx="0" cy="33234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51" name="Textfeld 50"/>
          <p:cNvSpPr txBox="1"/>
          <p:nvPr/>
        </p:nvSpPr>
        <p:spPr>
          <a:xfrm>
            <a:off x="1415502" y="2988413"/>
            <a:ext cx="125162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incubation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pass</a:t>
            </a:r>
          </a:p>
        </p:txBody>
      </p:sp>
      <p:cxnSp>
        <p:nvCxnSpPr>
          <p:cNvPr id="52" name="Gerade Verbindung 63"/>
          <p:cNvCxnSpPr/>
          <p:nvPr/>
        </p:nvCxnSpPr>
        <p:spPr>
          <a:xfrm>
            <a:off x="10406062" y="1209109"/>
            <a:ext cx="0" cy="5516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4955610" y="2405550"/>
            <a:ext cx="0" cy="116844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18" name="Flussdiagramm: Verzweigung 117"/>
          <p:cNvSpPr/>
          <p:nvPr/>
        </p:nvSpPr>
        <p:spPr>
          <a:xfrm>
            <a:off x="5088548" y="3867866"/>
            <a:ext cx="332345" cy="332345"/>
          </a:xfrm>
          <a:prstGeom prst="flowChartDecision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62"/>
          </a:p>
        </p:txBody>
      </p:sp>
      <p:sp>
        <p:nvSpPr>
          <p:cNvPr id="119" name="Line 26"/>
          <p:cNvSpPr>
            <a:spLocks noChangeShapeType="1"/>
          </p:cNvSpPr>
          <p:nvPr/>
        </p:nvSpPr>
        <p:spPr bwMode="auto">
          <a:xfrm flipV="1">
            <a:off x="5429685" y="4000803"/>
            <a:ext cx="855304" cy="2637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b="1">
              <a:solidFill>
                <a:schemeClr val="accent6"/>
              </a:solidFill>
            </a:endParaRPr>
          </a:p>
        </p:txBody>
      </p:sp>
      <p:sp>
        <p:nvSpPr>
          <p:cNvPr id="120" name="Line 26"/>
          <p:cNvSpPr>
            <a:spLocks noChangeShapeType="1"/>
          </p:cNvSpPr>
          <p:nvPr/>
        </p:nvSpPr>
        <p:spPr bwMode="auto">
          <a:xfrm flipV="1">
            <a:off x="5252786" y="4200211"/>
            <a:ext cx="0" cy="93056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21" name="Abgerundetes Rechteck 120"/>
          <p:cNvSpPr/>
          <p:nvPr/>
        </p:nvSpPr>
        <p:spPr>
          <a:xfrm>
            <a:off x="6152051" y="4414045"/>
            <a:ext cx="864096" cy="38438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Installing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 hand-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point</a:t>
            </a:r>
            <a:endParaRPr lang="de-CH" sz="738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6617334" y="3829141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23" name="Textfeld 122"/>
          <p:cNvSpPr txBox="1"/>
          <p:nvPr/>
        </p:nvSpPr>
        <p:spPr>
          <a:xfrm rot="16200000">
            <a:off x="4976823" y="4234073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4864205" y="3567823"/>
            <a:ext cx="930565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5" name="Abgerundetes Rechteck 124"/>
          <p:cNvSpPr/>
          <p:nvPr/>
        </p:nvSpPr>
        <p:spPr>
          <a:xfrm>
            <a:off x="5686768" y="5596058"/>
            <a:ext cx="1262910" cy="5317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delivery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compliance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Veterinary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Services </a:t>
            </a:r>
          </a:p>
        </p:txBody>
      </p:sp>
      <p:sp>
        <p:nvSpPr>
          <p:cNvPr id="126" name="Flussdiagramm: Verzweigung 125"/>
          <p:cNvSpPr/>
          <p:nvPr/>
        </p:nvSpPr>
        <p:spPr>
          <a:xfrm>
            <a:off x="5057053" y="5967644"/>
            <a:ext cx="332345" cy="332345"/>
          </a:xfrm>
          <a:prstGeom prst="flowChartDecision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62"/>
          </a:p>
        </p:txBody>
      </p:sp>
      <p:sp>
        <p:nvSpPr>
          <p:cNvPr id="127" name="Line 26"/>
          <p:cNvSpPr>
            <a:spLocks noChangeShapeType="1"/>
          </p:cNvSpPr>
          <p:nvPr/>
        </p:nvSpPr>
        <p:spPr bwMode="auto">
          <a:xfrm>
            <a:off x="5209018" y="6460154"/>
            <a:ext cx="46528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28" name="Textfeld 127"/>
          <p:cNvSpPr txBox="1"/>
          <p:nvPr/>
        </p:nvSpPr>
        <p:spPr>
          <a:xfrm rot="19738605">
            <a:off x="5372106" y="5912996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29" name="Textfeld 128"/>
          <p:cNvSpPr txBox="1"/>
          <p:nvPr/>
        </p:nvSpPr>
        <p:spPr>
          <a:xfrm>
            <a:off x="4629629" y="5557711"/>
            <a:ext cx="1129972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Delivery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 </a:t>
            </a:r>
            <a:b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centre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/ </a:t>
            </a:r>
            <a:b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cheese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dairy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0" name="Abgerundetes Rechteck 129"/>
          <p:cNvSpPr/>
          <p:nvPr/>
        </p:nvSpPr>
        <p:spPr>
          <a:xfrm>
            <a:off x="3130517" y="3849572"/>
            <a:ext cx="1113966" cy="38438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Clarifications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dairy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farms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official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veterinarian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1" name="Line 26"/>
          <p:cNvSpPr>
            <a:spLocks noChangeShapeType="1"/>
          </p:cNvSpPr>
          <p:nvPr/>
        </p:nvSpPr>
        <p:spPr bwMode="auto">
          <a:xfrm flipH="1">
            <a:off x="5221486" y="6327216"/>
            <a:ext cx="0" cy="132938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32" name="Abgerundetes Rechteck 131"/>
          <p:cNvSpPr/>
          <p:nvPr/>
        </p:nvSpPr>
        <p:spPr>
          <a:xfrm>
            <a:off x="6159265" y="4898225"/>
            <a:ext cx="856882" cy="38438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directly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farm</a:t>
            </a:r>
            <a:endParaRPr lang="de-CH" sz="738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Flussdiagramm: Verzweigung 132"/>
          <p:cNvSpPr/>
          <p:nvPr/>
        </p:nvSpPr>
        <p:spPr>
          <a:xfrm>
            <a:off x="6309018" y="3839867"/>
            <a:ext cx="332345" cy="332345"/>
          </a:xfrm>
          <a:prstGeom prst="flowChartDecision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62"/>
          </a:p>
        </p:txBody>
      </p:sp>
      <p:sp>
        <p:nvSpPr>
          <p:cNvPr id="134" name="Textfeld 133"/>
          <p:cNvSpPr txBox="1"/>
          <p:nvPr/>
        </p:nvSpPr>
        <p:spPr>
          <a:xfrm>
            <a:off x="5886175" y="3555355"/>
            <a:ext cx="119644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cans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/tank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trailers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5" name="Line 26"/>
          <p:cNvSpPr>
            <a:spLocks noChangeShapeType="1"/>
          </p:cNvSpPr>
          <p:nvPr/>
        </p:nvSpPr>
        <p:spPr bwMode="auto">
          <a:xfrm>
            <a:off x="6019113" y="4266680"/>
            <a:ext cx="0" cy="79762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b="1">
              <a:solidFill>
                <a:schemeClr val="accent6"/>
              </a:solidFill>
            </a:endParaRPr>
          </a:p>
        </p:txBody>
      </p:sp>
      <p:sp>
        <p:nvSpPr>
          <p:cNvPr id="136" name="Line 26"/>
          <p:cNvSpPr>
            <a:spLocks noChangeShapeType="1"/>
          </p:cNvSpPr>
          <p:nvPr/>
        </p:nvSpPr>
        <p:spPr bwMode="auto">
          <a:xfrm flipV="1">
            <a:off x="6027518" y="5064307"/>
            <a:ext cx="132938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b="1">
              <a:solidFill>
                <a:schemeClr val="accent6"/>
              </a:solidFill>
            </a:endParaRPr>
          </a:p>
        </p:txBody>
      </p:sp>
      <p:sp>
        <p:nvSpPr>
          <p:cNvPr id="137" name="Textfeld 136"/>
          <p:cNvSpPr txBox="1"/>
          <p:nvPr/>
        </p:nvSpPr>
        <p:spPr>
          <a:xfrm rot="21329161">
            <a:off x="5410864" y="3842385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38" name="Textfeld 137"/>
          <p:cNvSpPr txBox="1"/>
          <p:nvPr/>
        </p:nvSpPr>
        <p:spPr>
          <a:xfrm rot="16200000">
            <a:off x="5723605" y="4226334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Line 26"/>
          <p:cNvSpPr>
            <a:spLocks noChangeShapeType="1"/>
          </p:cNvSpPr>
          <p:nvPr/>
        </p:nvSpPr>
        <p:spPr bwMode="auto">
          <a:xfrm flipH="1">
            <a:off x="6550864" y="4266679"/>
            <a:ext cx="0" cy="13293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b="1">
              <a:solidFill>
                <a:schemeClr val="accent6"/>
              </a:solidFill>
            </a:endParaRPr>
          </a:p>
        </p:txBody>
      </p:sp>
      <p:sp>
        <p:nvSpPr>
          <p:cNvPr id="140" name="Abgerundetes Rechteck 139"/>
          <p:cNvSpPr/>
          <p:nvPr/>
        </p:nvSpPr>
        <p:spPr>
          <a:xfrm>
            <a:off x="5686768" y="6194278"/>
            <a:ext cx="1262910" cy="46528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Veterinary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Services </a:t>
            </a:r>
          </a:p>
        </p:txBody>
      </p:sp>
      <p:sp>
        <p:nvSpPr>
          <p:cNvPr id="141" name="Line 26"/>
          <p:cNvSpPr>
            <a:spLocks noChangeShapeType="1"/>
          </p:cNvSpPr>
          <p:nvPr/>
        </p:nvSpPr>
        <p:spPr bwMode="auto">
          <a:xfrm flipV="1">
            <a:off x="5337801" y="5861934"/>
            <a:ext cx="332344" cy="19940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42" name="Textfeld 141"/>
          <p:cNvSpPr txBox="1"/>
          <p:nvPr/>
        </p:nvSpPr>
        <p:spPr>
          <a:xfrm rot="16200000">
            <a:off x="4943137" y="6252259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Line 26"/>
          <p:cNvSpPr>
            <a:spLocks noChangeShapeType="1"/>
          </p:cNvSpPr>
          <p:nvPr/>
        </p:nvSpPr>
        <p:spPr bwMode="auto">
          <a:xfrm flipV="1">
            <a:off x="6683802" y="4000803"/>
            <a:ext cx="132938" cy="1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b="1">
              <a:solidFill>
                <a:schemeClr val="accent6"/>
              </a:solidFill>
            </a:endParaRPr>
          </a:p>
        </p:txBody>
      </p:sp>
      <p:sp>
        <p:nvSpPr>
          <p:cNvPr id="144" name="Line 26"/>
          <p:cNvSpPr>
            <a:spLocks noChangeShapeType="1"/>
          </p:cNvSpPr>
          <p:nvPr/>
        </p:nvSpPr>
        <p:spPr bwMode="auto">
          <a:xfrm flipH="1">
            <a:off x="6484395" y="4200211"/>
            <a:ext cx="0" cy="6646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b="1">
              <a:solidFill>
                <a:schemeClr val="accent6"/>
              </a:solidFill>
            </a:endParaRPr>
          </a:p>
        </p:txBody>
      </p:sp>
      <p:sp>
        <p:nvSpPr>
          <p:cNvPr id="145" name="Line 26"/>
          <p:cNvSpPr>
            <a:spLocks noChangeShapeType="1"/>
          </p:cNvSpPr>
          <p:nvPr/>
        </p:nvSpPr>
        <p:spPr bwMode="auto">
          <a:xfrm>
            <a:off x="6019113" y="4266679"/>
            <a:ext cx="465282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b="1">
              <a:solidFill>
                <a:schemeClr val="accent6"/>
              </a:solidFill>
            </a:endParaRPr>
          </a:p>
        </p:txBody>
      </p:sp>
      <p:sp>
        <p:nvSpPr>
          <p:cNvPr id="146" name="Line 26"/>
          <p:cNvSpPr>
            <a:spLocks noChangeShapeType="1"/>
          </p:cNvSpPr>
          <p:nvPr/>
        </p:nvSpPr>
        <p:spPr bwMode="auto">
          <a:xfrm>
            <a:off x="6550864" y="4266679"/>
            <a:ext cx="265876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b="1">
              <a:solidFill>
                <a:schemeClr val="accent6"/>
              </a:solidFill>
            </a:endParaRPr>
          </a:p>
        </p:txBody>
      </p:sp>
      <p:sp>
        <p:nvSpPr>
          <p:cNvPr id="147" name="Line 26"/>
          <p:cNvSpPr>
            <a:spLocks noChangeShapeType="1"/>
          </p:cNvSpPr>
          <p:nvPr/>
        </p:nvSpPr>
        <p:spPr bwMode="auto">
          <a:xfrm flipH="1">
            <a:off x="6816740" y="4000804"/>
            <a:ext cx="0" cy="26587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b="1">
              <a:solidFill>
                <a:schemeClr val="accent6"/>
              </a:solidFill>
            </a:endParaRPr>
          </a:p>
        </p:txBody>
      </p:sp>
      <p:sp>
        <p:nvSpPr>
          <p:cNvPr id="148" name="Line 26"/>
          <p:cNvSpPr>
            <a:spLocks noChangeShapeType="1"/>
          </p:cNvSpPr>
          <p:nvPr/>
        </p:nvSpPr>
        <p:spPr bwMode="auto">
          <a:xfrm flipV="1">
            <a:off x="4955610" y="5396651"/>
            <a:ext cx="132938" cy="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49" name="Abgerundetes Rechteck 148"/>
          <p:cNvSpPr/>
          <p:nvPr/>
        </p:nvSpPr>
        <p:spPr>
          <a:xfrm>
            <a:off x="5095762" y="5145203"/>
            <a:ext cx="923351" cy="38438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Safe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disposal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raw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</a:t>
            </a:r>
          </a:p>
        </p:txBody>
      </p:sp>
      <p:sp>
        <p:nvSpPr>
          <p:cNvPr id="150" name="Line 26"/>
          <p:cNvSpPr>
            <a:spLocks noChangeShapeType="1"/>
          </p:cNvSpPr>
          <p:nvPr/>
        </p:nvSpPr>
        <p:spPr bwMode="auto">
          <a:xfrm>
            <a:off x="4955610" y="3572546"/>
            <a:ext cx="0" cy="182410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51" name="Line 26"/>
          <p:cNvSpPr>
            <a:spLocks noChangeShapeType="1"/>
          </p:cNvSpPr>
          <p:nvPr/>
        </p:nvSpPr>
        <p:spPr bwMode="auto">
          <a:xfrm flipV="1">
            <a:off x="4251584" y="4042995"/>
            <a:ext cx="826415" cy="2035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dirty="0"/>
          </a:p>
        </p:txBody>
      </p:sp>
      <p:sp>
        <p:nvSpPr>
          <p:cNvPr id="152" name="Rechteck 151"/>
          <p:cNvSpPr/>
          <p:nvPr/>
        </p:nvSpPr>
        <p:spPr bwMode="auto">
          <a:xfrm>
            <a:off x="2631717" y="1222594"/>
            <a:ext cx="7864223" cy="5671483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5" name="Line 26"/>
          <p:cNvSpPr>
            <a:spLocks noChangeShapeType="1"/>
          </p:cNvSpPr>
          <p:nvPr/>
        </p:nvSpPr>
        <p:spPr bwMode="auto">
          <a:xfrm>
            <a:off x="2324082" y="3336116"/>
            <a:ext cx="8809" cy="598220"/>
          </a:xfrm>
          <a:prstGeom prst="line">
            <a:avLst/>
          </a:prstGeom>
          <a:noFill/>
          <a:ln w="25400">
            <a:solidFill>
              <a:srgbClr val="7030A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Line 26"/>
          <p:cNvSpPr>
            <a:spLocks noChangeShapeType="1"/>
          </p:cNvSpPr>
          <p:nvPr/>
        </p:nvSpPr>
        <p:spPr bwMode="auto">
          <a:xfrm flipH="1">
            <a:off x="2332890" y="5186166"/>
            <a:ext cx="0" cy="664689"/>
          </a:xfrm>
          <a:prstGeom prst="line">
            <a:avLst/>
          </a:prstGeom>
          <a:noFill/>
          <a:ln w="25400">
            <a:solidFill>
              <a:srgbClr val="00B05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Abgerundetes Rechteck 156"/>
          <p:cNvSpPr/>
          <p:nvPr/>
        </p:nvSpPr>
        <p:spPr>
          <a:xfrm>
            <a:off x="2762136" y="3336114"/>
            <a:ext cx="864096" cy="38438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Organising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conducting</a:t>
            </a:r>
            <a:r>
              <a: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training</a:t>
            </a:r>
            <a:endParaRPr lang="de-CH" sz="738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feld 157"/>
          <p:cNvSpPr txBox="1"/>
          <p:nvPr/>
        </p:nvSpPr>
        <p:spPr>
          <a:xfrm>
            <a:off x="7149085" y="3518897"/>
            <a:ext cx="864096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Permission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obtained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9" name="Line 26"/>
          <p:cNvSpPr>
            <a:spLocks noChangeShapeType="1"/>
          </p:cNvSpPr>
          <p:nvPr/>
        </p:nvSpPr>
        <p:spPr bwMode="auto">
          <a:xfrm>
            <a:off x="7569360" y="4163187"/>
            <a:ext cx="10973" cy="69490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60" name="Abgerundetes Rechteck 159"/>
          <p:cNvSpPr/>
          <p:nvPr/>
        </p:nvSpPr>
        <p:spPr>
          <a:xfrm>
            <a:off x="7880243" y="4276494"/>
            <a:ext cx="723944" cy="38438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collection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Abgerundetes Rechteck 160"/>
          <p:cNvSpPr/>
          <p:nvPr/>
        </p:nvSpPr>
        <p:spPr>
          <a:xfrm>
            <a:off x="7285613" y="4864900"/>
            <a:ext cx="1269273" cy="38438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Veterinary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Services</a:t>
            </a:r>
          </a:p>
        </p:txBody>
      </p:sp>
      <p:sp>
        <p:nvSpPr>
          <p:cNvPr id="162" name="Textfeld 161"/>
          <p:cNvSpPr txBox="1"/>
          <p:nvPr/>
        </p:nvSpPr>
        <p:spPr>
          <a:xfrm rot="16200000">
            <a:off x="7318859" y="4143248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63" name="Flussdiagramm: Verzweigung 162"/>
          <p:cNvSpPr/>
          <p:nvPr/>
        </p:nvSpPr>
        <p:spPr>
          <a:xfrm>
            <a:off x="7409644" y="3801397"/>
            <a:ext cx="332345" cy="332345"/>
          </a:xfrm>
          <a:prstGeom prst="flowChartDecision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62"/>
          </a:p>
        </p:txBody>
      </p:sp>
      <p:sp>
        <p:nvSpPr>
          <p:cNvPr id="164" name="Line 26"/>
          <p:cNvSpPr>
            <a:spLocks noChangeShapeType="1"/>
          </p:cNvSpPr>
          <p:nvPr/>
        </p:nvSpPr>
        <p:spPr bwMode="auto">
          <a:xfrm flipV="1">
            <a:off x="7203137" y="3971993"/>
            <a:ext cx="199406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65" name="Abgerundetes Rechteck 164"/>
          <p:cNvSpPr/>
          <p:nvPr/>
        </p:nvSpPr>
        <p:spPr>
          <a:xfrm>
            <a:off x="7285613" y="5596058"/>
            <a:ext cx="1269135" cy="38438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according to instructions set by Veterinary Services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6" name="Line 26"/>
          <p:cNvSpPr>
            <a:spLocks noChangeShapeType="1"/>
          </p:cNvSpPr>
          <p:nvPr/>
        </p:nvSpPr>
        <p:spPr bwMode="auto">
          <a:xfrm>
            <a:off x="3626232" y="3469052"/>
            <a:ext cx="132938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67" name="Line 26"/>
          <p:cNvSpPr>
            <a:spLocks noChangeShapeType="1"/>
          </p:cNvSpPr>
          <p:nvPr/>
        </p:nvSpPr>
        <p:spPr bwMode="auto">
          <a:xfrm flipV="1">
            <a:off x="3626232" y="3402583"/>
            <a:ext cx="132938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triangl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68" name="Line 26"/>
          <p:cNvSpPr>
            <a:spLocks noChangeShapeType="1"/>
          </p:cNvSpPr>
          <p:nvPr/>
        </p:nvSpPr>
        <p:spPr bwMode="auto">
          <a:xfrm flipV="1">
            <a:off x="4623265" y="3458104"/>
            <a:ext cx="2593701" cy="1094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69" name="Line 26"/>
          <p:cNvSpPr>
            <a:spLocks noChangeShapeType="1"/>
          </p:cNvSpPr>
          <p:nvPr/>
        </p:nvSpPr>
        <p:spPr bwMode="auto">
          <a:xfrm flipH="1">
            <a:off x="7209401" y="3450156"/>
            <a:ext cx="13366" cy="52183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70" name="Textfeld 169"/>
          <p:cNvSpPr txBox="1"/>
          <p:nvPr/>
        </p:nvSpPr>
        <p:spPr>
          <a:xfrm>
            <a:off x="7735414" y="3771952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Line 26"/>
          <p:cNvSpPr>
            <a:spLocks noChangeShapeType="1"/>
          </p:cNvSpPr>
          <p:nvPr/>
        </p:nvSpPr>
        <p:spPr bwMode="auto">
          <a:xfrm flipV="1">
            <a:off x="7780204" y="3944150"/>
            <a:ext cx="46528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72" name="Line 26"/>
          <p:cNvSpPr>
            <a:spLocks noChangeShapeType="1"/>
          </p:cNvSpPr>
          <p:nvPr/>
        </p:nvSpPr>
        <p:spPr bwMode="auto">
          <a:xfrm>
            <a:off x="8245487" y="3944151"/>
            <a:ext cx="4125" cy="33234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grpSp>
        <p:nvGrpSpPr>
          <p:cNvPr id="173" name="Gruppieren 172"/>
          <p:cNvGrpSpPr/>
          <p:nvPr/>
        </p:nvGrpSpPr>
        <p:grpSpPr>
          <a:xfrm>
            <a:off x="3759170" y="3336114"/>
            <a:ext cx="866157" cy="384386"/>
            <a:chOff x="2504728" y="2924944"/>
            <a:chExt cx="938337" cy="416418"/>
          </a:xfrm>
        </p:grpSpPr>
        <p:sp>
          <p:nvSpPr>
            <p:cNvPr id="174" name="Abgerundetes Rechteck 173"/>
            <p:cNvSpPr/>
            <p:nvPr/>
          </p:nvSpPr>
          <p:spPr>
            <a:xfrm>
              <a:off x="2504728" y="2924944"/>
              <a:ext cx="936104" cy="416418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231" rIns="33231" rtlCol="0" anchor="ctr"/>
            <a:lstStyle/>
            <a:p>
              <a:pPr algn="ctr"/>
              <a:r>
                <a:rPr lang="de-CH" sz="738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Dealing</a:t>
              </a:r>
              <a:r>
                <a:rPr lang="de-CH" sz="738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38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with</a:t>
              </a:r>
              <a:r>
                <a:rPr lang="de-CH" sz="738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/ </a:t>
              </a:r>
              <a:r>
                <a:rPr lang="de-CH" sz="738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treating</a:t>
              </a:r>
              <a:r>
                <a:rPr lang="de-CH" sz="738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38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applications</a:t>
              </a:r>
              <a:endParaRPr lang="de-CH" sz="738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5" name="Gerade Verbindung 204"/>
            <p:cNvCxnSpPr/>
            <p:nvPr/>
          </p:nvCxnSpPr>
          <p:spPr>
            <a:xfrm>
              <a:off x="2576736" y="3337942"/>
              <a:ext cx="792088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Bogen 175"/>
            <p:cNvSpPr/>
            <p:nvPr/>
          </p:nvSpPr>
          <p:spPr>
            <a:xfrm rot="5400000">
              <a:off x="3297933" y="3192809"/>
              <a:ext cx="144016" cy="146249"/>
            </a:xfrm>
            <a:prstGeom prst="arc">
              <a:avLst>
                <a:gd name="adj1" fmla="val 15599859"/>
                <a:gd name="adj2" fmla="val 267449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 sz="1662"/>
            </a:p>
          </p:txBody>
        </p:sp>
        <p:sp>
          <p:nvSpPr>
            <p:cNvPr id="177" name="Bogen 176"/>
            <p:cNvSpPr/>
            <p:nvPr/>
          </p:nvSpPr>
          <p:spPr>
            <a:xfrm rot="10800000">
              <a:off x="2511078" y="3265933"/>
              <a:ext cx="144016" cy="72008"/>
            </a:xfrm>
            <a:prstGeom prst="arc">
              <a:avLst>
                <a:gd name="adj1" fmla="val 15599859"/>
                <a:gd name="adj2" fmla="val 267449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 sz="1662"/>
            </a:p>
          </p:txBody>
        </p:sp>
        <p:cxnSp>
          <p:nvCxnSpPr>
            <p:cNvPr id="178" name="Gerade Verbindung 207"/>
            <p:cNvCxnSpPr>
              <a:stCxn id="177" idx="2"/>
            </p:cNvCxnSpPr>
            <p:nvPr/>
          </p:nvCxnSpPr>
          <p:spPr>
            <a:xfrm flipH="1" flipV="1">
              <a:off x="2504728" y="3116722"/>
              <a:ext cx="7210" cy="17966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208"/>
            <p:cNvCxnSpPr/>
            <p:nvPr/>
          </p:nvCxnSpPr>
          <p:spPr>
            <a:xfrm flipH="1" flipV="1">
              <a:off x="3440832" y="3130299"/>
              <a:ext cx="635" cy="15468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Line 26"/>
          <p:cNvSpPr>
            <a:spLocks noChangeShapeType="1"/>
          </p:cNvSpPr>
          <p:nvPr/>
        </p:nvSpPr>
        <p:spPr bwMode="auto">
          <a:xfrm flipH="1">
            <a:off x="7813775" y="2670366"/>
            <a:ext cx="0" cy="131202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81" name="Line 26"/>
          <p:cNvSpPr>
            <a:spLocks noChangeShapeType="1"/>
          </p:cNvSpPr>
          <p:nvPr/>
        </p:nvSpPr>
        <p:spPr bwMode="auto">
          <a:xfrm flipV="1">
            <a:off x="4490328" y="2797556"/>
            <a:ext cx="3323448" cy="680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non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/>
          </a:p>
        </p:txBody>
      </p:sp>
      <p:sp>
        <p:nvSpPr>
          <p:cNvPr id="182" name="Abgerundetes Rechteck 181"/>
          <p:cNvSpPr/>
          <p:nvPr/>
        </p:nvSpPr>
        <p:spPr>
          <a:xfrm>
            <a:off x="7282022" y="2279174"/>
            <a:ext cx="997034" cy="38438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Application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protection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zones</a:t>
            </a:r>
            <a:endParaRPr lang="de-CH" sz="738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Line 26"/>
          <p:cNvSpPr>
            <a:spLocks noChangeShapeType="1"/>
          </p:cNvSpPr>
          <p:nvPr/>
        </p:nvSpPr>
        <p:spPr bwMode="auto">
          <a:xfrm flipH="1">
            <a:off x="4490328" y="2804363"/>
            <a:ext cx="0" cy="531751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de-CH" sz="1477" b="1">
              <a:solidFill>
                <a:schemeClr val="accent6"/>
              </a:solidFill>
            </a:endParaRPr>
          </a:p>
        </p:txBody>
      </p:sp>
      <p:cxnSp>
        <p:nvCxnSpPr>
          <p:cNvPr id="184" name="Gerade Verbindung 67"/>
          <p:cNvCxnSpPr/>
          <p:nvPr/>
        </p:nvCxnSpPr>
        <p:spPr>
          <a:xfrm>
            <a:off x="2629198" y="533018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61"/>
          <p:cNvCxnSpPr/>
          <p:nvPr/>
        </p:nvCxnSpPr>
        <p:spPr>
          <a:xfrm>
            <a:off x="7082616" y="1209109"/>
            <a:ext cx="0" cy="5516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62"/>
          <p:cNvCxnSpPr/>
          <p:nvPr/>
        </p:nvCxnSpPr>
        <p:spPr>
          <a:xfrm>
            <a:off x="8744339" y="1209109"/>
            <a:ext cx="0" cy="5516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hteck 194"/>
          <p:cNvSpPr/>
          <p:nvPr/>
        </p:nvSpPr>
        <p:spPr bwMode="auto">
          <a:xfrm>
            <a:off x="2444898" y="1278572"/>
            <a:ext cx="229350" cy="52133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8" name="Abgerundetes Rechteck 197"/>
          <p:cNvSpPr/>
          <p:nvPr/>
        </p:nvSpPr>
        <p:spPr>
          <a:xfrm>
            <a:off x="1254696" y="3962090"/>
            <a:ext cx="1368152" cy="4643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sq" cmpd="sng" algn="ctr">
            <a:solidFill>
              <a:srgbClr val="7030A0"/>
            </a:solidFill>
            <a:prstDash val="solid"/>
            <a:beve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9" name="Abgerundetes Rechteck 198"/>
          <p:cNvSpPr/>
          <p:nvPr/>
        </p:nvSpPr>
        <p:spPr>
          <a:xfrm>
            <a:off x="1254696" y="5903117"/>
            <a:ext cx="1368152" cy="4669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surveillance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0" name="Rechteck 199"/>
          <p:cNvSpPr/>
          <p:nvPr/>
        </p:nvSpPr>
        <p:spPr bwMode="auto">
          <a:xfrm>
            <a:off x="577416" y="865306"/>
            <a:ext cx="2099413" cy="2668208"/>
          </a:xfrm>
          <a:prstGeom prst="rect">
            <a:avLst/>
          </a:prstGeom>
          <a:solidFill>
            <a:srgbClr val="FFFFFF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01" name="Picture 8" descr="Résultat de recherche d'images pour &quot;schweiz wappe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34" y="925731"/>
            <a:ext cx="227715" cy="2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uppieren 201"/>
          <p:cNvGrpSpPr/>
          <p:nvPr/>
        </p:nvGrpSpPr>
        <p:grpSpPr>
          <a:xfrm>
            <a:off x="4808976" y="901226"/>
            <a:ext cx="463659" cy="295312"/>
            <a:chOff x="5774496" y="4764891"/>
            <a:chExt cx="773435" cy="456425"/>
          </a:xfrm>
        </p:grpSpPr>
        <p:grpSp>
          <p:nvGrpSpPr>
            <p:cNvPr id="203" name="Gruppieren 202"/>
            <p:cNvGrpSpPr/>
            <p:nvPr/>
          </p:nvGrpSpPr>
          <p:grpSpPr>
            <a:xfrm>
              <a:off x="5774496" y="4764891"/>
              <a:ext cx="553528" cy="456425"/>
              <a:chOff x="465262" y="2204892"/>
              <a:chExt cx="722362" cy="605172"/>
            </a:xfrm>
          </p:grpSpPr>
          <p:grpSp>
            <p:nvGrpSpPr>
              <p:cNvPr id="205" name="Gruppieren 204"/>
              <p:cNvGrpSpPr/>
              <p:nvPr/>
            </p:nvGrpSpPr>
            <p:grpSpPr>
              <a:xfrm>
                <a:off x="465262" y="2204892"/>
                <a:ext cx="722362" cy="504028"/>
                <a:chOff x="465262" y="2204892"/>
                <a:chExt cx="722362" cy="504028"/>
              </a:xfrm>
            </p:grpSpPr>
            <p:sp>
              <p:nvSpPr>
                <p:cNvPr id="239" name="Rechteck 238"/>
                <p:cNvSpPr/>
                <p:nvPr/>
              </p:nvSpPr>
              <p:spPr>
                <a:xfrm>
                  <a:off x="465262" y="2420888"/>
                  <a:ext cx="722362" cy="288032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Trapezoid 239"/>
                <p:cNvSpPr/>
                <p:nvPr/>
              </p:nvSpPr>
              <p:spPr>
                <a:xfrm>
                  <a:off x="465262" y="2285970"/>
                  <a:ext cx="722362" cy="125596"/>
                </a:xfrm>
                <a:prstGeom prst="trapezoid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Auf der gleichen Seite des Rechtecks liegende Ecken abrunden 240"/>
                <p:cNvSpPr/>
                <p:nvPr/>
              </p:nvSpPr>
              <p:spPr>
                <a:xfrm>
                  <a:off x="535003" y="2528900"/>
                  <a:ext cx="144016" cy="180020"/>
                </a:xfrm>
                <a:prstGeom prst="round2Same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Rechteck 241"/>
                <p:cNvSpPr/>
                <p:nvPr/>
              </p:nvSpPr>
              <p:spPr>
                <a:xfrm>
                  <a:off x="1043608" y="2204892"/>
                  <a:ext cx="46331" cy="81078"/>
                </a:xfrm>
                <a:prstGeom prst="rect">
                  <a:avLst/>
                </a:prstGeom>
                <a:solidFill>
                  <a:srgbClr val="EEECE1">
                    <a:lumMod val="1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6" name="Gruppieren 205"/>
              <p:cNvGrpSpPr/>
              <p:nvPr/>
            </p:nvGrpSpPr>
            <p:grpSpPr>
              <a:xfrm>
                <a:off x="827677" y="2518926"/>
                <a:ext cx="283312" cy="291138"/>
                <a:chOff x="-60718" y="1777876"/>
                <a:chExt cx="809292" cy="790134"/>
              </a:xfrm>
            </p:grpSpPr>
            <p:cxnSp>
              <p:nvCxnSpPr>
                <p:cNvPr id="207" name="Gerader Verbinder 206"/>
                <p:cNvCxnSpPr/>
                <p:nvPr/>
              </p:nvCxnSpPr>
              <p:spPr>
                <a:xfrm>
                  <a:off x="491841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8" name="Gerader Verbinder 207"/>
                <p:cNvCxnSpPr/>
                <p:nvPr/>
              </p:nvCxnSpPr>
              <p:spPr>
                <a:xfrm>
                  <a:off x="460542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9" name="Gerader Verbinder 208"/>
                <p:cNvCxnSpPr/>
                <p:nvPr/>
              </p:nvCxnSpPr>
              <p:spPr>
                <a:xfrm>
                  <a:off x="86075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0" name="Gerader Verbinder 209"/>
                <p:cNvCxnSpPr/>
                <p:nvPr/>
              </p:nvCxnSpPr>
              <p:spPr>
                <a:xfrm>
                  <a:off x="52163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1" name="Gerader Verbinder 210"/>
                <p:cNvCxnSpPr>
                  <a:stCxn id="215" idx="3"/>
                </p:cNvCxnSpPr>
                <p:nvPr/>
              </p:nvCxnSpPr>
              <p:spPr>
                <a:xfrm flipH="1">
                  <a:off x="131314" y="2475098"/>
                  <a:ext cx="6275" cy="2819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2" name="Gerader Verbinder 211"/>
                <p:cNvCxnSpPr/>
                <p:nvPr/>
              </p:nvCxnSpPr>
              <p:spPr>
                <a:xfrm>
                  <a:off x="184274" y="2447368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3" name="Gerader Verbinder 212"/>
                <p:cNvCxnSpPr/>
                <p:nvPr/>
              </p:nvCxnSpPr>
              <p:spPr>
                <a:xfrm>
                  <a:off x="251520" y="2444987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4" name="Gerader Verbinder 213"/>
                <p:cNvCxnSpPr>
                  <a:stCxn id="215" idx="5"/>
                </p:cNvCxnSpPr>
                <p:nvPr/>
              </p:nvCxnSpPr>
              <p:spPr>
                <a:xfrm>
                  <a:off x="282849" y="2475098"/>
                  <a:ext cx="16869" cy="177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15" name="Ellipse 214"/>
                <p:cNvSpPr/>
                <p:nvPr/>
              </p:nvSpPr>
              <p:spPr>
                <a:xfrm>
                  <a:off x="107504" y="2371365"/>
                  <a:ext cx="205430" cy="121531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Auf der gleichen Seite des Rechtecks liegende Ecken abrunden 215"/>
                <p:cNvSpPr/>
                <p:nvPr/>
              </p:nvSpPr>
              <p:spPr>
                <a:xfrm>
                  <a:off x="35496" y="1988839"/>
                  <a:ext cx="554876" cy="437411"/>
                </a:xfrm>
                <a:prstGeom prst="round2Same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Trapezoid 216"/>
                <p:cNvSpPr/>
                <p:nvPr/>
              </p:nvSpPr>
              <p:spPr>
                <a:xfrm rot="20514951">
                  <a:off x="426838" y="1979867"/>
                  <a:ext cx="291830" cy="248115"/>
                </a:xfrm>
                <a:prstGeom prst="trapezoid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leichschenkliges Dreieck 217"/>
                <p:cNvSpPr/>
                <p:nvPr/>
              </p:nvSpPr>
              <p:spPr>
                <a:xfrm rot="1743933">
                  <a:off x="564461" y="1777876"/>
                  <a:ext cx="52001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leichschenkliges Dreieck 218"/>
                <p:cNvSpPr/>
                <p:nvPr/>
              </p:nvSpPr>
              <p:spPr>
                <a:xfrm rot="19358735">
                  <a:off x="460280" y="1784492"/>
                  <a:ext cx="45719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Abgerundetes Rechteck 219"/>
                <p:cNvSpPr/>
                <p:nvPr/>
              </p:nvSpPr>
              <p:spPr>
                <a:xfrm>
                  <a:off x="495115" y="1881483"/>
                  <a:ext cx="97537" cy="8634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221" name="Gerader Verbinder 220"/>
                <p:cNvCxnSpPr/>
                <p:nvPr/>
              </p:nvCxnSpPr>
              <p:spPr>
                <a:xfrm>
                  <a:off x="588271" y="1888057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22" name="Gerader Verbinder 221"/>
                <p:cNvCxnSpPr>
                  <a:endCxn id="224" idx="0"/>
                </p:cNvCxnSpPr>
                <p:nvPr/>
              </p:nvCxnSpPr>
              <p:spPr>
                <a:xfrm>
                  <a:off x="495215" y="1885676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23" name="Ellipse 222"/>
                <p:cNvSpPr/>
                <p:nvPr/>
              </p:nvSpPr>
              <p:spPr>
                <a:xfrm>
                  <a:off x="534931" y="1950586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4" name="Ellipse 223"/>
                <p:cNvSpPr/>
                <p:nvPr/>
              </p:nvSpPr>
              <p:spPr>
                <a:xfrm>
                  <a:off x="446256" y="1951164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Ellipse 224"/>
                <p:cNvSpPr/>
                <p:nvPr/>
              </p:nvSpPr>
              <p:spPr>
                <a:xfrm>
                  <a:off x="460542" y="2123752"/>
                  <a:ext cx="288032" cy="144016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Ellipse 225"/>
                <p:cNvSpPr/>
                <p:nvPr/>
              </p:nvSpPr>
              <p:spPr>
                <a:xfrm flipH="1" flipV="1">
                  <a:off x="495215" y="1979736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Ellipse 226"/>
                <p:cNvSpPr/>
                <p:nvPr/>
              </p:nvSpPr>
              <p:spPr>
                <a:xfrm flipH="1" flipV="1">
                  <a:off x="550556" y="1982117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Ellipse 227"/>
                <p:cNvSpPr/>
                <p:nvPr/>
              </p:nvSpPr>
              <p:spPr>
                <a:xfrm flipH="1" flipV="1">
                  <a:off x="640472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Ellipse 228"/>
                <p:cNvSpPr/>
                <p:nvPr/>
              </p:nvSpPr>
              <p:spPr>
                <a:xfrm flipH="1" flipV="1">
                  <a:off x="532550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Ellipse 229"/>
                <p:cNvSpPr/>
                <p:nvPr/>
              </p:nvSpPr>
              <p:spPr>
                <a:xfrm flipV="1">
                  <a:off x="586752" y="1869054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Ellipse 230"/>
                <p:cNvSpPr/>
                <p:nvPr/>
              </p:nvSpPr>
              <p:spPr>
                <a:xfrm flipV="1">
                  <a:off x="419487" y="1864390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Freihandform 231"/>
                <p:cNvSpPr/>
                <p:nvPr/>
              </p:nvSpPr>
              <p:spPr>
                <a:xfrm>
                  <a:off x="-43209" y="2016919"/>
                  <a:ext cx="90834" cy="345281"/>
                </a:xfrm>
                <a:custGeom>
                  <a:avLst/>
                  <a:gdLst>
                    <a:gd name="connsiteX0" fmla="*/ 90834 w 90834"/>
                    <a:gd name="connsiteY0" fmla="*/ 0 h 345281"/>
                    <a:gd name="connsiteX1" fmla="*/ 59878 w 90834"/>
                    <a:gd name="connsiteY1" fmla="*/ 2381 h 345281"/>
                    <a:gd name="connsiteX2" fmla="*/ 52734 w 90834"/>
                    <a:gd name="connsiteY2" fmla="*/ 4762 h 345281"/>
                    <a:gd name="connsiteX3" fmla="*/ 40828 w 90834"/>
                    <a:gd name="connsiteY3" fmla="*/ 14287 h 345281"/>
                    <a:gd name="connsiteX4" fmla="*/ 38446 w 90834"/>
                    <a:gd name="connsiteY4" fmla="*/ 21431 h 345281"/>
                    <a:gd name="connsiteX5" fmla="*/ 36065 w 90834"/>
                    <a:gd name="connsiteY5" fmla="*/ 42862 h 345281"/>
                    <a:gd name="connsiteX6" fmla="*/ 28921 w 90834"/>
                    <a:gd name="connsiteY6" fmla="*/ 47625 h 345281"/>
                    <a:gd name="connsiteX7" fmla="*/ 26540 w 90834"/>
                    <a:gd name="connsiteY7" fmla="*/ 54769 h 345281"/>
                    <a:gd name="connsiteX8" fmla="*/ 17015 w 90834"/>
                    <a:gd name="connsiteY8" fmla="*/ 69056 h 345281"/>
                    <a:gd name="connsiteX9" fmla="*/ 24159 w 90834"/>
                    <a:gd name="connsiteY9" fmla="*/ 71437 h 345281"/>
                    <a:gd name="connsiteX10" fmla="*/ 26540 w 90834"/>
                    <a:gd name="connsiteY10" fmla="*/ 78581 h 345281"/>
                    <a:gd name="connsiteX11" fmla="*/ 40828 w 90834"/>
                    <a:gd name="connsiteY11" fmla="*/ 92869 h 345281"/>
                    <a:gd name="connsiteX12" fmla="*/ 45590 w 90834"/>
                    <a:gd name="connsiteY12" fmla="*/ 100012 h 345281"/>
                    <a:gd name="connsiteX13" fmla="*/ 50353 w 90834"/>
                    <a:gd name="connsiteY13" fmla="*/ 114300 h 345281"/>
                    <a:gd name="connsiteX14" fmla="*/ 47972 w 90834"/>
                    <a:gd name="connsiteY14" fmla="*/ 128587 h 345281"/>
                    <a:gd name="connsiteX15" fmla="*/ 40828 w 90834"/>
                    <a:gd name="connsiteY15" fmla="*/ 130969 h 345281"/>
                    <a:gd name="connsiteX16" fmla="*/ 21778 w 90834"/>
                    <a:gd name="connsiteY16" fmla="*/ 138112 h 345281"/>
                    <a:gd name="connsiteX17" fmla="*/ 14634 w 90834"/>
                    <a:gd name="connsiteY17" fmla="*/ 145256 h 345281"/>
                    <a:gd name="connsiteX18" fmla="*/ 12253 w 90834"/>
                    <a:gd name="connsiteY18" fmla="*/ 152400 h 345281"/>
                    <a:gd name="connsiteX19" fmla="*/ 14634 w 90834"/>
                    <a:gd name="connsiteY19" fmla="*/ 171450 h 345281"/>
                    <a:gd name="connsiteX20" fmla="*/ 26540 w 90834"/>
                    <a:gd name="connsiteY20" fmla="*/ 185737 h 345281"/>
                    <a:gd name="connsiteX21" fmla="*/ 31303 w 90834"/>
                    <a:gd name="connsiteY21" fmla="*/ 200025 h 345281"/>
                    <a:gd name="connsiteX22" fmla="*/ 36065 w 90834"/>
                    <a:gd name="connsiteY22" fmla="*/ 216694 h 345281"/>
                    <a:gd name="connsiteX23" fmla="*/ 21778 w 90834"/>
                    <a:gd name="connsiteY23" fmla="*/ 226219 h 345281"/>
                    <a:gd name="connsiteX24" fmla="*/ 7490 w 90834"/>
                    <a:gd name="connsiteY24" fmla="*/ 238125 h 345281"/>
                    <a:gd name="connsiteX25" fmla="*/ 5109 w 90834"/>
                    <a:gd name="connsiteY25" fmla="*/ 328612 h 345281"/>
                    <a:gd name="connsiteX26" fmla="*/ 9871 w 90834"/>
                    <a:gd name="connsiteY26" fmla="*/ 345281 h 34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0834" h="345281">
                      <a:moveTo>
                        <a:pt x="90834" y="0"/>
                      </a:moveTo>
                      <a:cubicBezTo>
                        <a:pt x="80515" y="794"/>
                        <a:pt x="70147" y="1097"/>
                        <a:pt x="59878" y="2381"/>
                      </a:cubicBezTo>
                      <a:cubicBezTo>
                        <a:pt x="57387" y="2692"/>
                        <a:pt x="54694" y="3194"/>
                        <a:pt x="52734" y="4762"/>
                      </a:cubicBezTo>
                      <a:cubicBezTo>
                        <a:pt x="37347" y="17072"/>
                        <a:pt x="58785" y="8302"/>
                        <a:pt x="40828" y="14287"/>
                      </a:cubicBezTo>
                      <a:cubicBezTo>
                        <a:pt x="40034" y="16668"/>
                        <a:pt x="38859" y="18955"/>
                        <a:pt x="38446" y="21431"/>
                      </a:cubicBezTo>
                      <a:cubicBezTo>
                        <a:pt x="37264" y="28521"/>
                        <a:pt x="38521" y="36107"/>
                        <a:pt x="36065" y="42862"/>
                      </a:cubicBezTo>
                      <a:cubicBezTo>
                        <a:pt x="35087" y="45552"/>
                        <a:pt x="31302" y="46037"/>
                        <a:pt x="28921" y="47625"/>
                      </a:cubicBezTo>
                      <a:cubicBezTo>
                        <a:pt x="28127" y="50006"/>
                        <a:pt x="27759" y="52575"/>
                        <a:pt x="26540" y="54769"/>
                      </a:cubicBezTo>
                      <a:cubicBezTo>
                        <a:pt x="23760" y="59772"/>
                        <a:pt x="17015" y="69056"/>
                        <a:pt x="17015" y="69056"/>
                      </a:cubicBezTo>
                      <a:cubicBezTo>
                        <a:pt x="19396" y="69850"/>
                        <a:pt x="22384" y="69662"/>
                        <a:pt x="24159" y="71437"/>
                      </a:cubicBezTo>
                      <a:cubicBezTo>
                        <a:pt x="25934" y="73212"/>
                        <a:pt x="25295" y="76402"/>
                        <a:pt x="26540" y="78581"/>
                      </a:cubicBezTo>
                      <a:cubicBezTo>
                        <a:pt x="31992" y="88123"/>
                        <a:pt x="32840" y="87543"/>
                        <a:pt x="40828" y="92869"/>
                      </a:cubicBezTo>
                      <a:cubicBezTo>
                        <a:pt x="42415" y="95250"/>
                        <a:pt x="44428" y="97397"/>
                        <a:pt x="45590" y="100012"/>
                      </a:cubicBezTo>
                      <a:cubicBezTo>
                        <a:pt x="47629" y="104600"/>
                        <a:pt x="50353" y="114300"/>
                        <a:pt x="50353" y="114300"/>
                      </a:cubicBezTo>
                      <a:cubicBezTo>
                        <a:pt x="49559" y="119062"/>
                        <a:pt x="50367" y="124395"/>
                        <a:pt x="47972" y="128587"/>
                      </a:cubicBezTo>
                      <a:cubicBezTo>
                        <a:pt x="46727" y="130766"/>
                        <a:pt x="43178" y="130088"/>
                        <a:pt x="40828" y="130969"/>
                      </a:cubicBezTo>
                      <a:cubicBezTo>
                        <a:pt x="18068" y="139504"/>
                        <a:pt x="37980" y="132711"/>
                        <a:pt x="21778" y="138112"/>
                      </a:cubicBezTo>
                      <a:cubicBezTo>
                        <a:pt x="19397" y="140493"/>
                        <a:pt x="16502" y="142454"/>
                        <a:pt x="14634" y="145256"/>
                      </a:cubicBezTo>
                      <a:cubicBezTo>
                        <a:pt x="13242" y="147345"/>
                        <a:pt x="12253" y="149890"/>
                        <a:pt x="12253" y="152400"/>
                      </a:cubicBezTo>
                      <a:cubicBezTo>
                        <a:pt x="12253" y="158799"/>
                        <a:pt x="12950" y="165276"/>
                        <a:pt x="14634" y="171450"/>
                      </a:cubicBezTo>
                      <a:cubicBezTo>
                        <a:pt x="15878" y="176011"/>
                        <a:pt x="23710" y="182907"/>
                        <a:pt x="26540" y="185737"/>
                      </a:cubicBezTo>
                      <a:cubicBezTo>
                        <a:pt x="28128" y="190500"/>
                        <a:pt x="30086" y="195155"/>
                        <a:pt x="31303" y="200025"/>
                      </a:cubicBezTo>
                      <a:cubicBezTo>
                        <a:pt x="34293" y="211985"/>
                        <a:pt x="32649" y="206445"/>
                        <a:pt x="36065" y="216694"/>
                      </a:cubicBezTo>
                      <a:cubicBezTo>
                        <a:pt x="31303" y="219869"/>
                        <a:pt x="25826" y="222172"/>
                        <a:pt x="21778" y="226219"/>
                      </a:cubicBezTo>
                      <a:cubicBezTo>
                        <a:pt x="12610" y="235386"/>
                        <a:pt x="17436" y="231494"/>
                        <a:pt x="7490" y="238125"/>
                      </a:cubicBezTo>
                      <a:cubicBezTo>
                        <a:pt x="-4993" y="275576"/>
                        <a:pt x="978" y="252175"/>
                        <a:pt x="5109" y="328612"/>
                      </a:cubicBezTo>
                      <a:cubicBezTo>
                        <a:pt x="5605" y="337794"/>
                        <a:pt x="6659" y="338857"/>
                        <a:pt x="9871" y="345281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leichschenkliges Dreieck 232"/>
                <p:cNvSpPr/>
                <p:nvPr/>
              </p:nvSpPr>
              <p:spPr>
                <a:xfrm rot="10800000">
                  <a:off x="-60718" y="2356346"/>
                  <a:ext cx="45719" cy="45719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Abgerundetes Rechteck 233"/>
                <p:cNvSpPr/>
                <p:nvPr/>
              </p:nvSpPr>
              <p:spPr>
                <a:xfrm>
                  <a:off x="404569" y="2231454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Abgerundetes Rechteck 234"/>
                <p:cNvSpPr/>
                <p:nvPr/>
              </p:nvSpPr>
              <p:spPr>
                <a:xfrm>
                  <a:off x="436591" y="2253062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Freihandform 235"/>
                <p:cNvSpPr/>
                <p:nvPr/>
              </p:nvSpPr>
              <p:spPr>
                <a:xfrm>
                  <a:off x="173121" y="2034731"/>
                  <a:ext cx="136945" cy="107156"/>
                </a:xfrm>
                <a:custGeom>
                  <a:avLst/>
                  <a:gdLst>
                    <a:gd name="connsiteX0" fmla="*/ 51220 w 136945"/>
                    <a:gd name="connsiteY0" fmla="*/ 0 h 107156"/>
                    <a:gd name="connsiteX1" fmla="*/ 51220 w 136945"/>
                    <a:gd name="connsiteY1" fmla="*/ 0 h 107156"/>
                    <a:gd name="connsiteX2" fmla="*/ 67889 w 136945"/>
                    <a:gd name="connsiteY2" fmla="*/ 14287 h 107156"/>
                    <a:gd name="connsiteX3" fmla="*/ 82177 w 136945"/>
                    <a:gd name="connsiteY3" fmla="*/ 19050 h 107156"/>
                    <a:gd name="connsiteX4" fmla="*/ 134564 w 136945"/>
                    <a:gd name="connsiteY4" fmla="*/ 19050 h 107156"/>
                    <a:gd name="connsiteX5" fmla="*/ 136945 w 136945"/>
                    <a:gd name="connsiteY5" fmla="*/ 28575 h 107156"/>
                    <a:gd name="connsiteX6" fmla="*/ 134564 w 136945"/>
                    <a:gd name="connsiteY6" fmla="*/ 57150 h 107156"/>
                    <a:gd name="connsiteX7" fmla="*/ 122658 w 136945"/>
                    <a:gd name="connsiteY7" fmla="*/ 66675 h 107156"/>
                    <a:gd name="connsiteX8" fmla="*/ 103608 w 136945"/>
                    <a:gd name="connsiteY8" fmla="*/ 71437 h 107156"/>
                    <a:gd name="connsiteX9" fmla="*/ 86939 w 136945"/>
                    <a:gd name="connsiteY9" fmla="*/ 76200 h 107156"/>
                    <a:gd name="connsiteX10" fmla="*/ 60745 w 136945"/>
                    <a:gd name="connsiteY10" fmla="*/ 85725 h 107156"/>
                    <a:gd name="connsiteX11" fmla="*/ 51220 w 136945"/>
                    <a:gd name="connsiteY11" fmla="*/ 102394 h 107156"/>
                    <a:gd name="connsiteX12" fmla="*/ 44077 w 136945"/>
                    <a:gd name="connsiteY12" fmla="*/ 107156 h 107156"/>
                    <a:gd name="connsiteX13" fmla="*/ 10739 w 136945"/>
                    <a:gd name="connsiteY13" fmla="*/ 97631 h 107156"/>
                    <a:gd name="connsiteX14" fmla="*/ 3595 w 136945"/>
                    <a:gd name="connsiteY14" fmla="*/ 95250 h 107156"/>
                    <a:gd name="connsiteX15" fmla="*/ 3595 w 136945"/>
                    <a:gd name="connsiteY15" fmla="*/ 57150 h 107156"/>
                    <a:gd name="connsiteX16" fmla="*/ 10739 w 136945"/>
                    <a:gd name="connsiteY16" fmla="*/ 54769 h 107156"/>
                    <a:gd name="connsiteX17" fmla="*/ 15502 w 136945"/>
                    <a:gd name="connsiteY17" fmla="*/ 47625 h 107156"/>
                    <a:gd name="connsiteX18" fmla="*/ 8358 w 136945"/>
                    <a:gd name="connsiteY18" fmla="*/ 23812 h 107156"/>
                    <a:gd name="connsiteX19" fmla="*/ 13120 w 136945"/>
                    <a:gd name="connsiteY19" fmla="*/ 16669 h 107156"/>
                    <a:gd name="connsiteX20" fmla="*/ 25027 w 136945"/>
                    <a:gd name="connsiteY20" fmla="*/ 14287 h 107156"/>
                    <a:gd name="connsiteX21" fmla="*/ 48839 w 136945"/>
                    <a:gd name="connsiteY21" fmla="*/ 9525 h 107156"/>
                    <a:gd name="connsiteX22" fmla="*/ 55983 w 136945"/>
                    <a:gd name="connsiteY22" fmla="*/ 7144 h 107156"/>
                    <a:gd name="connsiteX23" fmla="*/ 51220 w 136945"/>
                    <a:gd name="connsiteY23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6945" h="107156">
                      <a:moveTo>
                        <a:pt x="51220" y="0"/>
                      </a:moveTo>
                      <a:lnTo>
                        <a:pt x="51220" y="0"/>
                      </a:lnTo>
                      <a:cubicBezTo>
                        <a:pt x="56776" y="4762"/>
                        <a:pt x="61657" y="10452"/>
                        <a:pt x="67889" y="14287"/>
                      </a:cubicBezTo>
                      <a:cubicBezTo>
                        <a:pt x="72165" y="16918"/>
                        <a:pt x="82177" y="19050"/>
                        <a:pt x="82177" y="19050"/>
                      </a:cubicBezTo>
                      <a:cubicBezTo>
                        <a:pt x="96548" y="17613"/>
                        <a:pt x="120747" y="13736"/>
                        <a:pt x="134564" y="19050"/>
                      </a:cubicBezTo>
                      <a:cubicBezTo>
                        <a:pt x="137619" y="20225"/>
                        <a:pt x="136151" y="25400"/>
                        <a:pt x="136945" y="28575"/>
                      </a:cubicBezTo>
                      <a:cubicBezTo>
                        <a:pt x="136151" y="38100"/>
                        <a:pt x="137920" y="48201"/>
                        <a:pt x="134564" y="57150"/>
                      </a:cubicBezTo>
                      <a:cubicBezTo>
                        <a:pt x="132779" y="61909"/>
                        <a:pt x="126968" y="63981"/>
                        <a:pt x="122658" y="66675"/>
                      </a:cubicBezTo>
                      <a:cubicBezTo>
                        <a:pt x="119137" y="68876"/>
                        <a:pt x="105943" y="70918"/>
                        <a:pt x="103608" y="71437"/>
                      </a:cubicBezTo>
                      <a:cubicBezTo>
                        <a:pt x="94646" y="73429"/>
                        <a:pt x="94889" y="73550"/>
                        <a:pt x="86939" y="76200"/>
                      </a:cubicBezTo>
                      <a:cubicBezTo>
                        <a:pt x="76043" y="92547"/>
                        <a:pt x="90415" y="74936"/>
                        <a:pt x="60745" y="85725"/>
                      </a:cubicBezTo>
                      <a:cubicBezTo>
                        <a:pt x="58502" y="86541"/>
                        <a:pt x="51696" y="101823"/>
                        <a:pt x="51220" y="102394"/>
                      </a:cubicBezTo>
                      <a:cubicBezTo>
                        <a:pt x="49388" y="104592"/>
                        <a:pt x="46458" y="105569"/>
                        <a:pt x="44077" y="107156"/>
                      </a:cubicBezTo>
                      <a:cubicBezTo>
                        <a:pt x="20149" y="101175"/>
                        <a:pt x="31242" y="104465"/>
                        <a:pt x="10739" y="97631"/>
                      </a:cubicBezTo>
                      <a:lnTo>
                        <a:pt x="3595" y="95250"/>
                      </a:lnTo>
                      <a:cubicBezTo>
                        <a:pt x="-8" y="80838"/>
                        <a:pt x="-2260" y="76177"/>
                        <a:pt x="3595" y="57150"/>
                      </a:cubicBezTo>
                      <a:cubicBezTo>
                        <a:pt x="4333" y="54751"/>
                        <a:pt x="8358" y="55563"/>
                        <a:pt x="10739" y="54769"/>
                      </a:cubicBezTo>
                      <a:cubicBezTo>
                        <a:pt x="12327" y="52388"/>
                        <a:pt x="15217" y="50473"/>
                        <a:pt x="15502" y="47625"/>
                      </a:cubicBezTo>
                      <a:cubicBezTo>
                        <a:pt x="16834" y="34302"/>
                        <a:pt x="14133" y="32476"/>
                        <a:pt x="8358" y="23812"/>
                      </a:cubicBezTo>
                      <a:cubicBezTo>
                        <a:pt x="9945" y="21431"/>
                        <a:pt x="10635" y="18089"/>
                        <a:pt x="13120" y="16669"/>
                      </a:cubicBezTo>
                      <a:cubicBezTo>
                        <a:pt x="16634" y="14661"/>
                        <a:pt x="21100" y="15269"/>
                        <a:pt x="25027" y="14287"/>
                      </a:cubicBezTo>
                      <a:cubicBezTo>
                        <a:pt x="47185" y="8747"/>
                        <a:pt x="8015" y="15356"/>
                        <a:pt x="48839" y="9525"/>
                      </a:cubicBezTo>
                      <a:cubicBezTo>
                        <a:pt x="51220" y="8731"/>
                        <a:pt x="54023" y="8712"/>
                        <a:pt x="55983" y="7144"/>
                      </a:cubicBezTo>
                      <a:cubicBezTo>
                        <a:pt x="58218" y="5356"/>
                        <a:pt x="52014" y="1191"/>
                        <a:pt x="5122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Freihandform 236"/>
                <p:cNvSpPr/>
                <p:nvPr/>
              </p:nvSpPr>
              <p:spPr>
                <a:xfrm>
                  <a:off x="290421" y="2242797"/>
                  <a:ext cx="182174" cy="147637"/>
                </a:xfrm>
                <a:custGeom>
                  <a:avLst/>
                  <a:gdLst>
                    <a:gd name="connsiteX0" fmla="*/ 76200 w 182174"/>
                    <a:gd name="connsiteY0" fmla="*/ 0 h 147637"/>
                    <a:gd name="connsiteX1" fmla="*/ 76200 w 182174"/>
                    <a:gd name="connsiteY1" fmla="*/ 0 h 147637"/>
                    <a:gd name="connsiteX2" fmla="*/ 166687 w 182174"/>
                    <a:gd name="connsiteY2" fmla="*/ 40481 h 147637"/>
                    <a:gd name="connsiteX3" fmla="*/ 173831 w 182174"/>
                    <a:gd name="connsiteY3" fmla="*/ 42862 h 147637"/>
                    <a:gd name="connsiteX4" fmla="*/ 176212 w 182174"/>
                    <a:gd name="connsiteY4" fmla="*/ 71437 h 147637"/>
                    <a:gd name="connsiteX5" fmla="*/ 173831 w 182174"/>
                    <a:gd name="connsiteY5" fmla="*/ 78581 h 147637"/>
                    <a:gd name="connsiteX6" fmla="*/ 166687 w 182174"/>
                    <a:gd name="connsiteY6" fmla="*/ 83343 h 147637"/>
                    <a:gd name="connsiteX7" fmla="*/ 159543 w 182174"/>
                    <a:gd name="connsiteY7" fmla="*/ 90487 h 147637"/>
                    <a:gd name="connsiteX8" fmla="*/ 142875 w 182174"/>
                    <a:gd name="connsiteY8" fmla="*/ 97631 h 147637"/>
                    <a:gd name="connsiteX9" fmla="*/ 128587 w 182174"/>
                    <a:gd name="connsiteY9" fmla="*/ 100012 h 147637"/>
                    <a:gd name="connsiteX10" fmla="*/ 119062 w 182174"/>
                    <a:gd name="connsiteY10" fmla="*/ 104775 h 147637"/>
                    <a:gd name="connsiteX11" fmla="*/ 111918 w 182174"/>
                    <a:gd name="connsiteY11" fmla="*/ 119062 h 147637"/>
                    <a:gd name="connsiteX12" fmla="*/ 114300 w 182174"/>
                    <a:gd name="connsiteY12" fmla="*/ 140493 h 147637"/>
                    <a:gd name="connsiteX13" fmla="*/ 107156 w 182174"/>
                    <a:gd name="connsiteY13" fmla="*/ 145256 h 147637"/>
                    <a:gd name="connsiteX14" fmla="*/ 73818 w 182174"/>
                    <a:gd name="connsiteY14" fmla="*/ 147637 h 147637"/>
                    <a:gd name="connsiteX15" fmla="*/ 45243 w 182174"/>
                    <a:gd name="connsiteY15" fmla="*/ 145256 h 147637"/>
                    <a:gd name="connsiteX16" fmla="*/ 28575 w 182174"/>
                    <a:gd name="connsiteY16" fmla="*/ 142875 h 147637"/>
                    <a:gd name="connsiteX17" fmla="*/ 19050 w 182174"/>
                    <a:gd name="connsiteY17" fmla="*/ 135731 h 147637"/>
                    <a:gd name="connsiteX18" fmla="*/ 16668 w 182174"/>
                    <a:gd name="connsiteY18" fmla="*/ 128587 h 147637"/>
                    <a:gd name="connsiteX19" fmla="*/ 23812 w 182174"/>
                    <a:gd name="connsiteY19" fmla="*/ 109537 h 147637"/>
                    <a:gd name="connsiteX20" fmla="*/ 30956 w 182174"/>
                    <a:gd name="connsiteY20" fmla="*/ 100012 h 147637"/>
                    <a:gd name="connsiteX21" fmla="*/ 38100 w 182174"/>
                    <a:gd name="connsiteY21" fmla="*/ 95250 h 147637"/>
                    <a:gd name="connsiteX22" fmla="*/ 35718 w 182174"/>
                    <a:gd name="connsiteY22" fmla="*/ 85725 h 147637"/>
                    <a:gd name="connsiteX23" fmla="*/ 21431 w 182174"/>
                    <a:gd name="connsiteY23" fmla="*/ 66675 h 147637"/>
                    <a:gd name="connsiteX24" fmla="*/ 14287 w 182174"/>
                    <a:gd name="connsiteY24" fmla="*/ 64293 h 147637"/>
                    <a:gd name="connsiteX25" fmla="*/ 0 w 182174"/>
                    <a:gd name="connsiteY25" fmla="*/ 54768 h 147637"/>
                    <a:gd name="connsiteX26" fmla="*/ 7143 w 182174"/>
                    <a:gd name="connsiteY26" fmla="*/ 30956 h 147637"/>
                    <a:gd name="connsiteX27" fmla="*/ 26193 w 182174"/>
                    <a:gd name="connsiteY27" fmla="*/ 21431 h 147637"/>
                    <a:gd name="connsiteX28" fmla="*/ 42862 w 182174"/>
                    <a:gd name="connsiteY28" fmla="*/ 16668 h 147637"/>
                    <a:gd name="connsiteX29" fmla="*/ 57150 w 182174"/>
                    <a:gd name="connsiteY29" fmla="*/ 11906 h 147637"/>
                    <a:gd name="connsiteX30" fmla="*/ 69056 w 182174"/>
                    <a:gd name="connsiteY30" fmla="*/ 9525 h 147637"/>
                    <a:gd name="connsiteX31" fmla="*/ 76200 w 182174"/>
                    <a:gd name="connsiteY31" fmla="*/ 0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2174" h="147637">
                      <a:moveTo>
                        <a:pt x="76200" y="0"/>
                      </a:moveTo>
                      <a:lnTo>
                        <a:pt x="76200" y="0"/>
                      </a:lnTo>
                      <a:cubicBezTo>
                        <a:pt x="146252" y="43109"/>
                        <a:pt x="113964" y="36088"/>
                        <a:pt x="166687" y="40481"/>
                      </a:cubicBezTo>
                      <a:cubicBezTo>
                        <a:pt x="169068" y="41275"/>
                        <a:pt x="171586" y="41739"/>
                        <a:pt x="173831" y="42862"/>
                      </a:cubicBezTo>
                      <a:cubicBezTo>
                        <a:pt x="187929" y="49911"/>
                        <a:pt x="180916" y="51052"/>
                        <a:pt x="176212" y="71437"/>
                      </a:cubicBezTo>
                      <a:cubicBezTo>
                        <a:pt x="175648" y="73883"/>
                        <a:pt x="175399" y="76621"/>
                        <a:pt x="173831" y="78581"/>
                      </a:cubicBezTo>
                      <a:cubicBezTo>
                        <a:pt x="172043" y="80816"/>
                        <a:pt x="168886" y="81511"/>
                        <a:pt x="166687" y="83343"/>
                      </a:cubicBezTo>
                      <a:cubicBezTo>
                        <a:pt x="164100" y="85499"/>
                        <a:pt x="162283" y="88529"/>
                        <a:pt x="159543" y="90487"/>
                      </a:cubicBezTo>
                      <a:cubicBezTo>
                        <a:pt x="156255" y="92836"/>
                        <a:pt x="147389" y="96628"/>
                        <a:pt x="142875" y="97631"/>
                      </a:cubicBezTo>
                      <a:cubicBezTo>
                        <a:pt x="138162" y="98678"/>
                        <a:pt x="133350" y="99218"/>
                        <a:pt x="128587" y="100012"/>
                      </a:cubicBezTo>
                      <a:cubicBezTo>
                        <a:pt x="125412" y="101600"/>
                        <a:pt x="121789" y="102502"/>
                        <a:pt x="119062" y="104775"/>
                      </a:cubicBezTo>
                      <a:cubicBezTo>
                        <a:pt x="114802" y="108325"/>
                        <a:pt x="113543" y="114187"/>
                        <a:pt x="111918" y="119062"/>
                      </a:cubicBezTo>
                      <a:cubicBezTo>
                        <a:pt x="112712" y="126206"/>
                        <a:pt x="115586" y="133421"/>
                        <a:pt x="114300" y="140493"/>
                      </a:cubicBezTo>
                      <a:cubicBezTo>
                        <a:pt x="113788" y="143309"/>
                        <a:pt x="109975" y="144759"/>
                        <a:pt x="107156" y="145256"/>
                      </a:cubicBezTo>
                      <a:cubicBezTo>
                        <a:pt x="96185" y="147192"/>
                        <a:pt x="84931" y="146843"/>
                        <a:pt x="73818" y="147637"/>
                      </a:cubicBezTo>
                      <a:cubicBezTo>
                        <a:pt x="64293" y="146843"/>
                        <a:pt x="54749" y="146256"/>
                        <a:pt x="45243" y="145256"/>
                      </a:cubicBezTo>
                      <a:cubicBezTo>
                        <a:pt x="39661" y="144669"/>
                        <a:pt x="33849" y="144793"/>
                        <a:pt x="28575" y="142875"/>
                      </a:cubicBezTo>
                      <a:cubicBezTo>
                        <a:pt x="24845" y="141519"/>
                        <a:pt x="22225" y="138112"/>
                        <a:pt x="19050" y="135731"/>
                      </a:cubicBezTo>
                      <a:cubicBezTo>
                        <a:pt x="18256" y="133350"/>
                        <a:pt x="16668" y="131097"/>
                        <a:pt x="16668" y="128587"/>
                      </a:cubicBezTo>
                      <a:cubicBezTo>
                        <a:pt x="16668" y="118988"/>
                        <a:pt x="18887" y="116433"/>
                        <a:pt x="23812" y="109537"/>
                      </a:cubicBezTo>
                      <a:cubicBezTo>
                        <a:pt x="26119" y="106307"/>
                        <a:pt x="28150" y="102818"/>
                        <a:pt x="30956" y="100012"/>
                      </a:cubicBezTo>
                      <a:cubicBezTo>
                        <a:pt x="32980" y="97988"/>
                        <a:pt x="35719" y="96837"/>
                        <a:pt x="38100" y="95250"/>
                      </a:cubicBezTo>
                      <a:cubicBezTo>
                        <a:pt x="37306" y="92075"/>
                        <a:pt x="37007" y="88733"/>
                        <a:pt x="35718" y="85725"/>
                      </a:cubicBezTo>
                      <a:cubicBezTo>
                        <a:pt x="34111" y="81975"/>
                        <a:pt x="22135" y="67279"/>
                        <a:pt x="21431" y="66675"/>
                      </a:cubicBezTo>
                      <a:cubicBezTo>
                        <a:pt x="19525" y="65041"/>
                        <a:pt x="16481" y="65512"/>
                        <a:pt x="14287" y="64293"/>
                      </a:cubicBezTo>
                      <a:cubicBezTo>
                        <a:pt x="9284" y="61513"/>
                        <a:pt x="0" y="54768"/>
                        <a:pt x="0" y="54768"/>
                      </a:cubicBezTo>
                      <a:cubicBezTo>
                        <a:pt x="1499" y="44278"/>
                        <a:pt x="-76" y="38175"/>
                        <a:pt x="7143" y="30956"/>
                      </a:cubicBezTo>
                      <a:cubicBezTo>
                        <a:pt x="11747" y="26352"/>
                        <a:pt x="20734" y="23478"/>
                        <a:pt x="26193" y="21431"/>
                      </a:cubicBezTo>
                      <a:cubicBezTo>
                        <a:pt x="36854" y="17434"/>
                        <a:pt x="30365" y="20417"/>
                        <a:pt x="42862" y="16668"/>
                      </a:cubicBezTo>
                      <a:cubicBezTo>
                        <a:pt x="47670" y="15225"/>
                        <a:pt x="52227" y="12890"/>
                        <a:pt x="57150" y="11906"/>
                      </a:cubicBezTo>
                      <a:cubicBezTo>
                        <a:pt x="61119" y="11112"/>
                        <a:pt x="65151" y="10590"/>
                        <a:pt x="69056" y="9525"/>
                      </a:cubicBezTo>
                      <a:cubicBezTo>
                        <a:pt x="87440" y="4511"/>
                        <a:pt x="75009" y="1587"/>
                        <a:pt x="7620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Freihandform 237"/>
                <p:cNvSpPr/>
                <p:nvPr/>
              </p:nvSpPr>
              <p:spPr>
                <a:xfrm>
                  <a:off x="64291" y="2258594"/>
                  <a:ext cx="135731" cy="116041"/>
                </a:xfrm>
                <a:custGeom>
                  <a:avLst/>
                  <a:gdLst>
                    <a:gd name="connsiteX0" fmla="*/ 76200 w 135731"/>
                    <a:gd name="connsiteY0" fmla="*/ 34125 h 116041"/>
                    <a:gd name="connsiteX1" fmla="*/ 76200 w 135731"/>
                    <a:gd name="connsiteY1" fmla="*/ 34125 h 116041"/>
                    <a:gd name="connsiteX2" fmla="*/ 40481 w 135731"/>
                    <a:gd name="connsiteY2" fmla="*/ 3168 h 116041"/>
                    <a:gd name="connsiteX3" fmla="*/ 30956 w 135731"/>
                    <a:gd name="connsiteY3" fmla="*/ 787 h 116041"/>
                    <a:gd name="connsiteX4" fmla="*/ 26194 w 135731"/>
                    <a:gd name="connsiteY4" fmla="*/ 15075 h 116041"/>
                    <a:gd name="connsiteX5" fmla="*/ 23812 w 135731"/>
                    <a:gd name="connsiteY5" fmla="*/ 22218 h 116041"/>
                    <a:gd name="connsiteX6" fmla="*/ 26194 w 135731"/>
                    <a:gd name="connsiteY6" fmla="*/ 38887 h 116041"/>
                    <a:gd name="connsiteX7" fmla="*/ 30956 w 135731"/>
                    <a:gd name="connsiteY7" fmla="*/ 53175 h 116041"/>
                    <a:gd name="connsiteX8" fmla="*/ 16669 w 135731"/>
                    <a:gd name="connsiteY8" fmla="*/ 60318 h 116041"/>
                    <a:gd name="connsiteX9" fmla="*/ 4762 w 135731"/>
                    <a:gd name="connsiteY9" fmla="*/ 69843 h 116041"/>
                    <a:gd name="connsiteX10" fmla="*/ 0 w 135731"/>
                    <a:gd name="connsiteY10" fmla="*/ 79368 h 116041"/>
                    <a:gd name="connsiteX11" fmla="*/ 11906 w 135731"/>
                    <a:gd name="connsiteY11" fmla="*/ 88893 h 116041"/>
                    <a:gd name="connsiteX12" fmla="*/ 26194 w 135731"/>
                    <a:gd name="connsiteY12" fmla="*/ 98418 h 116041"/>
                    <a:gd name="connsiteX13" fmla="*/ 42862 w 135731"/>
                    <a:gd name="connsiteY13" fmla="*/ 107943 h 116041"/>
                    <a:gd name="connsiteX14" fmla="*/ 73819 w 135731"/>
                    <a:gd name="connsiteY14" fmla="*/ 110325 h 116041"/>
                    <a:gd name="connsiteX15" fmla="*/ 71437 w 135731"/>
                    <a:gd name="connsiteY15" fmla="*/ 96037 h 116041"/>
                    <a:gd name="connsiteX16" fmla="*/ 73819 w 135731"/>
                    <a:gd name="connsiteY16" fmla="*/ 81750 h 116041"/>
                    <a:gd name="connsiteX17" fmla="*/ 80962 w 135731"/>
                    <a:gd name="connsiteY17" fmla="*/ 79368 h 116041"/>
                    <a:gd name="connsiteX18" fmla="*/ 116681 w 135731"/>
                    <a:gd name="connsiteY18" fmla="*/ 81750 h 116041"/>
                    <a:gd name="connsiteX19" fmla="*/ 126206 w 135731"/>
                    <a:gd name="connsiteY19" fmla="*/ 79368 h 116041"/>
                    <a:gd name="connsiteX20" fmla="*/ 133350 w 135731"/>
                    <a:gd name="connsiteY20" fmla="*/ 76987 h 116041"/>
                    <a:gd name="connsiteX21" fmla="*/ 135731 w 135731"/>
                    <a:gd name="connsiteY21" fmla="*/ 67462 h 116041"/>
                    <a:gd name="connsiteX22" fmla="*/ 133350 w 135731"/>
                    <a:gd name="connsiteY22" fmla="*/ 36506 h 116041"/>
                    <a:gd name="connsiteX23" fmla="*/ 121444 w 135731"/>
                    <a:gd name="connsiteY23" fmla="*/ 31743 h 116041"/>
                    <a:gd name="connsiteX24" fmla="*/ 100012 w 135731"/>
                    <a:gd name="connsiteY24" fmla="*/ 26981 h 116041"/>
                    <a:gd name="connsiteX25" fmla="*/ 83344 w 135731"/>
                    <a:gd name="connsiteY25" fmla="*/ 22218 h 116041"/>
                    <a:gd name="connsiteX26" fmla="*/ 76200 w 135731"/>
                    <a:gd name="connsiteY26" fmla="*/ 34125 h 11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5731" h="116041">
                      <a:moveTo>
                        <a:pt x="76200" y="34125"/>
                      </a:moveTo>
                      <a:lnTo>
                        <a:pt x="76200" y="34125"/>
                      </a:lnTo>
                      <a:cubicBezTo>
                        <a:pt x="64294" y="23806"/>
                        <a:pt x="53165" y="12514"/>
                        <a:pt x="40481" y="3168"/>
                      </a:cubicBezTo>
                      <a:cubicBezTo>
                        <a:pt x="37846" y="1227"/>
                        <a:pt x="33470" y="-1308"/>
                        <a:pt x="30956" y="787"/>
                      </a:cubicBezTo>
                      <a:cubicBezTo>
                        <a:pt x="27100" y="4001"/>
                        <a:pt x="27782" y="10312"/>
                        <a:pt x="26194" y="15075"/>
                      </a:cubicBezTo>
                      <a:lnTo>
                        <a:pt x="23812" y="22218"/>
                      </a:lnTo>
                      <a:cubicBezTo>
                        <a:pt x="24606" y="27774"/>
                        <a:pt x="24932" y="33418"/>
                        <a:pt x="26194" y="38887"/>
                      </a:cubicBezTo>
                      <a:cubicBezTo>
                        <a:pt x="27323" y="43779"/>
                        <a:pt x="30956" y="53175"/>
                        <a:pt x="30956" y="53175"/>
                      </a:cubicBezTo>
                      <a:cubicBezTo>
                        <a:pt x="25146" y="55111"/>
                        <a:pt x="21285" y="55702"/>
                        <a:pt x="16669" y="60318"/>
                      </a:cubicBezTo>
                      <a:cubicBezTo>
                        <a:pt x="5898" y="71089"/>
                        <a:pt x="18669" y="65208"/>
                        <a:pt x="4762" y="69843"/>
                      </a:cubicBezTo>
                      <a:cubicBezTo>
                        <a:pt x="3175" y="73018"/>
                        <a:pt x="0" y="75818"/>
                        <a:pt x="0" y="79368"/>
                      </a:cubicBezTo>
                      <a:cubicBezTo>
                        <a:pt x="0" y="86550"/>
                        <a:pt x="7445" y="87406"/>
                        <a:pt x="11906" y="88893"/>
                      </a:cubicBezTo>
                      <a:cubicBezTo>
                        <a:pt x="28532" y="105519"/>
                        <a:pt x="10110" y="89228"/>
                        <a:pt x="26194" y="98418"/>
                      </a:cubicBezTo>
                      <a:cubicBezTo>
                        <a:pt x="46378" y="109952"/>
                        <a:pt x="26483" y="102483"/>
                        <a:pt x="42862" y="107943"/>
                      </a:cubicBezTo>
                      <a:cubicBezTo>
                        <a:pt x="52155" y="114139"/>
                        <a:pt x="59668" y="121331"/>
                        <a:pt x="73819" y="110325"/>
                      </a:cubicBezTo>
                      <a:cubicBezTo>
                        <a:pt x="77630" y="107361"/>
                        <a:pt x="72231" y="100800"/>
                        <a:pt x="71437" y="96037"/>
                      </a:cubicBezTo>
                      <a:cubicBezTo>
                        <a:pt x="72231" y="91275"/>
                        <a:pt x="71424" y="85942"/>
                        <a:pt x="73819" y="81750"/>
                      </a:cubicBezTo>
                      <a:cubicBezTo>
                        <a:pt x="75064" y="79571"/>
                        <a:pt x="78452" y="79368"/>
                        <a:pt x="80962" y="79368"/>
                      </a:cubicBezTo>
                      <a:cubicBezTo>
                        <a:pt x="92895" y="79368"/>
                        <a:pt x="104775" y="80956"/>
                        <a:pt x="116681" y="81750"/>
                      </a:cubicBezTo>
                      <a:cubicBezTo>
                        <a:pt x="119856" y="80956"/>
                        <a:pt x="123059" y="80267"/>
                        <a:pt x="126206" y="79368"/>
                      </a:cubicBezTo>
                      <a:cubicBezTo>
                        <a:pt x="128620" y="78678"/>
                        <a:pt x="131782" y="78947"/>
                        <a:pt x="133350" y="76987"/>
                      </a:cubicBezTo>
                      <a:cubicBezTo>
                        <a:pt x="135394" y="74431"/>
                        <a:pt x="134937" y="70637"/>
                        <a:pt x="135731" y="67462"/>
                      </a:cubicBezTo>
                      <a:cubicBezTo>
                        <a:pt x="134937" y="57143"/>
                        <a:pt x="137193" y="46115"/>
                        <a:pt x="133350" y="36506"/>
                      </a:cubicBezTo>
                      <a:cubicBezTo>
                        <a:pt x="131763" y="32537"/>
                        <a:pt x="125446" y="33244"/>
                        <a:pt x="121444" y="31743"/>
                      </a:cubicBezTo>
                      <a:cubicBezTo>
                        <a:pt x="112067" y="28227"/>
                        <a:pt x="112260" y="29022"/>
                        <a:pt x="100012" y="26981"/>
                      </a:cubicBezTo>
                      <a:cubicBezTo>
                        <a:pt x="95499" y="25477"/>
                        <a:pt x="87825" y="22716"/>
                        <a:pt x="83344" y="22218"/>
                      </a:cubicBezTo>
                      <a:cubicBezTo>
                        <a:pt x="79399" y="21780"/>
                        <a:pt x="77391" y="32141"/>
                        <a:pt x="76200" y="34125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204" name="Grafik 2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505" y="4932277"/>
              <a:ext cx="202426" cy="222854"/>
            </a:xfrm>
            <a:prstGeom prst="rect">
              <a:avLst/>
            </a:prstGeom>
          </p:spPr>
        </p:pic>
      </p:grpSp>
      <p:grpSp>
        <p:nvGrpSpPr>
          <p:cNvPr id="243" name="Gruppieren 242"/>
          <p:cNvGrpSpPr/>
          <p:nvPr/>
        </p:nvGrpSpPr>
        <p:grpSpPr>
          <a:xfrm>
            <a:off x="8796989" y="916169"/>
            <a:ext cx="319142" cy="216581"/>
            <a:chOff x="128144" y="2996952"/>
            <a:chExt cx="673304" cy="720080"/>
          </a:xfrm>
        </p:grpSpPr>
        <p:sp>
          <p:nvSpPr>
            <p:cNvPr id="244" name="Trapezoid 243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Rechtwinkliges Dreieck 245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Rechtwinkliges Dreieck 246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Rechteck 249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Rechteck 250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Rechteck 251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5" name="Gruppieren 254"/>
          <p:cNvGrpSpPr/>
          <p:nvPr/>
        </p:nvGrpSpPr>
        <p:grpSpPr>
          <a:xfrm>
            <a:off x="9162537" y="982866"/>
            <a:ext cx="236723" cy="201185"/>
            <a:chOff x="3065620" y="3495219"/>
            <a:chExt cx="432375" cy="433110"/>
          </a:xfrm>
        </p:grpSpPr>
        <p:sp>
          <p:nvSpPr>
            <p:cNvPr id="256" name="Rechteck 255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257" name="Gruppieren 256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260" name="Ellipse 259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Ellipse 260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Ellipse 261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63" name="Gerader Verbinder 262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64" name="Gerader Verbinder 263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65" name="Gerader Verbinder 264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66" name="Gerader Verbinder 265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58" name="Trapezoid 257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Rechteck 258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1" name="Rechteck 190"/>
          <p:cNvSpPr/>
          <p:nvPr/>
        </p:nvSpPr>
        <p:spPr bwMode="auto">
          <a:xfrm>
            <a:off x="4778417" y="870025"/>
            <a:ext cx="3960384" cy="360713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4" name="Rechteck 193"/>
          <p:cNvSpPr/>
          <p:nvPr/>
        </p:nvSpPr>
        <p:spPr bwMode="auto">
          <a:xfrm>
            <a:off x="2674249" y="862676"/>
            <a:ext cx="2099413" cy="360713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2" name="Rechteck 191"/>
          <p:cNvSpPr/>
          <p:nvPr/>
        </p:nvSpPr>
        <p:spPr>
          <a:xfrm>
            <a:off x="7082614" y="876764"/>
            <a:ext cx="1661724" cy="332345"/>
          </a:xfrm>
          <a:prstGeom prst="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marL="542925"/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92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merchants</a:t>
            </a:r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</a:t>
            </a:r>
            <a:b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923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923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transporters</a:t>
            </a:r>
            <a:endParaRPr lang="de-CH" sz="923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Abgerundetes Rechteck 196"/>
          <p:cNvSpPr/>
          <p:nvPr/>
        </p:nvSpPr>
        <p:spPr>
          <a:xfrm>
            <a:off x="7072264" y="870681"/>
            <a:ext cx="1677614" cy="339971"/>
          </a:xfrm>
          <a:prstGeom prst="roundRect">
            <a:avLst/>
          </a:prstGeom>
          <a:noFill/>
          <a:ln w="31750">
            <a:solidFill>
              <a:srgbClr val="FFFF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4" name="Grafik 2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452" y="949257"/>
            <a:ext cx="469997" cy="208288"/>
          </a:xfrm>
          <a:prstGeom prst="rect">
            <a:avLst/>
          </a:prstGeom>
        </p:spPr>
      </p:pic>
      <p:sp>
        <p:nvSpPr>
          <p:cNvPr id="267" name="Abgerundetes Rechteck 231"/>
          <p:cNvSpPr/>
          <p:nvPr/>
        </p:nvSpPr>
        <p:spPr>
          <a:xfrm>
            <a:off x="8728448" y="870681"/>
            <a:ext cx="1677614" cy="339971"/>
          </a:xfrm>
          <a:prstGeom prst="roundRect">
            <a:avLst/>
          </a:prstGeom>
          <a:noFill/>
          <a:ln w="31750" cap="flat" cmpd="sng" algn="ctr">
            <a:solidFill>
              <a:srgbClr val="FFFF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8" name="Abgerundetes Rechteck 230"/>
          <p:cNvSpPr/>
          <p:nvPr/>
        </p:nvSpPr>
        <p:spPr>
          <a:xfrm>
            <a:off x="8740353" y="3381346"/>
            <a:ext cx="1681591" cy="3344683"/>
          </a:xfrm>
          <a:prstGeom prst="roundRect">
            <a:avLst/>
          </a:prstGeom>
          <a:noFill/>
          <a:ln w="31750" cap="flat" cmpd="sng" algn="ctr">
            <a:solidFill>
              <a:srgbClr val="FFFF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9" name="Rechteck 268"/>
          <p:cNvSpPr/>
          <p:nvPr/>
        </p:nvSpPr>
        <p:spPr bwMode="auto">
          <a:xfrm>
            <a:off x="8777114" y="830528"/>
            <a:ext cx="2099413" cy="480108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0" name="Line 26"/>
          <p:cNvSpPr>
            <a:spLocks noChangeShapeType="1"/>
          </p:cNvSpPr>
          <p:nvPr/>
        </p:nvSpPr>
        <p:spPr bwMode="auto">
          <a:xfrm>
            <a:off x="4501406" y="2878167"/>
            <a:ext cx="4386949" cy="742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non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71" name="Line 26"/>
          <p:cNvSpPr>
            <a:spLocks noChangeShapeType="1"/>
          </p:cNvSpPr>
          <p:nvPr/>
        </p:nvSpPr>
        <p:spPr bwMode="auto">
          <a:xfrm flipH="1">
            <a:off x="8888355" y="2545824"/>
            <a:ext cx="0" cy="34764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72" name="Abgerundetes Rechteck 195"/>
          <p:cNvSpPr/>
          <p:nvPr/>
        </p:nvSpPr>
        <p:spPr>
          <a:xfrm>
            <a:off x="8895569" y="4872235"/>
            <a:ext cx="140123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restriction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must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pasteurised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3" name="Abgerundetes Rechteck 196"/>
          <p:cNvSpPr/>
          <p:nvPr/>
        </p:nvSpPr>
        <p:spPr>
          <a:xfrm>
            <a:off x="8848912" y="6268082"/>
            <a:ext cx="1514358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from restriction zones must be </a:t>
            </a:r>
            <a:r>
              <a:rPr kumimoji="0" lang="en-US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pasteurised</a:t>
            </a:r>
            <a:endParaRPr kumimoji="0" lang="en-US" sz="738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4" name="Line 26"/>
          <p:cNvSpPr>
            <a:spLocks noChangeShapeType="1"/>
          </p:cNvSpPr>
          <p:nvPr/>
        </p:nvSpPr>
        <p:spPr bwMode="auto">
          <a:xfrm>
            <a:off x="4654156" y="3409918"/>
            <a:ext cx="4254011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75" name="Textfeld 274"/>
          <p:cNvSpPr txBox="1"/>
          <p:nvPr/>
        </p:nvSpPr>
        <p:spPr>
          <a:xfrm>
            <a:off x="8841698" y="3476388"/>
            <a:ext cx="864096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Permission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obtained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6" name="Flussdiagramm: Verzweigung 275"/>
          <p:cNvSpPr/>
          <p:nvPr/>
        </p:nvSpPr>
        <p:spPr>
          <a:xfrm>
            <a:off x="9107573" y="3777809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7" name="Line 26"/>
          <p:cNvSpPr>
            <a:spLocks noChangeShapeType="1"/>
          </p:cNvSpPr>
          <p:nvPr/>
        </p:nvSpPr>
        <p:spPr bwMode="auto">
          <a:xfrm flipV="1">
            <a:off x="8908167" y="3941670"/>
            <a:ext cx="199407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78" name="Line 26"/>
          <p:cNvSpPr>
            <a:spLocks noChangeShapeType="1"/>
          </p:cNvSpPr>
          <p:nvPr/>
        </p:nvSpPr>
        <p:spPr bwMode="auto">
          <a:xfrm flipH="1">
            <a:off x="8908167" y="3409919"/>
            <a:ext cx="0" cy="531751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79" name="Line 26"/>
          <p:cNvSpPr>
            <a:spLocks noChangeShapeType="1"/>
          </p:cNvSpPr>
          <p:nvPr/>
        </p:nvSpPr>
        <p:spPr bwMode="auto">
          <a:xfrm>
            <a:off x="9272946" y="4137207"/>
            <a:ext cx="0" cy="717443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80" name="Textfeld 279"/>
          <p:cNvSpPr txBox="1"/>
          <p:nvPr/>
        </p:nvSpPr>
        <p:spPr>
          <a:xfrm rot="16200000">
            <a:off x="9011472" y="4119548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281" name="Abgerundetes Rechteck 204"/>
          <p:cNvSpPr/>
          <p:nvPr/>
        </p:nvSpPr>
        <p:spPr>
          <a:xfrm>
            <a:off x="9439919" y="4288442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restriction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2" name="Textfeld 281"/>
          <p:cNvSpPr txBox="1"/>
          <p:nvPr/>
        </p:nvSpPr>
        <p:spPr>
          <a:xfrm>
            <a:off x="9430264" y="3781524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Line 26"/>
          <p:cNvSpPr>
            <a:spLocks noChangeShapeType="1"/>
          </p:cNvSpPr>
          <p:nvPr/>
        </p:nvSpPr>
        <p:spPr bwMode="auto">
          <a:xfrm>
            <a:off x="9459548" y="3941670"/>
            <a:ext cx="41844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84" name="Line 26"/>
          <p:cNvSpPr>
            <a:spLocks noChangeShapeType="1"/>
          </p:cNvSpPr>
          <p:nvPr/>
        </p:nvSpPr>
        <p:spPr bwMode="auto">
          <a:xfrm flipH="1">
            <a:off x="9877992" y="3941670"/>
            <a:ext cx="0" cy="33234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85" name="Textfeld 284"/>
          <p:cNvSpPr txBox="1"/>
          <p:nvPr/>
        </p:nvSpPr>
        <p:spPr>
          <a:xfrm>
            <a:off x="8718575" y="5337517"/>
            <a:ext cx="864096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Permission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obtained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6" name="Flussdiagramm: Verzweigung 285"/>
          <p:cNvSpPr/>
          <p:nvPr/>
        </p:nvSpPr>
        <p:spPr>
          <a:xfrm>
            <a:off x="8974635" y="5632838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Line 26"/>
          <p:cNvSpPr>
            <a:spLocks noChangeShapeType="1"/>
          </p:cNvSpPr>
          <p:nvPr/>
        </p:nvSpPr>
        <p:spPr bwMode="auto">
          <a:xfrm flipH="1">
            <a:off x="9146834" y="5982576"/>
            <a:ext cx="0" cy="26587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B050"/>
              </a:solidFill>
              <a:latin typeface="Times" panose="02020603050405020304" pitchFamily="18" charset="0"/>
            </a:endParaRPr>
          </a:p>
        </p:txBody>
      </p:sp>
      <p:sp>
        <p:nvSpPr>
          <p:cNvPr id="288" name="Textfeld 287"/>
          <p:cNvSpPr txBox="1"/>
          <p:nvPr/>
        </p:nvSpPr>
        <p:spPr>
          <a:xfrm rot="16200000">
            <a:off x="8861141" y="5953196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289" name="Abgerundetes Rechteck 212"/>
          <p:cNvSpPr/>
          <p:nvPr/>
        </p:nvSpPr>
        <p:spPr>
          <a:xfrm>
            <a:off x="9506388" y="5802800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restriction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0" name="Textfeld 289"/>
          <p:cNvSpPr txBox="1"/>
          <p:nvPr/>
        </p:nvSpPr>
        <p:spPr>
          <a:xfrm>
            <a:off x="9488994" y="5499900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Line 26"/>
          <p:cNvSpPr>
            <a:spLocks noChangeShapeType="1"/>
          </p:cNvSpPr>
          <p:nvPr/>
        </p:nvSpPr>
        <p:spPr bwMode="auto">
          <a:xfrm>
            <a:off x="9306980" y="5802800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92" name="Line 26"/>
          <p:cNvSpPr>
            <a:spLocks noChangeShapeType="1"/>
          </p:cNvSpPr>
          <p:nvPr/>
        </p:nvSpPr>
        <p:spPr bwMode="auto">
          <a:xfrm>
            <a:off x="8796689" y="5798190"/>
            <a:ext cx="177946" cy="461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93" name="Line 26"/>
          <p:cNvSpPr>
            <a:spLocks noChangeShapeType="1"/>
          </p:cNvSpPr>
          <p:nvPr/>
        </p:nvSpPr>
        <p:spPr bwMode="auto">
          <a:xfrm flipH="1" flipV="1">
            <a:off x="9439918" y="5669862"/>
            <a:ext cx="0" cy="1329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94" name="Line 26"/>
          <p:cNvSpPr>
            <a:spLocks noChangeShapeType="1"/>
          </p:cNvSpPr>
          <p:nvPr/>
        </p:nvSpPr>
        <p:spPr bwMode="auto">
          <a:xfrm>
            <a:off x="9439918" y="5669862"/>
            <a:ext cx="46528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95" name="Line 26"/>
          <p:cNvSpPr>
            <a:spLocks noChangeShapeType="1"/>
          </p:cNvSpPr>
          <p:nvPr/>
        </p:nvSpPr>
        <p:spPr bwMode="auto">
          <a:xfrm flipH="1">
            <a:off x="9887064" y="5676551"/>
            <a:ext cx="7054" cy="12624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96" name="Line 26"/>
          <p:cNvSpPr>
            <a:spLocks noChangeShapeType="1"/>
          </p:cNvSpPr>
          <p:nvPr/>
        </p:nvSpPr>
        <p:spPr bwMode="auto">
          <a:xfrm flipH="1">
            <a:off x="8796689" y="3542857"/>
            <a:ext cx="0" cy="225994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97" name="Line 26"/>
          <p:cNvSpPr>
            <a:spLocks noChangeShapeType="1"/>
          </p:cNvSpPr>
          <p:nvPr/>
        </p:nvSpPr>
        <p:spPr bwMode="auto">
          <a:xfrm flipV="1">
            <a:off x="4654156" y="3540620"/>
            <a:ext cx="4142533" cy="223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298" name="Gruppieren 172"/>
          <p:cNvGrpSpPr/>
          <p:nvPr/>
        </p:nvGrpSpPr>
        <p:grpSpPr>
          <a:xfrm>
            <a:off x="9019232" y="2291579"/>
            <a:ext cx="1331439" cy="520120"/>
            <a:chOff x="8420711" y="1988840"/>
            <a:chExt cx="1215479" cy="563463"/>
          </a:xfrm>
        </p:grpSpPr>
        <p:sp>
          <p:nvSpPr>
            <p:cNvPr id="299" name="Abgerundetes Rechteck 222"/>
            <p:cNvSpPr/>
            <p:nvPr/>
          </p:nvSpPr>
          <p:spPr>
            <a:xfrm>
              <a:off x="8420713" y="1988840"/>
              <a:ext cx="1212808" cy="560434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3231" rIns="33231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Application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for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receiving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and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processing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milk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from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protection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and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surveillance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zones</a:t>
              </a:r>
              <a:endPara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00" name="Gerade Verbindung 154"/>
            <p:cNvCxnSpPr>
              <a:stCxn id="302" idx="0"/>
            </p:cNvCxnSpPr>
            <p:nvPr/>
          </p:nvCxnSpPr>
          <p:spPr>
            <a:xfrm flipV="1">
              <a:off x="8531794" y="2545331"/>
              <a:ext cx="1029716" cy="2999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</p:cxnSp>
        <p:sp>
          <p:nvSpPr>
            <p:cNvPr id="301" name="Bogen 300"/>
            <p:cNvSpPr/>
            <p:nvPr/>
          </p:nvSpPr>
          <p:spPr>
            <a:xfrm rot="5400000">
              <a:off x="9408621" y="2324734"/>
              <a:ext cx="239114" cy="216024"/>
            </a:xfrm>
            <a:prstGeom prst="arc">
              <a:avLst>
                <a:gd name="adj1" fmla="val 15599859"/>
                <a:gd name="adj2" fmla="val 267449"/>
              </a:avLst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Bogen 301"/>
            <p:cNvSpPr/>
            <p:nvPr/>
          </p:nvSpPr>
          <p:spPr>
            <a:xfrm rot="10800000">
              <a:off x="8420711" y="2333808"/>
              <a:ext cx="190507" cy="216024"/>
            </a:xfrm>
            <a:prstGeom prst="arc">
              <a:avLst>
                <a:gd name="adj1" fmla="val 15599859"/>
                <a:gd name="adj2" fmla="val 267449"/>
              </a:avLst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03" name="Gerade Verbindung 161"/>
            <p:cNvCxnSpPr/>
            <p:nvPr/>
          </p:nvCxnSpPr>
          <p:spPr>
            <a:xfrm flipH="1" flipV="1">
              <a:off x="8420712" y="2204864"/>
              <a:ext cx="443" cy="22767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304" name="Gerade Verbindung 169"/>
            <p:cNvCxnSpPr/>
            <p:nvPr/>
          </p:nvCxnSpPr>
          <p:spPr>
            <a:xfrm flipH="1" flipV="1">
              <a:off x="9631164" y="2214389"/>
              <a:ext cx="3678" cy="204568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sp>
        <p:nvSpPr>
          <p:cNvPr id="305" name="Line 26"/>
          <p:cNvSpPr>
            <a:spLocks noChangeShapeType="1"/>
          </p:cNvSpPr>
          <p:nvPr/>
        </p:nvSpPr>
        <p:spPr bwMode="auto">
          <a:xfrm flipH="1">
            <a:off x="8888355" y="2553250"/>
            <a:ext cx="114703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87" name="Abgerundetes Rechteck 186"/>
          <p:cNvSpPr/>
          <p:nvPr/>
        </p:nvSpPr>
        <p:spPr>
          <a:xfrm>
            <a:off x="7062747" y="3371171"/>
            <a:ext cx="1681591" cy="3344683"/>
          </a:xfrm>
          <a:prstGeom prst="roundRect">
            <a:avLst/>
          </a:prstGeom>
          <a:noFill/>
          <a:ln w="31750">
            <a:solidFill>
              <a:srgbClr val="FFFF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rIns="33231" rtlCol="0" anchor="ctr"/>
          <a:lstStyle/>
          <a:p>
            <a:pPr algn="ctr"/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6" name="Picture 2" descr="http://www.lkv-nrw.de/typo3temp/pics/39cc7e201f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7400" y="4592587"/>
            <a:ext cx="1792276" cy="1346797"/>
          </a:xfrm>
          <a:prstGeom prst="rect">
            <a:avLst/>
          </a:prstGeom>
          <a:noFill/>
        </p:spPr>
      </p:pic>
      <p:sp>
        <p:nvSpPr>
          <p:cNvPr id="307" name="Rechteck 306"/>
          <p:cNvSpPr/>
          <p:nvPr/>
        </p:nvSpPr>
        <p:spPr bwMode="auto">
          <a:xfrm>
            <a:off x="7059298" y="829970"/>
            <a:ext cx="2099413" cy="480108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5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25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7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75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25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/>
      <p:bldP spid="159" grpId="0" animBg="1"/>
      <p:bldP spid="160" grpId="0" animBg="1"/>
      <p:bldP spid="161" grpId="0" animBg="1"/>
      <p:bldP spid="162" grpId="0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80" grpId="0" animBg="1"/>
      <p:bldP spid="181" grpId="0" animBg="1"/>
      <p:bldP spid="182" grpId="0" animBg="1"/>
      <p:bldP spid="183" grpId="0" animBg="1"/>
      <p:bldP spid="194" grpId="0" animBg="1"/>
      <p:bldP spid="197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/>
      <p:bldP spid="276" grpId="0" animBg="1"/>
      <p:bldP spid="277" grpId="0" animBg="1"/>
      <p:bldP spid="278" grpId="0" animBg="1"/>
      <p:bldP spid="279" grpId="0" animBg="1"/>
      <p:bldP spid="280" grpId="0"/>
      <p:bldP spid="281" grpId="0" animBg="1"/>
      <p:bldP spid="282" grpId="0"/>
      <p:bldP spid="283" grpId="0" animBg="1"/>
      <p:bldP spid="284" grpId="0" animBg="1"/>
      <p:bldP spid="285" grpId="0"/>
      <p:bldP spid="286" grpId="0" animBg="1"/>
      <p:bldP spid="287" grpId="0" animBg="1"/>
      <p:bldP spid="288" grpId="0"/>
      <p:bldP spid="289" grpId="0" animBg="1"/>
      <p:bldP spid="290" grpId="0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305" grpId="0" animBg="1"/>
      <p:bldP spid="187" grpId="0" animBg="1"/>
      <p:bldP spid="3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erade Verbindung 67"/>
          <p:cNvCxnSpPr/>
          <p:nvPr/>
        </p:nvCxnSpPr>
        <p:spPr>
          <a:xfrm>
            <a:off x="2629198" y="5330182"/>
            <a:ext cx="7776864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" name="Abgerundetes Rechteck 1"/>
          <p:cNvSpPr/>
          <p:nvPr/>
        </p:nvSpPr>
        <p:spPr>
          <a:xfrm>
            <a:off x="2762136" y="3336114"/>
            <a:ext cx="864096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Organising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conducting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training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>
            <a:off x="3626232" y="3469052"/>
            <a:ext cx="132938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Line 26"/>
          <p:cNvSpPr>
            <a:spLocks noChangeShapeType="1"/>
          </p:cNvSpPr>
          <p:nvPr/>
        </p:nvSpPr>
        <p:spPr bwMode="auto">
          <a:xfrm flipV="1">
            <a:off x="3626232" y="3402583"/>
            <a:ext cx="132938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triangl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759170" y="3336114"/>
            <a:ext cx="866157" cy="384386"/>
            <a:chOff x="2504728" y="2924944"/>
            <a:chExt cx="938337" cy="416418"/>
          </a:xfrm>
        </p:grpSpPr>
        <p:sp>
          <p:nvSpPr>
            <p:cNvPr id="6" name="Abgerundetes Rechteck 5"/>
            <p:cNvSpPr/>
            <p:nvPr/>
          </p:nvSpPr>
          <p:spPr>
            <a:xfrm>
              <a:off x="2504728" y="2924944"/>
              <a:ext cx="936104" cy="416418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3231" rIns="33231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Dealing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/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treating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applications</a:t>
              </a:r>
              <a:endPara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7" name="Gerade Verbindung 204"/>
            <p:cNvCxnSpPr/>
            <p:nvPr/>
          </p:nvCxnSpPr>
          <p:spPr>
            <a:xfrm>
              <a:off x="2576736" y="3337942"/>
              <a:ext cx="792088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</p:cxnSp>
        <p:sp>
          <p:nvSpPr>
            <p:cNvPr id="8" name="Bogen 7"/>
            <p:cNvSpPr/>
            <p:nvPr/>
          </p:nvSpPr>
          <p:spPr>
            <a:xfrm rot="5400000">
              <a:off x="3297933" y="3192809"/>
              <a:ext cx="144016" cy="146249"/>
            </a:xfrm>
            <a:prstGeom prst="arc">
              <a:avLst>
                <a:gd name="adj1" fmla="val 15599859"/>
                <a:gd name="adj2" fmla="val 267449"/>
              </a:avLst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Bogen 8"/>
            <p:cNvSpPr/>
            <p:nvPr/>
          </p:nvSpPr>
          <p:spPr>
            <a:xfrm rot="10800000">
              <a:off x="2511078" y="3265933"/>
              <a:ext cx="144016" cy="72008"/>
            </a:xfrm>
            <a:prstGeom prst="arc">
              <a:avLst>
                <a:gd name="adj1" fmla="val 15599859"/>
                <a:gd name="adj2" fmla="val 267449"/>
              </a:avLst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" name="Gerade Verbindung 207"/>
            <p:cNvCxnSpPr>
              <a:stCxn id="9" idx="2"/>
            </p:cNvCxnSpPr>
            <p:nvPr/>
          </p:nvCxnSpPr>
          <p:spPr>
            <a:xfrm flipH="1" flipV="1">
              <a:off x="2504728" y="3116722"/>
              <a:ext cx="7210" cy="179669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11" name="Gerade Verbindung 208"/>
            <p:cNvCxnSpPr/>
            <p:nvPr/>
          </p:nvCxnSpPr>
          <p:spPr>
            <a:xfrm flipH="1" flipV="1">
              <a:off x="3440832" y="3130299"/>
              <a:ext cx="635" cy="15468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sp>
        <p:nvSpPr>
          <p:cNvPr id="12" name="Rechteck 11"/>
          <p:cNvSpPr/>
          <p:nvPr/>
        </p:nvSpPr>
        <p:spPr bwMode="auto">
          <a:xfrm>
            <a:off x="1261046" y="5922863"/>
            <a:ext cx="9073008" cy="5760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 flipV="1">
            <a:off x="2429791" y="1300774"/>
            <a:ext cx="66468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14" name="Gerade Verbindung 60"/>
          <p:cNvCxnSpPr/>
          <p:nvPr/>
        </p:nvCxnSpPr>
        <p:spPr>
          <a:xfrm>
            <a:off x="4756203" y="1209109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Ellipse 14"/>
          <p:cNvSpPr/>
          <p:nvPr/>
        </p:nvSpPr>
        <p:spPr>
          <a:xfrm>
            <a:off x="2230384" y="1209109"/>
            <a:ext cx="199407" cy="19940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824100" y="801782"/>
            <a:ext cx="1006049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FMD-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outbreak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de-CH" sz="738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Switzerland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2762136" y="1530375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2762136" y="2143023"/>
            <a:ext cx="731158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Killing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disposal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2762136" y="2730165"/>
            <a:ext cx="1607672" cy="384386"/>
          </a:xfrm>
          <a:prstGeom prst="roundRect">
            <a:avLst/>
          </a:prstGeom>
          <a:solidFill>
            <a:srgbClr val="FF0000">
              <a:alpha val="19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Cleaning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disinfection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3731741" y="1807693"/>
            <a:ext cx="957188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Define the protection and surveillance zones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691476" y="876764"/>
            <a:ext cx="208013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</a:t>
            </a:r>
          </a:p>
        </p:txBody>
      </p:sp>
      <p:sp>
        <p:nvSpPr>
          <p:cNvPr id="22" name="Rechteck 21"/>
          <p:cNvSpPr/>
          <p:nvPr/>
        </p:nvSpPr>
        <p:spPr>
          <a:xfrm>
            <a:off x="4763011" y="876764"/>
            <a:ext cx="2319605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44767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producers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farmers</a:t>
            </a:r>
            <a:endParaRPr kumimoji="0" lang="de-CH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3" name="Gerade Verbindung 17"/>
          <p:cNvCxnSpPr/>
          <p:nvPr/>
        </p:nvCxnSpPr>
        <p:spPr>
          <a:xfrm>
            <a:off x="2695667" y="1209109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" name="Textfeld 23"/>
          <p:cNvSpPr txBox="1"/>
          <p:nvPr/>
        </p:nvSpPr>
        <p:spPr>
          <a:xfrm rot="18197596">
            <a:off x="1759523" y="2027474"/>
            <a:ext cx="119644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Standstill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3544649" y="1317496"/>
            <a:ext cx="1144918" cy="40893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Counselling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committee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sector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3824833" y="2287403"/>
            <a:ext cx="864096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Information /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stakeholders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3094480" y="1929188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5428107" y="1688819"/>
            <a:ext cx="72394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5428107" y="2220570"/>
            <a:ext cx="72394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Storage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raw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on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9274030" y="1674391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</a:t>
            </a: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3094480" y="2527409"/>
            <a:ext cx="0" cy="199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32" name="Gerade Verbindung 64"/>
          <p:cNvCxnSpPr/>
          <p:nvPr/>
        </p:nvCxnSpPr>
        <p:spPr>
          <a:xfrm>
            <a:off x="4556797" y="3203177"/>
            <a:ext cx="5849265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3" name="Gerade Verbindung 68"/>
          <p:cNvCxnSpPr/>
          <p:nvPr/>
        </p:nvCxnSpPr>
        <p:spPr>
          <a:xfrm>
            <a:off x="2629198" y="6726030"/>
            <a:ext cx="7776864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4" name="Abgerundetes Rechteck 33"/>
          <p:cNvSpPr/>
          <p:nvPr/>
        </p:nvSpPr>
        <p:spPr>
          <a:xfrm>
            <a:off x="7282022" y="1688819"/>
            <a:ext cx="99703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V="1">
            <a:off x="4705554" y="2405920"/>
            <a:ext cx="64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4705793" y="2490915"/>
            <a:ext cx="126785" cy="152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7" name="Line 26"/>
          <p:cNvSpPr>
            <a:spLocks noChangeShapeType="1"/>
          </p:cNvSpPr>
          <p:nvPr/>
        </p:nvSpPr>
        <p:spPr bwMode="auto">
          <a:xfrm flipV="1">
            <a:off x="4703053" y="2580019"/>
            <a:ext cx="198556" cy="127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>
            <a:off x="4756203" y="1275578"/>
            <a:ext cx="0" cy="112997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4822672" y="1360944"/>
            <a:ext cx="0" cy="112997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>
            <a:off x="4756204" y="1275578"/>
            <a:ext cx="485223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 flipV="1">
            <a:off x="4831465" y="1359631"/>
            <a:ext cx="292463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7747304" y="1367242"/>
            <a:ext cx="8793" cy="2894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>
            <a:off x="4889141" y="1474985"/>
            <a:ext cx="1102" cy="110052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 flipV="1">
            <a:off x="4889141" y="1474985"/>
            <a:ext cx="86409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6152051" y="1873798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>
            <a:off x="6284989" y="1873798"/>
            <a:ext cx="0" cy="46528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 flipV="1">
            <a:off x="6152051" y="2339081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>
            <a:off x="4955610" y="2405550"/>
            <a:ext cx="46528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2296853" y="1527026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2296853" y="2604956"/>
            <a:ext cx="0" cy="398814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non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 flipH="1">
            <a:off x="5753237" y="1474985"/>
            <a:ext cx="0" cy="1742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H="1">
            <a:off x="9608435" y="1275577"/>
            <a:ext cx="0" cy="37361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47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</a:endParaRPr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 flipH="1">
            <a:off x="3093656" y="1300774"/>
            <a:ext cx="824" cy="1631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 rot="16200000">
            <a:off x="992382" y="4970414"/>
            <a:ext cx="15658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Resume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milk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secure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conditions</a:t>
            </a:r>
            <a:endParaRPr lang="de-CH" sz="923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985726" y="1321483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1.</a:t>
            </a:r>
          </a:p>
        </p:txBody>
      </p:sp>
      <p:sp>
        <p:nvSpPr>
          <p:cNvPr id="56" name="Rechteck 55"/>
          <p:cNvSpPr/>
          <p:nvPr/>
        </p:nvSpPr>
        <p:spPr>
          <a:xfrm>
            <a:off x="970657" y="2849166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2.</a:t>
            </a:r>
          </a:p>
        </p:txBody>
      </p:sp>
      <p:sp>
        <p:nvSpPr>
          <p:cNvPr id="57" name="Rechteck 56"/>
          <p:cNvSpPr/>
          <p:nvPr/>
        </p:nvSpPr>
        <p:spPr>
          <a:xfrm>
            <a:off x="970822" y="4338687"/>
            <a:ext cx="620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3.</a:t>
            </a:r>
          </a:p>
        </p:txBody>
      </p:sp>
      <p:sp>
        <p:nvSpPr>
          <p:cNvPr id="58" name="Textfeld 57"/>
          <p:cNvSpPr txBox="1"/>
          <p:nvPr/>
        </p:nvSpPr>
        <p:spPr>
          <a:xfrm rot="16200000">
            <a:off x="984620" y="1929692"/>
            <a:ext cx="139584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Stop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9" name="Line 26"/>
          <p:cNvSpPr>
            <a:spLocks noChangeShapeType="1"/>
          </p:cNvSpPr>
          <p:nvPr/>
        </p:nvSpPr>
        <p:spPr bwMode="auto">
          <a:xfrm flipH="1" flipV="1">
            <a:off x="4413605" y="2870832"/>
            <a:ext cx="0" cy="33234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1415502" y="2988413"/>
            <a:ext cx="125162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incubation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923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de-CH" sz="923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pass</a:t>
            </a:r>
          </a:p>
        </p:txBody>
      </p:sp>
      <p:cxnSp>
        <p:nvCxnSpPr>
          <p:cNvPr id="61" name="Gerade Verbindung 63"/>
          <p:cNvCxnSpPr/>
          <p:nvPr/>
        </p:nvCxnSpPr>
        <p:spPr>
          <a:xfrm>
            <a:off x="10406062" y="1209109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4955610" y="2405550"/>
            <a:ext cx="0" cy="116844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4" name="Flussdiagramm: Verzweigung 103"/>
          <p:cNvSpPr/>
          <p:nvPr/>
        </p:nvSpPr>
        <p:spPr>
          <a:xfrm>
            <a:off x="5088548" y="3867866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Line 26"/>
          <p:cNvSpPr>
            <a:spLocks noChangeShapeType="1"/>
          </p:cNvSpPr>
          <p:nvPr/>
        </p:nvSpPr>
        <p:spPr bwMode="auto">
          <a:xfrm flipV="1">
            <a:off x="5429685" y="4000803"/>
            <a:ext cx="855304" cy="2637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106" name="Line 26"/>
          <p:cNvSpPr>
            <a:spLocks noChangeShapeType="1"/>
          </p:cNvSpPr>
          <p:nvPr/>
        </p:nvSpPr>
        <p:spPr bwMode="auto">
          <a:xfrm flipV="1">
            <a:off x="5252786" y="4200211"/>
            <a:ext cx="0" cy="93056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6152051" y="4414045"/>
            <a:ext cx="864096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Installing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hand-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point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6617334" y="3829141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09" name="Textfeld 108"/>
          <p:cNvSpPr txBox="1"/>
          <p:nvPr/>
        </p:nvSpPr>
        <p:spPr>
          <a:xfrm rot="16200000">
            <a:off x="4976823" y="4234073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4864205" y="3567823"/>
            <a:ext cx="930565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possible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1" name="Abgerundetes Rechteck 110"/>
          <p:cNvSpPr/>
          <p:nvPr/>
        </p:nvSpPr>
        <p:spPr>
          <a:xfrm>
            <a:off x="5686768" y="5596058"/>
            <a:ext cx="1262910" cy="53175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compliance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 </a:t>
            </a:r>
          </a:p>
        </p:txBody>
      </p:sp>
      <p:sp>
        <p:nvSpPr>
          <p:cNvPr id="112" name="Flussdiagramm: Verzweigung 111"/>
          <p:cNvSpPr/>
          <p:nvPr/>
        </p:nvSpPr>
        <p:spPr>
          <a:xfrm>
            <a:off x="5057053" y="5967644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Line 26"/>
          <p:cNvSpPr>
            <a:spLocks noChangeShapeType="1"/>
          </p:cNvSpPr>
          <p:nvPr/>
        </p:nvSpPr>
        <p:spPr bwMode="auto">
          <a:xfrm>
            <a:off x="5209018" y="6460154"/>
            <a:ext cx="46528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4" name="Textfeld 113"/>
          <p:cNvSpPr txBox="1"/>
          <p:nvPr/>
        </p:nvSpPr>
        <p:spPr>
          <a:xfrm rot="19738605">
            <a:off x="5372106" y="5912996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15" name="Textfeld 114"/>
          <p:cNvSpPr txBox="1"/>
          <p:nvPr/>
        </p:nvSpPr>
        <p:spPr>
          <a:xfrm>
            <a:off x="4629629" y="5557711"/>
            <a:ext cx="1129972" cy="43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Delivery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 </a:t>
            </a:r>
            <a:b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collection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centre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/ </a:t>
            </a:r>
            <a:b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cheese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dairy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6" name="Abgerundetes Rechteck 115"/>
          <p:cNvSpPr/>
          <p:nvPr/>
        </p:nvSpPr>
        <p:spPr>
          <a:xfrm>
            <a:off x="3130517" y="3849572"/>
            <a:ext cx="1113966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Clarifications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on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official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veterinarian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17" name="Line 26"/>
          <p:cNvSpPr>
            <a:spLocks noChangeShapeType="1"/>
          </p:cNvSpPr>
          <p:nvPr/>
        </p:nvSpPr>
        <p:spPr bwMode="auto">
          <a:xfrm flipH="1">
            <a:off x="5221486" y="6327216"/>
            <a:ext cx="0" cy="132938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8" name="Abgerundetes Rechteck 117"/>
          <p:cNvSpPr/>
          <p:nvPr/>
        </p:nvSpPr>
        <p:spPr>
          <a:xfrm>
            <a:off x="6159265" y="4898225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only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directly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farm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" name="Flussdiagramm: Verzweigung 118"/>
          <p:cNvSpPr/>
          <p:nvPr/>
        </p:nvSpPr>
        <p:spPr>
          <a:xfrm>
            <a:off x="6309018" y="3839867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5886175" y="3555355"/>
            <a:ext cx="119644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cans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/tank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trailers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farm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1" name="Line 26"/>
          <p:cNvSpPr>
            <a:spLocks noChangeShapeType="1"/>
          </p:cNvSpPr>
          <p:nvPr/>
        </p:nvSpPr>
        <p:spPr bwMode="auto">
          <a:xfrm>
            <a:off x="6019113" y="4266680"/>
            <a:ext cx="0" cy="79762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6027518" y="5064307"/>
            <a:ext cx="132938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123" name="Textfeld 122"/>
          <p:cNvSpPr txBox="1"/>
          <p:nvPr/>
        </p:nvSpPr>
        <p:spPr>
          <a:xfrm rot="21329161">
            <a:off x="5410864" y="3842385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24" name="Textfeld 123"/>
          <p:cNvSpPr txBox="1"/>
          <p:nvPr/>
        </p:nvSpPr>
        <p:spPr>
          <a:xfrm rot="16200000">
            <a:off x="5723605" y="4226334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Line 26"/>
          <p:cNvSpPr>
            <a:spLocks noChangeShapeType="1"/>
          </p:cNvSpPr>
          <p:nvPr/>
        </p:nvSpPr>
        <p:spPr bwMode="auto">
          <a:xfrm flipH="1">
            <a:off x="6550864" y="4266679"/>
            <a:ext cx="0" cy="13293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126" name="Abgerundetes Rechteck 125"/>
          <p:cNvSpPr/>
          <p:nvPr/>
        </p:nvSpPr>
        <p:spPr>
          <a:xfrm>
            <a:off x="5686768" y="6194278"/>
            <a:ext cx="1262910" cy="46528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according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 </a:t>
            </a:r>
          </a:p>
        </p:txBody>
      </p:sp>
      <p:sp>
        <p:nvSpPr>
          <p:cNvPr id="127" name="Line 26"/>
          <p:cNvSpPr>
            <a:spLocks noChangeShapeType="1"/>
          </p:cNvSpPr>
          <p:nvPr/>
        </p:nvSpPr>
        <p:spPr bwMode="auto">
          <a:xfrm flipV="1">
            <a:off x="5337801" y="5861934"/>
            <a:ext cx="332344" cy="19940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8" name="Textfeld 127"/>
          <p:cNvSpPr txBox="1"/>
          <p:nvPr/>
        </p:nvSpPr>
        <p:spPr>
          <a:xfrm rot="16200000">
            <a:off x="4943137" y="6252259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Line 26"/>
          <p:cNvSpPr>
            <a:spLocks noChangeShapeType="1"/>
          </p:cNvSpPr>
          <p:nvPr/>
        </p:nvSpPr>
        <p:spPr bwMode="auto">
          <a:xfrm flipV="1">
            <a:off x="6683802" y="4000803"/>
            <a:ext cx="132938" cy="1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130" name="Line 26"/>
          <p:cNvSpPr>
            <a:spLocks noChangeShapeType="1"/>
          </p:cNvSpPr>
          <p:nvPr/>
        </p:nvSpPr>
        <p:spPr bwMode="auto">
          <a:xfrm flipH="1">
            <a:off x="6484395" y="4200211"/>
            <a:ext cx="0" cy="6646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131" name="Line 26"/>
          <p:cNvSpPr>
            <a:spLocks noChangeShapeType="1"/>
          </p:cNvSpPr>
          <p:nvPr/>
        </p:nvSpPr>
        <p:spPr bwMode="auto">
          <a:xfrm>
            <a:off x="6019113" y="4266679"/>
            <a:ext cx="465282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132" name="Line 26"/>
          <p:cNvSpPr>
            <a:spLocks noChangeShapeType="1"/>
          </p:cNvSpPr>
          <p:nvPr/>
        </p:nvSpPr>
        <p:spPr bwMode="auto">
          <a:xfrm>
            <a:off x="6550864" y="4266679"/>
            <a:ext cx="265876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133" name="Line 26"/>
          <p:cNvSpPr>
            <a:spLocks noChangeShapeType="1"/>
          </p:cNvSpPr>
          <p:nvPr/>
        </p:nvSpPr>
        <p:spPr bwMode="auto">
          <a:xfrm flipH="1">
            <a:off x="6816740" y="4000804"/>
            <a:ext cx="0" cy="26587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sp>
        <p:nvSpPr>
          <p:cNvPr id="134" name="Line 26"/>
          <p:cNvSpPr>
            <a:spLocks noChangeShapeType="1"/>
          </p:cNvSpPr>
          <p:nvPr/>
        </p:nvSpPr>
        <p:spPr bwMode="auto">
          <a:xfrm flipV="1">
            <a:off x="4955610" y="5396651"/>
            <a:ext cx="132938" cy="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35" name="Abgerundetes Rechteck 134"/>
          <p:cNvSpPr/>
          <p:nvPr/>
        </p:nvSpPr>
        <p:spPr>
          <a:xfrm>
            <a:off x="5095762" y="5145203"/>
            <a:ext cx="923351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Safe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disposal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raw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</a:t>
            </a:r>
          </a:p>
        </p:txBody>
      </p:sp>
      <p:sp>
        <p:nvSpPr>
          <p:cNvPr id="136" name="Line 26"/>
          <p:cNvSpPr>
            <a:spLocks noChangeShapeType="1"/>
          </p:cNvSpPr>
          <p:nvPr/>
        </p:nvSpPr>
        <p:spPr bwMode="auto">
          <a:xfrm>
            <a:off x="4955610" y="3572546"/>
            <a:ext cx="0" cy="182410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37" name="Line 26"/>
          <p:cNvSpPr>
            <a:spLocks noChangeShapeType="1"/>
          </p:cNvSpPr>
          <p:nvPr/>
        </p:nvSpPr>
        <p:spPr bwMode="auto">
          <a:xfrm flipV="1">
            <a:off x="4251584" y="4042995"/>
            <a:ext cx="826415" cy="2035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40" name="Line 26"/>
          <p:cNvSpPr>
            <a:spLocks noChangeShapeType="1"/>
          </p:cNvSpPr>
          <p:nvPr/>
        </p:nvSpPr>
        <p:spPr bwMode="auto">
          <a:xfrm>
            <a:off x="2324082" y="3336116"/>
            <a:ext cx="8809" cy="598220"/>
          </a:xfrm>
          <a:prstGeom prst="line">
            <a:avLst/>
          </a:prstGeom>
          <a:noFill/>
          <a:ln w="25400">
            <a:solidFill>
              <a:srgbClr val="7030A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141" name="Line 26"/>
          <p:cNvSpPr>
            <a:spLocks noChangeShapeType="1"/>
          </p:cNvSpPr>
          <p:nvPr/>
        </p:nvSpPr>
        <p:spPr bwMode="auto">
          <a:xfrm flipH="1">
            <a:off x="2332890" y="5186166"/>
            <a:ext cx="0" cy="664689"/>
          </a:xfrm>
          <a:prstGeom prst="line">
            <a:avLst/>
          </a:prstGeom>
          <a:noFill/>
          <a:ln w="25400">
            <a:solidFill>
              <a:srgbClr val="00B050"/>
            </a:solidFill>
            <a:prstDash val="lgDash"/>
            <a:round/>
            <a:headEnd/>
            <a:tailEnd type="triangle" w="med" len="med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7149085" y="3518897"/>
            <a:ext cx="864096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Permission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obtained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3" name="Line 26"/>
          <p:cNvSpPr>
            <a:spLocks noChangeShapeType="1"/>
          </p:cNvSpPr>
          <p:nvPr/>
        </p:nvSpPr>
        <p:spPr bwMode="auto">
          <a:xfrm>
            <a:off x="7569360" y="4163187"/>
            <a:ext cx="10973" cy="69490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44" name="Abgerundetes Rechteck 143"/>
          <p:cNvSpPr/>
          <p:nvPr/>
        </p:nvSpPr>
        <p:spPr>
          <a:xfrm>
            <a:off x="7880243" y="4276494"/>
            <a:ext cx="72394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5" name="Abgerundetes Rechteck 144"/>
          <p:cNvSpPr/>
          <p:nvPr/>
        </p:nvSpPr>
        <p:spPr>
          <a:xfrm>
            <a:off x="7285613" y="4864900"/>
            <a:ext cx="1269273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according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set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Veterinary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Services</a:t>
            </a:r>
          </a:p>
        </p:txBody>
      </p:sp>
      <p:sp>
        <p:nvSpPr>
          <p:cNvPr id="146" name="Textfeld 145"/>
          <p:cNvSpPr txBox="1"/>
          <p:nvPr/>
        </p:nvSpPr>
        <p:spPr>
          <a:xfrm rot="16200000">
            <a:off x="7318859" y="4143248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47" name="Flussdiagramm: Verzweigung 146"/>
          <p:cNvSpPr/>
          <p:nvPr/>
        </p:nvSpPr>
        <p:spPr>
          <a:xfrm>
            <a:off x="7409644" y="3801397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Line 26"/>
          <p:cNvSpPr>
            <a:spLocks noChangeShapeType="1"/>
          </p:cNvSpPr>
          <p:nvPr/>
        </p:nvSpPr>
        <p:spPr bwMode="auto">
          <a:xfrm flipV="1">
            <a:off x="7203137" y="3971993"/>
            <a:ext cx="199406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49" name="Abgerundetes Rechteck 148"/>
          <p:cNvSpPr/>
          <p:nvPr/>
        </p:nvSpPr>
        <p:spPr>
          <a:xfrm>
            <a:off x="7285613" y="5596058"/>
            <a:ext cx="1269135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according to instructions set by Veterinary Services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50" name="Line 26"/>
          <p:cNvSpPr>
            <a:spLocks noChangeShapeType="1"/>
          </p:cNvSpPr>
          <p:nvPr/>
        </p:nvSpPr>
        <p:spPr bwMode="auto">
          <a:xfrm flipV="1">
            <a:off x="4623265" y="3458104"/>
            <a:ext cx="2593701" cy="10949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51" name="Line 26"/>
          <p:cNvSpPr>
            <a:spLocks noChangeShapeType="1"/>
          </p:cNvSpPr>
          <p:nvPr/>
        </p:nvSpPr>
        <p:spPr bwMode="auto">
          <a:xfrm flipH="1">
            <a:off x="7209401" y="3450156"/>
            <a:ext cx="13366" cy="52183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52" name="Textfeld 151"/>
          <p:cNvSpPr txBox="1"/>
          <p:nvPr/>
        </p:nvSpPr>
        <p:spPr>
          <a:xfrm>
            <a:off x="7735414" y="3771952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Line 26"/>
          <p:cNvSpPr>
            <a:spLocks noChangeShapeType="1"/>
          </p:cNvSpPr>
          <p:nvPr/>
        </p:nvSpPr>
        <p:spPr bwMode="auto">
          <a:xfrm flipV="1">
            <a:off x="7780204" y="3944150"/>
            <a:ext cx="46528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54" name="Line 26"/>
          <p:cNvSpPr>
            <a:spLocks noChangeShapeType="1"/>
          </p:cNvSpPr>
          <p:nvPr/>
        </p:nvSpPr>
        <p:spPr bwMode="auto">
          <a:xfrm>
            <a:off x="8245487" y="3944151"/>
            <a:ext cx="4125" cy="33234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55" name="Line 26"/>
          <p:cNvSpPr>
            <a:spLocks noChangeShapeType="1"/>
          </p:cNvSpPr>
          <p:nvPr/>
        </p:nvSpPr>
        <p:spPr bwMode="auto">
          <a:xfrm flipH="1">
            <a:off x="7813775" y="2670366"/>
            <a:ext cx="0" cy="131202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56" name="Line 26"/>
          <p:cNvSpPr>
            <a:spLocks noChangeShapeType="1"/>
          </p:cNvSpPr>
          <p:nvPr/>
        </p:nvSpPr>
        <p:spPr bwMode="auto">
          <a:xfrm flipV="1">
            <a:off x="4490328" y="2797556"/>
            <a:ext cx="3323448" cy="680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non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57" name="Abgerundetes Rechteck 156"/>
          <p:cNvSpPr/>
          <p:nvPr/>
        </p:nvSpPr>
        <p:spPr>
          <a:xfrm>
            <a:off x="7282022" y="2279174"/>
            <a:ext cx="997034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Application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protection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8" name="Line 26"/>
          <p:cNvSpPr>
            <a:spLocks noChangeShapeType="1"/>
          </p:cNvSpPr>
          <p:nvPr/>
        </p:nvSpPr>
        <p:spPr bwMode="auto">
          <a:xfrm flipH="1">
            <a:off x="4490328" y="2804363"/>
            <a:ext cx="0" cy="531751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cxnSp>
        <p:nvCxnSpPr>
          <p:cNvPr id="159" name="Gerade Verbindung 61"/>
          <p:cNvCxnSpPr/>
          <p:nvPr/>
        </p:nvCxnSpPr>
        <p:spPr>
          <a:xfrm>
            <a:off x="7082616" y="1209109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60" name="Rechteck 159"/>
          <p:cNvSpPr/>
          <p:nvPr/>
        </p:nvSpPr>
        <p:spPr>
          <a:xfrm>
            <a:off x="7082614" y="876764"/>
            <a:ext cx="1661724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54292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merchants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transporters</a:t>
            </a:r>
            <a:endParaRPr kumimoji="0" lang="de-CH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Rechteck 164"/>
          <p:cNvSpPr/>
          <p:nvPr/>
        </p:nvSpPr>
        <p:spPr>
          <a:xfrm>
            <a:off x="8744339" y="876764"/>
            <a:ext cx="1661722" cy="33234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3231" rIns="33231" rtlCol="0" anchor="ctr"/>
          <a:lstStyle/>
          <a:p>
            <a:pPr marL="714375" marR="0" lvl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industry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b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cheese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92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dairies</a:t>
            </a:r>
            <a:r>
              <a:rPr kumimoji="0" lang="de-CH" sz="9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90" name="Line 26"/>
          <p:cNvSpPr>
            <a:spLocks noChangeShapeType="1"/>
          </p:cNvSpPr>
          <p:nvPr/>
        </p:nvSpPr>
        <p:spPr bwMode="auto">
          <a:xfrm flipV="1">
            <a:off x="4423859" y="3201214"/>
            <a:ext cx="458474" cy="93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192" name="Gerade Verbindung 62"/>
          <p:cNvCxnSpPr/>
          <p:nvPr/>
        </p:nvCxnSpPr>
        <p:spPr>
          <a:xfrm>
            <a:off x="8744339" y="1209109"/>
            <a:ext cx="0" cy="551692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3" name="Textfeld 192"/>
          <p:cNvSpPr txBox="1"/>
          <p:nvPr/>
        </p:nvSpPr>
        <p:spPr>
          <a:xfrm>
            <a:off x="4889140" y="3070240"/>
            <a:ext cx="5484486" cy="26028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 lIns="0" tIns="43200" r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0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sym typeface="Wingdings"/>
              </a:rPr>
              <a:t>  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Wait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for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at least 7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days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until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all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animals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from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FMD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premises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have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been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lang="de-CH" sz="1108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culled</a:t>
            </a:r>
            <a:r>
              <a:rPr lang="de-CH" sz="1108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</a:rPr>
              <a:t>   </a:t>
            </a:r>
            <a:r>
              <a:rPr lang="de-CH" sz="101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sym typeface="Wingdings"/>
              </a:rPr>
              <a:t></a:t>
            </a:r>
            <a:endParaRPr lang="de-CH" sz="1108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194" name="Line 26"/>
          <p:cNvSpPr>
            <a:spLocks noChangeShapeType="1"/>
          </p:cNvSpPr>
          <p:nvPr/>
        </p:nvSpPr>
        <p:spPr bwMode="auto">
          <a:xfrm>
            <a:off x="4501406" y="2878167"/>
            <a:ext cx="4386949" cy="742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none"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5" name="Line 26"/>
          <p:cNvSpPr>
            <a:spLocks noChangeShapeType="1"/>
          </p:cNvSpPr>
          <p:nvPr/>
        </p:nvSpPr>
        <p:spPr bwMode="auto">
          <a:xfrm flipH="1">
            <a:off x="8888355" y="2545824"/>
            <a:ext cx="0" cy="347646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6" name="Abgerundetes Rechteck 195"/>
          <p:cNvSpPr/>
          <p:nvPr/>
        </p:nvSpPr>
        <p:spPr>
          <a:xfrm>
            <a:off x="8895569" y="4872235"/>
            <a:ext cx="140123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restriction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must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pasteurised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7" name="Abgerundetes Rechteck 196"/>
          <p:cNvSpPr/>
          <p:nvPr/>
        </p:nvSpPr>
        <p:spPr>
          <a:xfrm>
            <a:off x="8848912" y="6268082"/>
            <a:ext cx="1514358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from restriction zones must be </a:t>
            </a:r>
            <a:r>
              <a:rPr kumimoji="0" lang="en-US" sz="738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pasteurised</a:t>
            </a:r>
            <a:endParaRPr kumimoji="0" lang="en-US" sz="738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8" name="Line 26"/>
          <p:cNvSpPr>
            <a:spLocks noChangeShapeType="1"/>
          </p:cNvSpPr>
          <p:nvPr/>
        </p:nvSpPr>
        <p:spPr bwMode="auto">
          <a:xfrm>
            <a:off x="4654156" y="3409918"/>
            <a:ext cx="4254011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9" name="Textfeld 198"/>
          <p:cNvSpPr txBox="1"/>
          <p:nvPr/>
        </p:nvSpPr>
        <p:spPr>
          <a:xfrm>
            <a:off x="8841698" y="3476388"/>
            <a:ext cx="864096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Permission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obtained</a:t>
            </a: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0" name="Flussdiagramm: Verzweigung 199"/>
          <p:cNvSpPr/>
          <p:nvPr/>
        </p:nvSpPr>
        <p:spPr>
          <a:xfrm>
            <a:off x="9107573" y="3777809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Line 26"/>
          <p:cNvSpPr>
            <a:spLocks noChangeShapeType="1"/>
          </p:cNvSpPr>
          <p:nvPr/>
        </p:nvSpPr>
        <p:spPr bwMode="auto">
          <a:xfrm flipV="1">
            <a:off x="8908167" y="3941670"/>
            <a:ext cx="199407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2" name="Line 26"/>
          <p:cNvSpPr>
            <a:spLocks noChangeShapeType="1"/>
          </p:cNvSpPr>
          <p:nvPr/>
        </p:nvSpPr>
        <p:spPr bwMode="auto">
          <a:xfrm flipH="1">
            <a:off x="8908167" y="3409919"/>
            <a:ext cx="0" cy="531751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3" name="Line 26"/>
          <p:cNvSpPr>
            <a:spLocks noChangeShapeType="1"/>
          </p:cNvSpPr>
          <p:nvPr/>
        </p:nvSpPr>
        <p:spPr bwMode="auto">
          <a:xfrm>
            <a:off x="9272946" y="4137207"/>
            <a:ext cx="0" cy="717443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4" name="Textfeld 203"/>
          <p:cNvSpPr txBox="1"/>
          <p:nvPr/>
        </p:nvSpPr>
        <p:spPr>
          <a:xfrm rot="16200000">
            <a:off x="9011472" y="4119548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205" name="Abgerundetes Rechteck 204"/>
          <p:cNvSpPr/>
          <p:nvPr/>
        </p:nvSpPr>
        <p:spPr>
          <a:xfrm>
            <a:off x="9439919" y="4288442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restriction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6" name="Textfeld 205"/>
          <p:cNvSpPr txBox="1"/>
          <p:nvPr/>
        </p:nvSpPr>
        <p:spPr>
          <a:xfrm>
            <a:off x="9430264" y="3781524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Line 26"/>
          <p:cNvSpPr>
            <a:spLocks noChangeShapeType="1"/>
          </p:cNvSpPr>
          <p:nvPr/>
        </p:nvSpPr>
        <p:spPr bwMode="auto">
          <a:xfrm>
            <a:off x="9459548" y="3941670"/>
            <a:ext cx="418444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8" name="Line 26"/>
          <p:cNvSpPr>
            <a:spLocks noChangeShapeType="1"/>
          </p:cNvSpPr>
          <p:nvPr/>
        </p:nvSpPr>
        <p:spPr bwMode="auto">
          <a:xfrm flipH="1">
            <a:off x="9877992" y="3941670"/>
            <a:ext cx="0" cy="33234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9" name="Textfeld 208"/>
          <p:cNvSpPr txBox="1"/>
          <p:nvPr/>
        </p:nvSpPr>
        <p:spPr>
          <a:xfrm>
            <a:off x="8718575" y="5337517"/>
            <a:ext cx="864096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Permission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738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obtained</a:t>
            </a: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0" name="Flussdiagramm: Verzweigung 209"/>
          <p:cNvSpPr/>
          <p:nvPr/>
        </p:nvSpPr>
        <p:spPr>
          <a:xfrm>
            <a:off x="8974635" y="5632838"/>
            <a:ext cx="332345" cy="332345"/>
          </a:xfrm>
          <a:prstGeom prst="flowChartDecision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Line 26"/>
          <p:cNvSpPr>
            <a:spLocks noChangeShapeType="1"/>
          </p:cNvSpPr>
          <p:nvPr/>
        </p:nvSpPr>
        <p:spPr bwMode="auto">
          <a:xfrm flipH="1">
            <a:off x="9146834" y="5982576"/>
            <a:ext cx="0" cy="26587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B050"/>
              </a:solidFill>
              <a:latin typeface="Times" panose="02020603050405020304" pitchFamily="18" charset="0"/>
            </a:endParaRPr>
          </a:p>
        </p:txBody>
      </p:sp>
      <p:sp>
        <p:nvSpPr>
          <p:cNvPr id="212" name="Textfeld 211"/>
          <p:cNvSpPr txBox="1"/>
          <p:nvPr/>
        </p:nvSpPr>
        <p:spPr>
          <a:xfrm rot="16200000">
            <a:off x="8861141" y="5953196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213" name="Abgerundetes Rechteck 212"/>
          <p:cNvSpPr/>
          <p:nvPr/>
        </p:nvSpPr>
        <p:spPr>
          <a:xfrm>
            <a:off x="9506388" y="5802800"/>
            <a:ext cx="856882" cy="38438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receiving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milk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restriction</a:t>
            </a:r>
            <a:r>
              <a: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738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738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4" name="Textfeld 213"/>
          <p:cNvSpPr txBox="1"/>
          <p:nvPr/>
        </p:nvSpPr>
        <p:spPr>
          <a:xfrm>
            <a:off x="9488994" y="5499900"/>
            <a:ext cx="391074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738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de-CH" sz="738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Line 26"/>
          <p:cNvSpPr>
            <a:spLocks noChangeShapeType="1"/>
          </p:cNvSpPr>
          <p:nvPr/>
        </p:nvSpPr>
        <p:spPr bwMode="auto">
          <a:xfrm>
            <a:off x="9306980" y="5802800"/>
            <a:ext cx="1329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16" name="Line 26"/>
          <p:cNvSpPr>
            <a:spLocks noChangeShapeType="1"/>
          </p:cNvSpPr>
          <p:nvPr/>
        </p:nvSpPr>
        <p:spPr bwMode="auto">
          <a:xfrm>
            <a:off x="8796689" y="5798190"/>
            <a:ext cx="177946" cy="461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17" name="Line 26"/>
          <p:cNvSpPr>
            <a:spLocks noChangeShapeType="1"/>
          </p:cNvSpPr>
          <p:nvPr/>
        </p:nvSpPr>
        <p:spPr bwMode="auto">
          <a:xfrm flipH="1" flipV="1">
            <a:off x="9439918" y="5669862"/>
            <a:ext cx="0" cy="1329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18" name="Line 26"/>
          <p:cNvSpPr>
            <a:spLocks noChangeShapeType="1"/>
          </p:cNvSpPr>
          <p:nvPr/>
        </p:nvSpPr>
        <p:spPr bwMode="auto">
          <a:xfrm>
            <a:off x="9439918" y="5669862"/>
            <a:ext cx="46528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19" name="Line 26"/>
          <p:cNvSpPr>
            <a:spLocks noChangeShapeType="1"/>
          </p:cNvSpPr>
          <p:nvPr/>
        </p:nvSpPr>
        <p:spPr bwMode="auto">
          <a:xfrm flipH="1">
            <a:off x="9887064" y="5676551"/>
            <a:ext cx="7054" cy="12624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20" name="Line 26"/>
          <p:cNvSpPr>
            <a:spLocks noChangeShapeType="1"/>
          </p:cNvSpPr>
          <p:nvPr/>
        </p:nvSpPr>
        <p:spPr bwMode="auto">
          <a:xfrm flipH="1">
            <a:off x="8796689" y="3542857"/>
            <a:ext cx="0" cy="225994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21" name="Line 26"/>
          <p:cNvSpPr>
            <a:spLocks noChangeShapeType="1"/>
          </p:cNvSpPr>
          <p:nvPr/>
        </p:nvSpPr>
        <p:spPr bwMode="auto">
          <a:xfrm flipV="1">
            <a:off x="4654156" y="3540620"/>
            <a:ext cx="4142533" cy="223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222" name="Gruppieren 172"/>
          <p:cNvGrpSpPr/>
          <p:nvPr/>
        </p:nvGrpSpPr>
        <p:grpSpPr>
          <a:xfrm>
            <a:off x="9019232" y="2291579"/>
            <a:ext cx="1331439" cy="520120"/>
            <a:chOff x="8420711" y="1988840"/>
            <a:chExt cx="1215479" cy="563463"/>
          </a:xfrm>
        </p:grpSpPr>
        <p:sp>
          <p:nvSpPr>
            <p:cNvPr id="223" name="Abgerundetes Rechteck 222"/>
            <p:cNvSpPr/>
            <p:nvPr/>
          </p:nvSpPr>
          <p:spPr>
            <a:xfrm>
              <a:off x="8420713" y="1988840"/>
              <a:ext cx="1212808" cy="560434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3231" rIns="33231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Application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for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receiving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and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processing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milk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from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protection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and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surveillance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zones</a:t>
              </a:r>
              <a:endPara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24" name="Gerade Verbindung 154"/>
            <p:cNvCxnSpPr>
              <a:stCxn id="226" idx="0"/>
            </p:cNvCxnSpPr>
            <p:nvPr/>
          </p:nvCxnSpPr>
          <p:spPr>
            <a:xfrm flipV="1">
              <a:off x="8531794" y="2545331"/>
              <a:ext cx="1029716" cy="2999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</p:cxnSp>
        <p:sp>
          <p:nvSpPr>
            <p:cNvPr id="225" name="Bogen 224"/>
            <p:cNvSpPr/>
            <p:nvPr/>
          </p:nvSpPr>
          <p:spPr>
            <a:xfrm rot="5400000">
              <a:off x="9408621" y="2324734"/>
              <a:ext cx="239114" cy="216024"/>
            </a:xfrm>
            <a:prstGeom prst="arc">
              <a:avLst>
                <a:gd name="adj1" fmla="val 15599859"/>
                <a:gd name="adj2" fmla="val 267449"/>
              </a:avLst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Bogen 225"/>
            <p:cNvSpPr/>
            <p:nvPr/>
          </p:nvSpPr>
          <p:spPr>
            <a:xfrm rot="10800000">
              <a:off x="8420711" y="2333808"/>
              <a:ext cx="190507" cy="216024"/>
            </a:xfrm>
            <a:prstGeom prst="arc">
              <a:avLst>
                <a:gd name="adj1" fmla="val 15599859"/>
                <a:gd name="adj2" fmla="val 267449"/>
              </a:avLst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27" name="Gerade Verbindung 161"/>
            <p:cNvCxnSpPr/>
            <p:nvPr/>
          </p:nvCxnSpPr>
          <p:spPr>
            <a:xfrm flipH="1" flipV="1">
              <a:off x="8420712" y="2204864"/>
              <a:ext cx="443" cy="22767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228" name="Gerade Verbindung 169"/>
            <p:cNvCxnSpPr/>
            <p:nvPr/>
          </p:nvCxnSpPr>
          <p:spPr>
            <a:xfrm flipH="1" flipV="1">
              <a:off x="9631164" y="2214389"/>
              <a:ext cx="3678" cy="204568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sp>
        <p:nvSpPr>
          <p:cNvPr id="229" name="Line 26"/>
          <p:cNvSpPr>
            <a:spLocks noChangeShapeType="1"/>
          </p:cNvSpPr>
          <p:nvPr/>
        </p:nvSpPr>
        <p:spPr bwMode="auto">
          <a:xfrm flipH="1">
            <a:off x="8888355" y="2553250"/>
            <a:ext cx="114703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non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30" name="Line 26"/>
          <p:cNvSpPr>
            <a:spLocks noChangeShapeType="1"/>
          </p:cNvSpPr>
          <p:nvPr/>
        </p:nvSpPr>
        <p:spPr bwMode="auto">
          <a:xfrm flipH="1">
            <a:off x="4501406" y="2866283"/>
            <a:ext cx="1338" cy="472617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 b="1">
              <a:solidFill>
                <a:srgbClr val="2D2D8A"/>
              </a:solidFill>
              <a:latin typeface="Times" panose="02020603050405020304" pitchFamily="18" charset="0"/>
            </a:endParaRPr>
          </a:p>
        </p:txBody>
      </p:sp>
      <p:grpSp>
        <p:nvGrpSpPr>
          <p:cNvPr id="233" name="Gruppieren 232"/>
          <p:cNvGrpSpPr/>
          <p:nvPr/>
        </p:nvGrpSpPr>
        <p:grpSpPr>
          <a:xfrm>
            <a:off x="2770606" y="3330575"/>
            <a:ext cx="1863191" cy="384386"/>
            <a:chOff x="1811756" y="3629025"/>
            <a:chExt cx="1863191" cy="384386"/>
          </a:xfrm>
        </p:grpSpPr>
        <p:sp>
          <p:nvSpPr>
            <p:cNvPr id="234" name="Abgerundetes Rechteck 233"/>
            <p:cNvSpPr/>
            <p:nvPr/>
          </p:nvSpPr>
          <p:spPr>
            <a:xfrm>
              <a:off x="1811756" y="3629025"/>
              <a:ext cx="864096" cy="38438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7030A0"/>
              </a:solidFill>
              <a:prstDash val="soli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3231" rIns="33231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Organising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/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conducting</a:t>
              </a:r>
              <a:r>
                <a: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73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training</a:t>
              </a:r>
              <a:endParaRPr kumimoji="0" lang="de-CH" sz="73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5" name="Line 26"/>
            <p:cNvSpPr>
              <a:spLocks noChangeShapeType="1"/>
            </p:cNvSpPr>
            <p:nvPr/>
          </p:nvSpPr>
          <p:spPr bwMode="auto">
            <a:xfrm>
              <a:off x="2675852" y="3761963"/>
              <a:ext cx="132938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47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</a:endParaRPr>
            </a:p>
          </p:txBody>
        </p:sp>
        <p:sp>
          <p:nvSpPr>
            <p:cNvPr id="236" name="Line 26"/>
            <p:cNvSpPr>
              <a:spLocks noChangeShapeType="1"/>
            </p:cNvSpPr>
            <p:nvPr/>
          </p:nvSpPr>
          <p:spPr bwMode="auto">
            <a:xfrm flipV="1">
              <a:off x="2675852" y="3695494"/>
              <a:ext cx="132938" cy="0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round/>
              <a:headEnd type="triangle"/>
              <a:tailEnd type="none" w="med" len="med"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47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</a:endParaRPr>
            </a:p>
          </p:txBody>
        </p:sp>
        <p:grpSp>
          <p:nvGrpSpPr>
            <p:cNvPr id="237" name="Gruppieren 236"/>
            <p:cNvGrpSpPr/>
            <p:nvPr/>
          </p:nvGrpSpPr>
          <p:grpSpPr>
            <a:xfrm>
              <a:off x="2808790" y="3629025"/>
              <a:ext cx="866157" cy="384386"/>
              <a:chOff x="2504728" y="2924944"/>
              <a:chExt cx="938337" cy="416418"/>
            </a:xfrm>
          </p:grpSpPr>
          <p:sp>
            <p:nvSpPr>
              <p:cNvPr id="238" name="Abgerundetes Rechteck 237"/>
              <p:cNvSpPr/>
              <p:nvPr/>
            </p:nvSpPr>
            <p:spPr>
              <a:xfrm>
                <a:off x="2504728" y="2924944"/>
                <a:ext cx="936104" cy="416418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7030A0"/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33231" rIns="33231"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738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Dealing</a:t>
                </a:r>
                <a:r>
                  <a:rPr kumimoji="0" lang="de-CH" sz="738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de-CH" sz="738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with</a:t>
                </a:r>
                <a:r>
                  <a:rPr kumimoji="0" lang="de-CH" sz="738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/ </a:t>
                </a:r>
                <a:r>
                  <a:rPr kumimoji="0" lang="de-CH" sz="738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treating</a:t>
                </a:r>
                <a:r>
                  <a:rPr kumimoji="0" lang="de-CH" sz="738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de-CH" sz="738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applications</a:t>
                </a:r>
                <a:endParaRPr kumimoji="0" lang="de-CH" sz="73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239" name="Gerade Verbindung 204"/>
              <p:cNvCxnSpPr/>
              <p:nvPr/>
            </p:nvCxnSpPr>
            <p:spPr>
              <a:xfrm>
                <a:off x="2576736" y="3337942"/>
                <a:ext cx="79208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  <p:sp>
            <p:nvSpPr>
              <p:cNvPr id="240" name="Bogen 239"/>
              <p:cNvSpPr/>
              <p:nvPr/>
            </p:nvSpPr>
            <p:spPr>
              <a:xfrm rot="5400000">
                <a:off x="3297933" y="3192809"/>
                <a:ext cx="144016" cy="146249"/>
              </a:xfrm>
              <a:prstGeom prst="arc">
                <a:avLst>
                  <a:gd name="adj1" fmla="val 15599859"/>
                  <a:gd name="adj2" fmla="val 267449"/>
                </a:avLst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" name="Bogen 240"/>
              <p:cNvSpPr/>
              <p:nvPr/>
            </p:nvSpPr>
            <p:spPr>
              <a:xfrm rot="10800000">
                <a:off x="2511078" y="3265933"/>
                <a:ext cx="144016" cy="72008"/>
              </a:xfrm>
              <a:prstGeom prst="arc">
                <a:avLst>
                  <a:gd name="adj1" fmla="val 15599859"/>
                  <a:gd name="adj2" fmla="val 267449"/>
                </a:avLst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242" name="Gerade Verbindung 207"/>
              <p:cNvCxnSpPr>
                <a:stCxn id="241" idx="2"/>
              </p:cNvCxnSpPr>
              <p:nvPr/>
            </p:nvCxnSpPr>
            <p:spPr>
              <a:xfrm flipH="1" flipV="1">
                <a:off x="2504728" y="3116722"/>
                <a:ext cx="7210" cy="179669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  <p:cxnSp>
            <p:nvCxnSpPr>
              <p:cNvPr id="243" name="Gerade Verbindung 208"/>
              <p:cNvCxnSpPr/>
              <p:nvPr/>
            </p:nvCxnSpPr>
            <p:spPr>
              <a:xfrm flipH="1" flipV="1">
                <a:off x="3440832" y="3130299"/>
                <a:ext cx="635" cy="154685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</p:grpSp>
      </p:grpSp>
      <p:sp>
        <p:nvSpPr>
          <p:cNvPr id="244" name="Line 26"/>
          <p:cNvSpPr>
            <a:spLocks noChangeShapeType="1"/>
          </p:cNvSpPr>
          <p:nvPr/>
        </p:nvSpPr>
        <p:spPr bwMode="auto">
          <a:xfrm>
            <a:off x="2429792" y="3201213"/>
            <a:ext cx="1994066" cy="7553"/>
          </a:xfrm>
          <a:prstGeom prst="line">
            <a:avLst/>
          </a:prstGeom>
          <a:noFill/>
          <a:ln w="12700">
            <a:solidFill>
              <a:srgbClr val="FFFF00"/>
            </a:solidFill>
            <a:prstDash val="dashDot"/>
            <a:round/>
            <a:headEnd/>
            <a:tailEnd type="none" w="med" len="med"/>
          </a:ln>
          <a:effectLst>
            <a:outerShdw blurRad="12700" dist="25400" dir="6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77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45" name="Abgerundetes Rechteck 244"/>
          <p:cNvSpPr/>
          <p:nvPr/>
        </p:nvSpPr>
        <p:spPr>
          <a:xfrm>
            <a:off x="1254696" y="3962090"/>
            <a:ext cx="1368152" cy="4643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sq" cmpd="sng" algn="ctr">
            <a:solidFill>
              <a:srgbClr val="7030A0"/>
            </a:solidFill>
            <a:prstDash val="solid"/>
            <a:beve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" name="Abgerundetes Rechteck 245"/>
          <p:cNvSpPr/>
          <p:nvPr/>
        </p:nvSpPr>
        <p:spPr>
          <a:xfrm>
            <a:off x="1254696" y="5903117"/>
            <a:ext cx="1368152" cy="46697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lIns="33231" rIns="33231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surveillance</a:t>
            </a:r>
            <a:r>
              <a:rPr kumimoji="0" lang="de-CH" sz="105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CH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zones</a:t>
            </a:r>
            <a:endParaRPr kumimoji="0" lang="de-CH" sz="105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7" name="Picture 4" descr="http://www.ablefood.asia/images/general/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089" y="1789831"/>
            <a:ext cx="9334500" cy="5328592"/>
          </a:xfrm>
          <a:prstGeom prst="rect">
            <a:avLst/>
          </a:prstGeom>
          <a:noFill/>
        </p:spPr>
      </p:pic>
      <p:sp>
        <p:nvSpPr>
          <p:cNvPr id="248" name="Title 2"/>
          <p:cNvSpPr txBox="1">
            <a:spLocks/>
          </p:cNvSpPr>
          <p:nvPr/>
        </p:nvSpPr>
        <p:spPr>
          <a:xfrm>
            <a:off x="469232" y="784293"/>
            <a:ext cx="11381873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Next steps</a:t>
            </a:r>
          </a:p>
        </p:txBody>
      </p:sp>
      <p:sp>
        <p:nvSpPr>
          <p:cNvPr id="249" name="Textfeld 248"/>
          <p:cNvSpPr txBox="1"/>
          <p:nvPr/>
        </p:nvSpPr>
        <p:spPr>
          <a:xfrm>
            <a:off x="2085186" y="2217298"/>
            <a:ext cx="64943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b="1" dirty="0">
                <a:solidFill>
                  <a:srgbClr val="000000"/>
                </a:solidFill>
                <a:latin typeface="Arial"/>
              </a:rPr>
              <a:t>An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important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principle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fmd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milk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collection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concept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preparedness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 dirty="0" smtClean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 dirty="0" smtClean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 dirty="0">
              <a:solidFill>
                <a:srgbClr val="000000"/>
              </a:solidFill>
              <a:latin typeface="Arial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400" dirty="0" err="1" smtClean="0">
                <a:solidFill>
                  <a:srgbClr val="000000"/>
                </a:solidFill>
                <a:latin typeface="Arial"/>
              </a:rPr>
              <a:t>Crisis</a:t>
            </a:r>
            <a:r>
              <a:rPr lang="de-CH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management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  <a:latin typeface="Arial"/>
              </a:rPr>
              <a:t>concepts</a:t>
            </a:r>
            <a:r>
              <a:rPr lang="de-CH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CH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contingency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 smtClean="0">
                <a:solidFill>
                  <a:srgbClr val="000000"/>
                </a:solidFill>
                <a:latin typeface="Arial"/>
              </a:rPr>
              <a:t>plans</a:t>
            </a:r>
            <a:endParaRPr lang="de-CH" sz="1400" dirty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 dirty="0" smtClean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400" dirty="0">
              <a:solidFill>
                <a:srgbClr val="000000"/>
              </a:solidFill>
              <a:latin typeface="Arial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srgbClr val="000000"/>
                </a:solidFill>
                <a:latin typeface="Arial"/>
              </a:rPr>
              <a:t>Regular, regional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contacts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de-CH" sz="2400" dirty="0" smtClean="0">
                <a:solidFill>
                  <a:srgbClr val="000000"/>
                </a:solidFill>
                <a:latin typeface="Arial"/>
              </a:rPr>
            </a:br>
            <a:r>
              <a:rPr lang="de-CH" sz="2400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de-CH" sz="2000" dirty="0" err="1" smtClean="0">
                <a:solidFill>
                  <a:srgbClr val="000000"/>
                </a:solidFill>
                <a:latin typeface="Arial"/>
              </a:rPr>
              <a:t>between</a:t>
            </a: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cantonal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Veterinary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Services </a:t>
            </a:r>
            <a:r>
              <a:rPr lang="de-CH" sz="2000" dirty="0" err="1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</a:t>
            </a:r>
            <a:br>
              <a:rPr lang="de-CH" sz="2000" dirty="0" smtClean="0">
                <a:solidFill>
                  <a:srgbClr val="000000"/>
                </a:solidFill>
                <a:latin typeface="Arial"/>
              </a:rPr>
            </a:b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  </a:t>
            </a:r>
            <a:r>
              <a:rPr lang="de-CH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 smtClean="0">
                <a:solidFill>
                  <a:srgbClr val="000000"/>
                </a:solidFill>
                <a:latin typeface="Arial"/>
              </a:rPr>
              <a:t>local</a:t>
            </a: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 smtClean="0">
                <a:solidFill>
                  <a:srgbClr val="000000"/>
                </a:solidFill>
                <a:latin typeface="Arial"/>
              </a:rPr>
              <a:t>actors</a:t>
            </a: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dairy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 smtClean="0">
                <a:solidFill>
                  <a:srgbClr val="000000"/>
                </a:solidFill>
                <a:latin typeface="Arial"/>
              </a:rPr>
              <a:t>sector</a:t>
            </a: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</a:t>
            </a:r>
            <a:endParaRPr lang="de-CH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Textfeld 249"/>
          <p:cNvSpPr txBox="1"/>
          <p:nvPr/>
        </p:nvSpPr>
        <p:spPr>
          <a:xfrm>
            <a:off x="5177537" y="2586680"/>
            <a:ext cx="239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b="1" dirty="0" err="1">
                <a:solidFill>
                  <a:srgbClr val="FF0000"/>
                </a:solidFill>
                <a:latin typeface="Arial"/>
              </a:rPr>
              <a:t>preparedness</a:t>
            </a:r>
            <a:endParaRPr lang="de-CH" sz="24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51" name="Picture 8" descr="Résultat de recherche d'images pour &quot;schweiz wappen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34" y="925731"/>
            <a:ext cx="227715" cy="2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2" name="Gruppieren 251"/>
          <p:cNvGrpSpPr/>
          <p:nvPr/>
        </p:nvGrpSpPr>
        <p:grpSpPr>
          <a:xfrm>
            <a:off x="4808976" y="901226"/>
            <a:ext cx="463659" cy="295312"/>
            <a:chOff x="5774496" y="4764891"/>
            <a:chExt cx="773435" cy="456425"/>
          </a:xfrm>
        </p:grpSpPr>
        <p:grpSp>
          <p:nvGrpSpPr>
            <p:cNvPr id="253" name="Gruppieren 252"/>
            <p:cNvGrpSpPr/>
            <p:nvPr/>
          </p:nvGrpSpPr>
          <p:grpSpPr>
            <a:xfrm>
              <a:off x="5774496" y="4764891"/>
              <a:ext cx="553528" cy="456425"/>
              <a:chOff x="465262" y="2204892"/>
              <a:chExt cx="722362" cy="605172"/>
            </a:xfrm>
          </p:grpSpPr>
          <p:grpSp>
            <p:nvGrpSpPr>
              <p:cNvPr id="255" name="Gruppieren 254"/>
              <p:cNvGrpSpPr/>
              <p:nvPr/>
            </p:nvGrpSpPr>
            <p:grpSpPr>
              <a:xfrm>
                <a:off x="465262" y="2204892"/>
                <a:ext cx="722362" cy="504028"/>
                <a:chOff x="465262" y="2204892"/>
                <a:chExt cx="722362" cy="504028"/>
              </a:xfrm>
            </p:grpSpPr>
            <p:sp>
              <p:nvSpPr>
                <p:cNvPr id="289" name="Rechteck 288"/>
                <p:cNvSpPr/>
                <p:nvPr/>
              </p:nvSpPr>
              <p:spPr>
                <a:xfrm>
                  <a:off x="465262" y="2420888"/>
                  <a:ext cx="722362" cy="288032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0" name="Trapezoid 289"/>
                <p:cNvSpPr/>
                <p:nvPr/>
              </p:nvSpPr>
              <p:spPr>
                <a:xfrm>
                  <a:off x="465262" y="2285970"/>
                  <a:ext cx="722362" cy="125596"/>
                </a:xfrm>
                <a:prstGeom prst="trapezoid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1" name="Auf der gleichen Seite des Rechtecks liegende Ecken abrunden 290"/>
                <p:cNvSpPr/>
                <p:nvPr/>
              </p:nvSpPr>
              <p:spPr>
                <a:xfrm>
                  <a:off x="535003" y="2528900"/>
                  <a:ext cx="144016" cy="180020"/>
                </a:xfrm>
                <a:prstGeom prst="round2Same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2" name="Rechteck 291"/>
                <p:cNvSpPr/>
                <p:nvPr/>
              </p:nvSpPr>
              <p:spPr>
                <a:xfrm>
                  <a:off x="1043608" y="2204892"/>
                  <a:ext cx="46331" cy="81078"/>
                </a:xfrm>
                <a:prstGeom prst="rect">
                  <a:avLst/>
                </a:prstGeom>
                <a:solidFill>
                  <a:srgbClr val="EEECE1">
                    <a:lumMod val="1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56" name="Gruppieren 255"/>
              <p:cNvGrpSpPr/>
              <p:nvPr/>
            </p:nvGrpSpPr>
            <p:grpSpPr>
              <a:xfrm>
                <a:off x="827677" y="2518926"/>
                <a:ext cx="283312" cy="291138"/>
                <a:chOff x="-60718" y="1777876"/>
                <a:chExt cx="809292" cy="790134"/>
              </a:xfrm>
            </p:grpSpPr>
            <p:cxnSp>
              <p:nvCxnSpPr>
                <p:cNvPr id="257" name="Gerader Verbinder 256"/>
                <p:cNvCxnSpPr/>
                <p:nvPr/>
              </p:nvCxnSpPr>
              <p:spPr>
                <a:xfrm>
                  <a:off x="491841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58" name="Gerader Verbinder 257"/>
                <p:cNvCxnSpPr/>
                <p:nvPr/>
              </p:nvCxnSpPr>
              <p:spPr>
                <a:xfrm>
                  <a:off x="460542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59" name="Gerader Verbinder 258"/>
                <p:cNvCxnSpPr/>
                <p:nvPr/>
              </p:nvCxnSpPr>
              <p:spPr>
                <a:xfrm>
                  <a:off x="86075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60" name="Gerader Verbinder 259"/>
                <p:cNvCxnSpPr/>
                <p:nvPr/>
              </p:nvCxnSpPr>
              <p:spPr>
                <a:xfrm>
                  <a:off x="52163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61" name="Gerader Verbinder 260"/>
                <p:cNvCxnSpPr>
                  <a:stCxn id="265" idx="3"/>
                </p:cNvCxnSpPr>
                <p:nvPr/>
              </p:nvCxnSpPr>
              <p:spPr>
                <a:xfrm flipH="1">
                  <a:off x="131314" y="2475098"/>
                  <a:ext cx="6275" cy="2819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62" name="Gerader Verbinder 261"/>
                <p:cNvCxnSpPr/>
                <p:nvPr/>
              </p:nvCxnSpPr>
              <p:spPr>
                <a:xfrm>
                  <a:off x="184274" y="2447368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63" name="Gerader Verbinder 262"/>
                <p:cNvCxnSpPr/>
                <p:nvPr/>
              </p:nvCxnSpPr>
              <p:spPr>
                <a:xfrm>
                  <a:off x="251520" y="2444987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64" name="Gerader Verbinder 263"/>
                <p:cNvCxnSpPr>
                  <a:stCxn id="265" idx="5"/>
                </p:cNvCxnSpPr>
                <p:nvPr/>
              </p:nvCxnSpPr>
              <p:spPr>
                <a:xfrm>
                  <a:off x="282849" y="2475098"/>
                  <a:ext cx="16869" cy="177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65" name="Ellipse 264"/>
                <p:cNvSpPr/>
                <p:nvPr/>
              </p:nvSpPr>
              <p:spPr>
                <a:xfrm>
                  <a:off x="107504" y="2371365"/>
                  <a:ext cx="205430" cy="121531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Auf der gleichen Seite des Rechtecks liegende Ecken abrunden 265"/>
                <p:cNvSpPr/>
                <p:nvPr/>
              </p:nvSpPr>
              <p:spPr>
                <a:xfrm>
                  <a:off x="35496" y="1988839"/>
                  <a:ext cx="554876" cy="437411"/>
                </a:xfrm>
                <a:prstGeom prst="round2Same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Trapezoid 266"/>
                <p:cNvSpPr/>
                <p:nvPr/>
              </p:nvSpPr>
              <p:spPr>
                <a:xfrm rot="20514951">
                  <a:off x="426838" y="1979867"/>
                  <a:ext cx="291830" cy="248115"/>
                </a:xfrm>
                <a:prstGeom prst="trapezoid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Gleichschenkliges Dreieck 267"/>
                <p:cNvSpPr/>
                <p:nvPr/>
              </p:nvSpPr>
              <p:spPr>
                <a:xfrm rot="1743933">
                  <a:off x="564461" y="1777876"/>
                  <a:ext cx="52001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Gleichschenkliges Dreieck 268"/>
                <p:cNvSpPr/>
                <p:nvPr/>
              </p:nvSpPr>
              <p:spPr>
                <a:xfrm rot="19358735">
                  <a:off x="460280" y="1784492"/>
                  <a:ext cx="45719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Abgerundetes Rechteck 269"/>
                <p:cNvSpPr/>
                <p:nvPr/>
              </p:nvSpPr>
              <p:spPr>
                <a:xfrm>
                  <a:off x="495115" y="1881483"/>
                  <a:ext cx="97537" cy="8634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271" name="Gerader Verbinder 270"/>
                <p:cNvCxnSpPr/>
                <p:nvPr/>
              </p:nvCxnSpPr>
              <p:spPr>
                <a:xfrm>
                  <a:off x="588271" y="1888057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72" name="Gerader Verbinder 271"/>
                <p:cNvCxnSpPr>
                  <a:endCxn id="274" idx="0"/>
                </p:cNvCxnSpPr>
                <p:nvPr/>
              </p:nvCxnSpPr>
              <p:spPr>
                <a:xfrm>
                  <a:off x="495215" y="1885676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73" name="Ellipse 272"/>
                <p:cNvSpPr/>
                <p:nvPr/>
              </p:nvSpPr>
              <p:spPr>
                <a:xfrm>
                  <a:off x="534931" y="1950586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Ellipse 273"/>
                <p:cNvSpPr/>
                <p:nvPr/>
              </p:nvSpPr>
              <p:spPr>
                <a:xfrm>
                  <a:off x="446256" y="1951164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Ellipse 274"/>
                <p:cNvSpPr/>
                <p:nvPr/>
              </p:nvSpPr>
              <p:spPr>
                <a:xfrm>
                  <a:off x="460542" y="2123752"/>
                  <a:ext cx="288032" cy="144016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 flipH="1" flipV="1">
                  <a:off x="495215" y="1979736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Ellipse 276"/>
                <p:cNvSpPr/>
                <p:nvPr/>
              </p:nvSpPr>
              <p:spPr>
                <a:xfrm flipH="1" flipV="1">
                  <a:off x="550556" y="1982117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Ellipse 277"/>
                <p:cNvSpPr/>
                <p:nvPr/>
              </p:nvSpPr>
              <p:spPr>
                <a:xfrm flipH="1" flipV="1">
                  <a:off x="640472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Ellipse 278"/>
                <p:cNvSpPr/>
                <p:nvPr/>
              </p:nvSpPr>
              <p:spPr>
                <a:xfrm flipH="1" flipV="1">
                  <a:off x="532550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Ellipse 279"/>
                <p:cNvSpPr/>
                <p:nvPr/>
              </p:nvSpPr>
              <p:spPr>
                <a:xfrm flipV="1">
                  <a:off x="586752" y="1869054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Ellipse 280"/>
                <p:cNvSpPr/>
                <p:nvPr/>
              </p:nvSpPr>
              <p:spPr>
                <a:xfrm flipV="1">
                  <a:off x="419487" y="1864390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Freihandform 281"/>
                <p:cNvSpPr/>
                <p:nvPr/>
              </p:nvSpPr>
              <p:spPr>
                <a:xfrm>
                  <a:off x="-43209" y="2016919"/>
                  <a:ext cx="90834" cy="345281"/>
                </a:xfrm>
                <a:custGeom>
                  <a:avLst/>
                  <a:gdLst>
                    <a:gd name="connsiteX0" fmla="*/ 90834 w 90834"/>
                    <a:gd name="connsiteY0" fmla="*/ 0 h 345281"/>
                    <a:gd name="connsiteX1" fmla="*/ 59878 w 90834"/>
                    <a:gd name="connsiteY1" fmla="*/ 2381 h 345281"/>
                    <a:gd name="connsiteX2" fmla="*/ 52734 w 90834"/>
                    <a:gd name="connsiteY2" fmla="*/ 4762 h 345281"/>
                    <a:gd name="connsiteX3" fmla="*/ 40828 w 90834"/>
                    <a:gd name="connsiteY3" fmla="*/ 14287 h 345281"/>
                    <a:gd name="connsiteX4" fmla="*/ 38446 w 90834"/>
                    <a:gd name="connsiteY4" fmla="*/ 21431 h 345281"/>
                    <a:gd name="connsiteX5" fmla="*/ 36065 w 90834"/>
                    <a:gd name="connsiteY5" fmla="*/ 42862 h 345281"/>
                    <a:gd name="connsiteX6" fmla="*/ 28921 w 90834"/>
                    <a:gd name="connsiteY6" fmla="*/ 47625 h 345281"/>
                    <a:gd name="connsiteX7" fmla="*/ 26540 w 90834"/>
                    <a:gd name="connsiteY7" fmla="*/ 54769 h 345281"/>
                    <a:gd name="connsiteX8" fmla="*/ 17015 w 90834"/>
                    <a:gd name="connsiteY8" fmla="*/ 69056 h 345281"/>
                    <a:gd name="connsiteX9" fmla="*/ 24159 w 90834"/>
                    <a:gd name="connsiteY9" fmla="*/ 71437 h 345281"/>
                    <a:gd name="connsiteX10" fmla="*/ 26540 w 90834"/>
                    <a:gd name="connsiteY10" fmla="*/ 78581 h 345281"/>
                    <a:gd name="connsiteX11" fmla="*/ 40828 w 90834"/>
                    <a:gd name="connsiteY11" fmla="*/ 92869 h 345281"/>
                    <a:gd name="connsiteX12" fmla="*/ 45590 w 90834"/>
                    <a:gd name="connsiteY12" fmla="*/ 100012 h 345281"/>
                    <a:gd name="connsiteX13" fmla="*/ 50353 w 90834"/>
                    <a:gd name="connsiteY13" fmla="*/ 114300 h 345281"/>
                    <a:gd name="connsiteX14" fmla="*/ 47972 w 90834"/>
                    <a:gd name="connsiteY14" fmla="*/ 128587 h 345281"/>
                    <a:gd name="connsiteX15" fmla="*/ 40828 w 90834"/>
                    <a:gd name="connsiteY15" fmla="*/ 130969 h 345281"/>
                    <a:gd name="connsiteX16" fmla="*/ 21778 w 90834"/>
                    <a:gd name="connsiteY16" fmla="*/ 138112 h 345281"/>
                    <a:gd name="connsiteX17" fmla="*/ 14634 w 90834"/>
                    <a:gd name="connsiteY17" fmla="*/ 145256 h 345281"/>
                    <a:gd name="connsiteX18" fmla="*/ 12253 w 90834"/>
                    <a:gd name="connsiteY18" fmla="*/ 152400 h 345281"/>
                    <a:gd name="connsiteX19" fmla="*/ 14634 w 90834"/>
                    <a:gd name="connsiteY19" fmla="*/ 171450 h 345281"/>
                    <a:gd name="connsiteX20" fmla="*/ 26540 w 90834"/>
                    <a:gd name="connsiteY20" fmla="*/ 185737 h 345281"/>
                    <a:gd name="connsiteX21" fmla="*/ 31303 w 90834"/>
                    <a:gd name="connsiteY21" fmla="*/ 200025 h 345281"/>
                    <a:gd name="connsiteX22" fmla="*/ 36065 w 90834"/>
                    <a:gd name="connsiteY22" fmla="*/ 216694 h 345281"/>
                    <a:gd name="connsiteX23" fmla="*/ 21778 w 90834"/>
                    <a:gd name="connsiteY23" fmla="*/ 226219 h 345281"/>
                    <a:gd name="connsiteX24" fmla="*/ 7490 w 90834"/>
                    <a:gd name="connsiteY24" fmla="*/ 238125 h 345281"/>
                    <a:gd name="connsiteX25" fmla="*/ 5109 w 90834"/>
                    <a:gd name="connsiteY25" fmla="*/ 328612 h 345281"/>
                    <a:gd name="connsiteX26" fmla="*/ 9871 w 90834"/>
                    <a:gd name="connsiteY26" fmla="*/ 345281 h 34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0834" h="345281">
                      <a:moveTo>
                        <a:pt x="90834" y="0"/>
                      </a:moveTo>
                      <a:cubicBezTo>
                        <a:pt x="80515" y="794"/>
                        <a:pt x="70147" y="1097"/>
                        <a:pt x="59878" y="2381"/>
                      </a:cubicBezTo>
                      <a:cubicBezTo>
                        <a:pt x="57387" y="2692"/>
                        <a:pt x="54694" y="3194"/>
                        <a:pt x="52734" y="4762"/>
                      </a:cubicBezTo>
                      <a:cubicBezTo>
                        <a:pt x="37347" y="17072"/>
                        <a:pt x="58785" y="8302"/>
                        <a:pt x="40828" y="14287"/>
                      </a:cubicBezTo>
                      <a:cubicBezTo>
                        <a:pt x="40034" y="16668"/>
                        <a:pt x="38859" y="18955"/>
                        <a:pt x="38446" y="21431"/>
                      </a:cubicBezTo>
                      <a:cubicBezTo>
                        <a:pt x="37264" y="28521"/>
                        <a:pt x="38521" y="36107"/>
                        <a:pt x="36065" y="42862"/>
                      </a:cubicBezTo>
                      <a:cubicBezTo>
                        <a:pt x="35087" y="45552"/>
                        <a:pt x="31302" y="46037"/>
                        <a:pt x="28921" y="47625"/>
                      </a:cubicBezTo>
                      <a:cubicBezTo>
                        <a:pt x="28127" y="50006"/>
                        <a:pt x="27759" y="52575"/>
                        <a:pt x="26540" y="54769"/>
                      </a:cubicBezTo>
                      <a:cubicBezTo>
                        <a:pt x="23760" y="59772"/>
                        <a:pt x="17015" y="69056"/>
                        <a:pt x="17015" y="69056"/>
                      </a:cubicBezTo>
                      <a:cubicBezTo>
                        <a:pt x="19396" y="69850"/>
                        <a:pt x="22384" y="69662"/>
                        <a:pt x="24159" y="71437"/>
                      </a:cubicBezTo>
                      <a:cubicBezTo>
                        <a:pt x="25934" y="73212"/>
                        <a:pt x="25295" y="76402"/>
                        <a:pt x="26540" y="78581"/>
                      </a:cubicBezTo>
                      <a:cubicBezTo>
                        <a:pt x="31992" y="88123"/>
                        <a:pt x="32840" y="87543"/>
                        <a:pt x="40828" y="92869"/>
                      </a:cubicBezTo>
                      <a:cubicBezTo>
                        <a:pt x="42415" y="95250"/>
                        <a:pt x="44428" y="97397"/>
                        <a:pt x="45590" y="100012"/>
                      </a:cubicBezTo>
                      <a:cubicBezTo>
                        <a:pt x="47629" y="104600"/>
                        <a:pt x="50353" y="114300"/>
                        <a:pt x="50353" y="114300"/>
                      </a:cubicBezTo>
                      <a:cubicBezTo>
                        <a:pt x="49559" y="119062"/>
                        <a:pt x="50367" y="124395"/>
                        <a:pt x="47972" y="128587"/>
                      </a:cubicBezTo>
                      <a:cubicBezTo>
                        <a:pt x="46727" y="130766"/>
                        <a:pt x="43178" y="130088"/>
                        <a:pt x="40828" y="130969"/>
                      </a:cubicBezTo>
                      <a:cubicBezTo>
                        <a:pt x="18068" y="139504"/>
                        <a:pt x="37980" y="132711"/>
                        <a:pt x="21778" y="138112"/>
                      </a:cubicBezTo>
                      <a:cubicBezTo>
                        <a:pt x="19397" y="140493"/>
                        <a:pt x="16502" y="142454"/>
                        <a:pt x="14634" y="145256"/>
                      </a:cubicBezTo>
                      <a:cubicBezTo>
                        <a:pt x="13242" y="147345"/>
                        <a:pt x="12253" y="149890"/>
                        <a:pt x="12253" y="152400"/>
                      </a:cubicBezTo>
                      <a:cubicBezTo>
                        <a:pt x="12253" y="158799"/>
                        <a:pt x="12950" y="165276"/>
                        <a:pt x="14634" y="171450"/>
                      </a:cubicBezTo>
                      <a:cubicBezTo>
                        <a:pt x="15878" y="176011"/>
                        <a:pt x="23710" y="182907"/>
                        <a:pt x="26540" y="185737"/>
                      </a:cubicBezTo>
                      <a:cubicBezTo>
                        <a:pt x="28128" y="190500"/>
                        <a:pt x="30086" y="195155"/>
                        <a:pt x="31303" y="200025"/>
                      </a:cubicBezTo>
                      <a:cubicBezTo>
                        <a:pt x="34293" y="211985"/>
                        <a:pt x="32649" y="206445"/>
                        <a:pt x="36065" y="216694"/>
                      </a:cubicBezTo>
                      <a:cubicBezTo>
                        <a:pt x="31303" y="219869"/>
                        <a:pt x="25826" y="222172"/>
                        <a:pt x="21778" y="226219"/>
                      </a:cubicBezTo>
                      <a:cubicBezTo>
                        <a:pt x="12610" y="235386"/>
                        <a:pt x="17436" y="231494"/>
                        <a:pt x="7490" y="238125"/>
                      </a:cubicBezTo>
                      <a:cubicBezTo>
                        <a:pt x="-4993" y="275576"/>
                        <a:pt x="978" y="252175"/>
                        <a:pt x="5109" y="328612"/>
                      </a:cubicBezTo>
                      <a:cubicBezTo>
                        <a:pt x="5605" y="337794"/>
                        <a:pt x="6659" y="338857"/>
                        <a:pt x="9871" y="345281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3" name="Gleichschenkliges Dreieck 282"/>
                <p:cNvSpPr/>
                <p:nvPr/>
              </p:nvSpPr>
              <p:spPr>
                <a:xfrm rot="10800000">
                  <a:off x="-60718" y="2356346"/>
                  <a:ext cx="45719" cy="45719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Abgerundetes Rechteck 283"/>
                <p:cNvSpPr/>
                <p:nvPr/>
              </p:nvSpPr>
              <p:spPr>
                <a:xfrm>
                  <a:off x="404569" y="2231454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5" name="Abgerundetes Rechteck 284"/>
                <p:cNvSpPr/>
                <p:nvPr/>
              </p:nvSpPr>
              <p:spPr>
                <a:xfrm>
                  <a:off x="436591" y="2253062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6" name="Freihandform 285"/>
                <p:cNvSpPr/>
                <p:nvPr/>
              </p:nvSpPr>
              <p:spPr>
                <a:xfrm>
                  <a:off x="173121" y="2034731"/>
                  <a:ext cx="136945" cy="107156"/>
                </a:xfrm>
                <a:custGeom>
                  <a:avLst/>
                  <a:gdLst>
                    <a:gd name="connsiteX0" fmla="*/ 51220 w 136945"/>
                    <a:gd name="connsiteY0" fmla="*/ 0 h 107156"/>
                    <a:gd name="connsiteX1" fmla="*/ 51220 w 136945"/>
                    <a:gd name="connsiteY1" fmla="*/ 0 h 107156"/>
                    <a:gd name="connsiteX2" fmla="*/ 67889 w 136945"/>
                    <a:gd name="connsiteY2" fmla="*/ 14287 h 107156"/>
                    <a:gd name="connsiteX3" fmla="*/ 82177 w 136945"/>
                    <a:gd name="connsiteY3" fmla="*/ 19050 h 107156"/>
                    <a:gd name="connsiteX4" fmla="*/ 134564 w 136945"/>
                    <a:gd name="connsiteY4" fmla="*/ 19050 h 107156"/>
                    <a:gd name="connsiteX5" fmla="*/ 136945 w 136945"/>
                    <a:gd name="connsiteY5" fmla="*/ 28575 h 107156"/>
                    <a:gd name="connsiteX6" fmla="*/ 134564 w 136945"/>
                    <a:gd name="connsiteY6" fmla="*/ 57150 h 107156"/>
                    <a:gd name="connsiteX7" fmla="*/ 122658 w 136945"/>
                    <a:gd name="connsiteY7" fmla="*/ 66675 h 107156"/>
                    <a:gd name="connsiteX8" fmla="*/ 103608 w 136945"/>
                    <a:gd name="connsiteY8" fmla="*/ 71437 h 107156"/>
                    <a:gd name="connsiteX9" fmla="*/ 86939 w 136945"/>
                    <a:gd name="connsiteY9" fmla="*/ 76200 h 107156"/>
                    <a:gd name="connsiteX10" fmla="*/ 60745 w 136945"/>
                    <a:gd name="connsiteY10" fmla="*/ 85725 h 107156"/>
                    <a:gd name="connsiteX11" fmla="*/ 51220 w 136945"/>
                    <a:gd name="connsiteY11" fmla="*/ 102394 h 107156"/>
                    <a:gd name="connsiteX12" fmla="*/ 44077 w 136945"/>
                    <a:gd name="connsiteY12" fmla="*/ 107156 h 107156"/>
                    <a:gd name="connsiteX13" fmla="*/ 10739 w 136945"/>
                    <a:gd name="connsiteY13" fmla="*/ 97631 h 107156"/>
                    <a:gd name="connsiteX14" fmla="*/ 3595 w 136945"/>
                    <a:gd name="connsiteY14" fmla="*/ 95250 h 107156"/>
                    <a:gd name="connsiteX15" fmla="*/ 3595 w 136945"/>
                    <a:gd name="connsiteY15" fmla="*/ 57150 h 107156"/>
                    <a:gd name="connsiteX16" fmla="*/ 10739 w 136945"/>
                    <a:gd name="connsiteY16" fmla="*/ 54769 h 107156"/>
                    <a:gd name="connsiteX17" fmla="*/ 15502 w 136945"/>
                    <a:gd name="connsiteY17" fmla="*/ 47625 h 107156"/>
                    <a:gd name="connsiteX18" fmla="*/ 8358 w 136945"/>
                    <a:gd name="connsiteY18" fmla="*/ 23812 h 107156"/>
                    <a:gd name="connsiteX19" fmla="*/ 13120 w 136945"/>
                    <a:gd name="connsiteY19" fmla="*/ 16669 h 107156"/>
                    <a:gd name="connsiteX20" fmla="*/ 25027 w 136945"/>
                    <a:gd name="connsiteY20" fmla="*/ 14287 h 107156"/>
                    <a:gd name="connsiteX21" fmla="*/ 48839 w 136945"/>
                    <a:gd name="connsiteY21" fmla="*/ 9525 h 107156"/>
                    <a:gd name="connsiteX22" fmla="*/ 55983 w 136945"/>
                    <a:gd name="connsiteY22" fmla="*/ 7144 h 107156"/>
                    <a:gd name="connsiteX23" fmla="*/ 51220 w 136945"/>
                    <a:gd name="connsiteY23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6945" h="107156">
                      <a:moveTo>
                        <a:pt x="51220" y="0"/>
                      </a:moveTo>
                      <a:lnTo>
                        <a:pt x="51220" y="0"/>
                      </a:lnTo>
                      <a:cubicBezTo>
                        <a:pt x="56776" y="4762"/>
                        <a:pt x="61657" y="10452"/>
                        <a:pt x="67889" y="14287"/>
                      </a:cubicBezTo>
                      <a:cubicBezTo>
                        <a:pt x="72165" y="16918"/>
                        <a:pt x="82177" y="19050"/>
                        <a:pt x="82177" y="19050"/>
                      </a:cubicBezTo>
                      <a:cubicBezTo>
                        <a:pt x="96548" y="17613"/>
                        <a:pt x="120747" y="13736"/>
                        <a:pt x="134564" y="19050"/>
                      </a:cubicBezTo>
                      <a:cubicBezTo>
                        <a:pt x="137619" y="20225"/>
                        <a:pt x="136151" y="25400"/>
                        <a:pt x="136945" y="28575"/>
                      </a:cubicBezTo>
                      <a:cubicBezTo>
                        <a:pt x="136151" y="38100"/>
                        <a:pt x="137920" y="48201"/>
                        <a:pt x="134564" y="57150"/>
                      </a:cubicBezTo>
                      <a:cubicBezTo>
                        <a:pt x="132779" y="61909"/>
                        <a:pt x="126968" y="63981"/>
                        <a:pt x="122658" y="66675"/>
                      </a:cubicBezTo>
                      <a:cubicBezTo>
                        <a:pt x="119137" y="68876"/>
                        <a:pt x="105943" y="70918"/>
                        <a:pt x="103608" y="71437"/>
                      </a:cubicBezTo>
                      <a:cubicBezTo>
                        <a:pt x="94646" y="73429"/>
                        <a:pt x="94889" y="73550"/>
                        <a:pt x="86939" y="76200"/>
                      </a:cubicBezTo>
                      <a:cubicBezTo>
                        <a:pt x="76043" y="92547"/>
                        <a:pt x="90415" y="74936"/>
                        <a:pt x="60745" y="85725"/>
                      </a:cubicBezTo>
                      <a:cubicBezTo>
                        <a:pt x="58502" y="86541"/>
                        <a:pt x="51696" y="101823"/>
                        <a:pt x="51220" y="102394"/>
                      </a:cubicBezTo>
                      <a:cubicBezTo>
                        <a:pt x="49388" y="104592"/>
                        <a:pt x="46458" y="105569"/>
                        <a:pt x="44077" y="107156"/>
                      </a:cubicBezTo>
                      <a:cubicBezTo>
                        <a:pt x="20149" y="101175"/>
                        <a:pt x="31242" y="104465"/>
                        <a:pt x="10739" y="97631"/>
                      </a:cubicBezTo>
                      <a:lnTo>
                        <a:pt x="3595" y="95250"/>
                      </a:lnTo>
                      <a:cubicBezTo>
                        <a:pt x="-8" y="80838"/>
                        <a:pt x="-2260" y="76177"/>
                        <a:pt x="3595" y="57150"/>
                      </a:cubicBezTo>
                      <a:cubicBezTo>
                        <a:pt x="4333" y="54751"/>
                        <a:pt x="8358" y="55563"/>
                        <a:pt x="10739" y="54769"/>
                      </a:cubicBezTo>
                      <a:cubicBezTo>
                        <a:pt x="12327" y="52388"/>
                        <a:pt x="15217" y="50473"/>
                        <a:pt x="15502" y="47625"/>
                      </a:cubicBezTo>
                      <a:cubicBezTo>
                        <a:pt x="16834" y="34302"/>
                        <a:pt x="14133" y="32476"/>
                        <a:pt x="8358" y="23812"/>
                      </a:cubicBezTo>
                      <a:cubicBezTo>
                        <a:pt x="9945" y="21431"/>
                        <a:pt x="10635" y="18089"/>
                        <a:pt x="13120" y="16669"/>
                      </a:cubicBezTo>
                      <a:cubicBezTo>
                        <a:pt x="16634" y="14661"/>
                        <a:pt x="21100" y="15269"/>
                        <a:pt x="25027" y="14287"/>
                      </a:cubicBezTo>
                      <a:cubicBezTo>
                        <a:pt x="47185" y="8747"/>
                        <a:pt x="8015" y="15356"/>
                        <a:pt x="48839" y="9525"/>
                      </a:cubicBezTo>
                      <a:cubicBezTo>
                        <a:pt x="51220" y="8731"/>
                        <a:pt x="54023" y="8712"/>
                        <a:pt x="55983" y="7144"/>
                      </a:cubicBezTo>
                      <a:cubicBezTo>
                        <a:pt x="58218" y="5356"/>
                        <a:pt x="52014" y="1191"/>
                        <a:pt x="5122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" name="Freihandform 286"/>
                <p:cNvSpPr/>
                <p:nvPr/>
              </p:nvSpPr>
              <p:spPr>
                <a:xfrm>
                  <a:off x="290421" y="2242797"/>
                  <a:ext cx="182174" cy="147637"/>
                </a:xfrm>
                <a:custGeom>
                  <a:avLst/>
                  <a:gdLst>
                    <a:gd name="connsiteX0" fmla="*/ 76200 w 182174"/>
                    <a:gd name="connsiteY0" fmla="*/ 0 h 147637"/>
                    <a:gd name="connsiteX1" fmla="*/ 76200 w 182174"/>
                    <a:gd name="connsiteY1" fmla="*/ 0 h 147637"/>
                    <a:gd name="connsiteX2" fmla="*/ 166687 w 182174"/>
                    <a:gd name="connsiteY2" fmla="*/ 40481 h 147637"/>
                    <a:gd name="connsiteX3" fmla="*/ 173831 w 182174"/>
                    <a:gd name="connsiteY3" fmla="*/ 42862 h 147637"/>
                    <a:gd name="connsiteX4" fmla="*/ 176212 w 182174"/>
                    <a:gd name="connsiteY4" fmla="*/ 71437 h 147637"/>
                    <a:gd name="connsiteX5" fmla="*/ 173831 w 182174"/>
                    <a:gd name="connsiteY5" fmla="*/ 78581 h 147637"/>
                    <a:gd name="connsiteX6" fmla="*/ 166687 w 182174"/>
                    <a:gd name="connsiteY6" fmla="*/ 83343 h 147637"/>
                    <a:gd name="connsiteX7" fmla="*/ 159543 w 182174"/>
                    <a:gd name="connsiteY7" fmla="*/ 90487 h 147637"/>
                    <a:gd name="connsiteX8" fmla="*/ 142875 w 182174"/>
                    <a:gd name="connsiteY8" fmla="*/ 97631 h 147637"/>
                    <a:gd name="connsiteX9" fmla="*/ 128587 w 182174"/>
                    <a:gd name="connsiteY9" fmla="*/ 100012 h 147637"/>
                    <a:gd name="connsiteX10" fmla="*/ 119062 w 182174"/>
                    <a:gd name="connsiteY10" fmla="*/ 104775 h 147637"/>
                    <a:gd name="connsiteX11" fmla="*/ 111918 w 182174"/>
                    <a:gd name="connsiteY11" fmla="*/ 119062 h 147637"/>
                    <a:gd name="connsiteX12" fmla="*/ 114300 w 182174"/>
                    <a:gd name="connsiteY12" fmla="*/ 140493 h 147637"/>
                    <a:gd name="connsiteX13" fmla="*/ 107156 w 182174"/>
                    <a:gd name="connsiteY13" fmla="*/ 145256 h 147637"/>
                    <a:gd name="connsiteX14" fmla="*/ 73818 w 182174"/>
                    <a:gd name="connsiteY14" fmla="*/ 147637 h 147637"/>
                    <a:gd name="connsiteX15" fmla="*/ 45243 w 182174"/>
                    <a:gd name="connsiteY15" fmla="*/ 145256 h 147637"/>
                    <a:gd name="connsiteX16" fmla="*/ 28575 w 182174"/>
                    <a:gd name="connsiteY16" fmla="*/ 142875 h 147637"/>
                    <a:gd name="connsiteX17" fmla="*/ 19050 w 182174"/>
                    <a:gd name="connsiteY17" fmla="*/ 135731 h 147637"/>
                    <a:gd name="connsiteX18" fmla="*/ 16668 w 182174"/>
                    <a:gd name="connsiteY18" fmla="*/ 128587 h 147637"/>
                    <a:gd name="connsiteX19" fmla="*/ 23812 w 182174"/>
                    <a:gd name="connsiteY19" fmla="*/ 109537 h 147637"/>
                    <a:gd name="connsiteX20" fmla="*/ 30956 w 182174"/>
                    <a:gd name="connsiteY20" fmla="*/ 100012 h 147637"/>
                    <a:gd name="connsiteX21" fmla="*/ 38100 w 182174"/>
                    <a:gd name="connsiteY21" fmla="*/ 95250 h 147637"/>
                    <a:gd name="connsiteX22" fmla="*/ 35718 w 182174"/>
                    <a:gd name="connsiteY22" fmla="*/ 85725 h 147637"/>
                    <a:gd name="connsiteX23" fmla="*/ 21431 w 182174"/>
                    <a:gd name="connsiteY23" fmla="*/ 66675 h 147637"/>
                    <a:gd name="connsiteX24" fmla="*/ 14287 w 182174"/>
                    <a:gd name="connsiteY24" fmla="*/ 64293 h 147637"/>
                    <a:gd name="connsiteX25" fmla="*/ 0 w 182174"/>
                    <a:gd name="connsiteY25" fmla="*/ 54768 h 147637"/>
                    <a:gd name="connsiteX26" fmla="*/ 7143 w 182174"/>
                    <a:gd name="connsiteY26" fmla="*/ 30956 h 147637"/>
                    <a:gd name="connsiteX27" fmla="*/ 26193 w 182174"/>
                    <a:gd name="connsiteY27" fmla="*/ 21431 h 147637"/>
                    <a:gd name="connsiteX28" fmla="*/ 42862 w 182174"/>
                    <a:gd name="connsiteY28" fmla="*/ 16668 h 147637"/>
                    <a:gd name="connsiteX29" fmla="*/ 57150 w 182174"/>
                    <a:gd name="connsiteY29" fmla="*/ 11906 h 147637"/>
                    <a:gd name="connsiteX30" fmla="*/ 69056 w 182174"/>
                    <a:gd name="connsiteY30" fmla="*/ 9525 h 147637"/>
                    <a:gd name="connsiteX31" fmla="*/ 76200 w 182174"/>
                    <a:gd name="connsiteY31" fmla="*/ 0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2174" h="147637">
                      <a:moveTo>
                        <a:pt x="76200" y="0"/>
                      </a:moveTo>
                      <a:lnTo>
                        <a:pt x="76200" y="0"/>
                      </a:lnTo>
                      <a:cubicBezTo>
                        <a:pt x="146252" y="43109"/>
                        <a:pt x="113964" y="36088"/>
                        <a:pt x="166687" y="40481"/>
                      </a:cubicBezTo>
                      <a:cubicBezTo>
                        <a:pt x="169068" y="41275"/>
                        <a:pt x="171586" y="41739"/>
                        <a:pt x="173831" y="42862"/>
                      </a:cubicBezTo>
                      <a:cubicBezTo>
                        <a:pt x="187929" y="49911"/>
                        <a:pt x="180916" y="51052"/>
                        <a:pt x="176212" y="71437"/>
                      </a:cubicBezTo>
                      <a:cubicBezTo>
                        <a:pt x="175648" y="73883"/>
                        <a:pt x="175399" y="76621"/>
                        <a:pt x="173831" y="78581"/>
                      </a:cubicBezTo>
                      <a:cubicBezTo>
                        <a:pt x="172043" y="80816"/>
                        <a:pt x="168886" y="81511"/>
                        <a:pt x="166687" y="83343"/>
                      </a:cubicBezTo>
                      <a:cubicBezTo>
                        <a:pt x="164100" y="85499"/>
                        <a:pt x="162283" y="88529"/>
                        <a:pt x="159543" y="90487"/>
                      </a:cubicBezTo>
                      <a:cubicBezTo>
                        <a:pt x="156255" y="92836"/>
                        <a:pt x="147389" y="96628"/>
                        <a:pt x="142875" y="97631"/>
                      </a:cubicBezTo>
                      <a:cubicBezTo>
                        <a:pt x="138162" y="98678"/>
                        <a:pt x="133350" y="99218"/>
                        <a:pt x="128587" y="100012"/>
                      </a:cubicBezTo>
                      <a:cubicBezTo>
                        <a:pt x="125412" y="101600"/>
                        <a:pt x="121789" y="102502"/>
                        <a:pt x="119062" y="104775"/>
                      </a:cubicBezTo>
                      <a:cubicBezTo>
                        <a:pt x="114802" y="108325"/>
                        <a:pt x="113543" y="114187"/>
                        <a:pt x="111918" y="119062"/>
                      </a:cubicBezTo>
                      <a:cubicBezTo>
                        <a:pt x="112712" y="126206"/>
                        <a:pt x="115586" y="133421"/>
                        <a:pt x="114300" y="140493"/>
                      </a:cubicBezTo>
                      <a:cubicBezTo>
                        <a:pt x="113788" y="143309"/>
                        <a:pt x="109975" y="144759"/>
                        <a:pt x="107156" y="145256"/>
                      </a:cubicBezTo>
                      <a:cubicBezTo>
                        <a:pt x="96185" y="147192"/>
                        <a:pt x="84931" y="146843"/>
                        <a:pt x="73818" y="147637"/>
                      </a:cubicBezTo>
                      <a:cubicBezTo>
                        <a:pt x="64293" y="146843"/>
                        <a:pt x="54749" y="146256"/>
                        <a:pt x="45243" y="145256"/>
                      </a:cubicBezTo>
                      <a:cubicBezTo>
                        <a:pt x="39661" y="144669"/>
                        <a:pt x="33849" y="144793"/>
                        <a:pt x="28575" y="142875"/>
                      </a:cubicBezTo>
                      <a:cubicBezTo>
                        <a:pt x="24845" y="141519"/>
                        <a:pt x="22225" y="138112"/>
                        <a:pt x="19050" y="135731"/>
                      </a:cubicBezTo>
                      <a:cubicBezTo>
                        <a:pt x="18256" y="133350"/>
                        <a:pt x="16668" y="131097"/>
                        <a:pt x="16668" y="128587"/>
                      </a:cubicBezTo>
                      <a:cubicBezTo>
                        <a:pt x="16668" y="118988"/>
                        <a:pt x="18887" y="116433"/>
                        <a:pt x="23812" y="109537"/>
                      </a:cubicBezTo>
                      <a:cubicBezTo>
                        <a:pt x="26119" y="106307"/>
                        <a:pt x="28150" y="102818"/>
                        <a:pt x="30956" y="100012"/>
                      </a:cubicBezTo>
                      <a:cubicBezTo>
                        <a:pt x="32980" y="97988"/>
                        <a:pt x="35719" y="96837"/>
                        <a:pt x="38100" y="95250"/>
                      </a:cubicBezTo>
                      <a:cubicBezTo>
                        <a:pt x="37306" y="92075"/>
                        <a:pt x="37007" y="88733"/>
                        <a:pt x="35718" y="85725"/>
                      </a:cubicBezTo>
                      <a:cubicBezTo>
                        <a:pt x="34111" y="81975"/>
                        <a:pt x="22135" y="67279"/>
                        <a:pt x="21431" y="66675"/>
                      </a:cubicBezTo>
                      <a:cubicBezTo>
                        <a:pt x="19525" y="65041"/>
                        <a:pt x="16481" y="65512"/>
                        <a:pt x="14287" y="64293"/>
                      </a:cubicBezTo>
                      <a:cubicBezTo>
                        <a:pt x="9284" y="61513"/>
                        <a:pt x="0" y="54768"/>
                        <a:pt x="0" y="54768"/>
                      </a:cubicBezTo>
                      <a:cubicBezTo>
                        <a:pt x="1499" y="44278"/>
                        <a:pt x="-76" y="38175"/>
                        <a:pt x="7143" y="30956"/>
                      </a:cubicBezTo>
                      <a:cubicBezTo>
                        <a:pt x="11747" y="26352"/>
                        <a:pt x="20734" y="23478"/>
                        <a:pt x="26193" y="21431"/>
                      </a:cubicBezTo>
                      <a:cubicBezTo>
                        <a:pt x="36854" y="17434"/>
                        <a:pt x="30365" y="20417"/>
                        <a:pt x="42862" y="16668"/>
                      </a:cubicBezTo>
                      <a:cubicBezTo>
                        <a:pt x="47670" y="15225"/>
                        <a:pt x="52227" y="12890"/>
                        <a:pt x="57150" y="11906"/>
                      </a:cubicBezTo>
                      <a:cubicBezTo>
                        <a:pt x="61119" y="11112"/>
                        <a:pt x="65151" y="10590"/>
                        <a:pt x="69056" y="9525"/>
                      </a:cubicBezTo>
                      <a:cubicBezTo>
                        <a:pt x="87440" y="4511"/>
                        <a:pt x="75009" y="1587"/>
                        <a:pt x="7620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" name="Freihandform 287"/>
                <p:cNvSpPr/>
                <p:nvPr/>
              </p:nvSpPr>
              <p:spPr>
                <a:xfrm>
                  <a:off x="64291" y="2258594"/>
                  <a:ext cx="135731" cy="116041"/>
                </a:xfrm>
                <a:custGeom>
                  <a:avLst/>
                  <a:gdLst>
                    <a:gd name="connsiteX0" fmla="*/ 76200 w 135731"/>
                    <a:gd name="connsiteY0" fmla="*/ 34125 h 116041"/>
                    <a:gd name="connsiteX1" fmla="*/ 76200 w 135731"/>
                    <a:gd name="connsiteY1" fmla="*/ 34125 h 116041"/>
                    <a:gd name="connsiteX2" fmla="*/ 40481 w 135731"/>
                    <a:gd name="connsiteY2" fmla="*/ 3168 h 116041"/>
                    <a:gd name="connsiteX3" fmla="*/ 30956 w 135731"/>
                    <a:gd name="connsiteY3" fmla="*/ 787 h 116041"/>
                    <a:gd name="connsiteX4" fmla="*/ 26194 w 135731"/>
                    <a:gd name="connsiteY4" fmla="*/ 15075 h 116041"/>
                    <a:gd name="connsiteX5" fmla="*/ 23812 w 135731"/>
                    <a:gd name="connsiteY5" fmla="*/ 22218 h 116041"/>
                    <a:gd name="connsiteX6" fmla="*/ 26194 w 135731"/>
                    <a:gd name="connsiteY6" fmla="*/ 38887 h 116041"/>
                    <a:gd name="connsiteX7" fmla="*/ 30956 w 135731"/>
                    <a:gd name="connsiteY7" fmla="*/ 53175 h 116041"/>
                    <a:gd name="connsiteX8" fmla="*/ 16669 w 135731"/>
                    <a:gd name="connsiteY8" fmla="*/ 60318 h 116041"/>
                    <a:gd name="connsiteX9" fmla="*/ 4762 w 135731"/>
                    <a:gd name="connsiteY9" fmla="*/ 69843 h 116041"/>
                    <a:gd name="connsiteX10" fmla="*/ 0 w 135731"/>
                    <a:gd name="connsiteY10" fmla="*/ 79368 h 116041"/>
                    <a:gd name="connsiteX11" fmla="*/ 11906 w 135731"/>
                    <a:gd name="connsiteY11" fmla="*/ 88893 h 116041"/>
                    <a:gd name="connsiteX12" fmla="*/ 26194 w 135731"/>
                    <a:gd name="connsiteY12" fmla="*/ 98418 h 116041"/>
                    <a:gd name="connsiteX13" fmla="*/ 42862 w 135731"/>
                    <a:gd name="connsiteY13" fmla="*/ 107943 h 116041"/>
                    <a:gd name="connsiteX14" fmla="*/ 73819 w 135731"/>
                    <a:gd name="connsiteY14" fmla="*/ 110325 h 116041"/>
                    <a:gd name="connsiteX15" fmla="*/ 71437 w 135731"/>
                    <a:gd name="connsiteY15" fmla="*/ 96037 h 116041"/>
                    <a:gd name="connsiteX16" fmla="*/ 73819 w 135731"/>
                    <a:gd name="connsiteY16" fmla="*/ 81750 h 116041"/>
                    <a:gd name="connsiteX17" fmla="*/ 80962 w 135731"/>
                    <a:gd name="connsiteY17" fmla="*/ 79368 h 116041"/>
                    <a:gd name="connsiteX18" fmla="*/ 116681 w 135731"/>
                    <a:gd name="connsiteY18" fmla="*/ 81750 h 116041"/>
                    <a:gd name="connsiteX19" fmla="*/ 126206 w 135731"/>
                    <a:gd name="connsiteY19" fmla="*/ 79368 h 116041"/>
                    <a:gd name="connsiteX20" fmla="*/ 133350 w 135731"/>
                    <a:gd name="connsiteY20" fmla="*/ 76987 h 116041"/>
                    <a:gd name="connsiteX21" fmla="*/ 135731 w 135731"/>
                    <a:gd name="connsiteY21" fmla="*/ 67462 h 116041"/>
                    <a:gd name="connsiteX22" fmla="*/ 133350 w 135731"/>
                    <a:gd name="connsiteY22" fmla="*/ 36506 h 116041"/>
                    <a:gd name="connsiteX23" fmla="*/ 121444 w 135731"/>
                    <a:gd name="connsiteY23" fmla="*/ 31743 h 116041"/>
                    <a:gd name="connsiteX24" fmla="*/ 100012 w 135731"/>
                    <a:gd name="connsiteY24" fmla="*/ 26981 h 116041"/>
                    <a:gd name="connsiteX25" fmla="*/ 83344 w 135731"/>
                    <a:gd name="connsiteY25" fmla="*/ 22218 h 116041"/>
                    <a:gd name="connsiteX26" fmla="*/ 76200 w 135731"/>
                    <a:gd name="connsiteY26" fmla="*/ 34125 h 11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5731" h="116041">
                      <a:moveTo>
                        <a:pt x="76200" y="34125"/>
                      </a:moveTo>
                      <a:lnTo>
                        <a:pt x="76200" y="34125"/>
                      </a:lnTo>
                      <a:cubicBezTo>
                        <a:pt x="64294" y="23806"/>
                        <a:pt x="53165" y="12514"/>
                        <a:pt x="40481" y="3168"/>
                      </a:cubicBezTo>
                      <a:cubicBezTo>
                        <a:pt x="37846" y="1227"/>
                        <a:pt x="33470" y="-1308"/>
                        <a:pt x="30956" y="787"/>
                      </a:cubicBezTo>
                      <a:cubicBezTo>
                        <a:pt x="27100" y="4001"/>
                        <a:pt x="27782" y="10312"/>
                        <a:pt x="26194" y="15075"/>
                      </a:cubicBezTo>
                      <a:lnTo>
                        <a:pt x="23812" y="22218"/>
                      </a:lnTo>
                      <a:cubicBezTo>
                        <a:pt x="24606" y="27774"/>
                        <a:pt x="24932" y="33418"/>
                        <a:pt x="26194" y="38887"/>
                      </a:cubicBezTo>
                      <a:cubicBezTo>
                        <a:pt x="27323" y="43779"/>
                        <a:pt x="30956" y="53175"/>
                        <a:pt x="30956" y="53175"/>
                      </a:cubicBezTo>
                      <a:cubicBezTo>
                        <a:pt x="25146" y="55111"/>
                        <a:pt x="21285" y="55702"/>
                        <a:pt x="16669" y="60318"/>
                      </a:cubicBezTo>
                      <a:cubicBezTo>
                        <a:pt x="5898" y="71089"/>
                        <a:pt x="18669" y="65208"/>
                        <a:pt x="4762" y="69843"/>
                      </a:cubicBezTo>
                      <a:cubicBezTo>
                        <a:pt x="3175" y="73018"/>
                        <a:pt x="0" y="75818"/>
                        <a:pt x="0" y="79368"/>
                      </a:cubicBezTo>
                      <a:cubicBezTo>
                        <a:pt x="0" y="86550"/>
                        <a:pt x="7445" y="87406"/>
                        <a:pt x="11906" y="88893"/>
                      </a:cubicBezTo>
                      <a:cubicBezTo>
                        <a:pt x="28532" y="105519"/>
                        <a:pt x="10110" y="89228"/>
                        <a:pt x="26194" y="98418"/>
                      </a:cubicBezTo>
                      <a:cubicBezTo>
                        <a:pt x="46378" y="109952"/>
                        <a:pt x="26483" y="102483"/>
                        <a:pt x="42862" y="107943"/>
                      </a:cubicBezTo>
                      <a:cubicBezTo>
                        <a:pt x="52155" y="114139"/>
                        <a:pt x="59668" y="121331"/>
                        <a:pt x="73819" y="110325"/>
                      </a:cubicBezTo>
                      <a:cubicBezTo>
                        <a:pt x="77630" y="107361"/>
                        <a:pt x="72231" y="100800"/>
                        <a:pt x="71437" y="96037"/>
                      </a:cubicBezTo>
                      <a:cubicBezTo>
                        <a:pt x="72231" y="91275"/>
                        <a:pt x="71424" y="85942"/>
                        <a:pt x="73819" y="81750"/>
                      </a:cubicBezTo>
                      <a:cubicBezTo>
                        <a:pt x="75064" y="79571"/>
                        <a:pt x="78452" y="79368"/>
                        <a:pt x="80962" y="79368"/>
                      </a:cubicBezTo>
                      <a:cubicBezTo>
                        <a:pt x="92895" y="79368"/>
                        <a:pt x="104775" y="80956"/>
                        <a:pt x="116681" y="81750"/>
                      </a:cubicBezTo>
                      <a:cubicBezTo>
                        <a:pt x="119856" y="80956"/>
                        <a:pt x="123059" y="80267"/>
                        <a:pt x="126206" y="79368"/>
                      </a:cubicBezTo>
                      <a:cubicBezTo>
                        <a:pt x="128620" y="78678"/>
                        <a:pt x="131782" y="78947"/>
                        <a:pt x="133350" y="76987"/>
                      </a:cubicBezTo>
                      <a:cubicBezTo>
                        <a:pt x="135394" y="74431"/>
                        <a:pt x="134937" y="70637"/>
                        <a:pt x="135731" y="67462"/>
                      </a:cubicBezTo>
                      <a:cubicBezTo>
                        <a:pt x="134937" y="57143"/>
                        <a:pt x="137193" y="46115"/>
                        <a:pt x="133350" y="36506"/>
                      </a:cubicBezTo>
                      <a:cubicBezTo>
                        <a:pt x="131763" y="32537"/>
                        <a:pt x="125446" y="33244"/>
                        <a:pt x="121444" y="31743"/>
                      </a:cubicBezTo>
                      <a:cubicBezTo>
                        <a:pt x="112067" y="28227"/>
                        <a:pt x="112260" y="29022"/>
                        <a:pt x="100012" y="26981"/>
                      </a:cubicBezTo>
                      <a:cubicBezTo>
                        <a:pt x="95499" y="25477"/>
                        <a:pt x="87825" y="22716"/>
                        <a:pt x="83344" y="22218"/>
                      </a:cubicBezTo>
                      <a:cubicBezTo>
                        <a:pt x="79399" y="21780"/>
                        <a:pt x="77391" y="32141"/>
                        <a:pt x="76200" y="34125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254" name="Grafik 2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505" y="4932277"/>
              <a:ext cx="202426" cy="222854"/>
            </a:xfrm>
            <a:prstGeom prst="rect">
              <a:avLst/>
            </a:prstGeom>
          </p:spPr>
        </p:pic>
      </p:grpSp>
      <p:grpSp>
        <p:nvGrpSpPr>
          <p:cNvPr id="293" name="Gruppieren 292"/>
          <p:cNvGrpSpPr/>
          <p:nvPr/>
        </p:nvGrpSpPr>
        <p:grpSpPr>
          <a:xfrm>
            <a:off x="8796989" y="916169"/>
            <a:ext cx="319142" cy="216581"/>
            <a:chOff x="128144" y="2996952"/>
            <a:chExt cx="673304" cy="720080"/>
          </a:xfrm>
        </p:grpSpPr>
        <p:sp>
          <p:nvSpPr>
            <p:cNvPr id="294" name="Trapezoid 293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Rechteck 294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Rechtwinkliges Dreieck 295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Rechtwinkliges Dreieck 296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Rechteck 297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Rechteck 298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Rechteck 299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Rechteck 300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Rechteck 301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Rechteck 302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4" name="Grafik 3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6452" y="949257"/>
            <a:ext cx="469997" cy="208288"/>
          </a:xfrm>
          <a:prstGeom prst="rect">
            <a:avLst/>
          </a:prstGeom>
        </p:spPr>
      </p:pic>
      <p:grpSp>
        <p:nvGrpSpPr>
          <p:cNvPr id="305" name="Gruppieren 304"/>
          <p:cNvGrpSpPr/>
          <p:nvPr/>
        </p:nvGrpSpPr>
        <p:grpSpPr>
          <a:xfrm>
            <a:off x="9162537" y="982866"/>
            <a:ext cx="236723" cy="201185"/>
            <a:chOff x="3065620" y="3495219"/>
            <a:chExt cx="432375" cy="433110"/>
          </a:xfrm>
        </p:grpSpPr>
        <p:sp>
          <p:nvSpPr>
            <p:cNvPr id="306" name="Rechteck 305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307" name="Gruppieren 306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310" name="Ellipse 309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Ellipse 311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13" name="Gerader Verbinder 312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4" name="Gerader Verbinder 313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5" name="Gerader Verbinder 314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6" name="Gerader Verbinder 315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08" name="Trapezoid 307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Rechteck 308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47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750"/>
                            </p:stCondLst>
                            <p:childTnLst>
                              <p:par>
                                <p:cTn id="4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75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3011"/>
                            </p:stCondLst>
                            <p:childTnLst>
                              <p:par>
                                <p:cTn id="4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75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 animBg="1"/>
      <p:bldP spid="60" grpId="0"/>
      <p:bldP spid="62" grpId="0" animBg="1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 animBg="1"/>
      <p:bldP spid="112" grpId="0" animBg="1"/>
      <p:bldP spid="113" grpId="0" animBg="1"/>
      <p:bldP spid="114" grpId="0"/>
      <p:bldP spid="115" grpId="0"/>
      <p:bldP spid="116" grpId="0" animBg="1"/>
      <p:bldP spid="117" grpId="0" animBg="1"/>
      <p:bldP spid="118" grpId="0" animBg="1"/>
      <p:bldP spid="119" grpId="0" animBg="1"/>
      <p:bldP spid="120" grpId="0"/>
      <p:bldP spid="121" grpId="0" animBg="1"/>
      <p:bldP spid="122" grpId="0" animBg="1"/>
      <p:bldP spid="123" grpId="0"/>
      <p:bldP spid="124" grpId="0"/>
      <p:bldP spid="125" grpId="0" animBg="1"/>
      <p:bldP spid="126" grpId="0" animBg="1"/>
      <p:bldP spid="127" grpId="0" animBg="1"/>
      <p:bldP spid="128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0" grpId="0" animBg="1"/>
      <p:bldP spid="141" grpId="0" animBg="1"/>
      <p:bldP spid="142" grpId="0"/>
      <p:bldP spid="143" grpId="0" animBg="1"/>
      <p:bldP spid="144" grpId="0" animBg="1"/>
      <p:bldP spid="145" grpId="0" animBg="1"/>
      <p:bldP spid="146" grpId="0"/>
      <p:bldP spid="147" grpId="0" animBg="1"/>
      <p:bldP spid="148" grpId="0" animBg="1"/>
      <p:bldP spid="149" grpId="0" animBg="1"/>
      <p:bldP spid="150" grpId="0" animBg="1"/>
      <p:bldP spid="151" grpId="0" animBg="1"/>
      <p:bldP spid="152" grpId="0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 animBg="1"/>
      <p:bldP spid="165" grpId="0" animBg="1"/>
      <p:bldP spid="190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/>
      <p:bldP spid="200" grpId="0" animBg="1"/>
      <p:bldP spid="201" grpId="0" animBg="1"/>
      <p:bldP spid="202" grpId="0" animBg="1"/>
      <p:bldP spid="203" grpId="0" animBg="1"/>
      <p:bldP spid="204" grpId="0"/>
      <p:bldP spid="205" grpId="0" animBg="1"/>
      <p:bldP spid="206" grpId="0"/>
      <p:bldP spid="207" grpId="0" animBg="1"/>
      <p:bldP spid="208" grpId="0" animBg="1"/>
      <p:bldP spid="209" grpId="0"/>
      <p:bldP spid="210" grpId="0" animBg="1"/>
      <p:bldP spid="211" grpId="0" animBg="1"/>
      <p:bldP spid="212" grpId="0"/>
      <p:bldP spid="213" grpId="0" animBg="1"/>
      <p:bldP spid="214" grpId="0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9" grpId="0" animBg="1"/>
      <p:bldP spid="230" grpId="0" animBg="1"/>
      <p:bldP spid="244" grpId="0" animBg="1"/>
      <p:bldP spid="245" grpId="0" animBg="1"/>
      <p:bldP spid="246" grpId="0" animBg="1"/>
      <p:bldP spid="248" grpId="0"/>
      <p:bldP spid="249" grpId="0" uiExpand="1" build="p"/>
      <p:bldP spid="25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685797" y="575003"/>
            <a:ext cx="8629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</a:t>
            </a:r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de-DE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</a:t>
            </a:r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de-DE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for</a:t>
            </a:r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de-DE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your</a:t>
            </a:r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de-DE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attention</a:t>
            </a:r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pic>
        <p:nvPicPr>
          <p:cNvPr id="3" name="Picture 4" descr="http://www.ablefood.asia/images/general/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094" y="1789831"/>
            <a:ext cx="9334500" cy="5328592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27" y="1877130"/>
            <a:ext cx="2763367" cy="52412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352" y="2693621"/>
            <a:ext cx="325978" cy="3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5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275 0.108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328465" y="2270453"/>
            <a:ext cx="326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Questions</a:t>
            </a:r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64170" y="3324225"/>
            <a:ext cx="4996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u="sng" dirty="0">
                <a:solidFill>
                  <a:srgbClr val="0070C0"/>
                </a:solidFill>
              </a:rPr>
              <a:t>yuval.tempelman@blv.admin.ch</a:t>
            </a:r>
          </a:p>
        </p:txBody>
      </p:sp>
    </p:spTree>
    <p:extLst>
      <p:ext uri="{BB962C8B-B14F-4D97-AF65-F5344CB8AC3E}">
        <p14:creationId xmlns:p14="http://schemas.microsoft.com/office/powerpoint/2010/main" val="337641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232" y="784293"/>
            <a:ext cx="11381873" cy="1143000"/>
          </a:xfrm>
        </p:spPr>
        <p:txBody>
          <a:bodyPr>
            <a:normAutofit/>
          </a:bodyPr>
          <a:lstStyle/>
          <a:p>
            <a:r>
              <a:rPr lang="en-US" sz="2800" dirty="0"/>
              <a:t>The structures of the Swiss dairy market are complex and highly dynamic: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056" y="1944128"/>
            <a:ext cx="7560840" cy="48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3"/>
          <p:cNvGrpSpPr/>
          <p:nvPr/>
        </p:nvGrpSpPr>
        <p:grpSpPr>
          <a:xfrm>
            <a:off x="591349" y="2761867"/>
            <a:ext cx="599788" cy="504056"/>
            <a:chOff x="128144" y="2996952"/>
            <a:chExt cx="673304" cy="720080"/>
          </a:xfrm>
        </p:grpSpPr>
        <p:sp>
          <p:nvSpPr>
            <p:cNvPr id="6" name="Trapezoid 5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htwinkliges Dreieck 7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htwinkliges Dreieck 8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73768" y="4234716"/>
            <a:ext cx="498046" cy="309764"/>
            <a:chOff x="4211960" y="3527053"/>
            <a:chExt cx="288032" cy="240896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23" name="Abgerundetes Rechteck 22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Abgerundetes Rechteck 17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19" name="Gerader Verbinder 18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0" name="Gerader Verbinder 19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1" name="Gerader Verbinder 20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2" name="Gerader Verbinder 21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5" name="Gruppieren 24"/>
          <p:cNvGrpSpPr/>
          <p:nvPr/>
        </p:nvGrpSpPr>
        <p:grpSpPr>
          <a:xfrm>
            <a:off x="605081" y="3506461"/>
            <a:ext cx="438163" cy="401275"/>
            <a:chOff x="3065620" y="3495219"/>
            <a:chExt cx="432375" cy="433110"/>
          </a:xfrm>
        </p:grpSpPr>
        <p:sp>
          <p:nvSpPr>
            <p:cNvPr id="26" name="Rechteck 25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4" name="Gerader Verbinder 33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" name="Gerader Verbinder 34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" name="Gerader Verbinder 35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8" name="Trapezoid 27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Freihandform 36"/>
          <p:cNvSpPr/>
          <p:nvPr/>
        </p:nvSpPr>
        <p:spPr>
          <a:xfrm>
            <a:off x="2877185" y="270653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8" name="Freihandform 37"/>
          <p:cNvSpPr/>
          <p:nvPr/>
        </p:nvSpPr>
        <p:spPr>
          <a:xfrm>
            <a:off x="3029584" y="2858938"/>
            <a:ext cx="45719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611006" y="2005382"/>
            <a:ext cx="722362" cy="605172"/>
            <a:chOff x="465262" y="2204892"/>
            <a:chExt cx="722362" cy="605172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74" name="Rechteck 73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Trapezoid 74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Auf der gleichen Seite des Rechtecks liegende Ecken abrunden 75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EEECE1">
                  <a:lumMod val="1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Gruppieren 40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42" name="Gerader Verbinder 41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" name="Gerader Verbinder 42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" name="Gerader Verbinder 43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5" name="Gerader Verbinder 44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6" name="Gerader Verbinder 45"/>
              <p:cNvCxnSpPr>
                <a:stCxn id="50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" name="Gerader Verbinder 46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8" name="Gerader Verbinder 47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9" name="Gerader Verbinder 48"/>
              <p:cNvCxnSpPr>
                <a:stCxn id="50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0" name="Ellipse 49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Auf der gleichen Seite des Rechtecks liegende Ecken abrunden 50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Trapezoid 51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leichschenkliges Dreieck 52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leichschenkliges Dreieck 53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Abgerundetes Rechteck 54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6" name="Gerader Verbinder 55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7" name="Gerader Verbinder 56"/>
              <p:cNvCxnSpPr>
                <a:endCxn id="59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58" name="Ellipse 57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Ellipse 60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Ellipse 61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Ellipse 62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Ellipse 63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Ellipse 64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Ellipse 65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ihandform 66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leichschenkliges Dreieck 67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Abgerundetes Rechteck 68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Abgerundetes Rechteck 69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ihandform 70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ihandform 71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ihandform 72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8" name="Gruppieren 77"/>
          <p:cNvGrpSpPr/>
          <p:nvPr/>
        </p:nvGrpSpPr>
        <p:grpSpPr>
          <a:xfrm>
            <a:off x="3075303" y="4869160"/>
            <a:ext cx="218306" cy="215520"/>
            <a:chOff x="465262" y="2204892"/>
            <a:chExt cx="722362" cy="605172"/>
          </a:xfrm>
        </p:grpSpPr>
        <p:grpSp>
          <p:nvGrpSpPr>
            <p:cNvPr id="79" name="Gruppieren 7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3" name="Rechteck 11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Trapezoid 11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Auf der gleichen Seite des Rechtecks liegende Ecken abrunden 11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Rechteck 11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0" name="Gruppieren 7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81" name="Gerader Verbinder 8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" name="Gerader Verbinder 8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3" name="Gerader Verbinder 8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4" name="Gerader Verbinder 8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5" name="Gerader Verbinder 84"/>
              <p:cNvCxnSpPr>
                <a:stCxn id="8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" name="Gerader Verbinder 8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7" name="Gerader Verbinder 8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8" name="Gerader Verbinder 87"/>
              <p:cNvCxnSpPr>
                <a:stCxn id="8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9" name="Ellipse 8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Auf der gleichen Seite des Rechtecks liegende Ecken abrunden 8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Trapezoid 9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leichschenkliges Dreieck 9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leichschenkliges Dreieck 9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Abgerundetes Rechteck 9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5" name="Gerader Verbinder 9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" name="Gerader Verbinder 95"/>
              <p:cNvCxnSpPr>
                <a:endCxn id="9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97" name="Ellipse 9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Ellipse 9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Ellipse 10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Ellipse 10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Ellipse 10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Ellipse 10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Ellipse 10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ihandform 10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leichschenkliges Dreieck 10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Abgerundetes Rechteck 10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Abgerundetes Rechteck 10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ihandform 10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ihandform 11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ihandform 11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7" name="Gruppieren 116"/>
          <p:cNvGrpSpPr/>
          <p:nvPr/>
        </p:nvGrpSpPr>
        <p:grpSpPr>
          <a:xfrm>
            <a:off x="3628218" y="4644258"/>
            <a:ext cx="218306" cy="215520"/>
            <a:chOff x="465262" y="2204892"/>
            <a:chExt cx="722362" cy="605172"/>
          </a:xfrm>
        </p:grpSpPr>
        <p:grpSp>
          <p:nvGrpSpPr>
            <p:cNvPr id="118" name="Gruppieren 117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2" name="Rechteck 151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Trapezoid 152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Auf der gleichen Seite des Rechtecks liegende Ecken abrunden 153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Rechteck 154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9" name="Gruppieren 118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0" name="Gerader Verbinder 119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" name="Gerader Verbinder 120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2" name="Gerader Verbinder 121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3" name="Gerader Verbinder 122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" name="Gerader Verbinder 123"/>
              <p:cNvCxnSpPr>
                <a:stCxn id="128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5" name="Gerader Verbinder 124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6" name="Gerader Verbinder 125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7" name="Gerader Verbinder 126"/>
              <p:cNvCxnSpPr>
                <a:stCxn id="128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8" name="Ellipse 127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Auf der gleichen Seite des Rechtecks liegende Ecken abrunden 128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Trapezoid 129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leichschenkliges Dreieck 130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leichschenkliges Dreieck 131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Abgerundetes Rechteck 132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4" name="Gerader Verbinder 133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5" name="Gerader Verbinder 134"/>
              <p:cNvCxnSpPr>
                <a:endCxn id="137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6" name="Ellipse 135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Ellipse 138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Ellipse 139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Ellipse 140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Ellipse 141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Ellipse 142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Ellipse 143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ihandform 144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leichschenkliges Dreieck 145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Abgerundetes Rechteck 146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Abgerundetes Rechteck 147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ihandform 148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ihandform 149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ihandform 150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6" name="Gruppieren 155"/>
          <p:cNvGrpSpPr/>
          <p:nvPr/>
        </p:nvGrpSpPr>
        <p:grpSpPr>
          <a:xfrm>
            <a:off x="4348298" y="5157192"/>
            <a:ext cx="218306" cy="215520"/>
            <a:chOff x="465262" y="2204892"/>
            <a:chExt cx="722362" cy="605172"/>
          </a:xfrm>
        </p:grpSpPr>
        <p:grpSp>
          <p:nvGrpSpPr>
            <p:cNvPr id="157" name="Gruppieren 156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91" name="Rechteck 190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Trapezoid 191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Auf der gleichen Seite des Rechtecks liegende Ecken abrunden 192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Rechteck 193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8" name="Gruppieren 157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59" name="Gerader Verbinder 158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0" name="Gerader Verbinder 159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1" name="Gerader Verbinder 160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2" name="Gerader Verbinder 161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3" name="Gerader Verbinder 162"/>
              <p:cNvCxnSpPr>
                <a:stCxn id="167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4" name="Gerader Verbinder 163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5" name="Gerader Verbinder 164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6" name="Gerader Verbinder 165"/>
              <p:cNvCxnSpPr>
                <a:stCxn id="167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67" name="Ellipse 166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Auf der gleichen Seite des Rechtecks liegende Ecken abrunden 167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Trapezoid 168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Gleichschenkliges Dreieck 169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Gleichschenkliges Dreieck 170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Abgerundetes Rechteck 171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73" name="Gerader Verbinder 172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74" name="Gerader Verbinder 173"/>
              <p:cNvCxnSpPr>
                <a:endCxn id="176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75" name="Ellipse 174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Ellipse 177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Ellipse 178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Ellipse 179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Ellipse 180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Ellipse 181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Ellipse 182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ihandform 183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Gleichschenkliges Dreieck 184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Abgerundetes Rechteck 185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Abgerundetes Rechteck 186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ihandform 187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ihandform 188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5" name="Gruppieren 194"/>
          <p:cNvGrpSpPr/>
          <p:nvPr/>
        </p:nvGrpSpPr>
        <p:grpSpPr>
          <a:xfrm>
            <a:off x="3958890" y="4442501"/>
            <a:ext cx="218306" cy="215520"/>
            <a:chOff x="465262" y="2204892"/>
            <a:chExt cx="722362" cy="605172"/>
          </a:xfrm>
        </p:grpSpPr>
        <p:grpSp>
          <p:nvGrpSpPr>
            <p:cNvPr id="196" name="Gruppieren 195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230" name="Rechteck 229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Trapezoid 230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Auf der gleichen Seite des Rechtecks liegende Ecken abrunden 231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Rechteck 232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7" name="Gruppieren 196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98" name="Gerader Verbinder 197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99" name="Gerader Verbinder 198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0" name="Gerader Verbinder 199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1" name="Gerader Verbinder 200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2" name="Gerader Verbinder 201"/>
              <p:cNvCxnSpPr>
                <a:stCxn id="206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3" name="Gerader Verbinder 202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4" name="Gerader Verbinder 203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5" name="Gerader Verbinder 204"/>
              <p:cNvCxnSpPr>
                <a:stCxn id="206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06" name="Ellipse 205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Auf der gleichen Seite des Rechtecks liegende Ecken abrunden 206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Trapezoid 207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Gleichschenkliges Dreieck 208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Gleichschenkliges Dreieck 209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Abgerundetes Rechteck 210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12" name="Gerader Verbinder 211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3" name="Gerader Verbinder 212"/>
              <p:cNvCxnSpPr>
                <a:endCxn id="215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14" name="Ellipse 213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Ellipse 214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Ellipse 215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Ellipse 216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Ellipse 217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Ellipse 218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Ellipse 219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Ellipse 220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Ellipse 221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ihandform 222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leichschenkliges Dreieck 223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Abgerundetes Rechteck 224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Abgerundetes Rechteck 225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ihandform 226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ihandform 227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ihandform 228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34" name="Gruppieren 233"/>
          <p:cNvGrpSpPr/>
          <p:nvPr/>
        </p:nvGrpSpPr>
        <p:grpSpPr>
          <a:xfrm>
            <a:off x="4239145" y="3767639"/>
            <a:ext cx="218306" cy="215520"/>
            <a:chOff x="465262" y="2204892"/>
            <a:chExt cx="722362" cy="605172"/>
          </a:xfrm>
        </p:grpSpPr>
        <p:grpSp>
          <p:nvGrpSpPr>
            <p:cNvPr id="235" name="Gruppieren 23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269" name="Rechteck 26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Trapezoid 26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Auf der gleichen Seite des Rechtecks liegende Ecken abrunden 27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Rechteck 27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6" name="Gruppieren 23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237" name="Gerader Verbinder 23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8" name="Gerader Verbinder 23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9" name="Gerader Verbinder 23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0" name="Gerader Verbinder 23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1" name="Gerader Verbinder 240"/>
              <p:cNvCxnSpPr>
                <a:stCxn id="24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2" name="Gerader Verbinder 24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3" name="Gerader Verbinder 24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4" name="Gerader Verbinder 243"/>
              <p:cNvCxnSpPr>
                <a:stCxn id="24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45" name="Ellipse 24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Auf der gleichen Seite des Rechtecks liegende Ecken abrunden 24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Trapezoid 24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leichschenkliges Dreieck 24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leichschenkliges Dreieck 24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Abgerundetes Rechteck 24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51" name="Gerader Verbinder 25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52" name="Gerader Verbinder 251"/>
              <p:cNvCxnSpPr>
                <a:endCxn id="25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53" name="Ellipse 25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Ellipse 25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Ellipse 25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Ellipse 25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Ellipse 25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Ellipse 25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Ellipse 25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Ellipse 25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Ellipse 26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ihandform 26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Gleichschenkliges Dreieck 26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Abgerundetes Rechteck 26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Abgerundetes Rechteck 26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Freihandform 26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Freihandform 26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3" name="Gruppieren 272"/>
          <p:cNvGrpSpPr/>
          <p:nvPr/>
        </p:nvGrpSpPr>
        <p:grpSpPr>
          <a:xfrm>
            <a:off x="5339876" y="4446235"/>
            <a:ext cx="218306" cy="215520"/>
            <a:chOff x="465262" y="2204892"/>
            <a:chExt cx="722362" cy="605172"/>
          </a:xfrm>
        </p:grpSpPr>
        <p:grpSp>
          <p:nvGrpSpPr>
            <p:cNvPr id="274" name="Gruppieren 27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308" name="Rechteck 30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Trapezoid 30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Auf der gleichen Seite des Rechtecks liegende Ecken abrunden 30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Rechteck 31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5" name="Gruppieren 27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276" name="Gerader Verbinder 27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7" name="Gerader Verbinder 27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8" name="Gerader Verbinder 27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9" name="Gerader Verbinder 27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0" name="Gerader Verbinder 279"/>
              <p:cNvCxnSpPr>
                <a:stCxn id="28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1" name="Gerader Verbinder 28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2" name="Gerader Verbinder 28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3" name="Gerader Verbinder 282"/>
              <p:cNvCxnSpPr>
                <a:stCxn id="28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84" name="Ellipse 28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Auf der gleichen Seite des Rechtecks liegende Ecken abrunden 28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Trapezoid 28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leichschenkliges Dreieck 28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leichschenkliges Dreieck 28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Abgerundetes Rechteck 28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90" name="Gerader Verbinder 28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1" name="Gerader Verbinder 290"/>
              <p:cNvCxnSpPr>
                <a:endCxn id="29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92" name="Ellipse 29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Ellipse 29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Ellipse 29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Ellipse 29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Ellipse 29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Ellipse 29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Ellipse 29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Ellipse 29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ihandform 30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leichschenkliges Dreieck 30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Abgerundetes Rechteck 30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Abgerundetes Rechteck 30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ihandform 30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ihandform 30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ihandform 30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12" name="Gruppieren 311"/>
          <p:cNvGrpSpPr/>
          <p:nvPr/>
        </p:nvGrpSpPr>
        <p:grpSpPr>
          <a:xfrm>
            <a:off x="5068378" y="3395195"/>
            <a:ext cx="218306" cy="215520"/>
            <a:chOff x="465262" y="2204892"/>
            <a:chExt cx="722362" cy="605172"/>
          </a:xfrm>
        </p:grpSpPr>
        <p:grpSp>
          <p:nvGrpSpPr>
            <p:cNvPr id="313" name="Gruppieren 31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347" name="Rechteck 34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Trapezoid 34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Auf der gleichen Seite des Rechtecks liegende Ecken abrunden 34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Rechteck 34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4" name="Gruppieren 31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315" name="Gerader Verbinder 31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6" name="Gerader Verbinder 31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7" name="Gerader Verbinder 31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8" name="Gerader Verbinder 31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9" name="Gerader Verbinder 318"/>
              <p:cNvCxnSpPr>
                <a:stCxn id="32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0" name="Gerader Verbinder 31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1" name="Gerader Verbinder 32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2" name="Gerader Verbinder 321"/>
              <p:cNvCxnSpPr>
                <a:stCxn id="32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323" name="Ellipse 32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Auf der gleichen Seite des Rechtecks liegende Ecken abrunden 32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Trapezoid 32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Gleichschenkliges Dreieck 32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leichschenkliges Dreieck 32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Abgerundetes Rechteck 32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29" name="Gerader Verbinder 32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0" name="Gerader Verbinder 329"/>
              <p:cNvCxnSpPr>
                <a:endCxn id="33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331" name="Ellipse 33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Ellipse 33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Ellipse 33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Ellipse 33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Ellipse 33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Ellipse 33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Ellipse 33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Ellipse 33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ihandform 33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Gleichschenkliges Dreieck 34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Abgerundetes Rechteck 34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Abgerundetes Rechteck 34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ihandform 34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ihandform 34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ihandform 34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51" name="Gruppieren 350"/>
          <p:cNvGrpSpPr/>
          <p:nvPr/>
        </p:nvGrpSpPr>
        <p:grpSpPr>
          <a:xfrm>
            <a:off x="5376597" y="3901320"/>
            <a:ext cx="218306" cy="215520"/>
            <a:chOff x="465262" y="2204892"/>
            <a:chExt cx="722362" cy="605172"/>
          </a:xfrm>
        </p:grpSpPr>
        <p:grpSp>
          <p:nvGrpSpPr>
            <p:cNvPr id="352" name="Gruppieren 351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386" name="Rechteck 385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Trapezoid 386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Auf der gleichen Seite des Rechtecks liegende Ecken abrunden 387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Rechteck 388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3" name="Gruppieren 352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354" name="Gerader Verbinder 353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5" name="Gerader Verbinder 354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6" name="Gerader Verbinder 355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7" name="Gerader Verbinder 356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8" name="Gerader Verbinder 357"/>
              <p:cNvCxnSpPr>
                <a:stCxn id="362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9" name="Gerader Verbinder 358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0" name="Gerader Verbinder 359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1" name="Gerader Verbinder 360"/>
              <p:cNvCxnSpPr>
                <a:stCxn id="362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362" name="Ellipse 361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Auf der gleichen Seite des Rechtecks liegende Ecken abrunden 362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Trapezoid 363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Gleichschenkliges Dreieck 364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Gleichschenkliges Dreieck 365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Abgerundetes Rechteck 366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68" name="Gerader Verbinder 367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9" name="Gerader Verbinder 368"/>
              <p:cNvCxnSpPr>
                <a:endCxn id="371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370" name="Ellipse 369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Ellipse 370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Ellipse 371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Ellipse 372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Ellipse 373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Ellipse 374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Ellipse 375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Ellipse 376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Ellipse 377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ihandform 378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Gleichschenkliges Dreieck 379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Abgerundetes Rechteck 380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Abgerundetes Rechteck 381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ihandform 382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ihandform 383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ihandform 384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90" name="Gruppieren 389"/>
          <p:cNvGrpSpPr/>
          <p:nvPr/>
        </p:nvGrpSpPr>
        <p:grpSpPr>
          <a:xfrm>
            <a:off x="5315959" y="5525286"/>
            <a:ext cx="218306" cy="215520"/>
            <a:chOff x="465262" y="2204892"/>
            <a:chExt cx="722362" cy="605172"/>
          </a:xfrm>
        </p:grpSpPr>
        <p:grpSp>
          <p:nvGrpSpPr>
            <p:cNvPr id="391" name="Gruppieren 390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425" name="Rechteck 424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Trapezoid 425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Auf der gleichen Seite des Rechtecks liegende Ecken abrunden 426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Rechteck 427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2" name="Gruppieren 391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393" name="Gerader Verbinder 392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4" name="Gerader Verbinder 393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5" name="Gerader Verbinder 394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6" name="Gerader Verbinder 395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7" name="Gerader Verbinder 396"/>
              <p:cNvCxnSpPr>
                <a:stCxn id="401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8" name="Gerader Verbinder 397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9" name="Gerader Verbinder 398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00" name="Gerader Verbinder 399"/>
              <p:cNvCxnSpPr>
                <a:stCxn id="401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01" name="Ellipse 400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Auf der gleichen Seite des Rechtecks liegende Ecken abrunden 401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Trapezoid 402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Gleichschenkliges Dreieck 403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Gleichschenkliges Dreieck 404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Abgerundetes Rechteck 405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07" name="Gerader Verbinder 406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08" name="Gerader Verbinder 407"/>
              <p:cNvCxnSpPr>
                <a:endCxn id="410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409" name="Ellipse 408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Ellipse 409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Ellipse 411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Ellipse 412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Ellipse 413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Ellipse 414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Ellipse 415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Ellipse 416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ihandform 417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Gleichschenkliges Dreieck 418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Abgerundetes Rechteck 419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Abgerundetes Rechteck 420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ihandform 421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ihandform 422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ihandform 423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29" name="Gruppieren 428"/>
          <p:cNvGrpSpPr/>
          <p:nvPr/>
        </p:nvGrpSpPr>
        <p:grpSpPr>
          <a:xfrm>
            <a:off x="4636330" y="5803901"/>
            <a:ext cx="218306" cy="215520"/>
            <a:chOff x="465262" y="2204892"/>
            <a:chExt cx="722362" cy="605172"/>
          </a:xfrm>
        </p:grpSpPr>
        <p:grpSp>
          <p:nvGrpSpPr>
            <p:cNvPr id="430" name="Gruppieren 429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464" name="Rechteck 463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Trapezoid 464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Auf der gleichen Seite des Rechtecks liegende Ecken abrunden 465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Rechteck 466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1" name="Gruppieren 430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432" name="Gerader Verbinder 431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3" name="Gerader Verbinder 432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4" name="Gerader Verbinder 433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5" name="Gerader Verbinder 434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6" name="Gerader Verbinder 435"/>
              <p:cNvCxnSpPr>
                <a:stCxn id="440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7" name="Gerader Verbinder 436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8" name="Gerader Verbinder 437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9" name="Gerader Verbinder 438"/>
              <p:cNvCxnSpPr>
                <a:stCxn id="440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40" name="Ellipse 439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Auf der gleichen Seite des Rechtecks liegende Ecken abrunden 440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Trapezoid 441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Gleichschenkliges Dreieck 442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Gleichschenkliges Dreieck 443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Abgerundetes Rechteck 444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46" name="Gerader Verbinder 445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7" name="Gerader Verbinder 446"/>
              <p:cNvCxnSpPr>
                <a:endCxn id="449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448" name="Ellipse 447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Ellipse 449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Ellipse 450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Ellipse 451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Ellipse 452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Ellipse 453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Ellipse 454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Ellipse 455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ihandform 456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Gleichschenkliges Dreieck 457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Abgerundetes Rechteck 458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Abgerundetes Rechteck 459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ihandform 460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Freihandform 461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ihandform 462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68" name="Gruppieren 467"/>
          <p:cNvGrpSpPr/>
          <p:nvPr/>
        </p:nvGrpSpPr>
        <p:grpSpPr>
          <a:xfrm>
            <a:off x="6197299" y="3934884"/>
            <a:ext cx="218306" cy="215520"/>
            <a:chOff x="465262" y="2204892"/>
            <a:chExt cx="722362" cy="605172"/>
          </a:xfrm>
        </p:grpSpPr>
        <p:grpSp>
          <p:nvGrpSpPr>
            <p:cNvPr id="469" name="Gruppieren 46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503" name="Rechteck 50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Trapezoid 50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Auf der gleichen Seite des Rechtecks liegende Ecken abrunden 50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Rechteck 50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70" name="Gruppieren 46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471" name="Gerader Verbinder 47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2" name="Gerader Verbinder 47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3" name="Gerader Verbinder 47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4" name="Gerader Verbinder 47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5" name="Gerader Verbinder 474"/>
              <p:cNvCxnSpPr>
                <a:stCxn id="47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6" name="Gerader Verbinder 47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7" name="Gerader Verbinder 47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8" name="Gerader Verbinder 477"/>
              <p:cNvCxnSpPr>
                <a:stCxn id="47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79" name="Ellipse 47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Auf der gleichen Seite des Rechtecks liegende Ecken abrunden 47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Trapezoid 48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Gleichschenkliges Dreieck 48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Gleichschenkliges Dreieck 48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Abgerundetes Rechteck 48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85" name="Gerader Verbinder 48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86" name="Gerader Verbinder 485"/>
              <p:cNvCxnSpPr>
                <a:endCxn id="48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487" name="Ellipse 48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Ellipse 48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Ellipse 48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0" name="Ellipse 48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Ellipse 49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2" name="Ellipse 49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Ellipse 49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4" name="Ellipse 49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5" name="Ellipse 49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6" name="Freihandform 49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7" name="Gleichschenkliges Dreieck 49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8" name="Abgerundetes Rechteck 49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9" name="Abgerundetes Rechteck 49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0" name="Freihandform 49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1" name="Freihandform 50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2" name="Freihandform 50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07" name="Gruppieren 506"/>
          <p:cNvGrpSpPr/>
          <p:nvPr/>
        </p:nvGrpSpPr>
        <p:grpSpPr>
          <a:xfrm>
            <a:off x="6154946" y="3482140"/>
            <a:ext cx="218306" cy="215520"/>
            <a:chOff x="465262" y="2204892"/>
            <a:chExt cx="722362" cy="605172"/>
          </a:xfrm>
        </p:grpSpPr>
        <p:grpSp>
          <p:nvGrpSpPr>
            <p:cNvPr id="508" name="Gruppieren 507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542" name="Rechteck 541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Trapezoid 542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Auf der gleichen Seite des Rechtecks liegende Ecken abrunden 543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Rechteck 544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9" name="Gruppieren 508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510" name="Gerader Verbinder 509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1" name="Gerader Verbinder 510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2" name="Gerader Verbinder 511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3" name="Gerader Verbinder 512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4" name="Gerader Verbinder 513"/>
              <p:cNvCxnSpPr>
                <a:stCxn id="518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5" name="Gerader Verbinder 514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6" name="Gerader Verbinder 515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7" name="Gerader Verbinder 516"/>
              <p:cNvCxnSpPr>
                <a:stCxn id="518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18" name="Ellipse 517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Auf der gleichen Seite des Rechtecks liegende Ecken abrunden 518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Trapezoid 519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Gleichschenkliges Dreieck 520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Gleichschenkliges Dreieck 521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Abgerundetes Rechteck 522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24" name="Gerader Verbinder 523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5" name="Gerader Verbinder 524"/>
              <p:cNvCxnSpPr>
                <a:endCxn id="527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526" name="Ellipse 525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Ellipse 526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Ellipse 527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Ellipse 528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Ellipse 529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Ellipse 530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Ellipse 531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Ellipse 532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Ellipse 533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Freihandform 534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Gleichschenkliges Dreieck 535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Abgerundetes Rechteck 536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Abgerundetes Rechteck 537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ihandform 538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Freihandform 539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Freihandform 540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46" name="Gruppieren 545"/>
          <p:cNvGrpSpPr/>
          <p:nvPr/>
        </p:nvGrpSpPr>
        <p:grpSpPr>
          <a:xfrm>
            <a:off x="6947141" y="4456938"/>
            <a:ext cx="218306" cy="215520"/>
            <a:chOff x="465262" y="2204892"/>
            <a:chExt cx="722362" cy="605172"/>
          </a:xfrm>
        </p:grpSpPr>
        <p:grpSp>
          <p:nvGrpSpPr>
            <p:cNvPr id="547" name="Gruppieren 546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581" name="Rechteck 580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Trapezoid 581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Auf der gleichen Seite des Rechtecks liegende Ecken abrunden 582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Rechteck 583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48" name="Gruppieren 547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549" name="Gerader Verbinder 548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0" name="Gerader Verbinder 549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1" name="Gerader Verbinder 550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2" name="Gerader Verbinder 551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3" name="Gerader Verbinder 552"/>
              <p:cNvCxnSpPr>
                <a:stCxn id="557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4" name="Gerader Verbinder 553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5" name="Gerader Verbinder 554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6" name="Gerader Verbinder 555"/>
              <p:cNvCxnSpPr>
                <a:stCxn id="557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57" name="Ellipse 556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Auf der gleichen Seite des Rechtecks liegende Ecken abrunden 557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Trapezoid 558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Gleichschenkliges Dreieck 559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Gleichschenkliges Dreieck 560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2" name="Abgerundetes Rechteck 561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63" name="Gerader Verbinder 562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64" name="Gerader Verbinder 563"/>
              <p:cNvCxnSpPr>
                <a:endCxn id="566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565" name="Ellipse 564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Ellipse 565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8" name="Ellipse 567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Ellipse 568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0" name="Ellipse 569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Ellipse 570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Ellipse 571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3" name="Ellipse 572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4" name="Freihandform 573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5" name="Gleichschenkliges Dreieck 574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6" name="Abgerundetes Rechteck 575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7" name="Abgerundetes Rechteck 576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Freihandform 577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Freihandform 578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Freihandform 579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85" name="Gruppieren 584"/>
          <p:cNvGrpSpPr/>
          <p:nvPr/>
        </p:nvGrpSpPr>
        <p:grpSpPr>
          <a:xfrm>
            <a:off x="4518055" y="3037431"/>
            <a:ext cx="218306" cy="215520"/>
            <a:chOff x="465262" y="2204892"/>
            <a:chExt cx="722362" cy="605172"/>
          </a:xfrm>
        </p:grpSpPr>
        <p:grpSp>
          <p:nvGrpSpPr>
            <p:cNvPr id="586" name="Gruppieren 585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620" name="Rechteck 619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Trapezoid 620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Auf der gleichen Seite des Rechtecks liegende Ecken abrunden 621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Rechteck 622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87" name="Gruppieren 586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588" name="Gerader Verbinder 587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9" name="Gerader Verbinder 588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0" name="Gerader Verbinder 589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1" name="Gerader Verbinder 590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2" name="Gerader Verbinder 591"/>
              <p:cNvCxnSpPr>
                <a:stCxn id="596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3" name="Gerader Verbinder 592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4" name="Gerader Verbinder 593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5" name="Gerader Verbinder 594"/>
              <p:cNvCxnSpPr>
                <a:stCxn id="596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96" name="Ellipse 595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Auf der gleichen Seite des Rechtecks liegende Ecken abrunden 596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Trapezoid 597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Gleichschenkliges Dreieck 598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Gleichschenkliges Dreieck 599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Abgerundetes Rechteck 600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02" name="Gerader Verbinder 601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03" name="Gerader Verbinder 602"/>
              <p:cNvCxnSpPr>
                <a:endCxn id="605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04" name="Ellipse 603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Ellipse 605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Ellipse 606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Ellipse 607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Ellipse 608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Ellipse 609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Ellipse 610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Ellipse 611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3" name="Freihandform 612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Gleichschenkliges Dreieck 613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Abgerundetes Rechteck 614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Abgerundetes Rechteck 615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Freihandform 616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Freihandform 617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Freihandform 618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24" name="Gruppieren 623"/>
          <p:cNvGrpSpPr/>
          <p:nvPr/>
        </p:nvGrpSpPr>
        <p:grpSpPr>
          <a:xfrm>
            <a:off x="5796520" y="2795841"/>
            <a:ext cx="218306" cy="215520"/>
            <a:chOff x="465262" y="2204892"/>
            <a:chExt cx="722362" cy="605172"/>
          </a:xfrm>
        </p:grpSpPr>
        <p:grpSp>
          <p:nvGrpSpPr>
            <p:cNvPr id="625" name="Gruppieren 62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659" name="Rechteck 65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0" name="Trapezoid 65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1" name="Auf der gleichen Seite des Rechtecks liegende Ecken abrunden 66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2" name="Rechteck 66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26" name="Gruppieren 62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627" name="Gerader Verbinder 62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28" name="Gerader Verbinder 62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29" name="Gerader Verbinder 62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0" name="Gerader Verbinder 62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1" name="Gerader Verbinder 630"/>
              <p:cNvCxnSpPr>
                <a:stCxn id="63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2" name="Gerader Verbinder 63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3" name="Gerader Verbinder 63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4" name="Gerader Verbinder 633"/>
              <p:cNvCxnSpPr>
                <a:stCxn id="63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635" name="Ellipse 63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Auf der gleichen Seite des Rechtecks liegende Ecken abrunden 63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" name="Trapezoid 63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Gleichschenkliges Dreieck 63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Gleichschenkliges Dreieck 63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0" name="Abgerundetes Rechteck 63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41" name="Gerader Verbinder 64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42" name="Gerader Verbinder 641"/>
              <p:cNvCxnSpPr>
                <a:endCxn id="64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43" name="Ellipse 64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4" name="Ellipse 64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5" name="Ellipse 64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6" name="Ellipse 64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7" name="Ellipse 64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8" name="Ellipse 64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9" name="Ellipse 64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0" name="Ellipse 64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1" name="Ellipse 65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2" name="Freihandform 65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3" name="Gleichschenkliges Dreieck 65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4" name="Abgerundetes Rechteck 65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5" name="Abgerundetes Rechteck 65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6" name="Freihandform 65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Freihandform 65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Freihandform 65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63" name="Gruppieren 662"/>
          <p:cNvGrpSpPr/>
          <p:nvPr/>
        </p:nvGrpSpPr>
        <p:grpSpPr>
          <a:xfrm>
            <a:off x="6800713" y="3179675"/>
            <a:ext cx="218306" cy="215520"/>
            <a:chOff x="465262" y="2204892"/>
            <a:chExt cx="722362" cy="605172"/>
          </a:xfrm>
        </p:grpSpPr>
        <p:grpSp>
          <p:nvGrpSpPr>
            <p:cNvPr id="664" name="Gruppieren 66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698" name="Rechteck 69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9" name="Trapezoid 69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0" name="Auf der gleichen Seite des Rechtecks liegende Ecken abrunden 69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Rechteck 70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5" name="Gruppieren 66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666" name="Gerader Verbinder 66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7" name="Gerader Verbinder 66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8" name="Gerader Verbinder 66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9" name="Gerader Verbinder 66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0" name="Gerader Verbinder 669"/>
              <p:cNvCxnSpPr>
                <a:stCxn id="67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1" name="Gerader Verbinder 67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2" name="Gerader Verbinder 67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3" name="Gerader Verbinder 672"/>
              <p:cNvCxnSpPr>
                <a:stCxn id="67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674" name="Ellipse 67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5" name="Auf der gleichen Seite des Rechtecks liegende Ecken abrunden 67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6" name="Trapezoid 67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7" name="Gleichschenkliges Dreieck 67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8" name="Gleichschenkliges Dreieck 67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9" name="Abgerundetes Rechteck 67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80" name="Gerader Verbinder 67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81" name="Gerader Verbinder 680"/>
              <p:cNvCxnSpPr>
                <a:endCxn id="68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82" name="Ellipse 68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3" name="Ellipse 68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4" name="Ellipse 68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5" name="Ellipse 68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6" name="Ellipse 68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7" name="Ellipse 68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8" name="Ellipse 68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9" name="Ellipse 68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0" name="Ellipse 68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1" name="Freihandform 69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2" name="Gleichschenkliges Dreieck 69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3" name="Abgerundetes Rechteck 69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4" name="Abgerundetes Rechteck 69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5" name="Freihandform 69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6" name="Freihandform 69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7" name="Freihandform 69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02" name="Gruppieren 701"/>
          <p:cNvGrpSpPr/>
          <p:nvPr/>
        </p:nvGrpSpPr>
        <p:grpSpPr>
          <a:xfrm>
            <a:off x="7292546" y="2634064"/>
            <a:ext cx="218306" cy="215520"/>
            <a:chOff x="465262" y="2204892"/>
            <a:chExt cx="722362" cy="605172"/>
          </a:xfrm>
        </p:grpSpPr>
        <p:grpSp>
          <p:nvGrpSpPr>
            <p:cNvPr id="703" name="Gruppieren 70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737" name="Rechteck 73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8" name="Trapezoid 73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9" name="Auf der gleichen Seite des Rechtecks liegende Ecken abrunden 73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0" name="Rechteck 73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04" name="Gruppieren 70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705" name="Gerader Verbinder 70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6" name="Gerader Verbinder 70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7" name="Gerader Verbinder 70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8" name="Gerader Verbinder 70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9" name="Gerader Verbinder 708"/>
              <p:cNvCxnSpPr>
                <a:stCxn id="71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0" name="Gerader Verbinder 70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1" name="Gerader Verbinder 71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2" name="Gerader Verbinder 711"/>
              <p:cNvCxnSpPr>
                <a:stCxn id="71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13" name="Ellipse 71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4" name="Auf der gleichen Seite des Rechtecks liegende Ecken abrunden 71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5" name="Trapezoid 71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6" name="Gleichschenkliges Dreieck 71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7" name="Gleichschenkliges Dreieck 71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8" name="Abgerundetes Rechteck 71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19" name="Gerader Verbinder 71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20" name="Gerader Verbinder 719"/>
              <p:cNvCxnSpPr>
                <a:endCxn id="72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721" name="Ellipse 72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2" name="Ellipse 72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3" name="Ellipse 72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4" name="Ellipse 72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5" name="Ellipse 72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6" name="Ellipse 72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7" name="Ellipse 72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8" name="Ellipse 72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9" name="Ellipse 72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0" name="Freihandform 72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1" name="Gleichschenkliges Dreieck 73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2" name="Abgerundetes Rechteck 73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3" name="Abgerundetes Rechteck 73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4" name="Freihandform 73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5" name="Freihandform 73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6" name="Freihandform 73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41" name="Gruppieren 740"/>
          <p:cNvGrpSpPr/>
          <p:nvPr/>
        </p:nvGrpSpPr>
        <p:grpSpPr>
          <a:xfrm>
            <a:off x="8232923" y="4080820"/>
            <a:ext cx="218306" cy="215520"/>
            <a:chOff x="465262" y="2204892"/>
            <a:chExt cx="722362" cy="605172"/>
          </a:xfrm>
        </p:grpSpPr>
        <p:grpSp>
          <p:nvGrpSpPr>
            <p:cNvPr id="742" name="Gruppieren 741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776" name="Rechteck 775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7" name="Trapezoid 776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8" name="Auf der gleichen Seite des Rechtecks liegende Ecken abrunden 777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9" name="Rechteck 778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43" name="Gruppieren 742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744" name="Gerader Verbinder 743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5" name="Gerader Verbinder 744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6" name="Gerader Verbinder 745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7" name="Gerader Verbinder 746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8" name="Gerader Verbinder 747"/>
              <p:cNvCxnSpPr>
                <a:stCxn id="752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9" name="Gerader Verbinder 748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50" name="Gerader Verbinder 749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51" name="Gerader Verbinder 750"/>
              <p:cNvCxnSpPr>
                <a:stCxn id="752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52" name="Ellipse 751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3" name="Auf der gleichen Seite des Rechtecks liegende Ecken abrunden 752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4" name="Trapezoid 753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5" name="Gleichschenkliges Dreieck 754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6" name="Gleichschenkliges Dreieck 755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7" name="Abgerundetes Rechteck 756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8" name="Gerader Verbinder 757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59" name="Gerader Verbinder 758"/>
              <p:cNvCxnSpPr>
                <a:endCxn id="761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760" name="Ellipse 759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1" name="Ellipse 760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2" name="Ellipse 761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3" name="Ellipse 762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4" name="Ellipse 763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5" name="Ellipse 764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6" name="Ellipse 765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7" name="Ellipse 766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8" name="Ellipse 767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9" name="Freihandform 768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0" name="Gleichschenkliges Dreieck 769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1" name="Abgerundetes Rechteck 770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2" name="Abgerundetes Rechteck 771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3" name="Freihandform 772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4" name="Freihandform 773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5" name="Freihandform 774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80" name="Gruppieren 779"/>
          <p:cNvGrpSpPr/>
          <p:nvPr/>
        </p:nvGrpSpPr>
        <p:grpSpPr>
          <a:xfrm>
            <a:off x="8475654" y="4640146"/>
            <a:ext cx="218306" cy="215520"/>
            <a:chOff x="465262" y="2204892"/>
            <a:chExt cx="722362" cy="605172"/>
          </a:xfrm>
        </p:grpSpPr>
        <p:grpSp>
          <p:nvGrpSpPr>
            <p:cNvPr id="781" name="Gruppieren 780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815" name="Rechteck 814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6" name="Trapezoid 815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7" name="Auf der gleichen Seite des Rechtecks liegende Ecken abrunden 816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8" name="Rechteck 817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82" name="Gruppieren 781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783" name="Gerader Verbinder 782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4" name="Gerader Verbinder 783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5" name="Gerader Verbinder 784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6" name="Gerader Verbinder 785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7" name="Gerader Verbinder 786"/>
              <p:cNvCxnSpPr>
                <a:stCxn id="791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8" name="Gerader Verbinder 787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9" name="Gerader Verbinder 788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90" name="Gerader Verbinder 789"/>
              <p:cNvCxnSpPr>
                <a:stCxn id="791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91" name="Ellipse 790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2" name="Auf der gleichen Seite des Rechtecks liegende Ecken abrunden 791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3" name="Trapezoid 792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4" name="Gleichschenkliges Dreieck 793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5" name="Gleichschenkliges Dreieck 794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6" name="Abgerundetes Rechteck 795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97" name="Gerader Verbinder 796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98" name="Gerader Verbinder 797"/>
              <p:cNvCxnSpPr>
                <a:endCxn id="800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799" name="Ellipse 798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0" name="Ellipse 799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1" name="Ellipse 800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2" name="Ellipse 801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3" name="Ellipse 802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4" name="Ellipse 803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5" name="Ellipse 804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6" name="Ellipse 805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7" name="Ellipse 806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8" name="Freihandform 807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9" name="Gleichschenkliges Dreieck 808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0" name="Abgerundetes Rechteck 809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1" name="Abgerundetes Rechteck 810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2" name="Freihandform 811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3" name="Freihandform 812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4" name="Freihandform 813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19" name="Gruppieren 818"/>
          <p:cNvGrpSpPr/>
          <p:nvPr/>
        </p:nvGrpSpPr>
        <p:grpSpPr>
          <a:xfrm>
            <a:off x="7380769" y="5699875"/>
            <a:ext cx="218306" cy="215520"/>
            <a:chOff x="465262" y="2204892"/>
            <a:chExt cx="722362" cy="605172"/>
          </a:xfrm>
        </p:grpSpPr>
        <p:grpSp>
          <p:nvGrpSpPr>
            <p:cNvPr id="820" name="Gruppieren 819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854" name="Rechteck 853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5" name="Trapezoid 854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6" name="Auf der gleichen Seite des Rechtecks liegende Ecken abrunden 855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7" name="Rechteck 856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21" name="Gruppieren 820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822" name="Gerader Verbinder 821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3" name="Gerader Verbinder 822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4" name="Gerader Verbinder 823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5" name="Gerader Verbinder 824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6" name="Gerader Verbinder 825"/>
              <p:cNvCxnSpPr>
                <a:stCxn id="830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7" name="Gerader Verbinder 826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8" name="Gerader Verbinder 827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9" name="Gerader Verbinder 828"/>
              <p:cNvCxnSpPr>
                <a:stCxn id="830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30" name="Ellipse 829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1" name="Auf der gleichen Seite des Rechtecks liegende Ecken abrunden 830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2" name="Trapezoid 831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3" name="Gleichschenkliges Dreieck 832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4" name="Gleichschenkliges Dreieck 833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5" name="Abgerundetes Rechteck 834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36" name="Gerader Verbinder 835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37" name="Gerader Verbinder 836"/>
              <p:cNvCxnSpPr>
                <a:endCxn id="839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838" name="Ellipse 837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9" name="Ellipse 838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0" name="Ellipse 839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1" name="Ellipse 840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2" name="Ellipse 841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3" name="Ellipse 842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4" name="Ellipse 843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5" name="Ellipse 844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6" name="Ellipse 845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7" name="Freihandform 846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8" name="Gleichschenkliges Dreieck 847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9" name="Abgerundetes Rechteck 848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0" name="Abgerundetes Rechteck 849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1" name="Freihandform 850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2" name="Freihandform 851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3" name="Freihandform 852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97" name="Gruppieren 896"/>
          <p:cNvGrpSpPr/>
          <p:nvPr/>
        </p:nvGrpSpPr>
        <p:grpSpPr>
          <a:xfrm>
            <a:off x="6724562" y="4147263"/>
            <a:ext cx="352676" cy="245618"/>
            <a:chOff x="4211960" y="3527053"/>
            <a:chExt cx="288032" cy="240896"/>
          </a:xfrm>
        </p:grpSpPr>
        <p:grpSp>
          <p:nvGrpSpPr>
            <p:cNvPr id="898" name="Gruppieren 897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04" name="Abgerundetes Rechteck 903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5" name="Ellipse 904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99" name="Abgerundetes Rechteck 898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00" name="Gerader Verbinder 899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01" name="Gerader Verbinder 900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02" name="Gerader Verbinder 901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03" name="Gerader Verbinder 902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06" name="Gruppieren 905"/>
          <p:cNvGrpSpPr/>
          <p:nvPr/>
        </p:nvGrpSpPr>
        <p:grpSpPr>
          <a:xfrm>
            <a:off x="4951222" y="4312806"/>
            <a:ext cx="338708" cy="231246"/>
            <a:chOff x="4211960" y="3527053"/>
            <a:chExt cx="288032" cy="240896"/>
          </a:xfrm>
        </p:grpSpPr>
        <p:grpSp>
          <p:nvGrpSpPr>
            <p:cNvPr id="907" name="Gruppieren 906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13" name="Abgerundetes Rechteck 912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4" name="Ellipse 913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08" name="Abgerundetes Rechteck 907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09" name="Gerader Verbinder 908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0" name="Gerader Verbinder 909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1" name="Gerader Verbinder 910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2" name="Gerader Verbinder 911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15" name="Gruppieren 914"/>
          <p:cNvGrpSpPr/>
          <p:nvPr/>
        </p:nvGrpSpPr>
        <p:grpSpPr>
          <a:xfrm>
            <a:off x="4958132" y="5573241"/>
            <a:ext cx="304639" cy="181527"/>
            <a:chOff x="4211960" y="3527053"/>
            <a:chExt cx="288032" cy="240896"/>
          </a:xfrm>
        </p:grpSpPr>
        <p:grpSp>
          <p:nvGrpSpPr>
            <p:cNvPr id="916" name="Gruppieren 915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22" name="Abgerundetes Rechteck 921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3" name="Ellipse 922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17" name="Abgerundetes Rechteck 916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18" name="Gerader Verbinder 917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9" name="Gerader Verbinder 918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0" name="Gerader Verbinder 919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1" name="Gerader Verbinder 920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24" name="Gruppieren 923"/>
          <p:cNvGrpSpPr/>
          <p:nvPr/>
        </p:nvGrpSpPr>
        <p:grpSpPr>
          <a:xfrm>
            <a:off x="3916250" y="4718301"/>
            <a:ext cx="323198" cy="225892"/>
            <a:chOff x="4211960" y="3527053"/>
            <a:chExt cx="288032" cy="240896"/>
          </a:xfrm>
        </p:grpSpPr>
        <p:grpSp>
          <p:nvGrpSpPr>
            <p:cNvPr id="925" name="Gruppieren 924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31" name="Abgerundetes Rechteck 930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2" name="Ellipse 931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26" name="Abgerundetes Rechteck 925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27" name="Gerader Verbinder 926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8" name="Gerader Verbinder 927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9" name="Gerader Verbinder 928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30" name="Gerader Verbinder 929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33" name="Gruppieren 932"/>
          <p:cNvGrpSpPr/>
          <p:nvPr/>
        </p:nvGrpSpPr>
        <p:grpSpPr>
          <a:xfrm>
            <a:off x="4383367" y="4839640"/>
            <a:ext cx="245094" cy="237929"/>
            <a:chOff x="3065620" y="3495219"/>
            <a:chExt cx="432375" cy="433110"/>
          </a:xfrm>
        </p:grpSpPr>
        <p:sp>
          <p:nvSpPr>
            <p:cNvPr id="934" name="Rechteck 933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35" name="Gruppieren 934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38" name="Ellipse 937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9" name="Ellipse 938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0" name="Ellipse 939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41" name="Gerader Verbinder 940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42" name="Gerader Verbinder 941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43" name="Gerader Verbinder 942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44" name="Gerader Verbinder 943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36" name="Trapezoid 935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7" name="Rechteck 936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5" name="Gruppieren 944"/>
          <p:cNvGrpSpPr/>
          <p:nvPr/>
        </p:nvGrpSpPr>
        <p:grpSpPr>
          <a:xfrm>
            <a:off x="5644442" y="3614494"/>
            <a:ext cx="237302" cy="254938"/>
            <a:chOff x="3065620" y="3495219"/>
            <a:chExt cx="432375" cy="433110"/>
          </a:xfrm>
        </p:grpSpPr>
        <p:sp>
          <p:nvSpPr>
            <p:cNvPr id="946" name="Rechteck 945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47" name="Gruppieren 946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50" name="Ellipse 949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1" name="Ellipse 950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2" name="Ellipse 951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53" name="Gerader Verbinder 952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4" name="Gerader Verbinder 953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5" name="Gerader Verbinder 954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6" name="Gerader Verbinder 955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48" name="Trapezoid 947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9" name="Rechteck 948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7" name="Gruppieren 956"/>
          <p:cNvGrpSpPr/>
          <p:nvPr/>
        </p:nvGrpSpPr>
        <p:grpSpPr>
          <a:xfrm>
            <a:off x="7325801" y="4392881"/>
            <a:ext cx="228382" cy="251553"/>
            <a:chOff x="3065620" y="3495219"/>
            <a:chExt cx="432375" cy="433110"/>
          </a:xfrm>
        </p:grpSpPr>
        <p:sp>
          <p:nvSpPr>
            <p:cNvPr id="958" name="Rechteck 957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59" name="Gruppieren 958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62" name="Ellipse 961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3" name="Ellipse 962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4" name="Ellipse 963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65" name="Gerader Verbinder 964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6" name="Gerader Verbinder 965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7" name="Gerader Verbinder 966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8" name="Gerader Verbinder 967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60" name="Trapezoid 959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1" name="Rechteck 960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1" name="Gruppieren 980"/>
          <p:cNvGrpSpPr/>
          <p:nvPr/>
        </p:nvGrpSpPr>
        <p:grpSpPr>
          <a:xfrm>
            <a:off x="7401618" y="2761867"/>
            <a:ext cx="525748" cy="480989"/>
            <a:chOff x="128144" y="2996952"/>
            <a:chExt cx="673304" cy="720080"/>
          </a:xfrm>
        </p:grpSpPr>
        <p:sp>
          <p:nvSpPr>
            <p:cNvPr id="982" name="Trapezoid 981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3" name="Rechteck 982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4" name="Rechtwinkliges Dreieck 983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5" name="Rechtwinkliges Dreieck 984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6" name="Rechteck 985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7" name="Rechteck 986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8" name="Rechteck 987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9" name="Rechteck 988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0" name="Rechteck 989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1" name="Rechteck 990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2" name="Gruppieren 991"/>
          <p:cNvGrpSpPr/>
          <p:nvPr/>
        </p:nvGrpSpPr>
        <p:grpSpPr>
          <a:xfrm>
            <a:off x="4274238" y="4089761"/>
            <a:ext cx="524177" cy="480702"/>
            <a:chOff x="128144" y="2996952"/>
            <a:chExt cx="673304" cy="720080"/>
          </a:xfrm>
        </p:grpSpPr>
        <p:sp>
          <p:nvSpPr>
            <p:cNvPr id="993" name="Trapezoid 992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4" name="Rechteck 993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5" name="Rechtwinkliges Dreieck 994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6" name="Rechtwinkliges Dreieck 995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7" name="Rechteck 996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8" name="Rechteck 997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9" name="Rechteck 998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0" name="Rechteck 999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1" name="Rechteck 1000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2" name="Rechteck 1001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03" name="Gruppieren 1002"/>
          <p:cNvGrpSpPr/>
          <p:nvPr/>
        </p:nvGrpSpPr>
        <p:grpSpPr>
          <a:xfrm>
            <a:off x="5640346" y="3070681"/>
            <a:ext cx="483217" cy="418930"/>
            <a:chOff x="128144" y="2996952"/>
            <a:chExt cx="673304" cy="720080"/>
          </a:xfrm>
        </p:grpSpPr>
        <p:sp>
          <p:nvSpPr>
            <p:cNvPr id="1004" name="Trapezoid 1003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5" name="Rechteck 1004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6" name="Rechtwinkliges Dreieck 1005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7" name="Rechtwinkliges Dreieck 1006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8" name="Rechteck 1007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9" name="Rechteck 1008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0" name="Rechteck 1009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1" name="Rechteck 1010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2" name="Rechteck 1011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3" name="Rechteck 1012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14" name="Grafik 10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495" y="2390234"/>
            <a:ext cx="762328" cy="337839"/>
          </a:xfrm>
          <a:prstGeom prst="rect">
            <a:avLst/>
          </a:prstGeom>
        </p:spPr>
      </p:pic>
      <p:grpSp>
        <p:nvGrpSpPr>
          <p:cNvPr id="1015" name="Gruppieren 1014"/>
          <p:cNvGrpSpPr/>
          <p:nvPr/>
        </p:nvGrpSpPr>
        <p:grpSpPr>
          <a:xfrm>
            <a:off x="7325801" y="5285209"/>
            <a:ext cx="374161" cy="217190"/>
            <a:chOff x="4211960" y="3527053"/>
            <a:chExt cx="288032" cy="240896"/>
          </a:xfrm>
        </p:grpSpPr>
        <p:grpSp>
          <p:nvGrpSpPr>
            <p:cNvPr id="1016" name="Gruppieren 1015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1022" name="Abgerundetes Rechteck 1021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3" name="Ellipse 1022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17" name="Abgerundetes Rechteck 1016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1018" name="Gerader Verbinder 1017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19" name="Gerader Verbinder 1018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20" name="Gerader Verbinder 1019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21" name="Gerader Verbinder 1020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024" name="Gruppieren 1023"/>
          <p:cNvGrpSpPr/>
          <p:nvPr/>
        </p:nvGrpSpPr>
        <p:grpSpPr>
          <a:xfrm>
            <a:off x="6931068" y="2786349"/>
            <a:ext cx="228382" cy="251553"/>
            <a:chOff x="3065620" y="3495219"/>
            <a:chExt cx="432375" cy="433110"/>
          </a:xfrm>
        </p:grpSpPr>
        <p:sp>
          <p:nvSpPr>
            <p:cNvPr id="1025" name="Rechteck 1024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26" name="Gruppieren 1025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29" name="Ellipse 1028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0" name="Ellipse 1029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1" name="Ellipse 1030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32" name="Gerader Verbinder 1031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33" name="Gerader Verbinder 1032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34" name="Gerader Verbinder 1033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35" name="Gerader Verbinder 1034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27" name="Trapezoid 1026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8" name="Rechteck 1027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6" name="Gruppieren 1035"/>
          <p:cNvGrpSpPr/>
          <p:nvPr/>
        </p:nvGrpSpPr>
        <p:grpSpPr>
          <a:xfrm>
            <a:off x="8036281" y="2768277"/>
            <a:ext cx="228382" cy="251553"/>
            <a:chOff x="3065620" y="3495219"/>
            <a:chExt cx="432375" cy="433110"/>
          </a:xfrm>
        </p:grpSpPr>
        <p:sp>
          <p:nvSpPr>
            <p:cNvPr id="1037" name="Rechteck 1036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38" name="Gruppieren 1037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41" name="Ellipse 1040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2" name="Ellipse 1041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3" name="Ellipse 1042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44" name="Gerader Verbinder 1043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45" name="Gerader Verbinder 1044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46" name="Gerader Verbinder 1045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47" name="Gerader Verbinder 1046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39" name="Trapezoid 1038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0" name="Rechteck 1039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48" name="Gruppieren 1047"/>
          <p:cNvGrpSpPr/>
          <p:nvPr/>
        </p:nvGrpSpPr>
        <p:grpSpPr>
          <a:xfrm>
            <a:off x="5813381" y="4099189"/>
            <a:ext cx="228382" cy="251553"/>
            <a:chOff x="3065620" y="3495219"/>
            <a:chExt cx="432375" cy="433110"/>
          </a:xfrm>
        </p:grpSpPr>
        <p:sp>
          <p:nvSpPr>
            <p:cNvPr id="1049" name="Rechteck 1048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50" name="Gruppieren 1049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53" name="Ellipse 1052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4" name="Ellipse 1053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5" name="Ellipse 1054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56" name="Gerader Verbinder 1055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7" name="Gerader Verbinder 1056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8" name="Gerader Verbinder 1057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9" name="Gerader Verbinder 1058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51" name="Trapezoid 1050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2" name="Rechteck 1051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60" name="Gruppieren 1059"/>
          <p:cNvGrpSpPr/>
          <p:nvPr/>
        </p:nvGrpSpPr>
        <p:grpSpPr>
          <a:xfrm>
            <a:off x="4663492" y="3553967"/>
            <a:ext cx="228382" cy="251553"/>
            <a:chOff x="3065620" y="3495219"/>
            <a:chExt cx="432375" cy="433110"/>
          </a:xfrm>
        </p:grpSpPr>
        <p:sp>
          <p:nvSpPr>
            <p:cNvPr id="1061" name="Rechteck 1060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62" name="Gruppieren 1061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65" name="Ellipse 1064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6" name="Ellipse 1065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7" name="Ellipse 1066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68" name="Gerader Verbinder 1067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69" name="Gerader Verbinder 1068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70" name="Gerader Verbinder 1069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71" name="Gerader Verbinder 1070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63" name="Trapezoid 1062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4" name="Rechteck 1063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2" name="Gruppieren 1071"/>
          <p:cNvGrpSpPr/>
          <p:nvPr/>
        </p:nvGrpSpPr>
        <p:grpSpPr>
          <a:xfrm>
            <a:off x="4034769" y="5572239"/>
            <a:ext cx="228382" cy="251553"/>
            <a:chOff x="3065620" y="3495219"/>
            <a:chExt cx="432375" cy="433110"/>
          </a:xfrm>
        </p:grpSpPr>
        <p:sp>
          <p:nvSpPr>
            <p:cNvPr id="1073" name="Rechteck 1072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74" name="Gruppieren 1073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77" name="Ellipse 1076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8" name="Ellipse 1077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9" name="Ellipse 1078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80" name="Gerader Verbinder 1079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1" name="Gerader Verbinder 1080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2" name="Gerader Verbinder 1081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3" name="Gerader Verbinder 1082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75" name="Trapezoid 1074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6" name="Rechteck 1075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4" name="Gruppieren 1083"/>
          <p:cNvGrpSpPr/>
          <p:nvPr/>
        </p:nvGrpSpPr>
        <p:grpSpPr>
          <a:xfrm>
            <a:off x="5589024" y="4831063"/>
            <a:ext cx="218306" cy="215520"/>
            <a:chOff x="465262" y="2204892"/>
            <a:chExt cx="722362" cy="605172"/>
          </a:xfrm>
        </p:grpSpPr>
        <p:grpSp>
          <p:nvGrpSpPr>
            <p:cNvPr id="1085" name="Gruppieren 108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19" name="Rechteck 111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Trapezoid 111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Auf der gleichen Seite des Rechtecks liegende Ecken abrunden 112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Rechteck 112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86" name="Gruppieren 108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087" name="Gerader Verbinder 108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8" name="Gerader Verbinder 108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9" name="Gerader Verbinder 108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0" name="Gerader Verbinder 108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1" name="Gerader Verbinder 1090"/>
              <p:cNvCxnSpPr>
                <a:stCxn id="109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2" name="Gerader Verbinder 109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3" name="Gerader Verbinder 109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4" name="Gerader Verbinder 1093"/>
              <p:cNvCxnSpPr>
                <a:stCxn id="109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095" name="Ellipse 109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Auf der gleichen Seite des Rechtecks liegende Ecken abrunden 109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Trapezoid 109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Gleichschenkliges Dreieck 109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Gleichschenkliges Dreieck 109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Abgerundetes Rechteck 109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01" name="Gerader Verbinder 110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02" name="Gerader Verbinder 1101"/>
              <p:cNvCxnSpPr>
                <a:endCxn id="110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03" name="Ellipse 110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Ellipse 110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Ellipse 110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Ellipse 110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Ellipse 110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Ellipse 110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Ellipse 110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Ellipse 110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Ellipse 111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Freihandform 111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Gleichschenkliges Dreieck 111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Abgerundetes Rechteck 111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Abgerundetes Rechteck 111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Freihandform 111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Freihandform 111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Freihandform 111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23" name="Gruppieren 1122"/>
          <p:cNvGrpSpPr/>
          <p:nvPr/>
        </p:nvGrpSpPr>
        <p:grpSpPr>
          <a:xfrm>
            <a:off x="6053606" y="4500527"/>
            <a:ext cx="218306" cy="215520"/>
            <a:chOff x="465262" y="2204892"/>
            <a:chExt cx="722362" cy="605172"/>
          </a:xfrm>
        </p:grpSpPr>
        <p:grpSp>
          <p:nvGrpSpPr>
            <p:cNvPr id="1124" name="Gruppieren 112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58" name="Rechteck 115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Trapezoid 115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Auf der gleichen Seite des Rechtecks liegende Ecken abrunden 115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Rechteck 116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25" name="Gruppieren 112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126" name="Gerader Verbinder 112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7" name="Gerader Verbinder 112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8" name="Gerader Verbinder 112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9" name="Gerader Verbinder 112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0" name="Gerader Verbinder 1129"/>
              <p:cNvCxnSpPr>
                <a:stCxn id="113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1" name="Gerader Verbinder 113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2" name="Gerader Verbinder 113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3" name="Gerader Verbinder 1132"/>
              <p:cNvCxnSpPr>
                <a:stCxn id="113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134" name="Ellipse 113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Auf der gleichen Seite des Rechtecks liegende Ecken abrunden 113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Trapezoid 113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Gleichschenkliges Dreieck 113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Gleichschenkliges Dreieck 113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Abgerundetes Rechteck 113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40" name="Gerader Verbinder 113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41" name="Gerader Verbinder 1140"/>
              <p:cNvCxnSpPr>
                <a:endCxn id="114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42" name="Ellipse 114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Ellipse 114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Ellipse 114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Ellipse 114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Ellipse 114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Ellipse 114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Ellipse 114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Ellipse 114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Ellipse 114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Freihandform 115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Gleichschenkliges Dreieck 115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Abgerundetes Rechteck 115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Abgerundetes Rechteck 115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Freihandform 115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Freihandform 115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Freihandform 115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62" name="Gruppieren 1161"/>
          <p:cNvGrpSpPr/>
          <p:nvPr/>
        </p:nvGrpSpPr>
        <p:grpSpPr>
          <a:xfrm>
            <a:off x="7497269" y="3796992"/>
            <a:ext cx="218306" cy="215520"/>
            <a:chOff x="465262" y="2204892"/>
            <a:chExt cx="722362" cy="605172"/>
          </a:xfrm>
        </p:grpSpPr>
        <p:grpSp>
          <p:nvGrpSpPr>
            <p:cNvPr id="1163" name="Gruppieren 116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97" name="Rechteck 119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Trapezoid 119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Auf der gleichen Seite des Rechtecks liegende Ecken abrunden 119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Rechteck 119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64" name="Gruppieren 116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165" name="Gerader Verbinder 116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6" name="Gerader Verbinder 116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7" name="Gerader Verbinder 116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8" name="Gerader Verbinder 116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9" name="Gerader Verbinder 1168"/>
              <p:cNvCxnSpPr>
                <a:stCxn id="117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0" name="Gerader Verbinder 116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1" name="Gerader Verbinder 117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2" name="Gerader Verbinder 1171"/>
              <p:cNvCxnSpPr>
                <a:stCxn id="117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173" name="Ellipse 117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Auf der gleichen Seite des Rechtecks liegende Ecken abrunden 117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Trapezoid 117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leichschenkliges Dreieck 117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leichschenkliges Dreieck 117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Abgerundetes Rechteck 117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79" name="Gerader Verbinder 117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80" name="Gerader Verbinder 1179"/>
              <p:cNvCxnSpPr>
                <a:endCxn id="118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81" name="Ellipse 118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Ellipse 118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Ellipse 118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Ellipse 118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Ellipse 118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Ellipse 118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Ellipse 118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Ellipse 118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Ellipse 118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Freihandform 118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Gleichschenkliges Dreieck 119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Abgerundetes Rechteck 119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Abgerundetes Rechteck 119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Freihandform 119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Freihandform 119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Freihandform 119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01" name="Gruppieren 1200"/>
          <p:cNvGrpSpPr/>
          <p:nvPr/>
        </p:nvGrpSpPr>
        <p:grpSpPr>
          <a:xfrm>
            <a:off x="6832596" y="5464479"/>
            <a:ext cx="218306" cy="215520"/>
            <a:chOff x="465262" y="2204892"/>
            <a:chExt cx="722362" cy="605172"/>
          </a:xfrm>
        </p:grpSpPr>
        <p:grpSp>
          <p:nvGrpSpPr>
            <p:cNvPr id="1202" name="Gruppieren 1201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236" name="Rechteck 1235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Trapezoid 1236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Auf der gleichen Seite des Rechtecks liegende Ecken abrunden 1237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Rechteck 1238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03" name="Gruppieren 1202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04" name="Gerader Verbinder 1203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5" name="Gerader Verbinder 1204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6" name="Gerader Verbinder 1205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7" name="Gerader Verbinder 1206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8" name="Gerader Verbinder 1207"/>
              <p:cNvCxnSpPr>
                <a:stCxn id="1212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9" name="Gerader Verbinder 1208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0" name="Gerader Verbinder 1209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1" name="Gerader Verbinder 1210"/>
              <p:cNvCxnSpPr>
                <a:stCxn id="1212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12" name="Ellipse 1211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3" name="Auf der gleichen Seite des Rechtecks liegende Ecken abrunden 1212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4" name="Trapezoid 1213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Gleichschenkliges Dreieck 1214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Gleichschenkliges Dreieck 1215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Abgerundetes Rechteck 1216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18" name="Gerader Verbinder 1217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9" name="Gerader Verbinder 1218"/>
              <p:cNvCxnSpPr>
                <a:endCxn id="1221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20" name="Ellipse 1219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Ellipse 1220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Ellipse 1221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Ellipse 1222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4" name="Ellipse 1223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5" name="Ellipse 1224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6" name="Ellipse 1225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7" name="Ellipse 1226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8" name="Ellipse 1227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9" name="Freihandform 1228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0" name="Gleichschenkliges Dreieck 1229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1" name="Abgerundetes Rechteck 1230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2" name="Abgerundetes Rechteck 1231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3" name="Freihandform 1232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4" name="Freihandform 1233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5" name="Freihandform 1234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40" name="Gruppieren 1239"/>
          <p:cNvGrpSpPr/>
          <p:nvPr/>
        </p:nvGrpSpPr>
        <p:grpSpPr>
          <a:xfrm>
            <a:off x="6247874" y="3088486"/>
            <a:ext cx="218306" cy="215520"/>
            <a:chOff x="465262" y="2204892"/>
            <a:chExt cx="722362" cy="605172"/>
          </a:xfrm>
        </p:grpSpPr>
        <p:grpSp>
          <p:nvGrpSpPr>
            <p:cNvPr id="1241" name="Gruppieren 1240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275" name="Rechteck 1274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6" name="Trapezoid 1275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7" name="Auf der gleichen Seite des Rechtecks liegende Ecken abrunden 1276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8" name="Rechteck 1277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42" name="Gruppieren 1241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43" name="Gerader Verbinder 1242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4" name="Gerader Verbinder 1243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5" name="Gerader Verbinder 1244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6" name="Gerader Verbinder 1245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7" name="Gerader Verbinder 1246"/>
              <p:cNvCxnSpPr>
                <a:stCxn id="1251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8" name="Gerader Verbinder 1247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9" name="Gerader Verbinder 1248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50" name="Gerader Verbinder 1249"/>
              <p:cNvCxnSpPr>
                <a:stCxn id="1251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51" name="Ellipse 1250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Auf der gleichen Seite des Rechtecks liegende Ecken abrunden 1251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Trapezoid 1252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Gleichschenkliges Dreieck 1253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Gleichschenkliges Dreieck 1254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Abgerundetes Rechteck 1255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57" name="Gerader Verbinder 1256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58" name="Gerader Verbinder 1257"/>
              <p:cNvCxnSpPr>
                <a:endCxn id="1260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59" name="Ellipse 1258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Ellipse 1259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Ellipse 1260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Ellipse 1261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Ellipse 1262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Ellipse 1263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Ellipse 1264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Ellipse 1265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Ellipse 1266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Freihandform 1267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Gleichschenkliges Dreieck 1268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Abgerundetes Rechteck 1269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Abgerundetes Rechteck 1270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Freihandform 1271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Freihandform 1272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4" name="Freihandform 1273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79" name="Gruppieren 1278"/>
          <p:cNvGrpSpPr/>
          <p:nvPr/>
        </p:nvGrpSpPr>
        <p:grpSpPr>
          <a:xfrm>
            <a:off x="4854066" y="5215817"/>
            <a:ext cx="218306" cy="215520"/>
            <a:chOff x="465262" y="2204892"/>
            <a:chExt cx="722362" cy="605172"/>
          </a:xfrm>
        </p:grpSpPr>
        <p:grpSp>
          <p:nvGrpSpPr>
            <p:cNvPr id="1280" name="Gruppieren 1279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314" name="Rechteck 1313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5" name="Trapezoid 1314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6" name="Auf der gleichen Seite des Rechtecks liegende Ecken abrunden 1315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7" name="Rechteck 1316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81" name="Gruppieren 1280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82" name="Gerader Verbinder 1281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3" name="Gerader Verbinder 1282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4" name="Gerader Verbinder 1283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5" name="Gerader Verbinder 1284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6" name="Gerader Verbinder 1285"/>
              <p:cNvCxnSpPr>
                <a:stCxn id="1290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7" name="Gerader Verbinder 1286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8" name="Gerader Verbinder 1287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9" name="Gerader Verbinder 1288"/>
              <p:cNvCxnSpPr>
                <a:stCxn id="1290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90" name="Ellipse 1289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1" name="Auf der gleichen Seite des Rechtecks liegende Ecken abrunden 1290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2" name="Trapezoid 1291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3" name="Gleichschenkliges Dreieck 1292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4" name="Gleichschenkliges Dreieck 1293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5" name="Abgerundetes Rechteck 1294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96" name="Gerader Verbinder 1295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97" name="Gerader Verbinder 1296"/>
              <p:cNvCxnSpPr>
                <a:endCxn id="1299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98" name="Ellipse 1297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9" name="Ellipse 1298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0" name="Ellipse 1299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1" name="Ellipse 1300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2" name="Ellipse 1301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3" name="Ellipse 1302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4" name="Ellipse 1303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5" name="Ellipse 1304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6" name="Ellipse 1305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7" name="Freihandform 1306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8" name="Gleichschenkliges Dreieck 1307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9" name="Abgerundetes Rechteck 1308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0" name="Abgerundetes Rechteck 1309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1" name="Freihandform 1310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2" name="Freihandform 1311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3" name="Freihandform 1312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18" name="Gruppieren 1317"/>
          <p:cNvGrpSpPr/>
          <p:nvPr/>
        </p:nvGrpSpPr>
        <p:grpSpPr>
          <a:xfrm>
            <a:off x="5889958" y="5348914"/>
            <a:ext cx="218306" cy="215520"/>
            <a:chOff x="465262" y="2204892"/>
            <a:chExt cx="722362" cy="605172"/>
          </a:xfrm>
        </p:grpSpPr>
        <p:grpSp>
          <p:nvGrpSpPr>
            <p:cNvPr id="1319" name="Gruppieren 131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353" name="Rechteck 135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4" name="Trapezoid 135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5" name="Auf der gleichen Seite des Rechtecks liegende Ecken abrunden 135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6" name="Rechteck 135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20" name="Gruppieren 131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321" name="Gerader Verbinder 132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2" name="Gerader Verbinder 132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3" name="Gerader Verbinder 132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4" name="Gerader Verbinder 132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5" name="Gerader Verbinder 1324"/>
              <p:cNvCxnSpPr>
                <a:stCxn id="132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6" name="Gerader Verbinder 132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7" name="Gerader Verbinder 132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8" name="Gerader Verbinder 1327"/>
              <p:cNvCxnSpPr>
                <a:stCxn id="132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329" name="Ellipse 132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0" name="Auf der gleichen Seite des Rechtecks liegende Ecken abrunden 132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1" name="Trapezoid 133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2" name="Gleichschenkliges Dreieck 133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3" name="Gleichschenkliges Dreieck 133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4" name="Abgerundetes Rechteck 133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35" name="Gerader Verbinder 133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36" name="Gerader Verbinder 1335"/>
              <p:cNvCxnSpPr>
                <a:endCxn id="133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37" name="Ellipse 133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8" name="Ellipse 133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9" name="Ellipse 133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0" name="Ellipse 133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1" name="Ellipse 134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2" name="Ellipse 134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3" name="Ellipse 134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4" name="Ellipse 134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5" name="Ellipse 134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6" name="Freihandform 134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7" name="Gleichschenkliges Dreieck 134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8" name="Abgerundetes Rechteck 134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9" name="Abgerundetes Rechteck 134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0" name="Freihandform 134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1" name="Freihandform 135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2" name="Freihandform 135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57" name="Gruppieren 1356"/>
          <p:cNvGrpSpPr/>
          <p:nvPr/>
        </p:nvGrpSpPr>
        <p:grpSpPr>
          <a:xfrm>
            <a:off x="9306960" y="4340966"/>
            <a:ext cx="218306" cy="215520"/>
            <a:chOff x="465262" y="2204892"/>
            <a:chExt cx="722362" cy="605172"/>
          </a:xfrm>
        </p:grpSpPr>
        <p:grpSp>
          <p:nvGrpSpPr>
            <p:cNvPr id="1358" name="Gruppieren 1357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392" name="Rechteck 1391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3" name="Trapezoid 1392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4" name="Auf der gleichen Seite des Rechtecks liegende Ecken abrunden 1393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5" name="Rechteck 1394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59" name="Gruppieren 1358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360" name="Gerader Verbinder 1359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1" name="Gerader Verbinder 1360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2" name="Gerader Verbinder 1361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3" name="Gerader Verbinder 1362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4" name="Gerader Verbinder 1363"/>
              <p:cNvCxnSpPr>
                <a:stCxn id="1368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5" name="Gerader Verbinder 1364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6" name="Gerader Verbinder 1365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7" name="Gerader Verbinder 1366"/>
              <p:cNvCxnSpPr>
                <a:stCxn id="1368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368" name="Ellipse 1367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9" name="Auf der gleichen Seite des Rechtecks liegende Ecken abrunden 1368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0" name="Trapezoid 1369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1" name="Gleichschenkliges Dreieck 1370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2" name="Gleichschenkliges Dreieck 1371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3" name="Abgerundetes Rechteck 1372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74" name="Gerader Verbinder 1373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75" name="Gerader Verbinder 1374"/>
              <p:cNvCxnSpPr>
                <a:endCxn id="1377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76" name="Ellipse 1375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7" name="Ellipse 1376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8" name="Ellipse 1377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9" name="Ellipse 1378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0" name="Ellipse 1379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1" name="Ellipse 1380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2" name="Ellipse 1381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3" name="Ellipse 1382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4" name="Ellipse 1383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5" name="Freihandform 1384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6" name="Gleichschenkliges Dreieck 1385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7" name="Abgerundetes Rechteck 1386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8" name="Abgerundetes Rechteck 1387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9" name="Freihandform 1388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0" name="Freihandform 1389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1" name="Freihandform 1390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96" name="Gruppieren 1395"/>
          <p:cNvGrpSpPr/>
          <p:nvPr/>
        </p:nvGrpSpPr>
        <p:grpSpPr>
          <a:xfrm>
            <a:off x="8041232" y="3693284"/>
            <a:ext cx="218306" cy="215520"/>
            <a:chOff x="465262" y="2204892"/>
            <a:chExt cx="722362" cy="605172"/>
          </a:xfrm>
        </p:grpSpPr>
        <p:grpSp>
          <p:nvGrpSpPr>
            <p:cNvPr id="1397" name="Gruppieren 1396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431" name="Rechteck 1430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2" name="Trapezoid 1431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3" name="Auf der gleichen Seite des Rechtecks liegende Ecken abrunden 1432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4" name="Rechteck 1433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98" name="Gruppieren 1397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399" name="Gerader Verbinder 1398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0" name="Gerader Verbinder 1399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1" name="Gerader Verbinder 1400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2" name="Gerader Verbinder 1401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3" name="Gerader Verbinder 1402"/>
              <p:cNvCxnSpPr>
                <a:stCxn id="1407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4" name="Gerader Verbinder 1403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5" name="Gerader Verbinder 1404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6" name="Gerader Verbinder 1405"/>
              <p:cNvCxnSpPr>
                <a:stCxn id="1407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07" name="Ellipse 1406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8" name="Auf der gleichen Seite des Rechtecks liegende Ecken abrunden 1407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9" name="Trapezoid 1408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0" name="Gleichschenkliges Dreieck 1409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1" name="Gleichschenkliges Dreieck 1410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2" name="Abgerundetes Rechteck 1411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13" name="Gerader Verbinder 1412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14" name="Gerader Verbinder 1413"/>
              <p:cNvCxnSpPr>
                <a:endCxn id="1416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415" name="Ellipse 1414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6" name="Ellipse 1415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7" name="Ellipse 1416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8" name="Ellipse 1417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9" name="Ellipse 1418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0" name="Ellipse 1419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1" name="Ellipse 1420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2" name="Ellipse 1421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3" name="Ellipse 1422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4" name="Freihandform 1423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5" name="Gleichschenkliges Dreieck 1424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6" name="Abgerundetes Rechteck 1425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7" name="Abgerundetes Rechteck 1426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8" name="Freihandform 1427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9" name="Freihandform 1428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0" name="Freihandform 1429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35" name="Gruppieren 1434"/>
          <p:cNvGrpSpPr/>
          <p:nvPr/>
        </p:nvGrpSpPr>
        <p:grpSpPr>
          <a:xfrm>
            <a:off x="7751858" y="4350742"/>
            <a:ext cx="218306" cy="215520"/>
            <a:chOff x="465262" y="2204892"/>
            <a:chExt cx="722362" cy="605172"/>
          </a:xfrm>
        </p:grpSpPr>
        <p:grpSp>
          <p:nvGrpSpPr>
            <p:cNvPr id="1436" name="Gruppieren 1435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470" name="Rechteck 1469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1" name="Trapezoid 1470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2" name="Auf der gleichen Seite des Rechtecks liegende Ecken abrunden 1471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3" name="Rechteck 1472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37" name="Gruppieren 1436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438" name="Gerader Verbinder 1437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39" name="Gerader Verbinder 1438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0" name="Gerader Verbinder 1439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1" name="Gerader Verbinder 1440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2" name="Gerader Verbinder 1441"/>
              <p:cNvCxnSpPr>
                <a:stCxn id="1446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3" name="Gerader Verbinder 1442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4" name="Gerader Verbinder 1443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5" name="Gerader Verbinder 1444"/>
              <p:cNvCxnSpPr>
                <a:stCxn id="1446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46" name="Ellipse 1445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7" name="Auf der gleichen Seite des Rechtecks liegende Ecken abrunden 1446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8" name="Trapezoid 1447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9" name="Gleichschenkliges Dreieck 1448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0" name="Gleichschenkliges Dreieck 1449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1" name="Abgerundetes Rechteck 1450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52" name="Gerader Verbinder 1451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53" name="Gerader Verbinder 1452"/>
              <p:cNvCxnSpPr>
                <a:endCxn id="1455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454" name="Ellipse 1453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5" name="Ellipse 1454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6" name="Ellipse 1455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7" name="Ellipse 1456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8" name="Ellipse 1457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9" name="Ellipse 1458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0" name="Ellipse 1459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1" name="Ellipse 1460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2" name="Ellipse 1461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3" name="Freihandform 1462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4" name="Gleichschenkliges Dreieck 1463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5" name="Abgerundetes Rechteck 1464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6" name="Abgerundetes Rechteck 1465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7" name="Freihandform 1466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8" name="Freihandform 1467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9" name="Freihandform 1468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74" name="Gruppieren 1473"/>
          <p:cNvGrpSpPr/>
          <p:nvPr/>
        </p:nvGrpSpPr>
        <p:grpSpPr>
          <a:xfrm>
            <a:off x="6893910" y="3511744"/>
            <a:ext cx="218306" cy="215520"/>
            <a:chOff x="465262" y="2204892"/>
            <a:chExt cx="722362" cy="605172"/>
          </a:xfrm>
        </p:grpSpPr>
        <p:grpSp>
          <p:nvGrpSpPr>
            <p:cNvPr id="1475" name="Gruppieren 147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09" name="Rechteck 150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0" name="Trapezoid 150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1" name="Auf der gleichen Seite des Rechtecks liegende Ecken abrunden 151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2" name="Rechteck 151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76" name="Gruppieren 147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477" name="Gerader Verbinder 147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78" name="Gerader Verbinder 147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79" name="Gerader Verbinder 147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0" name="Gerader Verbinder 147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1" name="Gerader Verbinder 1480"/>
              <p:cNvCxnSpPr>
                <a:stCxn id="148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2" name="Gerader Verbinder 148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3" name="Gerader Verbinder 148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4" name="Gerader Verbinder 1483"/>
              <p:cNvCxnSpPr>
                <a:stCxn id="148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85" name="Ellipse 148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6" name="Auf der gleichen Seite des Rechtecks liegende Ecken abrunden 148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7" name="Trapezoid 148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8" name="Gleichschenkliges Dreieck 148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9" name="Gleichschenkliges Dreieck 148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0" name="Abgerundetes Rechteck 148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91" name="Gerader Verbinder 149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92" name="Gerader Verbinder 1491"/>
              <p:cNvCxnSpPr>
                <a:endCxn id="149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493" name="Ellipse 149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4" name="Ellipse 149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5" name="Ellipse 149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6" name="Ellipse 149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7" name="Ellipse 149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8" name="Ellipse 149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9" name="Ellipse 149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0" name="Ellipse 149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1" name="Ellipse 150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2" name="Freihandform 150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3" name="Gleichschenkliges Dreieck 150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4" name="Abgerundetes Rechteck 150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5" name="Abgerundetes Rechteck 150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6" name="Freihandform 150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7" name="Freihandform 150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8" name="Freihandform 150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13" name="Gruppieren 1512"/>
          <p:cNvGrpSpPr/>
          <p:nvPr/>
        </p:nvGrpSpPr>
        <p:grpSpPr>
          <a:xfrm>
            <a:off x="4932802" y="3867178"/>
            <a:ext cx="218306" cy="215520"/>
            <a:chOff x="465262" y="2204892"/>
            <a:chExt cx="722362" cy="605172"/>
          </a:xfrm>
        </p:grpSpPr>
        <p:grpSp>
          <p:nvGrpSpPr>
            <p:cNvPr id="1514" name="Gruppieren 151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48" name="Rechteck 154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9" name="Trapezoid 154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0" name="Auf der gleichen Seite des Rechtecks liegende Ecken abrunden 154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1" name="Rechteck 155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15" name="Gruppieren 151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516" name="Gerader Verbinder 151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7" name="Gerader Verbinder 151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8" name="Gerader Verbinder 151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9" name="Gerader Verbinder 151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0" name="Gerader Verbinder 1519"/>
              <p:cNvCxnSpPr>
                <a:stCxn id="152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1" name="Gerader Verbinder 152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2" name="Gerader Verbinder 152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3" name="Gerader Verbinder 1522"/>
              <p:cNvCxnSpPr>
                <a:stCxn id="152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524" name="Ellipse 152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5" name="Auf der gleichen Seite des Rechtecks liegende Ecken abrunden 152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6" name="Trapezoid 152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7" name="Gleichschenkliges Dreieck 152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8" name="Gleichschenkliges Dreieck 152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9" name="Abgerundetes Rechteck 152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530" name="Gerader Verbinder 152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31" name="Gerader Verbinder 1530"/>
              <p:cNvCxnSpPr>
                <a:endCxn id="153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532" name="Ellipse 153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3" name="Ellipse 153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4" name="Ellipse 153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5" name="Ellipse 153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6" name="Ellipse 153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7" name="Ellipse 153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8" name="Ellipse 153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9" name="Ellipse 153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0" name="Ellipse 153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1" name="Freihandform 154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2" name="Gleichschenkliges Dreieck 154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3" name="Abgerundetes Rechteck 154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4" name="Abgerundetes Rechteck 154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5" name="Freihandform 154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6" name="Freihandform 154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7" name="Freihandform 154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52" name="Gruppieren 1551"/>
          <p:cNvGrpSpPr/>
          <p:nvPr/>
        </p:nvGrpSpPr>
        <p:grpSpPr>
          <a:xfrm>
            <a:off x="3449273" y="4080855"/>
            <a:ext cx="218306" cy="215520"/>
            <a:chOff x="465262" y="2204892"/>
            <a:chExt cx="722362" cy="605172"/>
          </a:xfrm>
        </p:grpSpPr>
        <p:grpSp>
          <p:nvGrpSpPr>
            <p:cNvPr id="1553" name="Gruppieren 155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87" name="Rechteck 158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8" name="Trapezoid 158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9" name="Auf der gleichen Seite des Rechtecks liegende Ecken abrunden 158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0" name="Rechteck 158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54" name="Gruppieren 155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555" name="Gerader Verbinder 155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6" name="Gerader Verbinder 155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7" name="Gerader Verbinder 155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8" name="Gerader Verbinder 155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9" name="Gerader Verbinder 1558"/>
              <p:cNvCxnSpPr>
                <a:stCxn id="156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0" name="Gerader Verbinder 155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1" name="Gerader Verbinder 156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2" name="Gerader Verbinder 1561"/>
              <p:cNvCxnSpPr>
                <a:stCxn id="156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563" name="Ellipse 156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4" name="Auf der gleichen Seite des Rechtecks liegende Ecken abrunden 156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5" name="Trapezoid 156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6" name="Gleichschenkliges Dreieck 156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7" name="Gleichschenkliges Dreieck 156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8" name="Abgerundetes Rechteck 156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569" name="Gerader Verbinder 156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70" name="Gerader Verbinder 1569"/>
              <p:cNvCxnSpPr>
                <a:endCxn id="157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571" name="Ellipse 157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2" name="Ellipse 157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3" name="Ellipse 157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4" name="Ellipse 157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5" name="Ellipse 157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6" name="Ellipse 157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7" name="Ellipse 157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8" name="Ellipse 157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9" name="Ellipse 157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0" name="Freihandform 157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1" name="Gleichschenkliges Dreieck 158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2" name="Abgerundetes Rechteck 158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3" name="Abgerundetes Rechteck 158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4" name="Freihandform 158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5" name="Freihandform 158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6" name="Freihandform 158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591" name="Grafik 15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05" y="3145526"/>
            <a:ext cx="478809" cy="186852"/>
          </a:xfrm>
          <a:prstGeom prst="rect">
            <a:avLst/>
          </a:prstGeom>
        </p:spPr>
      </p:pic>
      <p:pic>
        <p:nvPicPr>
          <p:cNvPr id="1592" name="Grafik 15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61" y="4511212"/>
            <a:ext cx="478809" cy="186852"/>
          </a:xfrm>
          <a:prstGeom prst="rect">
            <a:avLst/>
          </a:prstGeom>
        </p:spPr>
      </p:pic>
      <p:pic>
        <p:nvPicPr>
          <p:cNvPr id="1593" name="Grafik 15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678" y="3157769"/>
            <a:ext cx="390913" cy="430362"/>
          </a:xfrm>
          <a:prstGeom prst="rect">
            <a:avLst/>
          </a:prstGeom>
        </p:spPr>
      </p:pic>
      <p:pic>
        <p:nvPicPr>
          <p:cNvPr id="1594" name="Grafik 15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73" y="5516385"/>
            <a:ext cx="202426" cy="222854"/>
          </a:xfrm>
          <a:prstGeom prst="rect">
            <a:avLst/>
          </a:prstGeom>
        </p:spPr>
      </p:pic>
      <p:pic>
        <p:nvPicPr>
          <p:cNvPr id="1595" name="Grafik 15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90" y="5590558"/>
            <a:ext cx="202426" cy="222854"/>
          </a:xfrm>
          <a:prstGeom prst="rect">
            <a:avLst/>
          </a:prstGeom>
        </p:spPr>
      </p:pic>
      <p:pic>
        <p:nvPicPr>
          <p:cNvPr id="1596" name="Grafik 15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71" y="5399417"/>
            <a:ext cx="202426" cy="222854"/>
          </a:xfrm>
          <a:prstGeom prst="rect">
            <a:avLst/>
          </a:prstGeom>
        </p:spPr>
      </p:pic>
      <p:pic>
        <p:nvPicPr>
          <p:cNvPr id="1597" name="Grafik 15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47" y="4403471"/>
            <a:ext cx="202426" cy="222854"/>
          </a:xfrm>
          <a:prstGeom prst="rect">
            <a:avLst/>
          </a:prstGeom>
        </p:spPr>
      </p:pic>
      <p:pic>
        <p:nvPicPr>
          <p:cNvPr id="1598" name="Grafik 15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14" y="4693269"/>
            <a:ext cx="202426" cy="222854"/>
          </a:xfrm>
          <a:prstGeom prst="rect">
            <a:avLst/>
          </a:prstGeom>
        </p:spPr>
      </p:pic>
      <p:pic>
        <p:nvPicPr>
          <p:cNvPr id="1599" name="Grafik 15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78" y="2678482"/>
            <a:ext cx="202426" cy="222854"/>
          </a:xfrm>
          <a:prstGeom prst="rect">
            <a:avLst/>
          </a:prstGeom>
        </p:spPr>
      </p:pic>
      <p:pic>
        <p:nvPicPr>
          <p:cNvPr id="1601" name="Grafik 16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07" y="4455434"/>
            <a:ext cx="202426" cy="222854"/>
          </a:xfrm>
          <a:prstGeom prst="rect">
            <a:avLst/>
          </a:prstGeom>
        </p:spPr>
      </p:pic>
      <p:pic>
        <p:nvPicPr>
          <p:cNvPr id="1602" name="Grafik 16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77" y="3950441"/>
            <a:ext cx="202426" cy="222854"/>
          </a:xfrm>
          <a:prstGeom prst="rect">
            <a:avLst/>
          </a:prstGeom>
        </p:spPr>
      </p:pic>
      <p:pic>
        <p:nvPicPr>
          <p:cNvPr id="1603" name="Grafik 16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94" y="5848174"/>
            <a:ext cx="202426" cy="222854"/>
          </a:xfrm>
          <a:prstGeom prst="rect">
            <a:avLst/>
          </a:prstGeom>
        </p:spPr>
      </p:pic>
      <p:pic>
        <p:nvPicPr>
          <p:cNvPr id="1604" name="Grafik 16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5" y="4721339"/>
            <a:ext cx="202426" cy="222854"/>
          </a:xfrm>
          <a:prstGeom prst="rect">
            <a:avLst/>
          </a:prstGeom>
        </p:spPr>
      </p:pic>
      <p:pic>
        <p:nvPicPr>
          <p:cNvPr id="1605" name="Grafik 16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58" y="5701985"/>
            <a:ext cx="202426" cy="222854"/>
          </a:xfrm>
          <a:prstGeom prst="rect">
            <a:avLst/>
          </a:prstGeom>
        </p:spPr>
      </p:pic>
      <p:pic>
        <p:nvPicPr>
          <p:cNvPr id="1606" name="Grafik 16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67" y="3769760"/>
            <a:ext cx="202426" cy="222854"/>
          </a:xfrm>
          <a:prstGeom prst="rect">
            <a:avLst/>
          </a:prstGeom>
        </p:spPr>
      </p:pic>
      <p:pic>
        <p:nvPicPr>
          <p:cNvPr id="1607" name="Grafik 16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66" y="5173782"/>
            <a:ext cx="202426" cy="222854"/>
          </a:xfrm>
          <a:prstGeom prst="rect">
            <a:avLst/>
          </a:prstGeom>
        </p:spPr>
      </p:pic>
      <p:pic>
        <p:nvPicPr>
          <p:cNvPr id="1608" name="Grafik 16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5690" y="3981348"/>
            <a:ext cx="478809" cy="186852"/>
          </a:xfrm>
          <a:prstGeom prst="rect">
            <a:avLst/>
          </a:prstGeom>
        </p:spPr>
      </p:pic>
      <p:pic>
        <p:nvPicPr>
          <p:cNvPr id="1609" name="Grafik 16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68" y="3430656"/>
            <a:ext cx="478809" cy="186852"/>
          </a:xfrm>
          <a:prstGeom prst="rect">
            <a:avLst/>
          </a:prstGeom>
        </p:spPr>
      </p:pic>
      <p:pic>
        <p:nvPicPr>
          <p:cNvPr id="1610" name="Grafik 16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7270" y="3170764"/>
            <a:ext cx="478809" cy="186852"/>
          </a:xfrm>
          <a:prstGeom prst="rect">
            <a:avLst/>
          </a:prstGeom>
        </p:spPr>
      </p:pic>
      <p:pic>
        <p:nvPicPr>
          <p:cNvPr id="1611" name="Grafik 16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2046" y="4161417"/>
            <a:ext cx="478809" cy="186852"/>
          </a:xfrm>
          <a:prstGeom prst="rect">
            <a:avLst/>
          </a:prstGeom>
        </p:spPr>
      </p:pic>
      <p:pic>
        <p:nvPicPr>
          <p:cNvPr id="1612" name="Grafik 16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84" y="3676334"/>
            <a:ext cx="478809" cy="18685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389319" y="2143519"/>
            <a:ext cx="249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23’500 </a:t>
            </a:r>
            <a:r>
              <a:rPr lang="de-CH" dirty="0" err="1"/>
              <a:t>dairy</a:t>
            </a:r>
            <a:r>
              <a:rPr lang="de-CH" dirty="0"/>
              <a:t> </a:t>
            </a:r>
            <a:r>
              <a:rPr lang="de-CH" dirty="0" err="1"/>
              <a:t>farms</a:t>
            </a:r>
            <a:endParaRPr lang="de-CH" dirty="0"/>
          </a:p>
        </p:txBody>
      </p:sp>
      <p:sp>
        <p:nvSpPr>
          <p:cNvPr id="1613" name="Textfeld 1612"/>
          <p:cNvSpPr txBox="1"/>
          <p:nvPr/>
        </p:nvSpPr>
        <p:spPr>
          <a:xfrm>
            <a:off x="1383429" y="2816444"/>
            <a:ext cx="249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Large </a:t>
            </a:r>
            <a:r>
              <a:rPr lang="de-CH" dirty="0" err="1"/>
              <a:t>dairy</a:t>
            </a:r>
            <a:r>
              <a:rPr lang="de-CH" dirty="0"/>
              <a:t> </a:t>
            </a:r>
            <a:r>
              <a:rPr lang="de-CH" dirty="0" err="1"/>
              <a:t>plants</a:t>
            </a:r>
            <a:endParaRPr lang="de-CH" dirty="0"/>
          </a:p>
        </p:txBody>
      </p:sp>
      <p:grpSp>
        <p:nvGrpSpPr>
          <p:cNvPr id="858" name="Gruppieren 857"/>
          <p:cNvGrpSpPr/>
          <p:nvPr/>
        </p:nvGrpSpPr>
        <p:grpSpPr>
          <a:xfrm>
            <a:off x="6868578" y="2432104"/>
            <a:ext cx="218306" cy="215520"/>
            <a:chOff x="465262" y="2204892"/>
            <a:chExt cx="722362" cy="605172"/>
          </a:xfrm>
        </p:grpSpPr>
        <p:grpSp>
          <p:nvGrpSpPr>
            <p:cNvPr id="859" name="Gruppieren 85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893" name="Rechteck 89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4" name="Trapezoid 89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5" name="Auf der gleichen Seite des Rechtecks liegende Ecken abrunden 89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6" name="Rechteck 89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60" name="Gruppieren 85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861" name="Gerader Verbinder 86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2" name="Gerader Verbinder 86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3" name="Gerader Verbinder 86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4" name="Gerader Verbinder 86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5" name="Gerader Verbinder 864"/>
              <p:cNvCxnSpPr>
                <a:stCxn id="86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6" name="Gerader Verbinder 86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7" name="Gerader Verbinder 86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8" name="Gerader Verbinder 867"/>
              <p:cNvCxnSpPr>
                <a:stCxn id="86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69" name="Ellipse 86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0" name="Auf der gleichen Seite des Rechtecks liegende Ecken abrunden 86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1" name="Trapezoid 87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2" name="Gleichschenkliges Dreieck 87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3" name="Gleichschenkliges Dreieck 87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4" name="Abgerundetes Rechteck 87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75" name="Gerader Verbinder 87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76" name="Gerader Verbinder 875"/>
              <p:cNvCxnSpPr>
                <a:endCxn id="87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877" name="Ellipse 87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8" name="Ellipse 87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9" name="Ellipse 87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0" name="Ellipse 87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1" name="Ellipse 88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2" name="Ellipse 88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3" name="Ellipse 88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4" name="Ellipse 88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5" name="Ellipse 88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6" name="Freihandform 88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7" name="Gleichschenkliges Dreieck 88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8" name="Abgerundetes Rechteck 88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9" name="Abgerundetes Rechteck 88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0" name="Freihandform 88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1" name="Freihandform 89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2" name="Freihandform 89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615" name="Gruppieren 1614"/>
          <p:cNvGrpSpPr/>
          <p:nvPr/>
        </p:nvGrpSpPr>
        <p:grpSpPr>
          <a:xfrm>
            <a:off x="6441552" y="2474503"/>
            <a:ext cx="468886" cy="392708"/>
            <a:chOff x="128144" y="2996952"/>
            <a:chExt cx="673304" cy="720080"/>
          </a:xfrm>
        </p:grpSpPr>
        <p:sp>
          <p:nvSpPr>
            <p:cNvPr id="1616" name="Trapezoid 1615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7" name="Rechteck 1616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8" name="Rechtwinkliges Dreieck 1617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9" name="Rechtwinkliges Dreieck 1618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0" name="Rechteck 1619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1" name="Rechteck 1620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2" name="Rechteck 1621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3" name="Rechteck 1622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4" name="Rechteck 1623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5" name="Rechteck 1624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9" name="Gruppieren 968"/>
          <p:cNvGrpSpPr/>
          <p:nvPr/>
        </p:nvGrpSpPr>
        <p:grpSpPr>
          <a:xfrm>
            <a:off x="6180144" y="2620913"/>
            <a:ext cx="226526" cy="243863"/>
            <a:chOff x="3065620" y="3495219"/>
            <a:chExt cx="432375" cy="433110"/>
          </a:xfrm>
        </p:grpSpPr>
        <p:sp>
          <p:nvSpPr>
            <p:cNvPr id="970" name="Rechteck 969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71" name="Gruppieren 970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74" name="Ellipse 973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5" name="Ellipse 974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6" name="Ellipse 975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77" name="Gerader Verbinder 976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78" name="Gerader Verbinder 977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79" name="Gerader Verbinder 978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80" name="Gerader Verbinder 979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72" name="Trapezoid 971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3" name="Rechteck 972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26" name="Textfeld 1625"/>
          <p:cNvSpPr txBox="1"/>
          <p:nvPr/>
        </p:nvSpPr>
        <p:spPr>
          <a:xfrm>
            <a:off x="1363023" y="4073059"/>
            <a:ext cx="249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Milk </a:t>
            </a:r>
            <a:r>
              <a:rPr lang="de-CH" dirty="0" err="1"/>
              <a:t>collection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centres</a:t>
            </a:r>
            <a:endParaRPr lang="de-CH" dirty="0"/>
          </a:p>
        </p:txBody>
      </p:sp>
      <p:sp>
        <p:nvSpPr>
          <p:cNvPr id="1627" name="Textfeld 1626"/>
          <p:cNvSpPr txBox="1"/>
          <p:nvPr/>
        </p:nvSpPr>
        <p:spPr>
          <a:xfrm>
            <a:off x="1368807" y="3549173"/>
            <a:ext cx="249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Cheese</a:t>
            </a:r>
            <a:r>
              <a:rPr lang="de-CH" dirty="0"/>
              <a:t> </a:t>
            </a:r>
            <a:r>
              <a:rPr lang="de-CH" dirty="0" err="1"/>
              <a:t>dairies</a:t>
            </a:r>
            <a:endParaRPr lang="de-CH" dirty="0"/>
          </a:p>
        </p:txBody>
      </p:sp>
      <p:sp>
        <p:nvSpPr>
          <p:cNvPr id="1628" name="Textfeld 1627"/>
          <p:cNvSpPr txBox="1"/>
          <p:nvPr/>
        </p:nvSpPr>
        <p:spPr>
          <a:xfrm>
            <a:off x="9430259" y="2208750"/>
            <a:ext cx="181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Milk </a:t>
            </a:r>
            <a:r>
              <a:rPr lang="de-CH" dirty="0" err="1"/>
              <a:t>collection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farm</a:t>
            </a:r>
            <a:endParaRPr lang="de-CH" dirty="0"/>
          </a:p>
        </p:txBody>
      </p:sp>
      <p:sp>
        <p:nvSpPr>
          <p:cNvPr id="1629" name="Textfeld 1628"/>
          <p:cNvSpPr txBox="1"/>
          <p:nvPr/>
        </p:nvSpPr>
        <p:spPr>
          <a:xfrm>
            <a:off x="9425917" y="2956980"/>
            <a:ext cx="20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Milk </a:t>
            </a:r>
            <a:r>
              <a:rPr lang="de-CH" dirty="0" err="1"/>
              <a:t>delivery</a:t>
            </a:r>
            <a:r>
              <a:rPr lang="de-CH" dirty="0"/>
              <a:t> in </a:t>
            </a:r>
            <a:r>
              <a:rPr lang="de-CH" dirty="0" err="1"/>
              <a:t>collection</a:t>
            </a:r>
            <a:r>
              <a:rPr lang="de-CH" dirty="0"/>
              <a:t> </a:t>
            </a:r>
            <a:r>
              <a:rPr lang="de-CH" dirty="0" err="1"/>
              <a:t>centre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cheese</a:t>
            </a:r>
            <a:r>
              <a:rPr lang="de-CH" dirty="0"/>
              <a:t> </a:t>
            </a:r>
            <a:r>
              <a:rPr lang="de-CH" dirty="0" err="1"/>
              <a:t>dairy</a:t>
            </a:r>
            <a:endParaRPr lang="de-CH" dirty="0"/>
          </a:p>
        </p:txBody>
      </p:sp>
      <p:pic>
        <p:nvPicPr>
          <p:cNvPr id="1600" name="Grafik 15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07" y="2815048"/>
            <a:ext cx="202426" cy="2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50"/>
                            </p:stCondLst>
                            <p:childTnLst>
                              <p:par>
                                <p:cTn id="19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3" presetClass="entr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50"/>
                            </p:stCondLst>
                            <p:childTnLst>
                              <p:par>
                                <p:cTn id="2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750"/>
                            </p:stCondLst>
                            <p:childTnLst>
                              <p:par>
                                <p:cTn id="2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3" presetClass="entr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50"/>
                            </p:stCondLst>
                            <p:childTnLst>
                              <p:par>
                                <p:cTn id="3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"/>
                            </p:stCondLst>
                            <p:childTnLst>
                              <p:par>
                                <p:cTn id="380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3000"/>
                            </p:stCondLst>
                            <p:childTnLst>
                              <p:par>
                                <p:cTn id="4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1.66667E-6 0.00023 C 0.00143 0.00023 0.00312 0.00023 0.00456 0.00069 C 0.00573 0.00092 0.00768 0.00208 0.00768 0.00231 C 0.0138 0.00185 0.01979 0.00208 0.02591 0.00139 C 0.0276 0.00115 0.02825 -0.00394 0.02851 -0.00486 L 0.02903 -0.00695 L 0.02956 -0.00903 C 0.0289 -0.01551 0.02903 -0.01806 0.02799 -0.02269 C 0.02786 -0.02338 0.0276 -0.02408 0.02734 -0.025 C 0.02721 -0.02662 0.02708 -0.02848 0.02695 -0.03033 C 0.02591 -0.03889 0.02695 -0.02848 0.02591 -0.03797 C 0.02487 -0.04792 0.02591 -0.04074 0.02487 -0.04769 C 0.02539 -0.06204 0.02422 -0.05672 0.02643 -0.06505 C 0.02656 -0.06551 0.02656 -0.06644 0.02695 -0.0669 C 0.0276 -0.06783 0.02851 -0.06875 0.02903 -0.06968 C 0.03021 -0.07223 0.03047 -0.07338 0.03307 -0.07454 C 0.03359 -0.07477 0.03411 -0.07524 0.03476 -0.07524 C 0.03867 -0.07547 0.04271 -0.07524 0.04674 -0.07524 L 0.04674 -0.075 " pathEditMode="relative" rAng="0" ptsTypes="AAAAAAAAAAAAAAAAAAAA">
                                      <p:cBhvr>
                                        <p:cTn id="415" dur="20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-3657"/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4674 -0.075 L 0.04674 -0.07477 L 0.05351 -0.07431 C 0.05482 -0.07408 0.05612 -0.07361 0.05755 -0.07361 C 0.07057 -0.07338 0.08346 -0.07292 0.09661 -0.07292 L 0.09661 -0.07269 " pathEditMode="relative" rAng="0" ptsTypes="AAAAAA">
                                      <p:cBhvr>
                                        <p:cTn id="417" dur="1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116"/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04167E-6 -2.96296E-6 L -1.04167E-6 0.00023 C -0.00377 -0.00046 -0.00742 -0.00046 -0.01094 -0.00092 C -0.01185 -0.00092 -0.01276 -0.00115 -0.01367 -0.00162 C -0.01458 -0.00208 -0.01667 -0.00277 -0.01667 -0.00254 C -0.01745 -0.0037 -0.0181 -0.00509 -0.01875 -0.00578 C -0.0207 -0.0074 -0.01979 -0.00625 -0.02135 -0.00833 C -0.02266 -0.01342 -0.02122 -0.00717 -0.02252 -0.01342 C -0.02266 -0.01389 -0.02279 -0.01458 -0.02292 -0.01527 C -0.02292 -0.01643 -0.02357 -0.03541 -0.02396 -0.03819 C -0.02409 -0.03958 -0.02461 -0.04097 -0.02487 -0.04236 L -0.02565 -0.04444 C -0.02578 -0.04514 -0.02591 -0.0456 -0.02604 -0.04652 C -0.02721 -0.05277 -0.02604 -0.05069 -0.02799 -0.05347 C -0.0293 -0.0581 -0.02773 -0.05324 -0.02969 -0.05694 C -0.03021 -0.05764 -0.03034 -0.05879 -0.03073 -0.05972 C -0.03138 -0.06088 -0.03281 -0.0625 -0.03281 -0.06227 C -0.03294 -0.06319 -0.03307 -0.06389 -0.03333 -0.06458 C -0.03359 -0.06527 -0.03424 -0.06643 -0.03424 -0.0662 L -0.03424 -0.06643 " pathEditMode="relative" rAng="0" ptsTypes="AAAAAAAAAAAAAAAAAAAA">
                                      <p:cBhvr>
                                        <p:cTn id="423" dur="15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310"/>
                                    </p:animMotion>
                                  </p:childTnLst>
                                </p:cTn>
                              </p:par>
                              <p:par>
                                <p:cTn id="424" presetID="0" presetClass="path" presetSubtype="0" accel="50000" decel="5000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0.03424 -0.06643 L -0.03424 -0.0662 C -0.03555 -0.06782 -0.03711 -0.06852 -0.03802 -0.0699 C -0.03867 -0.07106 -0.03841 -0.07315 -0.03906 -0.07407 L -0.03997 -0.07639 C -0.04036 -0.07801 -0.04049 -0.07986 -0.04167 -0.08125 C -0.04271 -0.08217 -0.04401 -0.08264 -0.04479 -0.08379 L -0.04687 -0.08657 C -0.04779 -0.09004 -0.04674 -0.0875 -0.04883 -0.09074 C -0.04948 -0.09166 -0.04987 -0.09282 -0.05052 -0.09352 C -0.0513 -0.09467 -0.05364 -0.09629 -0.05364 -0.09606 C -0.05573 -0.10069 -0.05312 -0.09629 -0.05677 -0.09977 C -0.05911 -0.10185 -0.05885 -0.10393 -0.06185 -0.10509 C -0.06302 -0.10555 -0.06393 -0.10625 -0.0651 -0.10671 C -0.06575 -0.10694 -0.06641 -0.10717 -0.06706 -0.1074 C -0.06823 -0.10787 -0.06927 -0.10833 -0.07018 -0.10879 C -0.0707 -0.10902 -0.07135 -0.10902 -0.07187 -0.10926 C -0.07266 -0.10972 -0.07344 -0.11041 -0.07448 -0.11088 C -0.07448 -0.11065 -0.07825 -0.1125 -0.07904 -0.11296 C -0.07904 -0.11273 -0.08216 -0.11412 -0.08216 -0.11389 C -0.08542 -0.11504 -0.08398 -0.11458 -0.08698 -0.11574 C -0.08724 -0.1162 -0.08763 -0.11666 -0.08789 -0.1169 C -0.08919 -0.11921 -0.08828 -0.11898 -0.08945 -0.11898 L -0.08945 -0.11875 " pathEditMode="relative" rAng="0" ptsTypes="AAAAAAAAAAAAAAAAAAAAAAAA">
                                      <p:cBhvr>
                                        <p:cTn id="425" dur="15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639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0.06641 -0.11875 L -0.06641 -0.11852 C -0.06849 -0.11643 -0.07357 -0.11065 -0.07526 -0.10717 C -0.0763 -0.10463 -0.07708 -0.10139 -0.07786 -0.09884 C -0.07838 -0.09514 -0.07877 -0.08611 -0.08099 -0.08287 C -0.0832 -0.07963 -0.09127 -0.07523 -0.09388 -0.07384 C -0.10716 -0.06713 -0.10299 -0.07129 -0.11979 -0.05926 C -0.12318 -0.05717 -0.12656 -0.05486 -0.12969 -0.05254 C -0.13021 -0.05208 -0.13047 -0.05162 -0.13086 -0.05092 C -0.13242 -0.04722 -0.13542 -0.03935 -0.13542 -0.03912 C -0.13646 -0.03287 -0.13958 -0.01134 -0.14062 -0.00879 C -0.14193 -0.00578 -0.14544 -0.00578 -0.14792 -0.00393 C -0.14922 -0.00208 -0.15078 -0.00069 -0.15143 0.00162 C -0.15234 0.00394 -0.15182 0.00648 -0.15195 0.00926 C -0.15234 0.01158 -0.15312 0.02037 -0.15456 0.02292 C -0.15573 0.025 -0.15742 0.0257 -0.15885 0.02709 C -0.16016 0.02848 -0.16146 0.02986 -0.16302 0.03056 C -0.16614 0.03264 -0.17031 0.03426 -0.17383 0.03473 C -0.17513 0.03496 -0.1763 0.03473 -0.17747 0.03473 L -0.17747 0.03496 " pathEditMode="relative" rAng="0" ptsTypes="AAAAAAAAAAAAAAAAAAAA">
                                      <p:cBhvr>
                                        <p:cTn id="427" dur="225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7685"/>
                                    </p:animMotion>
                                  </p:childTnLst>
                                </p:cTn>
                              </p:par>
                              <p:par>
                                <p:cTn id="428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0.17747 0.03496 L -0.17747 0.03519 C -0.18893 0.05 -0.1776 0.03403 -0.18581 0.04815 C -0.18659 0.04954 -0.18763 0.05023 -0.18841 0.05162 C -0.18906 0.05278 -0.18971 0.05371 -0.19036 0.05486 C -0.19075 0.05556 -0.19114 0.05579 -0.19154 0.05648 C -0.19466 0.06158 -0.19583 0.06459 -0.1987 0.07014 C -0.19831 0.07385 -0.19792 0.07755 -0.19726 0.08148 C -0.19687 0.08218 -0.19648 0.0831 -0.19609 0.08426 C -0.19596 0.08496 -0.19583 0.08542 -0.19557 0.08611 C -0.19427 0.10301 -0.19219 0.1132 -0.19661 0.13056 C -0.19739 0.1331 -0.19974 0.13496 -0.20182 0.13542 C -0.20664 0.13658 -0.21159 0.13542 -0.21627 0.13542 L -0.21627 0.13565 " pathEditMode="relative" rAng="0" ptsTypes="AAAAAAAAAAAAAA">
                                      <p:cBhvr>
                                        <p:cTn id="429" dur="15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5046"/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0" presetClass="path" presetSubtype="0" accel="50000" decel="50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-0.14076 0.06273 L -0.14076 0.06296 C -0.12643 0.0625 -0.11211 0.06458 -0.09779 0.06203 C -0.09597 0.06157 -0.0961 0.0574 -0.0961 0.05509 C -0.0961 0.05162 -0.09649 0.04791 -0.09779 0.0449 C -0.09909 0.04143 -0.10156 0.03935 -0.10339 0.03657 C -0.10912 0.02777 -0.10742 0.03078 -0.11068 0.0206 C -0.10873 0.00995 -0.1099 0.00439 -0.10235 -0.00093 C -0.09987 -0.00255 -0.09675 -0.00255 -0.09401 -0.00348 C -0.08594 -0.00278 -0.07774 -0.00255 -0.06966 -0.00162 C -0.0655 -0.00093 -0.06133 0.00046 -0.05729 0.00139 C -0.05573 0.00162 -0.05443 0.00185 -0.053 0.00185 C -0.0513 0.00185 -0.04961 0.00185 -0.04779 0.00185 L -0.04779 0.00208 " pathEditMode="relative" rAng="0" ptsTypes="AAAAAAAAAAAAAA">
                                      <p:cBhvr>
                                        <p:cTn id="435" dur="125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-3287"/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0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04779 0.00208 L -0.04779 0.00231 C -0.01445 0.00301 -0.03516 0.00208 -0.01823 0.00347 L -0.01003 0.00416 C -0.00625 0.00439 -0.00235 0.00416 0.00143 0.00486 C 0.00182 0.00486 0.00143 0.00578 0.00143 0.00625 L 0.00143 0.00648 " pathEditMode="relative" rAng="0" ptsTypes="AAAAAAA">
                                      <p:cBhvr>
                                        <p:cTn id="437" dur="10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208"/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58333E-6 1.11111E-6 L -4.58333E-6 0.00023 C 0.0056 -0.00046 0.01133 -0.00023 0.01706 -0.00093 C 0.01823 -0.00093 0.01915 -0.00185 0.02019 -0.00208 L 0.02188 -0.00278 L 0.02331 -0.00347 C 0.02357 -0.00394 0.02396 -0.00463 0.02448 -0.00509 C 0.02487 -0.00556 0.02566 -0.00579 0.02592 -0.00625 C 0.02891 -0.01111 0.02357 -0.00579 0.028 -0.00995 L 0.03021 -0.01806 C 0.03034 -0.01875 0.03034 -0.01968 0.03073 -0.02014 L 0.03165 -0.02222 C 0.03321 -0.02824 0.03099 -0.02107 0.03334 -0.0257 C 0.0349 -0.02963 0.03217 -0.02639 0.03529 -0.0294 C 0.03581 -0.03079 0.03555 -0.03171 0.03685 -0.03264 C 0.03737 -0.0331 0.0379 -0.0331 0.03842 -0.03357 C 0.03894 -0.0338 0.03933 -0.03426 0.03998 -0.03472 C 0.0418 -0.03588 0.04297 -0.03542 0.04532 -0.03542 L 0.04532 -0.03519 " pathEditMode="relative" rAng="0" ptsTypes="AAAAAAAAAAAAAAAAAAA">
                                      <p:cBhvr>
                                        <p:cTn id="439" dur="2000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1782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0" presetClass="path" presetSubtype="0" accel="50000" decel="5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4.16667E-6 4.07407E-6 L -4.16667E-6 0.00023 C 0.00013 0.00208 -4.16667E-6 0.00416 0.00053 0.00601 C 0.00079 0.00694 0.0017 0.00671 0.00209 0.0074 C 0.00495 0.01226 -0.00026 0.00694 0.00417 0.01088 L 0.00573 0.01736 L 0.00625 0.01921 C 0.00638 0.02013 0.00651 0.02083 0.00678 0.02152 C 0.00704 0.02222 0.00756 0.02314 0.00795 0.0243 C 0.01029 0.03287 0.00743 0.02476 0.0099 0.03101 C 0.01003 0.03217 0.01016 0.0331 0.01029 0.03379 C 0.01055 0.03449 0.01094 0.03518 0.01094 0.03588 C 0.01094 0.04027 0.01081 0.04444 0.01029 0.04861 C 0.01029 0.0493 0.00964 0.04976 0.00938 0.05046 C 0.0086 0.05162 0.00691 0.05393 0.00573 0.05463 C 0.00508 0.05509 0.0043 0.05509 0.00365 0.05532 C -0.00052 0.05763 0.00378 0.05625 -0.00104 0.0581 C -0.00182 0.05856 -0.00273 0.05879 -0.00364 0.05879 C -0.0052 0.05902 -0.00677 0.05879 -0.0082 0.05879 L -0.0082 0.05902 " pathEditMode="relative" rAng="0" ptsTypes="AAAAAAAAAAAAAAAAAAAA">
                                      <p:cBhvr>
                                        <p:cTn id="445" dur="15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940"/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0" presetClass="path" presetSubtype="0" accel="50000" decel="5000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Motion origin="layout" path="M -0.0082 0.05902 L -0.0082 0.05926 C -0.01067 0.0618 -0.01315 0.06435 -0.01536 0.06736 C -0.01601 0.06805 -0.01601 0.06921 -0.01653 0.0699 C -0.01744 0.07222 -0.01836 0.07407 -0.01901 0.07638 C -0.0207 0.08125 -0.02252 0.08773 -0.0233 0.09305 C -0.02356 0.09583 -0.02395 0.09884 -0.02421 0.10185 C -0.02408 0.11226 -0.02526 0.12291 -0.02382 0.1331 C -0.02291 0.13865 -0.01979 0.14351 -0.01757 0.14838 C 0.00183 0.18865 -0.01875 0.14444 -0.00247 0.17268 C -0.00104 0.17523 -4.16667E-6 0.17847 0.00118 0.18148 C 0.00144 0.18426 0.00248 0.18657 0.00209 0.18912 C 0.00183 0.19328 0.00079 0.19745 -0.00039 0.20162 C -0.00104 0.20393 -0.00455 0.20532 -0.00559 0.20578 C -0.01093 0.20787 -0.01328 0.20717 -0.01901 0.20717 L -0.01901 0.2074 " pathEditMode="relative" rAng="0" ptsTypes="AAAAAAAAAAAAAAAA">
                                      <p:cBhvr>
                                        <p:cTn id="447" dur="15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7407"/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0" presetClass="path" presetSubtype="0" accel="50000" decel="5000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animMotion origin="layout" path="M -0.01901 0.2074 L -0.01901 0.20763 C -0.02031 0.21226 -0.02083 0.21736 -0.02278 0.22176 C -0.0233 0.22314 -0.02825 0.23078 -0.03099 0.23287 C -0.03151 0.2331 -0.03216 0.23333 -0.03268 0.23356 C -0.03554 0.23611 -0.03802 0.24004 -0.04127 0.24189 C -0.04609 0.24398 -0.05638 0.24537 -0.05638 0.2456 C -0.06119 0.24745 -0.06015 0.24722 -0.0694 0.24537 C -0.07005 0.24513 -0.07083 0.24328 -0.07083 0.24351 L -0.07083 0.24328 " pathEditMode="relative" rAng="0" ptsTypes="AAAAAAAAAA">
                                      <p:cBhvr>
                                        <p:cTn id="449" dur="15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968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0" presetClass="path" presetSubtype="0" accel="50000" decel="5000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animMotion origin="layout" path="M -0.07083 0.24328 L -0.07083 0.24351 C -0.07135 0.24513 -0.07148 0.24745 -0.072 0.2493 C -0.07213 0.25 -0.07213 0.25092 -0.07252 0.25138 C -0.07278 0.25208 -0.07317 0.25208 -0.07343 0.25277 C -0.07395 0.25347 -0.07395 0.25439 -0.07461 0.25486 C -0.07552 0.25578 -0.07773 0.25625 -0.07773 0.25648 C -0.07812 0.25671 -0.07825 0.2574 -0.07877 0.25763 C -0.07968 0.25833 -0.0819 0.25902 -0.0819 0.25926 C -0.08216 0.25949 -0.08255 0.25995 -0.08281 0.26041 C -0.08385 0.26134 -0.08515 0.26203 -0.08593 0.26319 C -0.08906 0.26736 -0.08763 0.26574 -0.09023 0.26782 C -0.09036 0.26875 -0.09036 0.26944 -0.09075 0.27013 C -0.09114 0.27129 -0.0927 0.27291 -0.0927 0.27314 C -0.09401 0.27801 -0.09205 0.27129 -0.09531 0.27777 C -0.09557 0.27847 -0.09609 0.27916 -0.09648 0.27986 C -0.09726 0.2824 -0.09635 0.28194 -0.09843 0.28379 C -0.09895 0.28426 -0.09961 0.28426 -0.1 0.28449 C -0.10052 0.28518 -0.10117 0.28588 -0.10156 0.2868 C -0.10182 0.28773 -0.10156 0.28888 -0.10208 0.28935 C -0.10286 0.29051 -0.10416 0.29051 -0.1052 0.29097 C -0.10781 0.29189 -0.10625 0.29143 -0.10989 0.29213 C -0.10937 0.29236 -0.10872 0.29351 -0.10833 0.29282 C -0.10794 0.29236 -0.10898 0.29166 -0.10937 0.29166 L -0.11666 0.29213 C -0.12044 0.29236 -0.12421 0.29259 -0.12812 0.29282 C -0.13385 0.2956 -0.12903 0.29351 -0.14309 0.29351 L -0.14309 0.29375 " pathEditMode="relative" rAng="0" ptsTypes="AAAAAAAAAAAAAAAAAAAAAAAAAAAA">
                                      <p:cBhvr>
                                        <p:cTn id="451" dur="15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2546"/>
                                    </p:animMotion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0" presetClass="path" presetSubtype="0" accel="50000" decel="5000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Motion origin="layout" path="M -0.09609 0.25787 L -0.09609 0.2581 C -0.09231 0.25602 -0.08789 0.25625 -0.08476 0.25278 C -0.08385 0.25185 -0.08255 0.25092 -0.08164 0.2493 C -0.0746 0.2368 -0.07838 0.24329 -0.07643 0.2368 C -0.07591 0.23542 -0.07552 0.2338 -0.075 0.23217 C -0.07447 0.22824 -0.07447 0.22616 -0.0733 0.22245 C -0.07265 0.21991 -0.07148 0.21736 -0.07083 0.21481 C -0.07005 0.21227 -0.06966 0.20926 -0.06927 0.20648 C -0.06901 0.20532 -0.06927 0.20417 -0.06875 0.20301 C -0.06809 0.20139 -0.06692 0.20046 -0.06614 0.19884 C -0.06562 0.19792 -0.06549 0.19699 -0.0651 0.1963 C -0.06393 0.19375 -0.06289 0.19143 -0.06145 0.18912 C -0.06054 0.18796 -0.05976 0.18657 -0.05885 0.18495 C -0.05612 0.18009 -0.05625 0.18032 -0.05481 0.17616 C -0.05533 0.17407 -0.05533 0.17199 -0.05625 0.17037 C -0.05794 0.16829 -0.05989 0.16643 -0.06197 0.16481 C -0.06315 0.16412 -0.06432 0.16296 -0.06562 0.16204 C -0.06796 0.16065 -0.06875 0.16042 -0.07083 0.15949 C -0.07135 0.15856 -0.07213 0.15764 -0.07239 0.15671 C -0.07278 0.15417 -0.07304 0.15162 -0.07278 0.14907 C -0.07278 0.14745 -0.07239 0.1456 -0.07187 0.14421 C -0.07018 0.13981 -0.06614 0.13495 -0.06354 0.13241 C -0.06106 0.12986 -0.05221 0.1213 -0.04739 0.11921 C -0.04492 0.11805 -0.04218 0.11759 -0.03971 0.11643 C -0.02955 0.1118 -0.03398 0.11319 -0.02669 0.11088 C -0.0246 0.10903 -0.02265 0.10648 -0.02057 0.10486 C -0.01835 0.10278 -0.0164 0.10139 -0.01471 0.09838 C -0.0138 0.09653 -0.01315 0.09421 -0.01237 0.09236 C -0.01197 0.08889 -0.01145 0.08542 -0.01158 0.08171 C -0.01197 0.07731 -0.01263 0.07245 -0.0138 0.06805 C -0.0151 0.0625 -0.01601 0.06273 -0.01901 0.06042 C -0.03007 0.05092 -0.01328 0.06481 -0.02578 0.05486 C -0.0263 0.0544 -0.02669 0.0537 -0.02721 0.05347 C -0.02864 0.05255 -0.03033 0.05208 -0.03203 0.05139 C -0.03268 0.05069 -0.03333 0.04977 -0.03398 0.0493 C -0.03463 0.04884 -0.03554 0.04861 -0.03606 0.04792 C -0.03671 0.04699 -0.0371 0.0456 -0.03763 0.04444 C -0.03776 0.04143 -0.03789 0.03842 -0.03828 0.03542 C -0.03828 0.0331 -0.03867 0.03079 -0.03867 0.02847 C -0.03841 0.02384 -0.03776 0.01921 -0.0371 0.01458 C -0.03684 0.01319 -0.03593 0.01042 -0.03515 0.00995 C -0.03385 0.0088 -0.03229 0.00833 -0.03085 0.00764 C -0.02734 0.00602 -0.02356 0.00555 -0.02005 0.00509 C -0.01315 0.00532 -0.00625 0.00579 0.00079 0.00579 L 0.00079 0.00602 " pathEditMode="relative" rAng="0" ptsTypes="AAAAAAAAAAAAAAAAAAAAAAAAAAAAAAAAAAAAAAAAAAAAAA">
                                      <p:cBhvr>
                                        <p:cTn id="457" dur="2500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12639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2.29167E-6 -2.22222E-6 L 2.29167E-6 0.00023 C 0.00039 0.00209 0.00104 0.00394 0.00104 0.00602 C 0.00117 0.00996 0.00065 0.01366 0.00052 0.01736 C 0.00013 0.02153 0.00013 0.02107 -0.00052 0.02408 C -0.00039 0.03009 -0.00039 0.03611 2.29167E-6 0.04213 C 2.29167E-6 0.04283 0.00013 0.04352 0.00052 0.04422 C 0.00065 0.04491 0.00104 0.04537 0.00143 0.04584 C 0.00273 0.04653 0.00573 0.04746 0.00716 0.04769 C 0.00937 0.04815 0.01133 0.04815 0.01341 0.04838 C 0.02161 0.04931 0.02317 0.04931 0.03216 0.04977 C 0.03294 0.05 0.03385 0.05 0.03476 0.05047 C 0.03581 0.05093 0.03789 0.05185 0.03789 0.05209 C 0.03802 0.05255 0.03841 0.05324 0.03841 0.05394 C 0.03841 0.05996 0.03802 0.06042 0.03672 0.06505 L 0.03581 0.06922 C 0.03554 0.06991 0.03541 0.0706 0.03528 0.0713 L 0.03476 0.07408 C 0.03489 0.07685 0.03489 0.07963 0.03528 0.08241 C 0.03541 0.08496 0.03646 0.08542 0.03789 0.08727 C 0.03867 0.08843 0.03984 0.09005 0.04101 0.09074 C 0.04349 0.09213 0.04844 0.09144 0.05039 0.09144 L 0.05039 0.09167 " pathEditMode="relative" rAng="0" ptsTypes="AAAAAAAAAAAAAAAAAAAAAAA">
                                      <p:cBhvr>
                                        <p:cTn id="459" dur="1500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4583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05039 0.09167 L 0.05039 0.0919 C 0.05065 0.11273 0.04935 0.13102 0.05599 0.15116 C 0.05664 0.15301 0.05911 0.15162 0.06067 0.15185 C 0.0694 0.14884 0.06836 0.15278 0.06836 0.14491 L 0.06836 0.14514 " pathEditMode="relative" rAng="0" ptsTypes="AAAAAA">
                                      <p:cBhvr>
                                        <p:cTn id="461" dur="1500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3009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0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4.58333E-6 -3.7037E-7 L -4.58333E-6 0.00023 L -0.02447 -0.00093 C -0.02526 -0.00093 -0.0263 -0.00139 -0.02708 -0.00162 C -0.0302 -0.00185 -0.03333 -0.00208 -0.03645 -0.00208 C -0.03645 -0.00185 -0.03971 -0.00324 -0.03997 -0.00347 C -0.04088 -0.00486 -0.04218 -0.00764 -0.04218 -0.00741 C -0.04348 -0.01296 -0.04166 -0.00648 -0.04362 -0.01181 C -0.04492 -0.01551 -0.04309 -0.01273 -0.04531 -0.01528 C -0.04531 -0.01597 -0.04583 -0.01968 -0.04622 -0.02083 C -0.04648 -0.02153 -0.04687 -0.02176 -0.04726 -0.02222 C -0.04856 -0.02708 -0.04778 -0.02523 -0.04934 -0.02847 C -0.05026 -0.03194 -0.04921 -0.0294 -0.05156 -0.03194 C -0.05221 -0.03287 -0.0526 -0.03426 -0.05351 -0.03449 L -0.0582 -0.03681 C -0.05911 -0.03727 -0.0608 -0.03796 -0.06184 -0.03796 C -0.06523 -0.03843 -0.06875 -0.03843 -0.07213 -0.03866 L -0.07369 -0.03935 L -0.07369 -0.03912 " pathEditMode="relative" rAng="0" ptsTypes="AAAAAAAAAAAAAAAAAAA">
                                      <p:cBhvr>
                                        <p:cTn id="467" dur="15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-1968"/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0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0.07369 -0.03912 L -0.07369 -0.03889 C -0.07434 -0.0375 -0.0746 -0.03542 -0.07526 -0.0338 C -0.07565 -0.0331 -0.07591 -0.03241 -0.0763 -0.03171 C -0.07773 -0.02963 -0.07877 -0.02824 -0.08059 -0.02685 C -0.08125 -0.02616 -0.0819 -0.02593 -0.08255 -0.02546 C -0.08268 -0.02477 -0.08281 -0.02407 -0.08307 -0.02338 C -0.08502 -0.01921 -0.08398 -0.02639 -0.08606 -0.01782 L -0.08776 -0.01157 L -0.08828 -0.00972 C -0.08841 -0.00787 -0.08841 -0.00625 -0.0888 -0.00463 C -0.08893 -0.00393 -0.08958 -0.00324 -0.08984 -0.00255 C -0.09023 -0.00162 -0.08984 -0.00023 -0.09036 0.00093 C -0.09075 0.00185 -0.0914 0.00232 -0.09179 0.00278 C -0.0927 0.0037 -0.09362 0.0044 -0.09453 0.00509 C -0.09674 0.00694 -0.09518 0.00602 -0.09765 0.00694 C -0.0996 0.00972 -0.09739 0.00741 -0.10026 0.00926 C -0.10078 0.00972 -0.10117 0.01019 -0.10169 0.01042 C -0.10377 0.01181 -0.10429 0.01134 -0.10598 0.01343 C -0.1069 0.01458 -0.10794 0.0162 -0.10911 0.01759 L -0.11002 0.01875 C -0.1125 0.0287 -0.11067 0.01991 -0.11171 0.03958 C -0.11171 0.0412 -0.11184 0.04282 -0.11223 0.04444 C -0.11276 0.04745 -0.11367 0.05162 -0.11627 0.05278 L -0.11796 0.05347 C -0.11822 0.0537 -0.11862 0.0544 -0.11888 0.05486 C -0.1194 0.05532 -0.11992 0.05579 -0.12044 0.05625 C -0.12096 0.05648 -0.12161 0.05694 -0.122 0.05694 C -0.12578 0.05718 -0.12955 0.05694 -0.13333 0.05694 L -0.13333 0.05718 " pathEditMode="relative" rAng="0" ptsTypes="AAAAAAAAAAAAAAAAAAAAAAAAAAAAAA">
                                      <p:cBhvr>
                                        <p:cTn id="469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4815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0" presetClass="path" presetSubtype="0" accel="50000" decel="5000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Motion origin="layout" path="M -0.13333 0.05718 L -0.13333 0.05741 C -0.13567 0.05671 -0.13802 0.05671 -0.14023 0.05625 C -0.14153 0.05602 -0.14257 0.05532 -0.14388 0.05486 C -0.14453 0.05463 -0.14518 0.0544 -0.14596 0.05417 C -0.14687 0.0537 -0.14778 0.05301 -0.14856 0.05208 C -0.14908 0.05162 -0.14934 0.05069 -0.1496 0.05 C -0.15 0.04954 -0.15026 0.04931 -0.15065 0.04884 C -0.15078 0.04792 -0.15104 0.04722 -0.15104 0.04653 C -0.15104 0.04167 -0.1513 0.03704 -0.15065 0.03218 C -0.15039 0.03079 -0.14843 0.02477 -0.14752 0.02245 C -0.14713 0.02176 -0.14687 0.02107 -0.14648 0.02037 C -0.14661 0.01944 -0.14648 0.01829 -0.147 0.01782 C -0.14726 0.01713 -0.14856 0.01713 -0.14856 0.01736 L -0.14856 0.01713 " pathEditMode="relative" rAng="0" ptsTypes="AAAAAAAAAAAAAAA">
                                      <p:cBhvr>
                                        <p:cTn id="471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991"/>
                                    </p:animMotion>
                                  </p:childTnLst>
                                </p:cTn>
                              </p:par>
                              <p:par>
                                <p:cTn id="472" presetID="0" presetClass="path" presetSubtype="0" ac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14856 0.01713 L -0.14856 0.01736 C -0.15026 0.01667 -0.15169 0.0162 -0.15338 0.0162 C -0.15885 0.0162 -0.15859 0.01644 -0.16276 0.01829 L -0.16419 0.01898 C -0.16484 0.01921 -0.16536 0.01921 -0.16588 0.01968 L -0.16731 0.0213 C -0.17018 0.02083 -0.17291 0.02083 -0.17565 0.02037 C -0.17669 0.02037 -0.17851 0.01944 -0.17929 0.01898 L -0.1819 0.01551 L -0.18359 0.01366 C -0.18385 0.01204 -0.18424 0.01065 -0.1845 0.00949 C -0.18476 0.0081 -0.1845 0.00671 -0.18502 0.00579 C -0.18541 0.00532 -0.18606 0.00532 -0.18671 0.00532 C -0.18828 0.00486 -0.1901 0.00486 -0.19179 0.00463 C -0.19166 0.00162 -0.19166 -0.00162 -0.19127 -0.00463 C -0.19114 -0.00648 -0.19049 -0.00694 -0.18984 -0.0088 C -0.18867 -0.01111 -0.1888 -0.01111 -0.18815 -0.01366 C -0.18789 -0.01667 -0.18723 -0.01944 -0.18815 -0.02245 C -0.18854 -0.02338 -0.18919 -0.02384 -0.18984 -0.02454 C -0.18997 -0.02569 -0.18997 -0.02639 -0.19036 -0.02731 C -0.19088 -0.0294 -0.19192 -0.03056 -0.19335 -0.03148 C -0.19388 -0.03194 -0.1944 -0.03194 -0.19492 -0.03218 C -0.19674 -0.03287 -0.20013 -0.03356 -0.20013 -0.03333 C -0.20325 -0.04005 -0.19934 -0.03218 -0.20221 -0.03704 C -0.20325 -0.03866 -0.20351 -0.04005 -0.20429 -0.0419 C -0.20442 -0.04606 -0.20429 -0.05023 -0.20494 -0.0544 C -0.20494 -0.05509 -0.20585 -0.05509 -0.20638 -0.05579 C -0.20716 -0.05671 -0.20768 -0.05764 -0.20846 -0.05856 C -0.21041 -0.06042 -0.2095 -0.05926 -0.21093 -0.06134 C -0.2108 -0.06273 -0.21093 -0.06412 -0.21041 -0.06551 C -0.21028 -0.0662 -0.20898 -0.06667 -0.20898 -0.06643 L -0.20898 -0.06667 " pathEditMode="relative" rAng="0" ptsTypes="AAAAAAAAAAAAAAAAAAAAAAAAAAAAAAAAA">
                                      <p:cBhvr>
                                        <p:cTn id="473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3981"/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0" presetClass="path" presetSubtype="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1.25E-6 1.48148E-6 L 1.25E-6 0.00023 C 0.00143 -0.00046 0.00299 -0.00116 0.00456 -0.00162 C 0.02187 -0.00533 0.00755 -0.00162 0.01536 -0.00347 C 0.0181 -0.00324 0.0207 -0.00324 0.02331 -0.00278 C 0.02422 -0.00255 0.02643 -0.00162 0.02643 -0.00139 C 0.02669 -0.00116 0.02695 -0.00046 0.02734 1.48148E-6 C 0.02786 0.00023 0.02851 0.00023 0.02891 0.00069 C 0.02956 0.00139 0.02956 0.00254 0.02995 0.00347 C 0.03151 0.00717 0.03034 0.00393 0.03203 0.00694 C 0.03242 0.00764 0.03268 0.00833 0.03307 0.00903 C 0.03359 0.00972 0.03437 0.01042 0.03516 0.01111 C 0.03971 0.01458 0.03867 0.01366 0.04401 0.01458 C 0.04739 0.01412 0.05091 0.01435 0.0543 0.01366 C 0.05482 0.01366 0.05495 0.01296 0.05547 0.0125 C 0.05638 0.01134 0.05742 0.01042 0.05859 0.00972 L 0.06002 0.00833 C 0.06107 0.00625 0.06172 0.00486 0.06315 0.00347 C 0.06367 0.00301 0.06432 0.00254 0.06458 0.00185 C 0.06966 -0.00371 0.06315 0.00324 0.06719 -0.00208 C 0.06771 -0.00278 0.06836 -0.00301 0.06888 -0.00347 C 0.06901 -0.00509 0.06992 -0.00949 0.07031 -0.01042 L 0.07148 -0.0125 L 0.07148 -0.01227 " pathEditMode="relative" rAng="0" ptsTypes="AAAAAAAAAAAAAAAAAAAAAAAA">
                                      <p:cBhvr>
                                        <p:cTn id="479" dur="10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93"/>
                                    </p:animMotion>
                                  </p:childTnLst>
                                </p:cTn>
                              </p:par>
                              <p:par>
                                <p:cTn id="480" presetID="0" presetClass="path" presetSubtype="0" accel="50000" decel="5000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animMotion origin="layout" path="M 0.07148 -0.01227 L 0.07148 -0.01204 C 0.07396 -0.01667 0.07943 -0.02431 0.07877 -0.03033 C 0.07812 -0.03658 0.06927 -0.04653 0.06575 -0.04977 C 0.06419 -0.05116 0.06068 -0.05324 0.06068 -0.05301 L 0.06068 -0.05324 " pathEditMode="relative" rAng="0" ptsTypes="AAAAAA">
                                      <p:cBhvr>
                                        <p:cTn id="481" dur="10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037"/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0" presetClass="path" presetSubtype="0" accel="50000" decel="50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0.06068 -0.05324 L 0.06068 -0.05301 C 0.0625 -0.05394 0.06445 -0.0544 0.06627 -0.05533 C 0.06836 -0.05625 0.07057 -0.05764 0.07252 -0.0588 C 0.07305 -0.05903 0.07331 -0.05972 0.0737 -0.06019 C 0.07539 -0.06435 0.07708 -0.06852 0.07891 -0.07269 C 0.07773 -0.07755 0.0776 -0.0831 0.07578 -0.08773 C 0.07435 -0.09121 0.07187 -0.09352 0.0694 -0.09607 C 0.06862 -0.09699 0.06627 -0.09746 0.06627 -0.09722 C 0.06198 -0.10162 0.0569 -0.10463 0.05325 -0.10996 C 0.04752 -0.11875 0.04648 -0.13079 0.04466 -0.14167 C 0.04505 -0.14468 0.04505 -0.14746 0.04609 -0.15 C 0.04739 -0.15371 0.05 -0.15509 0.05286 -0.15556 C 0.05547 -0.15602 0.05807 -0.15602 0.06068 -0.15625 C 0.06901 -0.15695 0.06432 -0.15695 0.07057 -0.15695 L 0.07057 -0.15671 " pathEditMode="relative" rAng="0" ptsTypes="AAAAAAAAAAAAAAAA">
                                      <p:cBhvr>
                                        <p:cTn id="483" dur="10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5185"/>
                                    </p:animMotion>
                                  </p:childTnLst>
                                </p:cTn>
                              </p:par>
                              <p:par>
                                <p:cTn id="484" presetID="0" presetClass="path" presetSubtype="0" accel="50000" decel="5000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animMotion origin="layout" path="M 0.07057 -0.15671 L 0.07057 -0.15648 C 0.072 -0.15625 0.0737 -0.15602 0.07513 -0.15533 C 0.07565 -0.15509 0.0763 -0.15486 0.07656 -0.15463 C 0.08073 -0.15208 0.07591 -0.15417 0.07969 -0.15255 C 0.08021 -0.15208 0.08034 -0.15162 0.08086 -0.15116 C 0.08398 -0.14884 0.08086 -0.15278 0.08398 -0.14908 C 0.08463 -0.14838 0.08594 -0.1463 0.08594 -0.14607 C 0.08633 -0.1456 0.08633 -0.14491 0.08659 -0.14421 C 0.08672 -0.14375 0.08737 -0.14352 0.08763 -0.14283 C 0.0888 -0.13982 0.08854 -0.13773 0.08906 -0.13449 C 0.08919 -0.13357 0.08958 -0.13287 0.08971 -0.13171 C 0.08984 -0.12986 0.08984 -0.12801 0.09023 -0.12616 C 0.09036 -0.12523 0.09049 -0.12454 0.09075 -0.12338 C 0.09088 -0.12199 0.09101 -0.12083 0.09114 -0.11921 C 0.09141 -0.10833 0.09141 -0.09722 0.09167 -0.08588 C 0.0918 -0.08426 0.09232 -0.08148 0.09336 -0.07986 C 0.09401 -0.07847 0.09492 -0.07732 0.09596 -0.07639 C 0.09635 -0.07593 0.09648 -0.075 0.09687 -0.07477 C 0.10091 -0.07315 0.09596 -0.07546 0.1 -0.07292 C 0.10091 -0.07222 0.10286 -0.07176 0.10364 -0.07153 C 0.10417 -0.0713 0.10469 -0.07083 0.10534 -0.0706 C 0.10716 -0.06829 0.10547 -0.06968 0.10898 -0.06875 C 0.10989 -0.06829 0.11198 -0.06713 0.11198 -0.0669 C 0.11614 -0.06759 0.12018 -0.06759 0.12448 -0.06806 C 0.125 -0.06806 0.12552 -0.06852 0.12604 -0.06875 C 0.12825 -0.06921 0.1306 -0.06921 0.13268 -0.06945 C 0.13633 -0.07083 0.1345 -0.07037 0.14101 -0.06945 C 0.14154 -0.06945 0.14271 -0.06875 0.14271 -0.06852 L 0.14271 -0.06875 " pathEditMode="relative" rAng="0" ptsTypes="AAAAAAAAAAAAAAAAAAAAAAAAAAAAAA">
                                      <p:cBhvr>
                                        <p:cTn id="485" dur="10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4491"/>
                                    </p:animMotion>
                                  </p:childTnLst>
                                </p:cTn>
                              </p:par>
                              <p:par>
                                <p:cTn id="48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79167E-6 -2.22222E-6 L 4.79167E-6 0.00023 C -0.00066 -0.00324 -0.00066 -0.00671 -0.0017 -0.00995 C -0.003 -0.01412 -0.00456 -0.01366 -0.00691 -0.01528 C -0.00756 -0.01597 -0.00821 -0.01713 -0.00886 -0.01759 C -0.00951 -0.01805 -0.01029 -0.01805 -0.01094 -0.01805 C -0.01576 -0.01828 -0.02071 -0.01805 -0.0254 -0.01805 L -0.0254 -0.01782 " pathEditMode="relative" rAng="0" ptsTypes="AAAAAAAA">
                                      <p:cBhvr>
                                        <p:cTn id="487" dur="2000" fill="hold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903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-0.0254 -0.01805 L -0.0254 -0.01782 C -0.02201 -0.01759 -0.01836 -0.01875 -0.01511 -0.01713 C -0.01381 -0.01643 -0.01394 -0.01366 -0.01368 -0.01157 C -0.01303 -0.00694 -0.01537 -0.00046 -0.01263 0.00209 C -0.0112 0.00371 -0.01003 0.00579 -0.00834 0.00625 C -0.00678 0.00718 -0.00105 0.00695 0.00143 0.00695 L 0.00143 0.00718 " pathEditMode="relative" rAng="0" ptsTypes="AAAAAAAA">
                                      <p:cBhvr>
                                        <p:cTn id="489" dur="2000" fill="hold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1250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0" presetClass="path" presetSubtype="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4.79167E-6 -2.22222E-6 L 4.79167E-6 0.00023 C -0.0004 -0.00532 -0.00013 -0.01018 -0.00066 -0.01528 C -0.00066 -0.0169 -0.00066 -0.01898 -0.0017 -0.01967 L -0.00313 -0.02037 L -0.00625 -0.02291 C -0.00691 -0.02361 -0.00743 -0.02384 -0.00782 -0.02453 C -0.00821 -0.025 -0.0086 -0.02569 -0.00886 -0.02569 C -0.0099 -0.02639 -0.01198 -0.02708 -0.01198 -0.02685 C -0.01381 -0.02685 -0.01537 -0.02685 -0.01719 -0.02639 C -0.01823 -0.02616 -0.01915 -0.02569 -0.02032 -0.02523 L -0.02188 -0.02453 C -0.02383 -0.02361 -0.02344 -0.02361 -0.02592 -0.02291 C -0.02605 -0.02291 -0.02631 -0.02291 -0.02644 -0.02291 L -0.02644 -0.02268 " pathEditMode="relative" rAng="0" ptsTypes="AAAAAAAAAAAAAAA">
                                      <p:cBhvr>
                                        <p:cTn id="491" dur="2000" fill="hold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1343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0" presetClass="path" presetSubtype="0" accel="50000" decel="5000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animMotion origin="layout" path="M -0.0254 -0.01805 L -0.0254 -0.01782 C -0.02527 -0.01574 -0.02579 -0.01319 -0.025 -0.01111 C -0.02344 -0.00694 -0.01875 -0.00578 -0.01628 -0.00416 C -0.01563 -0.00393 -0.01511 -0.00324 -0.01459 -0.00278 C -0.01277 -0.00069 -0.0112 0.00232 -0.00899 0.00417 C -0.00547 0.00648 -0.00131 0.00602 0.00247 0.00602 L 0.00247 0.00625 " pathEditMode="relative" rAng="0" ptsTypes="AAAAAAAA">
                                      <p:cBhvr>
                                        <p:cTn id="493" dur="2000" fill="hold"/>
                                        <p:tgtEl>
                                          <p:spTgt spid="1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1204"/>
                                    </p:animMotion>
                                  </p:childTnLst>
                                </p:cTn>
                              </p:par>
                              <p:par>
                                <p:cTn id="494" presetID="0" presetClass="path" presetSubtype="0" accel="50000" decel="5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1.45833E-6 3.7037E-7 L 1.45833E-6 0.00023 C 0.00143 0.00139 0.00312 0.00255 0.00456 0.00417 C 0.00794 0.00741 0.01002 0.01296 0.01393 0.01435 C 0.01771 0.01597 0.022 0.01366 0.02591 0.01319 C 0.03086 0.0088 0.02917 0.01065 0.03112 0.00833 L 0.03112 0.00856 " pathEditMode="relative" rAng="0" ptsTypes="AAAAAAA">
                                      <p:cBhvr>
                                        <p:cTn id="495" dur="2000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741"/>
                                    </p:animMotion>
                                  </p:childTnLst>
                                </p:cTn>
                              </p:par>
                              <p:par>
                                <p:cTn id="496" presetID="0" presetClass="path" presetSubtype="0" accel="50000" decel="5000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Motion origin="layout" path="M 0.03112 0.00856 L 0.03112 0.0088 C 0.02604 0.01134 0.02096 0.01481 0.01562 0.01528 C 0.0125 0.01574 0.00963 0.01389 0.00677 0.01343 C 0.00234 0.0088 0.00234 0.00995 1.45833E-6 0.0044 C -0.00013 0.00417 1.45833E-6 0.00393 1.45833E-6 0.0037 L 1.45833E-6 0.00393 " pathEditMode="relative" rAng="0" ptsTypes="AAAAAAA">
                                      <p:cBhvr>
                                        <p:cTn id="497" dur="2000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93"/>
                                    </p:animMotion>
                                  </p:childTnLst>
                                </p:cTn>
                              </p:par>
                              <p:par>
                                <p:cTn id="498" presetID="0" presetClass="path" presetSubtype="0" accel="50000" decel="50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1.45833E-6 3.7037E-7 L 1.45833E-6 0.00023 C 0.00989 0.00602 0.00872 0.00602 0.02331 0.0088 C 0.02604 0.00949 0.0289 0.0088 0.03164 0.0088 L 0.03164 0.00903 " pathEditMode="relative" rAng="0" ptsTypes="AAAAA">
                                      <p:cBhvr>
                                        <p:cTn id="499" dur="2000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440"/>
                                    </p:animMotion>
                                  </p:childTnLst>
                                </p:cTn>
                              </p:par>
                              <p:par>
                                <p:cTn id="500" presetID="0" presetClass="path" presetSubtype="0" accel="50000" decel="5000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Motion origin="layout" path="M 0.03112 0.00856 L 0.03112 0.0088 C 0.02969 0.00949 0.02825 0.01018 0.02695 0.01134 C 0.02643 0.01181 0.02591 0.0125 0.02539 0.01273 C 0.02448 0.01343 0.02226 0.01412 0.02226 0.01435 C 0.01601 0.01389 0.00989 0.01412 0.00364 0.01343 C 0.00273 0.01343 0.00234 0.01204 0.00143 0.01134 C 0.00078 0.01065 0.00013 0.01042 -0.00052 0.00995 L -0.00143 0.00602 L -0.00143 0.00625 " pathEditMode="relative" rAng="0" ptsTypes="AAAAAAAAAA">
                                      <p:cBhvr>
                                        <p:cTn id="501" dur="2000" fill="hold"/>
                                        <p:tgtEl>
                                          <p:spTgt spid="1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162"/>
                                    </p:animMotion>
                                  </p:childTnLst>
                                </p:cTn>
                              </p:par>
                              <p:par>
                                <p:cTn id="502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8.33333E-7 -1.48148E-6 L -8.33333E-7 0.00023 C -0.00143 -0.00069 -0.00495 -0.00254 -0.0069 -0.00254 C -0.0082 -0.00254 -0.00963 -0.00208 -0.01094 -0.00208 C -0.01159 -0.00185 -0.0125 -0.00185 -0.01315 -0.00139 C -0.01341 -0.00116 -0.0138 -0.00023 -0.01406 -1.48148E-6 C -0.01458 0.00046 -0.0151 0.00046 -0.01575 0.00093 C -0.01966 0.00602 -0.01315 -0.00278 -0.01771 0.00417 C -0.01849 0.00556 -0.01966 0.00625 -0.02031 0.00764 C -0.0207 0.00833 -0.02096 0.00926 -0.02148 0.00996 C -0.02161 0.01019 -0.02213 0.01065 -0.02253 0.01111 C -0.02318 0.0125 -0.02331 0.01482 -0.02461 0.01528 L -0.02773 0.0169 C -0.02825 0.01644 -0.02864 0.01644 -0.02917 0.01597 C -0.03008 0.01528 -0.03138 0.01343 -0.03138 0.01366 C -0.03216 0.00903 -0.03164 0.01134 -0.03281 0.00625 L -0.03333 0.00417 L -0.03398 0.00208 C -0.03411 -0.00069 -0.03411 -0.00347 -0.0345 -0.00602 C -0.0345 -0.00694 -0.03463 -0.00764 -0.03489 -0.00833 C -0.03516 -0.00879 -0.03555 -0.00926 -0.03594 -0.00972 L -0.0375 -0.01597 C -0.03776 -0.01667 -0.0375 -0.01759 -0.03802 -0.01782 L -0.03958 -0.01921 L -0.03958 -0.01898 " pathEditMode="relative" rAng="0" ptsTypes="AAAAAAAAAAAAAAAAAAAAAAAAA">
                                      <p:cBhvr>
                                        <p:cTn id="503" dur="20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116"/>
                                    </p:animMotion>
                                  </p:childTnLst>
                                </p:cTn>
                              </p:par>
                              <p:par>
                                <p:cTn id="504" presetID="0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0.03958 -0.01898 L -0.03958 -0.01875 C -0.03932 -0.01713 -0.03932 -0.01481 -0.03906 -0.01296 C -0.03893 -0.01157 -0.03841 -0.00995 -0.03802 -0.00879 L -0.03711 -0.00463 L -0.03594 -0.00046 C -0.03581 0.00023 -0.03581 0.00116 -0.03542 0.00162 L -0.0345 0.00371 C -0.03476 0.00695 -0.03516 0.01019 -0.03542 0.01343 C -0.03555 0.01389 -0.0362 0.01458 -0.03594 0.01551 C -0.03581 0.01621 -0.03489 0.01621 -0.0345 0.0169 C -0.03073 0.02083 -0.03659 0.01528 -0.03177 0.01968 C -0.02799 0.01898 -0.02669 0.0206 -0.02513 0.01759 C -0.02422 0.01621 -0.02357 0.01458 -0.02292 0.01343 L -0.022 0.01134 C -0.02187 0.01042 -0.02161 0.00996 -0.02148 0.00926 C -0.02083 0.00741 -0.02031 0.00695 -0.0194 0.00579 C -0.01914 0.00509 -0.01914 0.00417 -0.01888 0.00371 C -0.01836 0.00301 -0.01771 0.00324 -0.01719 0.00301 C -0.01667 0.00255 -0.01628 0.00208 -0.01575 0.00162 C -0.01471 0.00116 -0.01367 0.0007 -0.01263 0.00023 L -0.01094 -0.00046 C -0.00677 -0.00023 -0.0026 -0.00023 0.00143 0.00093 C 0.00195 0.00116 0.00261 0.00116 0.003 0.00162 C 0.00326 0.00208 0.00326 0.00255 0.00365 0.00301 L 0.00365 0.00324 " pathEditMode="relative" rAng="0" ptsTypes="AAAAAAAAAAAAAAAAAAAAAAAAAA">
                                      <p:cBhvr>
                                        <p:cTn id="505" dur="20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1921"/>
                                    </p:animMotion>
                                  </p:childTnLst>
                                </p:cTn>
                              </p:par>
                              <p:par>
                                <p:cTn id="506" presetID="0" presetClass="path" presetSubtype="0" accel="50000" decel="5000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animMotion origin="layout" path="M -8.33333E-7 -1.48148E-6 L -8.33333E-7 0.00023 C -0.00169 -0.00023 -0.00325 -1.48148E-6 -0.00482 -0.00069 C -0.00547 -0.00092 -0.00521 -0.00254 -0.00573 -0.00278 C -0.00794 -0.00301 -0.01003 -0.00208 -0.01198 -0.00185 L -0.0151 -0.00069 L -0.01667 -1.48148E-6 C -0.01823 0.00185 -0.02005 0.00301 -0.02135 0.00486 C -0.02161 0.00533 -0.022 0.00602 -0.02226 0.00625 C -0.02331 0.00718 -0.02539 0.00903 -0.02539 0.00926 C -0.02604 0.01065 -0.02656 0.0125 -0.0276 0.01389 C -0.0293 0.0169 -0.02864 0.01505 -0.03073 0.01736 C -0.03099 0.01783 -0.03138 0.01806 -0.03164 0.01875 C -0.0332 0.01829 -0.0345 0.01852 -0.03594 0.01806 C -0.03776 0.01736 -0.03763 0.01574 -0.03841 0.01389 C -0.03867 0.0132 -0.03919 0.0125 -0.03958 0.01181 C -0.03971 0.00996 -0.04023 0.00602 -0.04049 0.00417 C -0.04062 0.00347 -0.04088 0.00278 -0.04101 0.00232 C -0.04114 0.00046 -0.04154 -0.00116 -0.04154 -0.00278 C -0.0418 -0.00509 -0.0418 -0.00741 -0.04219 -0.00972 C -0.04219 -0.01018 -0.04245 -0.01088 -0.04271 -0.0118 C -0.04284 -0.01342 -0.04297 -0.01574 -0.04362 -0.01736 C -0.04401 -0.01782 -0.04427 -0.01852 -0.04466 -0.01921 C -0.04531 -0.02361 -0.04505 -0.02199 -0.04505 -0.02407 L -0.04505 -0.02384 " pathEditMode="relative" rAng="0" ptsTypes="AAAAAAAAAAAAAAAAAAAAAAAAA">
                                      <p:cBhvr>
                                        <p:cTn id="507" dur="20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78"/>
                                    </p:animMotion>
                                  </p:childTnLst>
                                </p:cTn>
                              </p:par>
                              <p:par>
                                <p:cTn id="508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0.03958 -0.01898 L -0.03958 -0.01875 C -0.03867 -0.00949 -0.03763 0.01412 -0.03229 0.02107 C -0.03177 0.02176 -0.03151 0.02269 -0.03086 0.02315 C -0.02825 0.02477 -0.02565 0.02593 -0.02292 0.02732 C -0.01979 0.02408 -0.0168 0.02083 -0.01367 0.01759 C -0.01055 0.01412 -0.01393 0.01343 -0.00586 0.01065 C -0.0026 0.00972 0.00065 0.01065 0.00404 0.01065 L 0.00404 0.01088 " pathEditMode="relative" rAng="0" ptsTypes="AAAAAAAAA">
                                      <p:cBhvr>
                                        <p:cTn id="509" dur="20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2315"/>
                                    </p:animMotion>
                                  </p:childTnLst>
                                </p:cTn>
                              </p:par>
                              <p:par>
                                <p:cTn id="510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91667E-6 -1.48148E-6 L -2.91667E-6 0.00023 C -0.00039 -0.00278 -2.91667E-6 -0.01366 -0.00481 -0.01319 C -0.01276 -0.01296 -0.02031 -0.0081 -0.02812 -0.00579 C -0.02864 -0.00555 -0.02955 -0.00532 -0.03021 -0.00509 L -0.03268 -0.00347 L -0.03268 -0.00324 " pathEditMode="relative" rAng="0" ptsTypes="AAAAAAA">
                                      <p:cBhvr>
                                        <p:cTn id="511" dur="2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-671"/>
                                    </p:animMotion>
                                  </p:childTnLst>
                                </p:cTn>
                              </p:par>
                              <p:par>
                                <p:cTn id="512" presetID="0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3268 -0.00324 L -0.03268 -0.00301 C -0.02317 -0.00486 -0.0108 -0.01713 -0.00403 -0.0081 L 0.00326 0.00185 L 0.00209 0.00185 " pathEditMode="relative" rAng="0" ptsTypes="AAAAA">
                                      <p:cBhvr>
                                        <p:cTn id="513" dur="2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162"/>
                                    </p:animMotion>
                                  </p:childTnLst>
                                </p:cTn>
                              </p:par>
                              <p:par>
                                <p:cTn id="514" presetID="0" presetClass="path" presetSubtype="0" accel="50000" decel="5000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Motion origin="layout" path="M -2.91667E-6 -1.48148E-6 L -2.91667E-6 0.00023 C -0.00052 -0.00555 0.0017 -0.01319 -0.00169 -0.01597 C -0.00677 -0.02083 -0.02526 -0.00602 -0.02799 -0.00417 C -0.02851 -0.00393 -0.02903 -0.0037 -0.02955 -0.00347 L -0.0332 -1.48148E-6 L -0.0332 0.00023 " pathEditMode="relative" rAng="0" ptsTypes="AAAAAAA">
                                      <p:cBhvr>
                                        <p:cTn id="515" dur="2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856"/>
                                    </p:animMotion>
                                  </p:childTnLst>
                                </p:cTn>
                              </p:par>
                              <p:par>
                                <p:cTn id="516" presetID="0" presetClass="path" presetSubtype="0" accel="50000" decel="5000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animMotion origin="layout" path="M -0.03268 -0.00324 L -0.03268 -0.00301 C -0.03112 -0.00347 -0.02955 -0.00347 -0.02799 -0.00417 C -0.02604 -0.00486 -0.02422 -0.00602 -0.02226 -0.00671 C -0.02135 -0.00717 -0.02018 -0.00717 -0.01914 -0.00741 C -0.01888 -0.00833 -0.01875 -0.00926 -0.0181 -0.00972 C -0.01718 -0.01042 -0.01497 -0.01088 -0.01497 -0.01065 C -0.01445 -0.01157 -0.01393 -0.01204 -0.01341 -0.0125 C -0.01054 -0.01389 -0.00989 -0.01366 -0.00716 -0.01435 C -0.00651 -0.01458 -0.00612 -0.01481 -0.0056 -0.01504 C -0.00442 -0.01481 -0.00312 -0.01504 -0.00195 -0.01435 C -0.00104 -0.01389 0.00013 -0.01134 0.00065 -0.01018 C 0.00078 -0.00833 0.00078 -0.00602 0.00117 -0.00417 C 0.00131 -0.00254 0.00235 0.00023 0.00235 0.00046 L 0.0017 0.00023 " pathEditMode="relative" rAng="0" ptsTypes="AAAAAAAAAAAAAAA">
                                      <p:cBhvr>
                                        <p:cTn id="517" dur="2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-417"/>
                                    </p:animMotion>
                                  </p:childTnLst>
                                </p:cTn>
                              </p:par>
                              <p:par>
                                <p:cTn id="518" presetID="0" presetClass="path" presetSubtype="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3.95833E-6 -2.22222E-6 L -3.95833E-6 0.00023 C -0.00104 0.00162 -0.00182 0.00324 -0.0026 0.00486 C -0.00312 0.00556 -0.00377 0.00602 -0.00429 0.00672 C -0.00612 0.00972 -0.00455 0.00926 -0.00781 0.01158 C -0.00859 0.01204 -0.00924 0.01204 -0.01002 0.01227 C -0.0151 0.01435 -0.01093 0.01343 -0.01666 0.01435 C -0.01979 0.01412 -0.02291 0.01389 -0.02604 0.01366 C -0.02669 0.01366 -0.02734 0.0132 -0.02799 0.0132 C -0.02968 0.01273 -0.03112 0.0125 -0.03281 0.01227 C -0.03411 0.01181 -0.03515 0.01134 -0.03645 0.01019 C -0.03671 0.00996 -0.03711 0.00926 -0.03737 0.00903 C -0.03841 0.00834 -0.04049 0.00741 -0.04049 0.00764 C -0.04583 0.00764 -0.05091 0.00764 -0.05612 0.0081 C -0.05755 0.00834 -0.06002 0.00949 -0.06184 0.01019 C -0.06627 0.01412 -0.06067 0.00949 -0.06497 0.01227 C -0.06549 0.01273 -0.06588 0.01343 -0.0664 0.01366 C -0.06731 0.01435 -0.0677 0.01528 -0.06862 0.01574 C -0.06953 0.01644 -0.0707 0.01667 -0.07174 0.01736 L -0.07317 0.01783 C -0.07526 0.01968 -0.075 0.01968 -0.07786 0.0206 L -0.07994 0.02153 L -0.07994 0.02176 " pathEditMode="relative" rAng="0" ptsTypes="AAAAAAAAAAAAAAAAAAAAAAA">
                                      <p:cBhvr>
                                        <p:cTn id="519" dur="20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1088"/>
                                    </p:animMotion>
                                  </p:childTnLst>
                                </p:cTn>
                              </p:par>
                              <p:par>
                                <p:cTn id="520" presetID="0" presetClass="path" presetSubtype="0" accel="50000" decel="5000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-0.08854 0.02315 L -0.08854 0.02338 C -0.08528 0.02222 -0.08203 0.02222 -0.07877 0.02107 C -0.07174 0.01829 -0.05755 0.01134 -0.05755 0.01158 C -0.02916 0.01343 -0.06315 0.0088 -0.04101 0.01759 C -0.03737 0.01875 -0.03359 0.01829 -0.02994 0.01875 C -0.02213 0.01667 -0.01393 0.01551 -0.00625 0.01204 C -0.0052 0.01158 -0.00507 0.00926 -0.0052 0.00787 C -0.00559 0.00232 -0.00612 0.00301 -0.00833 0.00301 L -0.00833 0.00324 " pathEditMode="relative" rAng="0" ptsTypes="AAAAAAAAAA">
                                      <p:cBhvr>
                                        <p:cTn id="521" dur="20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1019"/>
                                    </p:animMotion>
                                  </p:childTnLst>
                                </p:cTn>
                              </p:par>
                              <p:par>
                                <p:cTn id="522" presetID="0" presetClass="path" presetSubtype="0" accel="50000" decel="5000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2.5E-6 -1.85185E-6 L 2.5E-6 0.00023 C 0.00013 0.00394 2.5E-6 0.00787 0.00052 0.01181 C 0.00065 0.01343 0.00065 0.01505 0.00143 0.01597 C 0.00195 0.0169 0.0026 0.01736 0.00312 0.01806 C 0.00377 0.01921 0.00416 0.02084 0.00508 0.02176 C 0.0056 0.02176 0.00625 0.02199 0.00677 0.02222 C 0.00703 0.02269 0.00729 0.02338 0.00768 0.02361 C 0.00872 0.02431 0.00989 0.02454 0.0108 0.02523 C 0.01393 0.02662 0.01263 0.02593 0.01497 0.02709 C 0.01562 0.02755 0.01601 0.02824 0.01653 0.02847 C 0.01758 0.0294 0.01966 0.02963 0.0207 0.02986 C 0.02122 0.03033 0.02161 0.03102 0.02226 0.03125 C 0.02291 0.03171 0.02656 0.03264 0.02695 0.03287 C 0.03177 0.03241 0.03672 0.03264 0.04153 0.03195 C 0.04271 0.03195 0.04362 0.03102 0.04466 0.03056 L 0.04622 0.02986 C 0.04739 0.02894 0.04791 0.02871 0.0487 0.02709 C 0.0513 0.02269 0.04844 0.02709 0.05091 0.02361 C 0.05117 0.02269 0.05195 0.01968 0.05195 0.01875 C 0.05195 0.01482 0.05169 0.01088 0.0513 0.00695 C 0.0513 0.00625 0.05104 0.00579 0.05091 0.00509 C 0.04987 0.00209 0.05026 0.00255 0.0487 0.00093 C 0.04844 -0.00069 0.04844 -0.00208 0.04778 -0.00324 C 0.04739 -0.00416 0.04687 -0.00486 0.04674 -0.00555 C 0.04622 -0.00671 0.04609 -0.00833 0.04557 -0.00972 C 0.04544 -0.01018 0.04544 -0.01111 0.04518 -0.0118 C 0.04375 -0.01504 0.04427 -0.01366 0.04362 -0.01666 C 0.04349 -0.01805 0.04336 -0.01991 0.0431 -0.02153 C 0.04297 -0.02222 0.04271 -0.02315 0.04245 -0.0243 C 0.04232 -0.02569 0.04232 -0.02754 0.04205 -0.02916 C 0.04205 -0.0294 0.0414 -0.03356 0.04101 -0.03379 C 0.04088 -0.03403 0.04062 -0.03379 0.04049 -0.03379 L 0.04049 -0.03356 " pathEditMode="relative" rAng="0" ptsTypes="AAAAAAAAAAAAAAAAAAAAAAAAAAAAAAAAAA">
                                      <p:cBhvr>
                                        <p:cTn id="523" dur="2000" fill="hold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-69"/>
                                    </p:animMotion>
                                  </p:childTnLst>
                                </p:cTn>
                              </p:par>
                              <p:par>
                                <p:cTn id="524" presetID="0" presetClass="path" presetSubtype="0" accel="50000" decel="5000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Motion origin="layout" path="M 0.04049 -0.03356 L 0.04049 -0.03333 C 0.04153 -0.02986 0.04232 -0.02569 0.04362 -0.02199 C 0.05221 0.00556 0.04726 -0.01366 0.05039 -0.00139 C 0.05169 0.01366 0.05638 0.02755 0.04466 0.03889 C 0.04049 0.04283 0.03463 0.04121 0.02955 0.04236 C 0.02409 0.03843 0.01875 0.03472 0.01341 0.03056 C 0.00755 0.02593 0.00625 0.02431 0.00195 0.01945 C 0.00937 0.01551 -0.00104 0.02176 -0.00378 0.01667 C -0.0099 0.00602 0.00104 0.00625 -0.00274 0.00625 L -0.00482 0.00625 " pathEditMode="relative" rAng="0" ptsTypes="AAAAAAAAAAA">
                                      <p:cBhvr>
                                        <p:cTn id="525" dur="2000" fill="hold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3796"/>
                                    </p:animMotion>
                                  </p:childTnLst>
                                </p:cTn>
                              </p:par>
                              <p:par>
                                <p:cTn id="526" presetID="0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5E-6 4.81481E-6 L -2.5E-6 0.00023 C 0.00052 -0.00209 0.0013 -0.00371 0.00143 -0.00579 C 0.00183 -0.0088 0.0013 -0.01459 -0.00117 -0.0169 L -0.0026 -0.01806 C -0.00429 -0.02477 -0.00195 -0.01621 -0.00429 -0.02176 C -0.00455 -0.02269 -0.00495 -0.02385 -0.00521 -0.02524 C -0.0056 -0.02639 -0.00573 -0.02801 -0.00625 -0.0294 C -0.00651 -0.0301 -0.00742 -0.03056 -0.00794 -0.03125 C -0.00898 -0.03612 -0.00807 -0.03426 -0.00989 -0.03704 C -0.01015 -0.03774 -0.01015 -0.0382 -0.01054 -0.03889 C -0.01067 -0.03959 -0.0112 -0.04028 -0.01146 -0.04121 C -0.01185 -0.0419 -0.01185 -0.04283 -0.01198 -0.04375 C -0.01237 -0.04491 -0.01276 -0.04561 -0.01302 -0.04653 C -0.01432 -0.05047 -0.01263 -0.04676 -0.01458 -0.0507 C -0.0151 -0.05278 -0.01536 -0.05394 -0.01562 -0.05625 C -0.01575 -0.05788 -0.01562 -0.0595 -0.01562 -0.06112 L -0.01562 -0.06088 " pathEditMode="relative" rAng="0" ptsTypes="AAAAAAAAAAAAAAAAAA">
                                      <p:cBhvr>
                                        <p:cTn id="527" dur="20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3056"/>
                                    </p:animMotion>
                                  </p:childTnLst>
                                </p:cTn>
                              </p:par>
                              <p:par>
                                <p:cTn id="528" presetID="0" presetClass="path" presetSubtype="0" accel="50000" decel="50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0.01849 -0.05926 L -0.01849 -0.05903 C -0.01888 -0.05695 -0.01953 -0.05417 -0.01953 -0.05186 C -0.01953 -0.04746 -0.01901 -0.04283 -0.01849 -0.03843 C -0.01836 -0.0375 -0.01784 -0.03635 -0.01758 -0.03519 C -0.01718 -0.03403 -0.01692 -0.03334 -0.0164 -0.03241 C -0.01627 -0.03195 -0.01575 -0.03149 -0.01536 -0.03102 C -0.0151 -0.03033 -0.01471 -0.02963 -0.01445 -0.02894 C -0.01341 -0.02709 -0.01198 -0.02547 -0.01133 -0.02338 C -0.00937 -0.01829 -0.0112 -0.02223 -0.00924 -0.01922 C -0.00872 -0.01829 -0.00833 -0.01737 -0.00768 -0.01644 C -0.00703 -0.01575 -0.00625 -0.01551 -0.0056 -0.01505 C -0.00547 -0.01436 -0.00521 -0.01389 -0.00508 -0.01297 C -0.00482 -0.01204 -0.00482 -0.01112 -0.00455 -0.01019 C -0.00429 -0.0095 -0.00377 -0.00903 -0.00338 -0.00811 C -0.00325 -0.00741 -0.00247 -0.00371 -0.00247 -0.00325 C -0.00234 -0.00139 -0.00247 0.00092 -0.00247 0.003 L -0.00299 0.003 " pathEditMode="relative" rAng="0" ptsTypes="AAAAAAAAAAAAAAAAAA">
                                      <p:cBhvr>
                                        <p:cTn id="529" dur="20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3102"/>
                                    </p:animMotion>
                                  </p:childTnLst>
                                </p:cTn>
                              </p:par>
                              <p:par>
                                <p:cTn id="530" presetID="0" presetClass="path" presetSubtype="0" accel="50000" decel="5000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animMotion origin="layout" path="M -2.5E-6 4.81481E-6 L -2.5E-6 0.00023 C -0.00039 -0.00255 -0.00039 -0.00533 -0.00065 -0.00764 C -0.00065 -0.00857 -0.00078 -0.00926 -0.00117 -0.00996 C -0.00143 -0.01042 -0.00208 -0.01065 -0.0026 -0.01112 C -0.0039 -0.01598 -0.0026 -0.01482 -0.00521 -0.01598 C -0.00547 -0.01667 -0.00573 -0.0176 -0.00573 -0.01806 C -0.00625 -0.02038 -0.00625 -0.02269 -0.0069 -0.025 C -0.00807 -0.02963 -0.00651 -0.02408 -0.00833 -0.03056 C -0.00859 -0.03125 -0.00872 -0.03195 -0.00885 -0.03264 C -0.0108 -0.03727 -0.01159 -0.03704 -0.01315 -0.04237 C -0.01445 -0.04769 -0.01263 -0.04121 -0.01458 -0.04653 C -0.01588 -0.05 -0.01406 -0.04723 -0.01627 -0.05 C -0.01745 -0.05487 -0.01588 -0.04885 -0.01718 -0.05487 C -0.01745 -0.05556 -0.01758 -0.05625 -0.01771 -0.05695 C -0.01784 -0.05764 -0.0181 -0.0588 -0.01823 -0.05973 C -0.01888 -0.06227 -0.01875 -0.06088 -0.01875 -0.06227 L -0.01875 -0.06204 " pathEditMode="relative" rAng="0" ptsTypes="AAAAAAAAAAAAAAAAAA">
                                      <p:cBhvr>
                                        <p:cTn id="531" dur="20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3102"/>
                                    </p:animMotion>
                                  </p:childTnLst>
                                </p:cTn>
                              </p:par>
                              <p:par>
                                <p:cTn id="532" presetID="0" presetClass="path" presetSubtype="0" accel="50000" decel="5000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animMotion origin="layout" path="M -0.01849 -0.05926 L -0.01849 -0.05903 C -0.0095 -0.01968 -0.01679 -0.04862 -0.00482 -0.00672 C -0.00273 4.81481E-6 -0.00625 -0.00857 -0.0026 -0.00047 L -0.00104 0.00694 L -0.00104 0.00787 " pathEditMode="relative" rAng="0" ptsTypes="AAAAAA">
                                      <p:cBhvr>
                                        <p:cTn id="533" dur="15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3356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0" presetClass="path" presetSubtype="0" accel="50000" decel="5000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Motion origin="layout" path="M -2.08333E-7 -2.96296E-6 L -2.08333E-7 0.00023 C -0.00039 -0.01435 -0.00039 -0.0287 -0.00065 -0.04305 C -0.00065 -0.04375 -0.00104 -0.04444 -0.00117 -0.04514 C -0.0013 -0.04629 -0.0013 -0.05301 -0.00208 -0.05555 C -0.00247 -0.05625 -0.00273 -0.05694 -0.00312 -0.0574 C -0.00378 -0.05972 -0.00365 -0.05972 -0.00482 -0.06157 C -0.00508 -0.06227 -0.00547 -0.0625 -0.00573 -0.06319 C -0.00742 -0.06551 -0.00638 -0.06551 -0.00885 -0.06805 C -0.00964 -0.06875 -0.01016 -0.06944 -0.01094 -0.0699 C -0.01198 -0.0706 -0.01406 -0.07129 -0.01406 -0.07106 C -0.0194 -0.0706 -0.01693 -0.07129 -0.02135 -0.06944 L -0.02292 -0.06875 C -0.02383 -0.06759 -0.02448 -0.06643 -0.02565 -0.06574 C -0.0263 -0.06551 -0.02695 -0.06551 -0.0276 -0.06527 C -0.03138 -0.06342 -0.02825 -0.06458 -0.03112 -0.06227 C -0.03164 -0.06203 -0.03229 -0.0618 -0.03281 -0.06157 C -0.03477 -0.06134 -0.03659 -0.06111 -0.03854 -0.06041 C -0.04062 -0.05949 -0.04271 -0.0581 -0.04479 -0.0574 C -0.04857 -0.05671 -0.04648 -0.05717 -0.05104 -0.05625 C -0.05547 -0.0537 -0.05234 -0.05509 -0.05872 -0.05393 L -0.06706 -0.05277 C -0.07331 -0.04977 -0.06693 -0.05254 -0.07435 -0.05069 C -0.07578 -0.05023 -0.07852 -0.0493 -0.07852 -0.04907 C -0.08138 -0.04652 -0.07956 -0.04815 -0.08477 -0.0456 C -0.08529 -0.0456 -0.08581 -0.04537 -0.08633 -0.04514 C -0.08711 -0.0449 -0.08815 -0.0449 -0.08893 -0.04444 C -0.09518 -0.0419 -0.08763 -0.04398 -0.09466 -0.04236 C -0.09518 -0.04213 -0.0957 -0.0419 -0.09609 -0.04166 C -0.09714 -0.0412 -0.09792 -0.04074 -0.0987 -0.04027 C -0.09909 -0.04004 -0.09935 -0.04027 -0.09974 -0.04027 L -0.09974 -0.04004 " pathEditMode="relative" rAng="0" ptsTypes="AAAAAAAAAAAAAAAAAAAAAAAAAAAAAAAA">
                                      <p:cBhvr>
                                        <p:cTn id="535" dur="20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" y="-3565"/>
                                    </p:animMotion>
                                  </p:childTnLst>
                                </p:cTn>
                              </p:par>
                              <p:par>
                                <p:cTn id="536" presetID="0" presetClass="path" presetSubtype="0" accel="50000" decel="50000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animMotion origin="layout" path="M -0.09974 -0.04004 L -0.09974 -0.03981 C -0.09831 -0.04027 -0.09661 -0.04051 -0.09518 -0.04097 C -0.09414 -0.04097 -0.09154 -0.04166 -0.09049 -0.04213 C -0.08945 -0.04259 -0.0875 -0.04352 -0.0875 -0.04328 C -0.08477 -0.0456 -0.08646 -0.04467 -0.08268 -0.04629 C -0.08216 -0.04652 -0.08164 -0.04676 -0.08125 -0.04699 C -0.08034 -0.04722 -0.07969 -0.04745 -0.07904 -0.04768 C -0.07747 -0.04815 -0.075 -0.04884 -0.07331 -0.0493 C -0.072 -0.04953 -0.07057 -0.04953 -0.06927 -0.04977 C -0.06628 -0.05115 -0.06875 -0.05 -0.06393 -0.05115 C -0.06315 -0.05139 -0.06237 -0.05162 -0.06133 -0.05185 C -0.06003 -0.05231 -0.05859 -0.05231 -0.05729 -0.05254 L -0.05365 -0.05347 C -0.05247 -0.0537 -0.05156 -0.0537 -0.05052 -0.05393 C -0.04935 -0.05416 -0.0474 -0.05532 -0.0474 -0.05509 C -0.04531 -0.05787 -0.04714 -0.05625 -0.04271 -0.0581 C -0.0418 -0.05833 -0.04102 -0.05879 -0.04023 -0.05949 C -0.03958 -0.05995 -0.03919 -0.06065 -0.03854 -0.06088 C -0.03854 -0.06065 -0.03464 -0.0625 -0.03398 -0.06296 L -0.03229 -0.06365 C -0.03203 -0.06412 -0.03164 -0.06481 -0.03138 -0.06504 C -0.03034 -0.06551 -0.02917 -0.06597 -0.02825 -0.06643 L -0.02513 -0.06782 L -0.022 -0.06921 L -0.02031 -0.06967 C -0.01654 -0.06944 -0.01276 -0.06967 -0.00898 -0.06921 C -0.00833 -0.06921 -0.00794 -0.06852 -0.00742 -0.06782 C -0.0069 -0.06713 -0.00677 -0.0662 -0.00638 -0.06574 C -0.00339 -0.06088 -0.00755 -0.06875 -0.0043 -0.06227 C -0.00247 -0.05463 -0.00547 -0.06597 -0.00273 -0.0581 C -0.00234 -0.05694 -0.00208 -0.05532 -0.00169 -0.05393 C 0.00039 -0.04699 -0.00143 -0.0537 -0.00013 -0.04768 C 0.00143 -0.04074 0.00052 -0.04629 0.00143 -0.04004 C 0.00143 -0.03819 0.00208 -0.0287 0.00247 -0.02615 C 0.0026 -0.02569 0.00273 -0.025 0.003 -0.0243 C 0.00326 -0.02245 0.00378 -0.0169 0.00404 -0.01504 L 0.00339 -0.00254 L 0.00339 -0.00231 " pathEditMode="relative" rAng="0" ptsTypes="AAAAAAAAAAAAAAAAAAAAAAAAAAAAAAAAAAAAAAA">
                                      <p:cBhvr>
                                        <p:cTn id="537" dur="20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394"/>
                                    </p:animMotion>
                                  </p:childTnLst>
                                </p:cTn>
                              </p:par>
                              <p:par>
                                <p:cTn id="538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45833E-6 -3.33333E-6 L -1.45833E-6 0.00023 C -0.00377 -0.00231 -0.0069 -0.00764 -0.01094 -0.0074 C -0.0164 -0.0074 -0.02135 -0.00254 -0.02604 0.0007 C -0.02773 0.00186 -0.02969 0.00579 -0.02969 0.00602 L -0.02969 0.00579 " pathEditMode="relative" rAng="0" ptsTypes="AAAAAA">
                                      <p:cBhvr>
                                        <p:cTn id="539" dur="20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93"/>
                                    </p:animMotion>
                                  </p:childTnLst>
                                </p:cTn>
                              </p:par>
                              <p:par>
                                <p:cTn id="540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0.02982 -0.00023 L -0.02982 -3.33333E-6 C -0.02864 -0.00162 -0.02734 -0.00254 -0.0263 -0.0037 C -0.02591 -0.00416 -0.02565 -0.00486 -0.02526 -0.00532 C -0.02383 -0.00648 -0.02383 -0.00625 -0.02213 -0.00717 C -0.02161 -0.00787 -0.02122 -0.00879 -0.02057 -0.00926 C -0.01966 -0.00995 -0.01849 -0.01018 -0.01745 -0.01064 L -0.01276 -0.01273 L -0.00963 -0.01389 L -0.00807 -0.01458 C -0.00625 -0.01435 -0.0043 -0.01458 -0.00234 -0.01389 C -0.00182 -0.01389 -0.00169 -0.01319 -0.0013 -0.01273 C -0.00078 -0.01227 -0.00039 -0.01227 0.00039 -0.01203 C 0.00078 -0.01134 0.00143 -0.01064 0.00182 -0.00995 C 0.003 -0.0074 0.00274 -0.00694 0.00274 -0.00532 L 0.00274 -0.00509 " pathEditMode="relative" rAng="0" ptsTypes="AAAAAAAAAAAAAAAA">
                                      <p:cBhvr>
                                        <p:cTn id="541" dur="20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-718"/>
                                    </p:animMotion>
                                  </p:childTnLst>
                                </p:cTn>
                              </p:par>
                              <p:par>
                                <p:cTn id="542" presetID="0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1.45833E-6 -3.33333E-6 L -1.45833E-6 0.00023 C -0.00508 -0.00347 -0.00325 -0.00347 -0.00885 -0.00208 C -0.00937 -0.00208 -0.00989 -0.00185 -0.01055 -0.00162 C -0.01185 -0.00092 -0.01458 -3.33333E-6 -0.01458 0.00023 C -0.01627 0.00139 -0.01758 0.00232 -0.01914 0.00324 C -0.01966 0.00371 -0.02031 0.00394 -0.02083 0.00417 C -0.02135 0.00463 -0.02187 0.00486 -0.02226 0.00556 C -0.02318 0.00625 -0.02344 0.00787 -0.02448 0.00834 C -0.02695 0.00949 -0.02734 0.00926 -0.02903 0.01088 C -0.02956 0.01135 -0.02969 0.01204 -0.03021 0.0125 C -0.03112 0.0132 -0.03333 0.01389 -0.03333 0.01412 C -0.03359 0.01412 -0.03385 0.01482 -0.03424 0.01505 C -0.03594 0.01644 -0.03581 0.01482 -0.03581 0.01667 L -0.03581 0.0169 " pathEditMode="relative" rAng="0" ptsTypes="AAAAAAAAAAAAAAA">
                                      <p:cBhvr>
                                        <p:cTn id="543" dur="20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694"/>
                                    </p:animMotion>
                                  </p:childTnLst>
                                </p:cTn>
                              </p:par>
                              <p:par>
                                <p:cTn id="544" presetID="0" presetClass="path" presetSubtype="0" accel="50000" decel="5000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animMotion origin="layout" path="M -0.02982 -0.00023 L -0.02982 -3.33333E-6 C -0.02252 -0.00648 -0.02838 -0.00139 -0.02357 -0.00602 C -0.02318 -0.00625 -0.02265 -0.00671 -0.02213 -0.00717 C -0.02187 -0.00764 -0.02148 -0.0081 -0.02122 -0.00856 C -0.0207 -0.00926 -0.02005 -0.00949 -0.01953 -0.00995 C -0.01784 -0.01157 -0.01901 -0.01134 -0.01693 -0.01273 C -0.0164 -0.01319 -0.01588 -0.01319 -0.01536 -0.01342 C -0.01185 -0.01805 -0.01575 -0.01365 -0.01224 -0.0162 C -0.00768 -0.01967 -0.01302 -0.01713 -0.00703 -0.02106 C -0.00638 -0.02152 -0.00573 -0.02176 -0.00495 -0.02222 C -0.0039 -0.02291 -0.00182 -0.02361 -0.00182 -0.02338 C -0.00039 -0.02338 0.0013 -0.02338 0.00274 -0.02291 C 0.00391 -0.02268 0.00495 -0.02199 0.00586 -0.02176 L 0.00755 -0.02106 C 0.00781 -0.02037 0.00807 -0.01944 0.0086 -0.01875 C 0.00899 -0.01828 0.00964 -0.01852 0.01016 -0.01805 C 0.01055 -0.01805 0.01081 -0.01736 0.0112 -0.01689 C 0.0125 -0.01157 0.01211 -0.01412 0.01211 -0.00926 L 0.01211 -0.00902 " pathEditMode="relative" rAng="0" ptsTypes="AAAAAAAAAAAAAAAAAAAA">
                                      <p:cBhvr>
                                        <p:cTn id="545" dur="1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1157"/>
                                    </p:animMotion>
                                  </p:childTnLst>
                                </p:cTn>
                              </p:par>
                              <p:par>
                                <p:cTn id="546" presetID="0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4.16667E-6 -2.96296E-6 L -4.16667E-6 0.00023 C -0.00039 0.00718 -0.00039 0.01459 -0.00065 0.02199 C -0.00065 0.02246 -0.0013 0.02639 -0.00169 0.02685 C -0.00247 0.02871 -0.00299 0.02824 -0.00429 0.02917 C -0.00494 0.02963 -0.00559 0.02986 -0.00638 0.03033 C -0.00742 0.03102 -0.0095 0.03195 -0.0095 0.03218 C -0.01315 0.03148 -0.01666 0.03148 -0.02031 0.03102 C -0.02083 0.03102 -0.02148 0.03056 -0.022 0.03033 C -0.02695 0.02801 -0.02252 0.02986 -0.02604 0.02848 C -0.02721 0.02685 -0.02656 0.02685 -0.0276 0.02685 L -0.0276 0.02709 " pathEditMode="relative" rAng="0" ptsTypes="AAAAAAAAAAAA">
                                      <p:cBhvr>
                                        <p:cTn id="547" dur="20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1597"/>
                                    </p:animMotion>
                                  </p:childTnLst>
                                </p:cTn>
                              </p:par>
                              <p:par>
                                <p:cTn id="548" presetID="0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0.0276 0.02709 L -0.0276 0.02732 C -0.02708 0.02917 -0.02656 0.03079 -0.02604 0.03287 C -0.02591 0.03357 -0.02591 0.03403 -0.02565 0.03473 C -0.02526 0.03542 -0.02487 0.03565 -0.02447 0.03611 C -0.02421 0.03704 -0.02447 0.03773 -0.02395 0.0382 C -0.02343 0.03889 -0.02265 0.03866 -0.022 0.03889 C -0.02135 0.03912 -0.02083 0.03935 -0.02031 0.03959 C -0.01497 0.04144 -0.01914 0.03935 -0.01575 0.04121 C -0.01432 0.04098 -0.00768 0.04121 -0.00468 0.03959 C -0.00182 0.03797 -0.00338 0.03889 -0.00169 0.03704 C -0.00117 0.03635 -0.00052 0.03611 -0.00013 0.03542 C 0.00079 0.03426 0.00196 0.03287 0.00248 0.03125 C 0.00274 0.03056 0.00274 0.02986 0.00313 0.0294 C 0.00274 0.02385 0.003 0.01806 0.00248 0.01273 C 0.00248 0.01111 0.00209 0.00973 0.00144 0.00857 L 0.00053 0.00648 L 0.00053 0.00672 " pathEditMode="relative" rAng="0" ptsTypes="AAAAAAAAAAAAAAAAAA">
                                      <p:cBhvr>
                                        <p:cTn id="549" dur="20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-324"/>
                                    </p:animMotion>
                                  </p:childTnLst>
                                </p:cTn>
                              </p:par>
                              <p:par>
                                <p:cTn id="550" presetID="0" presetClass="path" presetSubtype="0" accel="50000" decel="5000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animMotion origin="layout" path="M -4.16667E-6 -2.96296E-6 L -4.16667E-6 0.00023 C 0.00013 0.00232 0.00039 0.0051 0.00053 0.00741 C 0.00079 0.01158 0.003 0.01621 0.0017 0.01991 C -0.0013 0.02755 -0.00559 0.02778 -0.00989 0.03102 C -0.01028 0.03148 -0.0108 0.03195 -0.01145 0.03264 C -0.02604 0.0213 -0.02031 0.02153 -0.02643 0.02153 L -0.02643 0.02176 " pathEditMode="relative" rAng="0" ptsTypes="AAAAAAAA">
                                      <p:cBhvr>
                                        <p:cTn id="551" dur="20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620"/>
                                    </p:animMotion>
                                  </p:childTnLst>
                                </p:cTn>
                              </p:par>
                              <p:par>
                                <p:cTn id="552" presetID="0" presetClass="path" presetSubtype="0" accel="50000" decel="50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0.0276 0.02709 L -0.0276 0.02732 C -0.02656 0.02801 -0.01783 0.03773 -0.01315 0.03681 C -0.00924 0.03588 -0.00559 0.0338 -0.00182 0.03264 C -0.00039 0.02824 0.00196 0.02246 0.00196 0.0176 C 0.00196 0.01528 0.00118 0.01343 0.00079 0.01111 C 0.00066 0.01019 0.00039 0.00857 0.00039 0.0088 L 0.00039 0.00857 " pathEditMode="relative" rAng="0" ptsTypes="AAAAAAAA">
                                      <p:cBhvr>
                                        <p:cTn id="553" dur="20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-440"/>
                                    </p:animMotion>
                                  </p:childTnLst>
                                </p:cTn>
                              </p:par>
                              <p:par>
                                <p:cTn id="554" presetID="0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2.91667E-6 -3.7037E-7 L -2.91667E-6 0.00023 C 0.00495 -0.00116 0.01003 -0.00139 0.01498 -0.00278 C 0.01836 -0.00393 0.02188 -0.00602 0.02474 -0.00833 C 0.02578 -0.00926 0.02644 -0.0125 0.02644 -0.01227 L 0.02644 -0.0125 " pathEditMode="relative" rAng="0" ptsTypes="AAAAAA">
                                      <p:cBhvr>
                                        <p:cTn id="555" dur="2000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625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0" presetClass="path" presetSubtype="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02644 -0.0125 L 0.02644 -0.01227 C 0.02422 -0.00579 0.02357 0.00232 0.02019 0.0081 C 0.01875 0.01042 0.00547 0.00764 0.00456 0.00741 L -2.91667E-6 0.00556 L -2.91667E-6 0.00579 " pathEditMode="relative" rAng="0" ptsTypes="AAAAAA">
                                      <p:cBhvr>
                                        <p:cTn id="557" dur="2000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1065"/>
                                    </p:animMotion>
                                  </p:childTnLst>
                                </p:cTn>
                              </p:par>
                              <p:par>
                                <p:cTn id="558" presetID="0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2.91667E-6 -3.7037E-7 L -2.91667E-6 0.00023 C 0.00573 0.00023 0.01237 0.00417 0.01758 0.00069 C 0.02214 -0.00231 0.02539 -0.01667 0.02539 -0.01643 L 0.02539 -0.01667 " pathEditMode="relative" rAng="0" ptsTypes="AAAAA">
                                      <p:cBhvr>
                                        <p:cTn id="559" dur="1500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741"/>
                                    </p:animMotion>
                                  </p:childTnLst>
                                </p:cTn>
                              </p:par>
                              <p:par>
                                <p:cTn id="560" presetID="0" presetClass="path" presetSubtype="0" accel="50000" decel="50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Motion origin="layout" path="M 0.02644 -0.0125 L 0.02644 -0.01227 C 0.02657 -0.01042 0.02709 -0.00856 0.02709 -0.00625 C 0.02709 -0.00417 0.02696 -0.00231 0.02644 -0.00023 C 0.02591 0.00185 0.02461 0.00185 0.02331 0.00255 C 0.01953 0.00486 0.02292 0.00347 0.01875 0.00486 C 0.01823 0.00532 0.01771 0.00579 0.01706 0.00602 C 0.01407 0.00787 0.01276 0.00764 0.00938 0.0081 C 0.00612 0.00972 0.00834 0.00903 0.00261 0.00903 L 0.00261 0.00926 " pathEditMode="relative" rAng="0" ptsTypes="AAAAAAAAAA">
                                      <p:cBhvr>
                                        <p:cTn id="561" dur="1500" fill="hold"/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10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10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10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1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10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10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10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10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10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10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10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10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1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10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613" grpId="0"/>
      <p:bldP spid="1626" grpId="0"/>
      <p:bldP spid="1627" grpId="0"/>
      <p:bldP spid="1628" grpId="0"/>
      <p:bldP spid="16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056" y="1944128"/>
            <a:ext cx="7560840" cy="48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051" y="78429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err="1"/>
              <a:t>fmd</a:t>
            </a:r>
            <a:r>
              <a:rPr lang="en-US" dirty="0"/>
              <a:t> milk collection concept in Switzerland </a:t>
            </a:r>
            <a:endParaRPr lang="en-GB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6662">
            <a:off x="7501317" y="3551297"/>
            <a:ext cx="965387" cy="461308"/>
          </a:xfrm>
          <a:prstGeom prst="rect">
            <a:avLst/>
          </a:prstGeom>
        </p:spPr>
      </p:pic>
      <p:pic>
        <p:nvPicPr>
          <p:cNvPr id="30" name="Picture 4" descr="http://www.ablefood.asia/images/general/fra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1094" y="1789831"/>
            <a:ext cx="9334500" cy="5328592"/>
          </a:xfrm>
          <a:prstGeom prst="rect">
            <a:avLst/>
          </a:prstGeom>
          <a:noFill/>
        </p:spPr>
      </p:pic>
      <p:pic>
        <p:nvPicPr>
          <p:cNvPr id="31" name="Picture 2" descr="Scheune, Bauernhof, Rot, Bauernhaus, Landschaf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89" y="4416218"/>
            <a:ext cx="1986608" cy="194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Gruppieren 103"/>
          <p:cNvGrpSpPr/>
          <p:nvPr/>
        </p:nvGrpSpPr>
        <p:grpSpPr>
          <a:xfrm>
            <a:off x="5424344" y="4497186"/>
            <a:ext cx="1745231" cy="1865479"/>
            <a:chOff x="5424344" y="4497186"/>
            <a:chExt cx="1745231" cy="1865479"/>
          </a:xfrm>
        </p:grpSpPr>
        <p:grpSp>
          <p:nvGrpSpPr>
            <p:cNvPr id="103" name="Gruppieren 102"/>
            <p:cNvGrpSpPr/>
            <p:nvPr/>
          </p:nvGrpSpPr>
          <p:grpSpPr>
            <a:xfrm>
              <a:off x="5424344" y="4497186"/>
              <a:ext cx="1745231" cy="1865479"/>
              <a:chOff x="5424344" y="4497186"/>
              <a:chExt cx="1745231" cy="1865479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5424344" y="4497186"/>
                <a:ext cx="1745231" cy="1863561"/>
                <a:chOff x="5424344" y="4497186"/>
                <a:chExt cx="1745231" cy="1863561"/>
              </a:xfrm>
            </p:grpSpPr>
            <p:sp>
              <p:nvSpPr>
                <p:cNvPr id="6" name="Rechteck 5"/>
                <p:cNvSpPr/>
                <p:nvPr/>
              </p:nvSpPr>
              <p:spPr>
                <a:xfrm>
                  <a:off x="5424344" y="5411585"/>
                  <a:ext cx="1745231" cy="949162"/>
                </a:xfrm>
                <a:prstGeom prst="rect">
                  <a:avLst/>
                </a:prstGeom>
                <a:solidFill>
                  <a:srgbClr val="00B05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7" name="Trapezoid 6"/>
                <p:cNvSpPr/>
                <p:nvPr/>
              </p:nvSpPr>
              <p:spPr>
                <a:xfrm>
                  <a:off x="5431887" y="4883728"/>
                  <a:ext cx="1733532" cy="527826"/>
                </a:xfrm>
                <a:prstGeom prst="trapezoid">
                  <a:avLst>
                    <a:gd name="adj" fmla="val 55894"/>
                  </a:avLst>
                </a:prstGeom>
                <a:solidFill>
                  <a:srgbClr val="00B05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8" name="Gleichschenkliges Dreieck 7"/>
                <p:cNvSpPr/>
                <p:nvPr/>
              </p:nvSpPr>
              <p:spPr>
                <a:xfrm>
                  <a:off x="5744095" y="4497186"/>
                  <a:ext cx="1118061" cy="386513"/>
                </a:xfrm>
                <a:prstGeom prst="triangle">
                  <a:avLst>
                    <a:gd name="adj" fmla="val 49628"/>
                  </a:avLst>
                </a:prstGeom>
                <a:solidFill>
                  <a:srgbClr val="00B05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cxnSp>
            <p:nvCxnSpPr>
              <p:cNvPr id="5" name="Gerader Verbinder 4"/>
              <p:cNvCxnSpPr/>
              <p:nvPr/>
            </p:nvCxnSpPr>
            <p:spPr>
              <a:xfrm>
                <a:off x="7082444" y="5257800"/>
                <a:ext cx="0" cy="110449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/>
              <p:cNvCxnSpPr/>
              <p:nvPr/>
            </p:nvCxnSpPr>
            <p:spPr>
              <a:xfrm>
                <a:off x="7165419" y="5407397"/>
                <a:ext cx="1" cy="95073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/>
              <p:cNvCxnSpPr/>
              <p:nvPr/>
            </p:nvCxnSpPr>
            <p:spPr>
              <a:xfrm>
                <a:off x="6991004" y="5099858"/>
                <a:ext cx="2776" cy="126088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/>
              <p:cNvCxnSpPr/>
              <p:nvPr/>
            </p:nvCxnSpPr>
            <p:spPr>
              <a:xfrm>
                <a:off x="6898261" y="4934886"/>
                <a:ext cx="5926" cy="142472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/>
              <p:cNvCxnSpPr/>
              <p:nvPr/>
            </p:nvCxnSpPr>
            <p:spPr>
              <a:xfrm>
                <a:off x="6819331" y="4850476"/>
                <a:ext cx="5926" cy="151218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/>
              <p:cNvCxnSpPr/>
              <p:nvPr/>
            </p:nvCxnSpPr>
            <p:spPr>
              <a:xfrm>
                <a:off x="5776328" y="4849330"/>
                <a:ext cx="5926" cy="151218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/>
              <p:cNvCxnSpPr/>
              <p:nvPr/>
            </p:nvCxnSpPr>
            <p:spPr>
              <a:xfrm flipH="1">
                <a:off x="5689198" y="4943924"/>
                <a:ext cx="2681" cy="139759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/>
              <p:cNvCxnSpPr/>
              <p:nvPr/>
            </p:nvCxnSpPr>
            <p:spPr>
              <a:xfrm>
                <a:off x="5600152" y="5101132"/>
                <a:ext cx="2776" cy="126088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/>
              <p:cNvCxnSpPr>
                <a:endCxn id="61" idx="3"/>
              </p:cNvCxnSpPr>
              <p:nvPr/>
            </p:nvCxnSpPr>
            <p:spPr>
              <a:xfrm>
                <a:off x="5516143" y="5250140"/>
                <a:ext cx="18009" cy="107146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/>
              <p:cNvCxnSpPr/>
              <p:nvPr/>
            </p:nvCxnSpPr>
            <p:spPr>
              <a:xfrm>
                <a:off x="6034388" y="4676352"/>
                <a:ext cx="652" cy="78095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/>
              <p:cNvCxnSpPr/>
              <p:nvPr/>
            </p:nvCxnSpPr>
            <p:spPr>
              <a:xfrm>
                <a:off x="6563820" y="4676352"/>
                <a:ext cx="652" cy="78095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/>
              <p:cNvCxnSpPr/>
              <p:nvPr/>
            </p:nvCxnSpPr>
            <p:spPr>
              <a:xfrm flipH="1">
                <a:off x="6646419" y="4731572"/>
                <a:ext cx="600" cy="72573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/>
              <p:cNvCxnSpPr/>
              <p:nvPr/>
            </p:nvCxnSpPr>
            <p:spPr>
              <a:xfrm flipH="1">
                <a:off x="5946990" y="4734124"/>
                <a:ext cx="600" cy="725733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H="1">
                <a:off x="5864396" y="4798272"/>
                <a:ext cx="2622" cy="66158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/>
              <p:cNvCxnSpPr/>
              <p:nvPr/>
            </p:nvCxnSpPr>
            <p:spPr>
              <a:xfrm>
                <a:off x="6726622" y="4791257"/>
                <a:ext cx="131" cy="66744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H="1">
                <a:off x="6473080" y="5147641"/>
                <a:ext cx="3090" cy="30966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H="1">
                <a:off x="6384405" y="5147641"/>
                <a:ext cx="3090" cy="30966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H="1">
                <a:off x="6290873" y="5146267"/>
                <a:ext cx="3090" cy="30966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82"/>
              <p:cNvCxnSpPr/>
              <p:nvPr/>
            </p:nvCxnSpPr>
            <p:spPr>
              <a:xfrm flipH="1">
                <a:off x="6202031" y="5149033"/>
                <a:ext cx="3090" cy="30966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H="1">
                <a:off x="6117006" y="5150410"/>
                <a:ext cx="3090" cy="30966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>
                <a:off x="6300975" y="4502062"/>
                <a:ext cx="871" cy="277947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/>
              <p:cNvCxnSpPr/>
              <p:nvPr/>
            </p:nvCxnSpPr>
            <p:spPr>
              <a:xfrm flipH="1">
                <a:off x="6207588" y="4547957"/>
                <a:ext cx="6796" cy="231356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2" name="Gerader Verbinder 91"/>
              <p:cNvCxnSpPr/>
              <p:nvPr/>
            </p:nvCxnSpPr>
            <p:spPr>
              <a:xfrm flipH="1">
                <a:off x="6392678" y="4547957"/>
                <a:ext cx="3217" cy="23205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3" name="Gerader Verbinder 92"/>
              <p:cNvCxnSpPr/>
              <p:nvPr/>
            </p:nvCxnSpPr>
            <p:spPr>
              <a:xfrm flipH="1">
                <a:off x="6474625" y="4616117"/>
                <a:ext cx="3216" cy="168566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/>
              <p:cNvCxnSpPr/>
              <p:nvPr/>
            </p:nvCxnSpPr>
            <p:spPr>
              <a:xfrm>
                <a:off x="6112115" y="4619407"/>
                <a:ext cx="3400" cy="160602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70" name="Gerader Verbinder 69"/>
            <p:cNvCxnSpPr/>
            <p:nvPr/>
          </p:nvCxnSpPr>
          <p:spPr>
            <a:xfrm>
              <a:off x="5424788" y="5412006"/>
              <a:ext cx="0" cy="91420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07470" y="2758615"/>
            <a:ext cx="257176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2060558" y="2078173"/>
            <a:ext cx="659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Why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it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important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control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raw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milk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collection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trade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transport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routes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milk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during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a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fmd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outbreak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? 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257346" y="3323904"/>
            <a:ext cx="6398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000000"/>
                </a:solidFill>
                <a:latin typeface="Arial"/>
              </a:rPr>
              <a:t>Raw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milk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affected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animals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contagious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  <a:latin typeface="Arial"/>
              </a:rPr>
              <a:t>    </a:t>
            </a:r>
            <a:r>
              <a:rPr lang="de-CH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fmd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virus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can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spread through milk trucks </a:t>
            </a:r>
            <a:br>
              <a:rPr lang="en-US" sz="2400" dirty="0">
                <a:solidFill>
                  <a:srgbClr val="000000"/>
                </a:solidFill>
                <a:latin typeface="Arial"/>
              </a:rPr>
            </a:br>
            <a:r>
              <a:rPr lang="en-US" sz="2400" dirty="0">
                <a:solidFill>
                  <a:srgbClr val="000000"/>
                </a:solidFill>
                <a:latin typeface="Arial"/>
              </a:rPr>
              <a:t>or circulate through contacts at milk collection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centres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or dairies. 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 </a:t>
            </a: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856975" y="5542179"/>
            <a:ext cx="1928763" cy="86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46" y="3947148"/>
            <a:ext cx="462033" cy="443914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25" y="5668249"/>
            <a:ext cx="219524" cy="21091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09" y="5668249"/>
            <a:ext cx="219524" cy="21091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09" y="5668249"/>
            <a:ext cx="219524" cy="210915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3" y="6225709"/>
            <a:ext cx="81484" cy="78288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04" y="6239608"/>
            <a:ext cx="81484" cy="78288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64" y="6239608"/>
            <a:ext cx="81484" cy="78288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29" y="6196438"/>
            <a:ext cx="81484" cy="78288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4" y="6220383"/>
            <a:ext cx="81484" cy="78288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68" y="6196438"/>
            <a:ext cx="81484" cy="7828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82" y="5659880"/>
            <a:ext cx="219524" cy="210915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78" y="6263234"/>
            <a:ext cx="81484" cy="78288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07" y="6263234"/>
            <a:ext cx="81484" cy="78288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59" y="6271536"/>
            <a:ext cx="81484" cy="78288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24" y="6271536"/>
            <a:ext cx="81484" cy="78288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76" y="6263876"/>
            <a:ext cx="81484" cy="78288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93" y="6257410"/>
            <a:ext cx="81484" cy="78288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4695836" y="5938283"/>
            <a:ext cx="1099521" cy="375431"/>
            <a:chOff x="4688958" y="5938283"/>
            <a:chExt cx="1099521" cy="375431"/>
          </a:xfrm>
        </p:grpSpPr>
        <p:sp>
          <p:nvSpPr>
            <p:cNvPr id="2" name="Rechteck 1"/>
            <p:cNvSpPr/>
            <p:nvPr/>
          </p:nvSpPr>
          <p:spPr>
            <a:xfrm>
              <a:off x="4688958" y="5938283"/>
              <a:ext cx="531628" cy="254288"/>
            </a:xfrm>
            <a:prstGeom prst="rect">
              <a:avLst/>
            </a:prstGeom>
            <a:gradFill flip="none" rotWithShape="1">
              <a:gsLst>
                <a:gs pos="0">
                  <a:srgbClr val="CDC7BC">
                    <a:shade val="30000"/>
                    <a:satMod val="115000"/>
                  </a:srgbClr>
                </a:gs>
                <a:gs pos="50000">
                  <a:srgbClr val="CDC7BC">
                    <a:shade val="67500"/>
                    <a:satMod val="115000"/>
                  </a:srgbClr>
                </a:gs>
                <a:gs pos="100000">
                  <a:srgbClr val="CDC7B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5094515" y="6202680"/>
              <a:ext cx="693964" cy="111034"/>
              <a:chOff x="5094515" y="6202680"/>
              <a:chExt cx="693964" cy="111034"/>
            </a:xfrm>
          </p:grpSpPr>
          <p:sp>
            <p:nvSpPr>
              <p:cNvPr id="10" name="Freihandform 9"/>
              <p:cNvSpPr/>
              <p:nvPr/>
            </p:nvSpPr>
            <p:spPr>
              <a:xfrm>
                <a:off x="5094515" y="6202680"/>
                <a:ext cx="45719" cy="45719"/>
              </a:xfrm>
              <a:custGeom>
                <a:avLst/>
                <a:gdLst>
                  <a:gd name="connsiteX0" fmla="*/ 0 w 35387"/>
                  <a:gd name="connsiteY0" fmla="*/ 0 h 32657"/>
                  <a:gd name="connsiteX1" fmla="*/ 0 w 35387"/>
                  <a:gd name="connsiteY1" fmla="*/ 0 h 32657"/>
                  <a:gd name="connsiteX2" fmla="*/ 16329 w 35387"/>
                  <a:gd name="connsiteY2" fmla="*/ 29936 h 32657"/>
                  <a:gd name="connsiteX3" fmla="*/ 24493 w 35387"/>
                  <a:gd name="connsiteY3" fmla="*/ 32657 h 32657"/>
                  <a:gd name="connsiteX4" fmla="*/ 32657 w 35387"/>
                  <a:gd name="connsiteY4" fmla="*/ 29936 h 32657"/>
                  <a:gd name="connsiteX5" fmla="*/ 32657 w 35387"/>
                  <a:gd name="connsiteY5" fmla="*/ 13607 h 32657"/>
                  <a:gd name="connsiteX6" fmla="*/ 24493 w 35387"/>
                  <a:gd name="connsiteY6" fmla="*/ 8164 h 32657"/>
                  <a:gd name="connsiteX7" fmla="*/ 0 w 35387"/>
                  <a:gd name="connsiteY7" fmla="*/ 0 h 3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87" h="32657">
                    <a:moveTo>
                      <a:pt x="0" y="0"/>
                    </a:moveTo>
                    <a:lnTo>
                      <a:pt x="0" y="0"/>
                    </a:lnTo>
                    <a:cubicBezTo>
                      <a:pt x="6511" y="19532"/>
                      <a:pt x="2025" y="22784"/>
                      <a:pt x="16329" y="29936"/>
                    </a:cubicBezTo>
                    <a:cubicBezTo>
                      <a:pt x="18895" y="31219"/>
                      <a:pt x="21772" y="31750"/>
                      <a:pt x="24493" y="32657"/>
                    </a:cubicBezTo>
                    <a:cubicBezTo>
                      <a:pt x="27214" y="31750"/>
                      <a:pt x="30629" y="31964"/>
                      <a:pt x="32657" y="29936"/>
                    </a:cubicBezTo>
                    <a:cubicBezTo>
                      <a:pt x="36690" y="25903"/>
                      <a:pt x="35883" y="17640"/>
                      <a:pt x="32657" y="13607"/>
                    </a:cubicBezTo>
                    <a:cubicBezTo>
                      <a:pt x="30614" y="11053"/>
                      <a:pt x="27482" y="9492"/>
                      <a:pt x="24493" y="8164"/>
                    </a:cubicBezTo>
                    <a:cubicBezTo>
                      <a:pt x="10310" y="1860"/>
                      <a:pt x="4082" y="1361"/>
                      <a:pt x="0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" name="Freihandform 10"/>
              <p:cNvSpPr/>
              <p:nvPr/>
            </p:nvSpPr>
            <p:spPr>
              <a:xfrm>
                <a:off x="5102679" y="6242958"/>
                <a:ext cx="54429" cy="24493"/>
              </a:xfrm>
              <a:custGeom>
                <a:avLst/>
                <a:gdLst>
                  <a:gd name="connsiteX0" fmla="*/ 0 w 54429"/>
                  <a:gd name="connsiteY0" fmla="*/ 0 h 24493"/>
                  <a:gd name="connsiteX1" fmla="*/ 0 w 54429"/>
                  <a:gd name="connsiteY1" fmla="*/ 0 h 24493"/>
                  <a:gd name="connsiteX2" fmla="*/ 38100 w 54429"/>
                  <a:gd name="connsiteY2" fmla="*/ 2721 h 24493"/>
                  <a:gd name="connsiteX3" fmla="*/ 46264 w 54429"/>
                  <a:gd name="connsiteY3" fmla="*/ 8164 h 24493"/>
                  <a:gd name="connsiteX4" fmla="*/ 54429 w 54429"/>
                  <a:gd name="connsiteY4" fmla="*/ 10886 h 24493"/>
                  <a:gd name="connsiteX5" fmla="*/ 51707 w 54429"/>
                  <a:gd name="connsiteY5" fmla="*/ 19050 h 24493"/>
                  <a:gd name="connsiteX6" fmla="*/ 35379 w 54429"/>
                  <a:gd name="connsiteY6" fmla="*/ 24493 h 24493"/>
                  <a:gd name="connsiteX7" fmla="*/ 0 w 54429"/>
                  <a:gd name="connsiteY7" fmla="*/ 0 h 2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429" h="24493">
                    <a:moveTo>
                      <a:pt x="0" y="0"/>
                    </a:moveTo>
                    <a:lnTo>
                      <a:pt x="0" y="0"/>
                    </a:lnTo>
                    <a:cubicBezTo>
                      <a:pt x="12700" y="907"/>
                      <a:pt x="25561" y="508"/>
                      <a:pt x="38100" y="2721"/>
                    </a:cubicBezTo>
                    <a:cubicBezTo>
                      <a:pt x="41321" y="3289"/>
                      <a:pt x="43339" y="6701"/>
                      <a:pt x="46264" y="8164"/>
                    </a:cubicBezTo>
                    <a:cubicBezTo>
                      <a:pt x="48830" y="9447"/>
                      <a:pt x="51707" y="9979"/>
                      <a:pt x="54429" y="10886"/>
                    </a:cubicBezTo>
                    <a:cubicBezTo>
                      <a:pt x="53522" y="13607"/>
                      <a:pt x="54041" y="17383"/>
                      <a:pt x="51707" y="19050"/>
                    </a:cubicBezTo>
                    <a:cubicBezTo>
                      <a:pt x="47039" y="22385"/>
                      <a:pt x="35379" y="24493"/>
                      <a:pt x="35379" y="24493"/>
                    </a:cubicBezTo>
                    <a:cubicBezTo>
                      <a:pt x="13789" y="21408"/>
                      <a:pt x="5896" y="4082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rgbClr val="555555"/>
                  </a:gs>
                  <a:gs pos="81000">
                    <a:srgbClr val="878787">
                      <a:tint val="44500"/>
                      <a:satMod val="160000"/>
                    </a:srgbClr>
                  </a:gs>
                  <a:gs pos="100000">
                    <a:srgbClr val="878787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5119007" y="6253843"/>
                <a:ext cx="571500" cy="59871"/>
              </a:xfrm>
              <a:custGeom>
                <a:avLst/>
                <a:gdLst>
                  <a:gd name="connsiteX0" fmla="*/ 0 w 571500"/>
                  <a:gd name="connsiteY0" fmla="*/ 0 h 59871"/>
                  <a:gd name="connsiteX1" fmla="*/ 0 w 571500"/>
                  <a:gd name="connsiteY1" fmla="*/ 0 h 59871"/>
                  <a:gd name="connsiteX2" fmla="*/ 8164 w 571500"/>
                  <a:gd name="connsiteY2" fmla="*/ 21771 h 59871"/>
                  <a:gd name="connsiteX3" fmla="*/ 16329 w 571500"/>
                  <a:gd name="connsiteY3" fmla="*/ 27214 h 59871"/>
                  <a:gd name="connsiteX4" fmla="*/ 21772 w 571500"/>
                  <a:gd name="connsiteY4" fmla="*/ 35378 h 59871"/>
                  <a:gd name="connsiteX5" fmla="*/ 29936 w 571500"/>
                  <a:gd name="connsiteY5" fmla="*/ 38100 h 59871"/>
                  <a:gd name="connsiteX6" fmla="*/ 38100 w 571500"/>
                  <a:gd name="connsiteY6" fmla="*/ 43543 h 59871"/>
                  <a:gd name="connsiteX7" fmla="*/ 59872 w 571500"/>
                  <a:gd name="connsiteY7" fmla="*/ 48986 h 59871"/>
                  <a:gd name="connsiteX8" fmla="*/ 114300 w 571500"/>
                  <a:gd name="connsiteY8" fmla="*/ 54428 h 59871"/>
                  <a:gd name="connsiteX9" fmla="*/ 179614 w 571500"/>
                  <a:gd name="connsiteY9" fmla="*/ 57150 h 59871"/>
                  <a:gd name="connsiteX10" fmla="*/ 187779 w 571500"/>
                  <a:gd name="connsiteY10" fmla="*/ 59871 h 59871"/>
                  <a:gd name="connsiteX11" fmla="*/ 280307 w 571500"/>
                  <a:gd name="connsiteY11" fmla="*/ 57150 h 59871"/>
                  <a:gd name="connsiteX12" fmla="*/ 307522 w 571500"/>
                  <a:gd name="connsiteY12" fmla="*/ 54428 h 59871"/>
                  <a:gd name="connsiteX13" fmla="*/ 443593 w 571500"/>
                  <a:gd name="connsiteY13" fmla="*/ 51707 h 59871"/>
                  <a:gd name="connsiteX14" fmla="*/ 476250 w 571500"/>
                  <a:gd name="connsiteY14" fmla="*/ 48986 h 59871"/>
                  <a:gd name="connsiteX15" fmla="*/ 495300 w 571500"/>
                  <a:gd name="connsiteY15" fmla="*/ 46264 h 59871"/>
                  <a:gd name="connsiteX16" fmla="*/ 508907 w 571500"/>
                  <a:gd name="connsiteY16" fmla="*/ 43543 h 59871"/>
                  <a:gd name="connsiteX17" fmla="*/ 555172 w 571500"/>
                  <a:gd name="connsiteY17" fmla="*/ 40821 h 59871"/>
                  <a:gd name="connsiteX18" fmla="*/ 563336 w 571500"/>
                  <a:gd name="connsiteY18" fmla="*/ 38100 h 59871"/>
                  <a:gd name="connsiteX19" fmla="*/ 571500 w 571500"/>
                  <a:gd name="connsiteY19" fmla="*/ 21771 h 59871"/>
                  <a:gd name="connsiteX20" fmla="*/ 525236 w 571500"/>
                  <a:gd name="connsiteY20" fmla="*/ 21771 h 59871"/>
                  <a:gd name="connsiteX21" fmla="*/ 511629 w 571500"/>
                  <a:gd name="connsiteY21" fmla="*/ 24493 h 59871"/>
                  <a:gd name="connsiteX22" fmla="*/ 372836 w 571500"/>
                  <a:gd name="connsiteY22" fmla="*/ 29936 h 59871"/>
                  <a:gd name="connsiteX23" fmla="*/ 253093 w 571500"/>
                  <a:gd name="connsiteY23" fmla="*/ 29936 h 59871"/>
                  <a:gd name="connsiteX24" fmla="*/ 195943 w 571500"/>
                  <a:gd name="connsiteY24" fmla="*/ 32657 h 59871"/>
                  <a:gd name="connsiteX25" fmla="*/ 70757 w 571500"/>
                  <a:gd name="connsiteY25" fmla="*/ 29936 h 59871"/>
                  <a:gd name="connsiteX26" fmla="*/ 54429 w 571500"/>
                  <a:gd name="connsiteY26" fmla="*/ 24493 h 59871"/>
                  <a:gd name="connsiteX27" fmla="*/ 29936 w 571500"/>
                  <a:gd name="connsiteY27" fmla="*/ 13607 h 59871"/>
                  <a:gd name="connsiteX28" fmla="*/ 21772 w 571500"/>
                  <a:gd name="connsiteY28" fmla="*/ 10886 h 59871"/>
                  <a:gd name="connsiteX29" fmla="*/ 0 w 571500"/>
                  <a:gd name="connsiteY29" fmla="*/ 0 h 5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500" h="59871">
                    <a:moveTo>
                      <a:pt x="0" y="0"/>
                    </a:moveTo>
                    <a:lnTo>
                      <a:pt x="0" y="0"/>
                    </a:lnTo>
                    <a:cubicBezTo>
                      <a:pt x="2721" y="7257"/>
                      <a:pt x="4176" y="15125"/>
                      <a:pt x="8164" y="21771"/>
                    </a:cubicBezTo>
                    <a:cubicBezTo>
                      <a:pt x="9847" y="24576"/>
                      <a:pt x="14016" y="24901"/>
                      <a:pt x="16329" y="27214"/>
                    </a:cubicBezTo>
                    <a:cubicBezTo>
                      <a:pt x="18642" y="29527"/>
                      <a:pt x="19218" y="33335"/>
                      <a:pt x="21772" y="35378"/>
                    </a:cubicBezTo>
                    <a:cubicBezTo>
                      <a:pt x="24012" y="37170"/>
                      <a:pt x="27370" y="36817"/>
                      <a:pt x="29936" y="38100"/>
                    </a:cubicBezTo>
                    <a:cubicBezTo>
                      <a:pt x="32861" y="39563"/>
                      <a:pt x="35026" y="42425"/>
                      <a:pt x="38100" y="43543"/>
                    </a:cubicBezTo>
                    <a:cubicBezTo>
                      <a:pt x="45130" y="46100"/>
                      <a:pt x="52615" y="47172"/>
                      <a:pt x="59872" y="48986"/>
                    </a:cubicBezTo>
                    <a:cubicBezTo>
                      <a:pt x="84104" y="55044"/>
                      <a:pt x="69984" y="52212"/>
                      <a:pt x="114300" y="54428"/>
                    </a:cubicBezTo>
                    <a:lnTo>
                      <a:pt x="179614" y="57150"/>
                    </a:lnTo>
                    <a:cubicBezTo>
                      <a:pt x="182336" y="58057"/>
                      <a:pt x="184910" y="59871"/>
                      <a:pt x="187779" y="59871"/>
                    </a:cubicBezTo>
                    <a:cubicBezTo>
                      <a:pt x="218635" y="59871"/>
                      <a:pt x="249483" y="58551"/>
                      <a:pt x="280307" y="57150"/>
                    </a:cubicBezTo>
                    <a:cubicBezTo>
                      <a:pt x="289415" y="56736"/>
                      <a:pt x="298410" y="54732"/>
                      <a:pt x="307522" y="54428"/>
                    </a:cubicBezTo>
                    <a:cubicBezTo>
                      <a:pt x="352863" y="52917"/>
                      <a:pt x="398236" y="52614"/>
                      <a:pt x="443593" y="51707"/>
                    </a:cubicBezTo>
                    <a:cubicBezTo>
                      <a:pt x="454479" y="50800"/>
                      <a:pt x="465387" y="50130"/>
                      <a:pt x="476250" y="48986"/>
                    </a:cubicBezTo>
                    <a:cubicBezTo>
                      <a:pt x="482629" y="48314"/>
                      <a:pt x="488973" y="47319"/>
                      <a:pt x="495300" y="46264"/>
                    </a:cubicBezTo>
                    <a:cubicBezTo>
                      <a:pt x="499863" y="45504"/>
                      <a:pt x="504301" y="43962"/>
                      <a:pt x="508907" y="43543"/>
                    </a:cubicBezTo>
                    <a:cubicBezTo>
                      <a:pt x="524292" y="42144"/>
                      <a:pt x="539750" y="41728"/>
                      <a:pt x="555172" y="40821"/>
                    </a:cubicBezTo>
                    <a:cubicBezTo>
                      <a:pt x="557893" y="39914"/>
                      <a:pt x="561096" y="39892"/>
                      <a:pt x="563336" y="38100"/>
                    </a:cubicBezTo>
                    <a:cubicBezTo>
                      <a:pt x="568133" y="34263"/>
                      <a:pt x="569707" y="27150"/>
                      <a:pt x="571500" y="21771"/>
                    </a:cubicBezTo>
                    <a:cubicBezTo>
                      <a:pt x="551969" y="15262"/>
                      <a:pt x="563036" y="17792"/>
                      <a:pt x="525236" y="21771"/>
                    </a:cubicBezTo>
                    <a:cubicBezTo>
                      <a:pt x="520636" y="22255"/>
                      <a:pt x="516248" y="24246"/>
                      <a:pt x="511629" y="24493"/>
                    </a:cubicBezTo>
                    <a:cubicBezTo>
                      <a:pt x="465395" y="26970"/>
                      <a:pt x="372836" y="29936"/>
                      <a:pt x="372836" y="29936"/>
                    </a:cubicBezTo>
                    <a:cubicBezTo>
                      <a:pt x="325576" y="41749"/>
                      <a:pt x="376949" y="29936"/>
                      <a:pt x="253093" y="29936"/>
                    </a:cubicBezTo>
                    <a:cubicBezTo>
                      <a:pt x="234021" y="29936"/>
                      <a:pt x="214993" y="31750"/>
                      <a:pt x="195943" y="32657"/>
                    </a:cubicBezTo>
                    <a:cubicBezTo>
                      <a:pt x="154214" y="31750"/>
                      <a:pt x="112426" y="32340"/>
                      <a:pt x="70757" y="29936"/>
                    </a:cubicBezTo>
                    <a:cubicBezTo>
                      <a:pt x="65029" y="29606"/>
                      <a:pt x="54429" y="24493"/>
                      <a:pt x="54429" y="24493"/>
                    </a:cubicBezTo>
                    <a:cubicBezTo>
                      <a:pt x="41491" y="15868"/>
                      <a:pt x="49366" y="20084"/>
                      <a:pt x="29936" y="13607"/>
                    </a:cubicBezTo>
                    <a:cubicBezTo>
                      <a:pt x="27215" y="12700"/>
                      <a:pt x="24641" y="10886"/>
                      <a:pt x="21772" y="1088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88888"/>
                  </a:gs>
                  <a:gs pos="28000">
                    <a:srgbClr val="434343"/>
                  </a:gs>
                  <a:gs pos="74000">
                    <a:srgbClr val="66666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3" name="Freihandform 12"/>
              <p:cNvSpPr/>
              <p:nvPr/>
            </p:nvSpPr>
            <p:spPr>
              <a:xfrm>
                <a:off x="5679621" y="6265600"/>
                <a:ext cx="108858" cy="37591"/>
              </a:xfrm>
              <a:custGeom>
                <a:avLst/>
                <a:gdLst>
                  <a:gd name="connsiteX0" fmla="*/ 0 w 108858"/>
                  <a:gd name="connsiteY0" fmla="*/ 10014 h 37591"/>
                  <a:gd name="connsiteX1" fmla="*/ 0 w 108858"/>
                  <a:gd name="connsiteY1" fmla="*/ 10014 h 37591"/>
                  <a:gd name="connsiteX2" fmla="*/ 5443 w 108858"/>
                  <a:gd name="connsiteY2" fmla="*/ 34507 h 37591"/>
                  <a:gd name="connsiteX3" fmla="*/ 108858 w 108858"/>
                  <a:gd name="connsiteY3" fmla="*/ 26342 h 37591"/>
                  <a:gd name="connsiteX4" fmla="*/ 0 w 108858"/>
                  <a:gd name="connsiteY4" fmla="*/ 10014 h 3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58" h="37591">
                    <a:moveTo>
                      <a:pt x="0" y="10014"/>
                    </a:moveTo>
                    <a:lnTo>
                      <a:pt x="0" y="10014"/>
                    </a:lnTo>
                    <a:cubicBezTo>
                      <a:pt x="1814" y="18178"/>
                      <a:pt x="-2655" y="32417"/>
                      <a:pt x="5443" y="34507"/>
                    </a:cubicBezTo>
                    <a:cubicBezTo>
                      <a:pt x="34703" y="42058"/>
                      <a:pt x="76825" y="34352"/>
                      <a:pt x="108858" y="26342"/>
                    </a:cubicBezTo>
                    <a:cubicBezTo>
                      <a:pt x="100617" y="-23093"/>
                      <a:pt x="18143" y="12735"/>
                      <a:pt x="0" y="10014"/>
                    </a:cubicBezTo>
                    <a:close/>
                  </a:path>
                </a:pathLst>
              </a:custGeom>
              <a:gradFill flip="none" rotWithShape="1">
                <a:gsLst>
                  <a:gs pos="8000">
                    <a:srgbClr val="939393"/>
                  </a:gs>
                  <a:gs pos="3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74647" y="6187945"/>
              <a:ext cx="66247" cy="19389"/>
            </a:xfrm>
            <a:prstGeom prst="rect">
              <a:avLst/>
            </a:prstGeom>
          </p:spPr>
        </p:pic>
      </p:grpSp>
      <p:pic>
        <p:nvPicPr>
          <p:cNvPr id="53" name="Grafik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00" y="6256765"/>
            <a:ext cx="81484" cy="78288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68" y="6282459"/>
            <a:ext cx="81484" cy="78288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22" y="6239608"/>
            <a:ext cx="81484" cy="78288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41" y="6223607"/>
            <a:ext cx="81484" cy="78288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18" y="6282459"/>
            <a:ext cx="81484" cy="78288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5777343" y="5491930"/>
            <a:ext cx="1001219" cy="852129"/>
            <a:chOff x="5783109" y="5491965"/>
            <a:chExt cx="1001219" cy="852129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12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791180" y="5491965"/>
              <a:ext cx="993148" cy="85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83109" y="6275502"/>
              <a:ext cx="223484" cy="16555"/>
            </a:xfrm>
            <a:prstGeom prst="rect">
              <a:avLst/>
            </a:prstGeom>
          </p:spPr>
        </p:pic>
        <p:pic>
          <p:nvPicPr>
            <p:cNvPr id="80" name="Grafik 7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98523" y="6272855"/>
              <a:ext cx="223484" cy="16555"/>
            </a:xfrm>
            <a:prstGeom prst="rect">
              <a:avLst/>
            </a:prstGeom>
          </p:spPr>
        </p:pic>
      </p:grpSp>
      <p:pic>
        <p:nvPicPr>
          <p:cNvPr id="43" name="Grafik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22" y="5974370"/>
            <a:ext cx="219524" cy="210915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32" y="5974841"/>
            <a:ext cx="219524" cy="210915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78" y="3941215"/>
            <a:ext cx="462033" cy="4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1"/>
                            </p:stCondLst>
                            <p:childTnLst>
                              <p:par>
                                <p:cTn id="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24 -0.00439 L -2.70833E-6 -4.81481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2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24 -0.0044 L 1.66667E-6 2.96296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5833E-6 4.07407E-6 L 0.32422 0.28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1416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5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0.00139 L 5E-6 -0.00115 C -0.00052 0.00116 -0.00065 0.00371 -0.00104 0.00602 C -0.00117 0.00718 -0.00131 0.00834 -0.00157 0.00949 C -0.00221 0.01227 -0.00352 0.01482 -0.00455 0.0176 C -0.00482 0.01806 -0.00507 0.01922 -0.0056 0.01991 C -0.00872 0.02361 -0.00755 0.02269 -0.01081 0.02477 C -0.01133 0.02523 -0.01185 0.0257 -0.01237 0.0257 C -0.01459 0.02593 -0.01667 0.02616 -0.01875 0.02639 C -0.0233 0.02847 -0.02083 0.02755 -0.02942 0.02801 L -0.04726 0.02894 C -0.05769 0.0331 -0.04675 0.02894 -0.07473 0.03056 C -0.07578 0.03056 -0.07669 0.03102 -0.07773 0.03148 C -0.08281 0.03102 -0.08802 0.03125 -0.09335 0.03056 C -0.0944 0.03033 -0.09635 0.02894 -0.09635 0.02917 C -0.09674 0.02847 -0.09726 0.02778 -0.09778 0.02732 C -0.09804 0.02685 -0.09882 0.02685 -0.09909 0.02639 C -0.09986 0.0257 -0.10027 0.02431 -0.10079 0.02315 C -0.10196 0.01713 -0.10105 0.02153 -0.10157 0.00949 C -0.10183 0.0051 -0.10183 0.0007 -0.10209 -0.0037 C -0.10235 -0.00555 -0.10287 -0.00694 -0.103 -0.00856 C -0.10339 -0.00972 -0.10339 -0.01065 -0.10352 -0.0118 C -0.10391 -0.01273 -0.1043 -0.01342 -0.10456 -0.01412 C -0.10495 -0.01528 -0.10534 -0.01643 -0.10547 -0.01759 C -0.10586 -0.01967 -0.10625 -0.02222 -0.10691 -0.02407 C -0.10795 -0.02569 -0.10938 -0.02639 -0.11042 -0.02801 C -0.11094 -0.0287 -0.11146 -0.0294 -0.11198 -0.03032 C -0.11237 -0.03125 -0.11237 -0.0324 -0.1129 -0.0331 C -0.11381 -0.03426 -0.11498 -0.03495 -0.11589 -0.03634 C -0.1198 -0.0412 -0.11993 -0.04305 -0.12461 -0.04352 C -0.13047 -0.04421 -0.13646 -0.04421 -0.14245 -0.04444 C -0.14818 -0.0456 -0.14454 -0.04514 -0.153 -0.04514 L -0.153 -0.0449 " pathEditMode="relative" rAng="0" ptsTypes="AAAAAAAAAAAAAAAAAAAAAAAAAAAAAAAAA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 0.01134 L 3.95833E-6 7.40741E-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57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82 0.00648 L 4.58333E-6 -4.44444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74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9844 0.00625 L -4.16667E-7 4.07407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32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0651 0.00417 L 2.5E-6 7.40741E-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13125 0.00416 L 2.08333E-6 7.40741E-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27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3672 0.01042 L 8.33333E-7 7.40741E-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-46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25 0.00694 L 2.08333E-6 -1.48148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27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11198 0.01041 L 1.25E-6 7.40741E-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81481E-6 L 0.775 -0.00046 " pathEditMode="relative" rAng="0" ptsTypes="AA">
                                      <p:cBhvr>
                                        <p:cTn id="132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2.96296E-6 L 0.775 -0.00047 " pathEditMode="relative" rAng="0" ptsTypes="AA">
                                      <p:cBhvr>
                                        <p:cTn id="134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7.40741E-7 L 0.77409 -0.00023 " pathEditMode="relative" rAng="0" ptsTypes="AA">
                                      <p:cBhvr>
                                        <p:cTn id="136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7.40741E-7 L 0.75586 -0.00046 " pathEditMode="relative" rAng="0" ptsTypes="AA">
                                      <p:cBhvr>
                                        <p:cTn id="138" dur="4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86" y="-2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-4.44444E-6 L 0.74908 0.00186 " pathEditMode="relative" rAng="0" ptsTypes="AA">
                                      <p:cBhvr>
                                        <p:cTn id="140" dur="4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48" y="9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4.07407E-6 L 0.77357 -0.00348 " pathEditMode="relative" rAng="0" ptsTypes="AA">
                                      <p:cBhvr>
                                        <p:cTn id="142" dur="4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2" y="-18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7.40741E-7 L 0.76133 -0.00255 " pathEditMode="relative" rAng="0" ptsTypes="AA">
                                      <p:cBhvr>
                                        <p:cTn id="144" dur="4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60" y="-13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7.40741E-7 L 0.76666 -0.00579 " pathEditMode="relative" rAng="0" ptsTypes="AA">
                                      <p:cBhvr>
                                        <p:cTn id="146" dur="4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33" y="-30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7.40741E-7 L 0.77305 0.00347 " pathEditMode="relative" rAng="0" ptsTypes="AA">
                                      <p:cBhvr>
                                        <p:cTn id="148" dur="4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46" y="16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1.48148E-6 L 0.76745 -0.00949 " pathEditMode="relative" rAng="0" ptsTypes="AA">
                                      <p:cBhvr>
                                        <p:cTn id="150" dur="4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2" y="-48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7.40741E-7 L 0.76146 -0.00232 " pathEditMode="relative" rAng="0" ptsTypes="AA">
                                      <p:cBhvr>
                                        <p:cTn id="152" dur="4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-11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75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250"/>
                            </p:stCondLst>
                            <p:childTnLst>
                              <p:par>
                                <p:cTn id="2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31 -0.00162 L -2.70833E-6 -4.81481E-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69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31 -0.00162 L 1.66667E-6 2.96296E-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69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503 -0.00093 L 2.08333E-7 7.40741E-7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46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23 -0.01065 L 3.95833E-6 7.40741E-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532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48 -0.00347 L 4.58333E-6 -4.44444E-6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162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11 -0.00371 L -4.16667E-7 4.07407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85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95 -0.00046 L 2.5E-6 7.40741E-7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1" y="23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24 -0.00579 L 2.08333E-6 7.40741E-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78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458 -0.00579 L 8.33333E-7 7.40741E-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278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55 0.00232 L 2.08333E-6 -1.48148E-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1" y="-116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117 0.00046 L 3.54167E-6 -4.81481E-6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250"/>
                            </p:stCondLst>
                            <p:childTnLst>
                              <p:par>
                                <p:cTn id="2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75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5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50"/>
                            </p:stCondLst>
                            <p:childTnLst>
                              <p:par>
                                <p:cTn id="2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00013 -0.03681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52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0" presetClass="path" presetSubtype="0" decel="2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416 L -0.00313 0.00463 C -0.00352 -0.00996 -0.00417 -0.00834 -0.00313 -0.02338 C -0.00313 -0.02477 -0.00286 -0.02546 -0.0026 -0.02593 C -0.00221 -0.02639 -0.00352 -0.02593 -0.00104 -0.02755 C 0.00169 -0.02963 0.00586 -0.03565 0.01328 -0.03634 C 0.02083 -0.03796 0.04349 -0.03195 0.04388 -0.03264 C 0.04544 -0.03403 0.06198 -0.02384 0.06198 -0.02361 C 0.0651 -0.02361 0.07669 -0.01528 0.07969 -0.01459 C 0.07995 -0.01459 0.08802 0.00717 0.0888 0.00717 C 0.09089 0.00741 0.09727 0.03264 0.09961 0.03264 C 0.09961 0.03287 0.10521 0.07616 0.10521 0.07778 " pathEditMode="relative" rAng="0" ptsTypes="AAAAAAAAAAAA">
                                      <p:cBhvr>
                                        <p:cTn id="259" dur="4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1620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0.00052 0.00046 C 0.00013 -0.00903 0.00065 -0.01806 -0.00013 -0.02709 C -0.00026 -0.02917 -0.00143 -0.03079 -0.0026 -0.03195 C -0.00391 -0.0331 -0.00495 -0.03496 -0.00638 -0.03542 C -0.01068 -0.03658 -0.00833 -0.03588 -0.01315 -0.03704 C -0.0138 -0.03727 -0.01445 -0.03773 -0.01497 -0.03773 C -0.02096 -0.03982 -0.02161 -0.0382 -0.03034 -0.03773 C -0.03398 -0.03704 -0.03242 -0.03704 -0.03477 -0.03704 L -0.03529 -0.03704 " pathEditMode="relative" rAng="0" ptsTypes="AAAAAAAAAA">
                                      <p:cBhvr>
                                        <p:cTn id="2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-1944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75443 -0.00046 " pathEditMode="relative" rAng="0" ptsTypes="AA">
                                      <p:cBhvr>
                                        <p:cTn id="28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1" y="-23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75443 -0.00047 " pathEditMode="relative" rAng="0" ptsTypes="AA">
                                      <p:cBhvr>
                                        <p:cTn id="29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1" y="-23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75573 -0.00394 " pathEditMode="relative" rAng="0" ptsTypes="AA">
                                      <p:cBhvr>
                                        <p:cTn id="29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86" y="-208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74934 -0.003 " pathEditMode="relative" rAng="0" ptsTypes="AA">
                                      <p:cBhvr>
                                        <p:cTn id="29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61" y="-162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778 -0.00811 " pathEditMode="relative" rAng="0" ptsTypes="AA">
                                      <p:cBhvr>
                                        <p:cTn id="29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3" y="-417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76575 0.00023 " pathEditMode="relative" rAng="0" ptsTypes="AA">
                                      <p:cBhvr>
                                        <p:cTn id="298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1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77109 -0.00764 " pathEditMode="relative" rAng="0" ptsTypes="AA">
                                      <p:cBhvr>
                                        <p:cTn id="30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55" y="-394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77474 -0.00139 " pathEditMode="relative" rAng="0" ptsTypes="AA">
                                      <p:cBhvr>
                                        <p:cTn id="30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37" y="-69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77018 -0.01088 " pathEditMode="relative" rAng="0" ptsTypes="AA">
                                      <p:cBhvr>
                                        <p:cTn id="30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03" y="-556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77213 -0.00417 " pathEditMode="relative" rAng="0" ptsTypes="AA">
                                      <p:cBhvr>
                                        <p:cTn id="30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7" y="-208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77096 -0.00023 " pathEditMode="relative" rAng="0" ptsTypes="AA">
                                      <p:cBhvr>
                                        <p:cTn id="30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2" y="-23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://www.ablefood.asia/images/general/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094" y="1789831"/>
            <a:ext cx="9334500" cy="532859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051" y="78429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err="1"/>
              <a:t>fmd</a:t>
            </a:r>
            <a:r>
              <a:rPr lang="en-US" dirty="0"/>
              <a:t> milk collection concept in Switzerland </a:t>
            </a:r>
            <a:endParaRPr lang="en-GB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7470" y="2758615"/>
            <a:ext cx="257176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feld 52"/>
          <p:cNvSpPr txBox="1"/>
          <p:nvPr/>
        </p:nvSpPr>
        <p:spPr>
          <a:xfrm>
            <a:off x="2025309" y="2028478"/>
            <a:ext cx="6893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During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national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fmd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exercise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b="1" dirty="0">
                <a:solidFill>
                  <a:srgbClr val="000000"/>
                </a:solidFill>
                <a:latin typeface="Arial"/>
              </a:rPr>
              <a:t>«NOSOS2011»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control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milk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trade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during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an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outbreak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was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identified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as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one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major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points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be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solved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766" y="3228807"/>
            <a:ext cx="2143543" cy="30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5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://www.ablefood.asia/images/general/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094" y="1789831"/>
            <a:ext cx="9334500" cy="532859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051" y="78429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err="1"/>
              <a:t>fmd</a:t>
            </a:r>
            <a:r>
              <a:rPr lang="en-US" dirty="0"/>
              <a:t> milk collection concept in Switzerland </a:t>
            </a:r>
            <a:endParaRPr lang="en-GB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7470" y="2758615"/>
            <a:ext cx="257176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100201" y="3250155"/>
            <a:ext cx="63987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  <a:latin typeface="Arial"/>
              </a:rPr>
              <a:t>-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Headed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by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FSVO</a:t>
            </a:r>
          </a:p>
          <a:p>
            <a:pPr eaLnBrk="0" fontAlgn="base" hangingPunct="0">
              <a:spcAft>
                <a:spcPct val="0"/>
              </a:spcAft>
            </a:pPr>
            <a:endParaRPr lang="de-CH" sz="500" dirty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  <a:latin typeface="Arial"/>
              </a:rPr>
              <a:t>-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Three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cantonal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veterinary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services</a:t>
            </a:r>
            <a:endParaRPr lang="de-CH" sz="2400" dirty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1050" dirty="0">
              <a:solidFill>
                <a:srgbClr val="000000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  <a:latin typeface="Arial"/>
              </a:rPr>
              <a:t>-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Four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industry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representatives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1258888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000000"/>
                </a:solidFill>
                <a:latin typeface="Arial"/>
              </a:rPr>
              <a:t>Dairy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farmers</a:t>
            </a:r>
            <a:endParaRPr lang="de-CH" sz="2400" dirty="0">
              <a:solidFill>
                <a:srgbClr val="000000"/>
              </a:solidFill>
              <a:latin typeface="Arial"/>
            </a:endParaRPr>
          </a:p>
          <a:p>
            <a:pPr marL="1258888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000000"/>
                </a:solidFill>
                <a:latin typeface="Arial"/>
              </a:rPr>
              <a:t>Dairy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industry</a:t>
            </a:r>
            <a:endParaRPr lang="de-CH" sz="2400" dirty="0">
              <a:solidFill>
                <a:srgbClr val="000000"/>
              </a:solidFill>
              <a:latin typeface="Arial"/>
            </a:endParaRPr>
          </a:p>
          <a:p>
            <a:pPr marL="1258888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  <a:latin typeface="Arial"/>
              </a:rPr>
              <a:t>Milk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transport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companies</a:t>
            </a:r>
            <a:endParaRPr lang="de-CH" sz="2400" dirty="0">
              <a:solidFill>
                <a:srgbClr val="000000"/>
              </a:solidFill>
              <a:latin typeface="Arial"/>
            </a:endParaRPr>
          </a:p>
          <a:p>
            <a:pPr marL="1258888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000000"/>
                </a:solidFill>
                <a:latin typeface="Arial"/>
              </a:rPr>
              <a:t>Cheese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dairies</a:t>
            </a:r>
            <a:endParaRPr lang="de-CH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47428" y="2028478"/>
            <a:ext cx="6753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b="1" dirty="0">
                <a:solidFill>
                  <a:srgbClr val="000000"/>
                </a:solidFill>
                <a:latin typeface="Arial"/>
              </a:rPr>
              <a:t>In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mai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2014 a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working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group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was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established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develop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a «milk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collection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concept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»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fmd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667941" y="5109516"/>
            <a:ext cx="546952" cy="354458"/>
            <a:chOff x="128144" y="2996952"/>
            <a:chExt cx="673304" cy="720080"/>
          </a:xfrm>
        </p:grpSpPr>
        <p:sp>
          <p:nvSpPr>
            <p:cNvPr id="10" name="Trapezoid 9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htwinkliges Dreieck 11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htwinkliges Dreieck 12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762" y="5540998"/>
            <a:ext cx="762328" cy="337839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2667941" y="5931020"/>
            <a:ext cx="425551" cy="332960"/>
            <a:chOff x="3065620" y="3495219"/>
            <a:chExt cx="432375" cy="433110"/>
          </a:xfrm>
        </p:grpSpPr>
        <p:sp>
          <p:nvSpPr>
            <p:cNvPr id="22" name="Rechteck 21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26" name="Ellipse 25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9" name="Gerader Verbinder 28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" name="Gerader Verbinder 30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" name="Gerader Verbinder 32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4" name="Gerader Verbinder 33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4" name="Trapezoid 23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2675529" y="4734019"/>
            <a:ext cx="640484" cy="364802"/>
            <a:chOff x="5774496" y="4764891"/>
            <a:chExt cx="773435" cy="456425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5774496" y="4764891"/>
              <a:ext cx="553528" cy="456425"/>
              <a:chOff x="465262" y="2204892"/>
              <a:chExt cx="722362" cy="605172"/>
            </a:xfrm>
          </p:grpSpPr>
          <p:grpSp>
            <p:nvGrpSpPr>
              <p:cNvPr id="38" name="Gruppieren 37"/>
              <p:cNvGrpSpPr/>
              <p:nvPr/>
            </p:nvGrpSpPr>
            <p:grpSpPr>
              <a:xfrm>
                <a:off x="465262" y="2204892"/>
                <a:ext cx="722362" cy="504028"/>
                <a:chOff x="465262" y="2204892"/>
                <a:chExt cx="722362" cy="504028"/>
              </a:xfrm>
            </p:grpSpPr>
            <p:sp>
              <p:nvSpPr>
                <p:cNvPr id="74" name="Rechteck 73"/>
                <p:cNvSpPr/>
                <p:nvPr/>
              </p:nvSpPr>
              <p:spPr>
                <a:xfrm>
                  <a:off x="465262" y="2420888"/>
                  <a:ext cx="722362" cy="288032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Trapezoid 74"/>
                <p:cNvSpPr/>
                <p:nvPr/>
              </p:nvSpPr>
              <p:spPr>
                <a:xfrm>
                  <a:off x="465262" y="2285970"/>
                  <a:ext cx="722362" cy="125596"/>
                </a:xfrm>
                <a:prstGeom prst="trapezoid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Auf der gleichen Seite des Rechtecks liegende Ecken abrunden 75"/>
                <p:cNvSpPr/>
                <p:nvPr/>
              </p:nvSpPr>
              <p:spPr>
                <a:xfrm>
                  <a:off x="535003" y="2528900"/>
                  <a:ext cx="144016" cy="180020"/>
                </a:xfrm>
                <a:prstGeom prst="round2SameRect">
                  <a:avLst/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Rechteck 76"/>
                <p:cNvSpPr/>
                <p:nvPr/>
              </p:nvSpPr>
              <p:spPr>
                <a:xfrm>
                  <a:off x="1043608" y="2204892"/>
                  <a:ext cx="46331" cy="81078"/>
                </a:xfrm>
                <a:prstGeom prst="rect">
                  <a:avLst/>
                </a:prstGeom>
                <a:solidFill>
                  <a:srgbClr val="EEECE1">
                    <a:lumMod val="1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9" name="Gruppieren 38"/>
              <p:cNvGrpSpPr/>
              <p:nvPr/>
            </p:nvGrpSpPr>
            <p:grpSpPr>
              <a:xfrm>
                <a:off x="827677" y="2518926"/>
                <a:ext cx="283312" cy="291138"/>
                <a:chOff x="-60718" y="1777876"/>
                <a:chExt cx="809292" cy="790134"/>
              </a:xfrm>
            </p:grpSpPr>
            <p:cxnSp>
              <p:nvCxnSpPr>
                <p:cNvPr id="40" name="Gerader Verbinder 39"/>
                <p:cNvCxnSpPr/>
                <p:nvPr/>
              </p:nvCxnSpPr>
              <p:spPr>
                <a:xfrm>
                  <a:off x="491841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Gerader Verbinder 40"/>
                <p:cNvCxnSpPr/>
                <p:nvPr/>
              </p:nvCxnSpPr>
              <p:spPr>
                <a:xfrm>
                  <a:off x="460542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" name="Gerader Verbinder 41"/>
                <p:cNvCxnSpPr/>
                <p:nvPr/>
              </p:nvCxnSpPr>
              <p:spPr>
                <a:xfrm>
                  <a:off x="86075" y="2274240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Gerader Verbinder 42"/>
                <p:cNvCxnSpPr/>
                <p:nvPr/>
              </p:nvCxnSpPr>
              <p:spPr>
                <a:xfrm>
                  <a:off x="52163" y="2284489"/>
                  <a:ext cx="0" cy="28352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4" name="Gerader Verbinder 43"/>
                <p:cNvCxnSpPr>
                  <a:stCxn id="48" idx="3"/>
                </p:cNvCxnSpPr>
                <p:nvPr/>
              </p:nvCxnSpPr>
              <p:spPr>
                <a:xfrm flipH="1">
                  <a:off x="131314" y="2475098"/>
                  <a:ext cx="6275" cy="2819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5" name="Gerader Verbinder 44"/>
                <p:cNvCxnSpPr/>
                <p:nvPr/>
              </p:nvCxnSpPr>
              <p:spPr>
                <a:xfrm>
                  <a:off x="184274" y="2447368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6" name="Gerader Verbinder 45"/>
                <p:cNvCxnSpPr/>
                <p:nvPr/>
              </p:nvCxnSpPr>
              <p:spPr>
                <a:xfrm>
                  <a:off x="251520" y="2444987"/>
                  <a:ext cx="0" cy="7200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7" name="Gerader Verbinder 46"/>
                <p:cNvCxnSpPr>
                  <a:stCxn id="48" idx="5"/>
                </p:cNvCxnSpPr>
                <p:nvPr/>
              </p:nvCxnSpPr>
              <p:spPr>
                <a:xfrm>
                  <a:off x="282849" y="2475098"/>
                  <a:ext cx="16869" cy="177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8" name="Ellipse 47"/>
                <p:cNvSpPr/>
                <p:nvPr/>
              </p:nvSpPr>
              <p:spPr>
                <a:xfrm>
                  <a:off x="107504" y="2371365"/>
                  <a:ext cx="205430" cy="121531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Auf der gleichen Seite des Rechtecks liegende Ecken abrunden 48"/>
                <p:cNvSpPr/>
                <p:nvPr/>
              </p:nvSpPr>
              <p:spPr>
                <a:xfrm>
                  <a:off x="35496" y="1988839"/>
                  <a:ext cx="554876" cy="437411"/>
                </a:xfrm>
                <a:prstGeom prst="round2Same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Trapezoid 49"/>
                <p:cNvSpPr/>
                <p:nvPr/>
              </p:nvSpPr>
              <p:spPr>
                <a:xfrm rot="20514951">
                  <a:off x="426838" y="1979867"/>
                  <a:ext cx="291830" cy="248115"/>
                </a:xfrm>
                <a:prstGeom prst="trapezoid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Gleichschenkliges Dreieck 50"/>
                <p:cNvSpPr/>
                <p:nvPr/>
              </p:nvSpPr>
              <p:spPr>
                <a:xfrm rot="1743933">
                  <a:off x="564461" y="1777876"/>
                  <a:ext cx="52001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Gleichschenkliges Dreieck 51"/>
                <p:cNvSpPr/>
                <p:nvPr/>
              </p:nvSpPr>
              <p:spPr>
                <a:xfrm rot="19358735">
                  <a:off x="460280" y="1784492"/>
                  <a:ext cx="45719" cy="120252"/>
                </a:xfrm>
                <a:prstGeom prst="triangl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Abgerundetes Rechteck 54"/>
                <p:cNvSpPr/>
                <p:nvPr/>
              </p:nvSpPr>
              <p:spPr>
                <a:xfrm>
                  <a:off x="495115" y="1881483"/>
                  <a:ext cx="97537" cy="8634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56" name="Gerader Verbinder 55"/>
                <p:cNvCxnSpPr/>
                <p:nvPr/>
              </p:nvCxnSpPr>
              <p:spPr>
                <a:xfrm>
                  <a:off x="588271" y="1888057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7" name="Gerader Verbinder 56"/>
                <p:cNvCxnSpPr>
                  <a:endCxn id="59" idx="0"/>
                </p:cNvCxnSpPr>
                <p:nvPr/>
              </p:nvCxnSpPr>
              <p:spPr>
                <a:xfrm>
                  <a:off x="495215" y="1885676"/>
                  <a:ext cx="4382" cy="654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8" name="Ellipse 57"/>
                <p:cNvSpPr/>
                <p:nvPr/>
              </p:nvSpPr>
              <p:spPr>
                <a:xfrm>
                  <a:off x="534931" y="1950586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446256" y="1951164"/>
                  <a:ext cx="106681" cy="89913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Ellipse 59"/>
                <p:cNvSpPr/>
                <p:nvPr/>
              </p:nvSpPr>
              <p:spPr>
                <a:xfrm>
                  <a:off x="460542" y="2123752"/>
                  <a:ext cx="288032" cy="144016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Ellipse 60"/>
                <p:cNvSpPr/>
                <p:nvPr/>
              </p:nvSpPr>
              <p:spPr>
                <a:xfrm flipH="1" flipV="1">
                  <a:off x="495215" y="1979736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Ellipse 61"/>
                <p:cNvSpPr/>
                <p:nvPr/>
              </p:nvSpPr>
              <p:spPr>
                <a:xfrm flipH="1" flipV="1">
                  <a:off x="550556" y="1982117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Ellipse 62"/>
                <p:cNvSpPr/>
                <p:nvPr/>
              </p:nvSpPr>
              <p:spPr>
                <a:xfrm flipH="1" flipV="1">
                  <a:off x="640472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Ellipse 63"/>
                <p:cNvSpPr/>
                <p:nvPr/>
              </p:nvSpPr>
              <p:spPr>
                <a:xfrm flipH="1" flipV="1">
                  <a:off x="532550" y="2150041"/>
                  <a:ext cx="45719" cy="45719"/>
                </a:xfrm>
                <a:prstGeom prst="ellipse">
                  <a:avLst/>
                </a:prstGeom>
                <a:solidFill>
                  <a:srgbClr val="1F497D"/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Ellipse 64"/>
                <p:cNvSpPr/>
                <p:nvPr/>
              </p:nvSpPr>
              <p:spPr>
                <a:xfrm flipV="1">
                  <a:off x="586752" y="1869054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Ellipse 65"/>
                <p:cNvSpPr/>
                <p:nvPr/>
              </p:nvSpPr>
              <p:spPr>
                <a:xfrm flipV="1">
                  <a:off x="419487" y="1864390"/>
                  <a:ext cx="75628" cy="45719"/>
                </a:xfrm>
                <a:prstGeom prst="ellipse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Freihandform 66"/>
                <p:cNvSpPr/>
                <p:nvPr/>
              </p:nvSpPr>
              <p:spPr>
                <a:xfrm>
                  <a:off x="-43209" y="2016919"/>
                  <a:ext cx="90834" cy="345281"/>
                </a:xfrm>
                <a:custGeom>
                  <a:avLst/>
                  <a:gdLst>
                    <a:gd name="connsiteX0" fmla="*/ 90834 w 90834"/>
                    <a:gd name="connsiteY0" fmla="*/ 0 h 345281"/>
                    <a:gd name="connsiteX1" fmla="*/ 59878 w 90834"/>
                    <a:gd name="connsiteY1" fmla="*/ 2381 h 345281"/>
                    <a:gd name="connsiteX2" fmla="*/ 52734 w 90834"/>
                    <a:gd name="connsiteY2" fmla="*/ 4762 h 345281"/>
                    <a:gd name="connsiteX3" fmla="*/ 40828 w 90834"/>
                    <a:gd name="connsiteY3" fmla="*/ 14287 h 345281"/>
                    <a:gd name="connsiteX4" fmla="*/ 38446 w 90834"/>
                    <a:gd name="connsiteY4" fmla="*/ 21431 h 345281"/>
                    <a:gd name="connsiteX5" fmla="*/ 36065 w 90834"/>
                    <a:gd name="connsiteY5" fmla="*/ 42862 h 345281"/>
                    <a:gd name="connsiteX6" fmla="*/ 28921 w 90834"/>
                    <a:gd name="connsiteY6" fmla="*/ 47625 h 345281"/>
                    <a:gd name="connsiteX7" fmla="*/ 26540 w 90834"/>
                    <a:gd name="connsiteY7" fmla="*/ 54769 h 345281"/>
                    <a:gd name="connsiteX8" fmla="*/ 17015 w 90834"/>
                    <a:gd name="connsiteY8" fmla="*/ 69056 h 345281"/>
                    <a:gd name="connsiteX9" fmla="*/ 24159 w 90834"/>
                    <a:gd name="connsiteY9" fmla="*/ 71437 h 345281"/>
                    <a:gd name="connsiteX10" fmla="*/ 26540 w 90834"/>
                    <a:gd name="connsiteY10" fmla="*/ 78581 h 345281"/>
                    <a:gd name="connsiteX11" fmla="*/ 40828 w 90834"/>
                    <a:gd name="connsiteY11" fmla="*/ 92869 h 345281"/>
                    <a:gd name="connsiteX12" fmla="*/ 45590 w 90834"/>
                    <a:gd name="connsiteY12" fmla="*/ 100012 h 345281"/>
                    <a:gd name="connsiteX13" fmla="*/ 50353 w 90834"/>
                    <a:gd name="connsiteY13" fmla="*/ 114300 h 345281"/>
                    <a:gd name="connsiteX14" fmla="*/ 47972 w 90834"/>
                    <a:gd name="connsiteY14" fmla="*/ 128587 h 345281"/>
                    <a:gd name="connsiteX15" fmla="*/ 40828 w 90834"/>
                    <a:gd name="connsiteY15" fmla="*/ 130969 h 345281"/>
                    <a:gd name="connsiteX16" fmla="*/ 21778 w 90834"/>
                    <a:gd name="connsiteY16" fmla="*/ 138112 h 345281"/>
                    <a:gd name="connsiteX17" fmla="*/ 14634 w 90834"/>
                    <a:gd name="connsiteY17" fmla="*/ 145256 h 345281"/>
                    <a:gd name="connsiteX18" fmla="*/ 12253 w 90834"/>
                    <a:gd name="connsiteY18" fmla="*/ 152400 h 345281"/>
                    <a:gd name="connsiteX19" fmla="*/ 14634 w 90834"/>
                    <a:gd name="connsiteY19" fmla="*/ 171450 h 345281"/>
                    <a:gd name="connsiteX20" fmla="*/ 26540 w 90834"/>
                    <a:gd name="connsiteY20" fmla="*/ 185737 h 345281"/>
                    <a:gd name="connsiteX21" fmla="*/ 31303 w 90834"/>
                    <a:gd name="connsiteY21" fmla="*/ 200025 h 345281"/>
                    <a:gd name="connsiteX22" fmla="*/ 36065 w 90834"/>
                    <a:gd name="connsiteY22" fmla="*/ 216694 h 345281"/>
                    <a:gd name="connsiteX23" fmla="*/ 21778 w 90834"/>
                    <a:gd name="connsiteY23" fmla="*/ 226219 h 345281"/>
                    <a:gd name="connsiteX24" fmla="*/ 7490 w 90834"/>
                    <a:gd name="connsiteY24" fmla="*/ 238125 h 345281"/>
                    <a:gd name="connsiteX25" fmla="*/ 5109 w 90834"/>
                    <a:gd name="connsiteY25" fmla="*/ 328612 h 345281"/>
                    <a:gd name="connsiteX26" fmla="*/ 9871 w 90834"/>
                    <a:gd name="connsiteY26" fmla="*/ 345281 h 345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0834" h="345281">
                      <a:moveTo>
                        <a:pt x="90834" y="0"/>
                      </a:moveTo>
                      <a:cubicBezTo>
                        <a:pt x="80515" y="794"/>
                        <a:pt x="70147" y="1097"/>
                        <a:pt x="59878" y="2381"/>
                      </a:cubicBezTo>
                      <a:cubicBezTo>
                        <a:pt x="57387" y="2692"/>
                        <a:pt x="54694" y="3194"/>
                        <a:pt x="52734" y="4762"/>
                      </a:cubicBezTo>
                      <a:cubicBezTo>
                        <a:pt x="37347" y="17072"/>
                        <a:pt x="58785" y="8302"/>
                        <a:pt x="40828" y="14287"/>
                      </a:cubicBezTo>
                      <a:cubicBezTo>
                        <a:pt x="40034" y="16668"/>
                        <a:pt x="38859" y="18955"/>
                        <a:pt x="38446" y="21431"/>
                      </a:cubicBezTo>
                      <a:cubicBezTo>
                        <a:pt x="37264" y="28521"/>
                        <a:pt x="38521" y="36107"/>
                        <a:pt x="36065" y="42862"/>
                      </a:cubicBezTo>
                      <a:cubicBezTo>
                        <a:pt x="35087" y="45552"/>
                        <a:pt x="31302" y="46037"/>
                        <a:pt x="28921" y="47625"/>
                      </a:cubicBezTo>
                      <a:cubicBezTo>
                        <a:pt x="28127" y="50006"/>
                        <a:pt x="27759" y="52575"/>
                        <a:pt x="26540" y="54769"/>
                      </a:cubicBezTo>
                      <a:cubicBezTo>
                        <a:pt x="23760" y="59772"/>
                        <a:pt x="17015" y="69056"/>
                        <a:pt x="17015" y="69056"/>
                      </a:cubicBezTo>
                      <a:cubicBezTo>
                        <a:pt x="19396" y="69850"/>
                        <a:pt x="22384" y="69662"/>
                        <a:pt x="24159" y="71437"/>
                      </a:cubicBezTo>
                      <a:cubicBezTo>
                        <a:pt x="25934" y="73212"/>
                        <a:pt x="25295" y="76402"/>
                        <a:pt x="26540" y="78581"/>
                      </a:cubicBezTo>
                      <a:cubicBezTo>
                        <a:pt x="31992" y="88123"/>
                        <a:pt x="32840" y="87543"/>
                        <a:pt x="40828" y="92869"/>
                      </a:cubicBezTo>
                      <a:cubicBezTo>
                        <a:pt x="42415" y="95250"/>
                        <a:pt x="44428" y="97397"/>
                        <a:pt x="45590" y="100012"/>
                      </a:cubicBezTo>
                      <a:cubicBezTo>
                        <a:pt x="47629" y="104600"/>
                        <a:pt x="50353" y="114300"/>
                        <a:pt x="50353" y="114300"/>
                      </a:cubicBezTo>
                      <a:cubicBezTo>
                        <a:pt x="49559" y="119062"/>
                        <a:pt x="50367" y="124395"/>
                        <a:pt x="47972" y="128587"/>
                      </a:cubicBezTo>
                      <a:cubicBezTo>
                        <a:pt x="46727" y="130766"/>
                        <a:pt x="43178" y="130088"/>
                        <a:pt x="40828" y="130969"/>
                      </a:cubicBezTo>
                      <a:cubicBezTo>
                        <a:pt x="18068" y="139504"/>
                        <a:pt x="37980" y="132711"/>
                        <a:pt x="21778" y="138112"/>
                      </a:cubicBezTo>
                      <a:cubicBezTo>
                        <a:pt x="19397" y="140493"/>
                        <a:pt x="16502" y="142454"/>
                        <a:pt x="14634" y="145256"/>
                      </a:cubicBezTo>
                      <a:cubicBezTo>
                        <a:pt x="13242" y="147345"/>
                        <a:pt x="12253" y="149890"/>
                        <a:pt x="12253" y="152400"/>
                      </a:cubicBezTo>
                      <a:cubicBezTo>
                        <a:pt x="12253" y="158799"/>
                        <a:pt x="12950" y="165276"/>
                        <a:pt x="14634" y="171450"/>
                      </a:cubicBezTo>
                      <a:cubicBezTo>
                        <a:pt x="15878" y="176011"/>
                        <a:pt x="23710" y="182907"/>
                        <a:pt x="26540" y="185737"/>
                      </a:cubicBezTo>
                      <a:cubicBezTo>
                        <a:pt x="28128" y="190500"/>
                        <a:pt x="30086" y="195155"/>
                        <a:pt x="31303" y="200025"/>
                      </a:cubicBezTo>
                      <a:cubicBezTo>
                        <a:pt x="34293" y="211985"/>
                        <a:pt x="32649" y="206445"/>
                        <a:pt x="36065" y="216694"/>
                      </a:cubicBezTo>
                      <a:cubicBezTo>
                        <a:pt x="31303" y="219869"/>
                        <a:pt x="25826" y="222172"/>
                        <a:pt x="21778" y="226219"/>
                      </a:cubicBezTo>
                      <a:cubicBezTo>
                        <a:pt x="12610" y="235386"/>
                        <a:pt x="17436" y="231494"/>
                        <a:pt x="7490" y="238125"/>
                      </a:cubicBezTo>
                      <a:cubicBezTo>
                        <a:pt x="-4993" y="275576"/>
                        <a:pt x="978" y="252175"/>
                        <a:pt x="5109" y="328612"/>
                      </a:cubicBezTo>
                      <a:cubicBezTo>
                        <a:pt x="5605" y="337794"/>
                        <a:pt x="6659" y="338857"/>
                        <a:pt x="9871" y="345281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leichschenkliges Dreieck 67"/>
                <p:cNvSpPr/>
                <p:nvPr/>
              </p:nvSpPr>
              <p:spPr>
                <a:xfrm rot="10800000">
                  <a:off x="-60718" y="2356346"/>
                  <a:ext cx="45719" cy="45719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Abgerundetes Rechteck 68"/>
                <p:cNvSpPr/>
                <p:nvPr/>
              </p:nvSpPr>
              <p:spPr>
                <a:xfrm>
                  <a:off x="404569" y="2231454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Abgerundetes Rechteck 69"/>
                <p:cNvSpPr/>
                <p:nvPr/>
              </p:nvSpPr>
              <p:spPr>
                <a:xfrm>
                  <a:off x="436591" y="2253062"/>
                  <a:ext cx="72008" cy="7200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Freihandform 70"/>
                <p:cNvSpPr/>
                <p:nvPr/>
              </p:nvSpPr>
              <p:spPr>
                <a:xfrm>
                  <a:off x="173121" y="2034731"/>
                  <a:ext cx="136945" cy="107156"/>
                </a:xfrm>
                <a:custGeom>
                  <a:avLst/>
                  <a:gdLst>
                    <a:gd name="connsiteX0" fmla="*/ 51220 w 136945"/>
                    <a:gd name="connsiteY0" fmla="*/ 0 h 107156"/>
                    <a:gd name="connsiteX1" fmla="*/ 51220 w 136945"/>
                    <a:gd name="connsiteY1" fmla="*/ 0 h 107156"/>
                    <a:gd name="connsiteX2" fmla="*/ 67889 w 136945"/>
                    <a:gd name="connsiteY2" fmla="*/ 14287 h 107156"/>
                    <a:gd name="connsiteX3" fmla="*/ 82177 w 136945"/>
                    <a:gd name="connsiteY3" fmla="*/ 19050 h 107156"/>
                    <a:gd name="connsiteX4" fmla="*/ 134564 w 136945"/>
                    <a:gd name="connsiteY4" fmla="*/ 19050 h 107156"/>
                    <a:gd name="connsiteX5" fmla="*/ 136945 w 136945"/>
                    <a:gd name="connsiteY5" fmla="*/ 28575 h 107156"/>
                    <a:gd name="connsiteX6" fmla="*/ 134564 w 136945"/>
                    <a:gd name="connsiteY6" fmla="*/ 57150 h 107156"/>
                    <a:gd name="connsiteX7" fmla="*/ 122658 w 136945"/>
                    <a:gd name="connsiteY7" fmla="*/ 66675 h 107156"/>
                    <a:gd name="connsiteX8" fmla="*/ 103608 w 136945"/>
                    <a:gd name="connsiteY8" fmla="*/ 71437 h 107156"/>
                    <a:gd name="connsiteX9" fmla="*/ 86939 w 136945"/>
                    <a:gd name="connsiteY9" fmla="*/ 76200 h 107156"/>
                    <a:gd name="connsiteX10" fmla="*/ 60745 w 136945"/>
                    <a:gd name="connsiteY10" fmla="*/ 85725 h 107156"/>
                    <a:gd name="connsiteX11" fmla="*/ 51220 w 136945"/>
                    <a:gd name="connsiteY11" fmla="*/ 102394 h 107156"/>
                    <a:gd name="connsiteX12" fmla="*/ 44077 w 136945"/>
                    <a:gd name="connsiteY12" fmla="*/ 107156 h 107156"/>
                    <a:gd name="connsiteX13" fmla="*/ 10739 w 136945"/>
                    <a:gd name="connsiteY13" fmla="*/ 97631 h 107156"/>
                    <a:gd name="connsiteX14" fmla="*/ 3595 w 136945"/>
                    <a:gd name="connsiteY14" fmla="*/ 95250 h 107156"/>
                    <a:gd name="connsiteX15" fmla="*/ 3595 w 136945"/>
                    <a:gd name="connsiteY15" fmla="*/ 57150 h 107156"/>
                    <a:gd name="connsiteX16" fmla="*/ 10739 w 136945"/>
                    <a:gd name="connsiteY16" fmla="*/ 54769 h 107156"/>
                    <a:gd name="connsiteX17" fmla="*/ 15502 w 136945"/>
                    <a:gd name="connsiteY17" fmla="*/ 47625 h 107156"/>
                    <a:gd name="connsiteX18" fmla="*/ 8358 w 136945"/>
                    <a:gd name="connsiteY18" fmla="*/ 23812 h 107156"/>
                    <a:gd name="connsiteX19" fmla="*/ 13120 w 136945"/>
                    <a:gd name="connsiteY19" fmla="*/ 16669 h 107156"/>
                    <a:gd name="connsiteX20" fmla="*/ 25027 w 136945"/>
                    <a:gd name="connsiteY20" fmla="*/ 14287 h 107156"/>
                    <a:gd name="connsiteX21" fmla="*/ 48839 w 136945"/>
                    <a:gd name="connsiteY21" fmla="*/ 9525 h 107156"/>
                    <a:gd name="connsiteX22" fmla="*/ 55983 w 136945"/>
                    <a:gd name="connsiteY22" fmla="*/ 7144 h 107156"/>
                    <a:gd name="connsiteX23" fmla="*/ 51220 w 136945"/>
                    <a:gd name="connsiteY23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6945" h="107156">
                      <a:moveTo>
                        <a:pt x="51220" y="0"/>
                      </a:moveTo>
                      <a:lnTo>
                        <a:pt x="51220" y="0"/>
                      </a:lnTo>
                      <a:cubicBezTo>
                        <a:pt x="56776" y="4762"/>
                        <a:pt x="61657" y="10452"/>
                        <a:pt x="67889" y="14287"/>
                      </a:cubicBezTo>
                      <a:cubicBezTo>
                        <a:pt x="72165" y="16918"/>
                        <a:pt x="82177" y="19050"/>
                        <a:pt x="82177" y="19050"/>
                      </a:cubicBezTo>
                      <a:cubicBezTo>
                        <a:pt x="96548" y="17613"/>
                        <a:pt x="120747" y="13736"/>
                        <a:pt x="134564" y="19050"/>
                      </a:cubicBezTo>
                      <a:cubicBezTo>
                        <a:pt x="137619" y="20225"/>
                        <a:pt x="136151" y="25400"/>
                        <a:pt x="136945" y="28575"/>
                      </a:cubicBezTo>
                      <a:cubicBezTo>
                        <a:pt x="136151" y="38100"/>
                        <a:pt x="137920" y="48201"/>
                        <a:pt x="134564" y="57150"/>
                      </a:cubicBezTo>
                      <a:cubicBezTo>
                        <a:pt x="132779" y="61909"/>
                        <a:pt x="126968" y="63981"/>
                        <a:pt x="122658" y="66675"/>
                      </a:cubicBezTo>
                      <a:cubicBezTo>
                        <a:pt x="119137" y="68876"/>
                        <a:pt x="105943" y="70918"/>
                        <a:pt x="103608" y="71437"/>
                      </a:cubicBezTo>
                      <a:cubicBezTo>
                        <a:pt x="94646" y="73429"/>
                        <a:pt x="94889" y="73550"/>
                        <a:pt x="86939" y="76200"/>
                      </a:cubicBezTo>
                      <a:cubicBezTo>
                        <a:pt x="76043" y="92547"/>
                        <a:pt x="90415" y="74936"/>
                        <a:pt x="60745" y="85725"/>
                      </a:cubicBezTo>
                      <a:cubicBezTo>
                        <a:pt x="58502" y="86541"/>
                        <a:pt x="51696" y="101823"/>
                        <a:pt x="51220" y="102394"/>
                      </a:cubicBezTo>
                      <a:cubicBezTo>
                        <a:pt x="49388" y="104592"/>
                        <a:pt x="46458" y="105569"/>
                        <a:pt x="44077" y="107156"/>
                      </a:cubicBezTo>
                      <a:cubicBezTo>
                        <a:pt x="20149" y="101175"/>
                        <a:pt x="31242" y="104465"/>
                        <a:pt x="10739" y="97631"/>
                      </a:cubicBezTo>
                      <a:lnTo>
                        <a:pt x="3595" y="95250"/>
                      </a:lnTo>
                      <a:cubicBezTo>
                        <a:pt x="-8" y="80838"/>
                        <a:pt x="-2260" y="76177"/>
                        <a:pt x="3595" y="57150"/>
                      </a:cubicBezTo>
                      <a:cubicBezTo>
                        <a:pt x="4333" y="54751"/>
                        <a:pt x="8358" y="55563"/>
                        <a:pt x="10739" y="54769"/>
                      </a:cubicBezTo>
                      <a:cubicBezTo>
                        <a:pt x="12327" y="52388"/>
                        <a:pt x="15217" y="50473"/>
                        <a:pt x="15502" y="47625"/>
                      </a:cubicBezTo>
                      <a:cubicBezTo>
                        <a:pt x="16834" y="34302"/>
                        <a:pt x="14133" y="32476"/>
                        <a:pt x="8358" y="23812"/>
                      </a:cubicBezTo>
                      <a:cubicBezTo>
                        <a:pt x="9945" y="21431"/>
                        <a:pt x="10635" y="18089"/>
                        <a:pt x="13120" y="16669"/>
                      </a:cubicBezTo>
                      <a:cubicBezTo>
                        <a:pt x="16634" y="14661"/>
                        <a:pt x="21100" y="15269"/>
                        <a:pt x="25027" y="14287"/>
                      </a:cubicBezTo>
                      <a:cubicBezTo>
                        <a:pt x="47185" y="8747"/>
                        <a:pt x="8015" y="15356"/>
                        <a:pt x="48839" y="9525"/>
                      </a:cubicBezTo>
                      <a:cubicBezTo>
                        <a:pt x="51220" y="8731"/>
                        <a:pt x="54023" y="8712"/>
                        <a:pt x="55983" y="7144"/>
                      </a:cubicBezTo>
                      <a:cubicBezTo>
                        <a:pt x="58218" y="5356"/>
                        <a:pt x="52014" y="1191"/>
                        <a:pt x="5122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Freihandform 71"/>
                <p:cNvSpPr/>
                <p:nvPr/>
              </p:nvSpPr>
              <p:spPr>
                <a:xfrm>
                  <a:off x="290421" y="2242797"/>
                  <a:ext cx="182174" cy="147637"/>
                </a:xfrm>
                <a:custGeom>
                  <a:avLst/>
                  <a:gdLst>
                    <a:gd name="connsiteX0" fmla="*/ 76200 w 182174"/>
                    <a:gd name="connsiteY0" fmla="*/ 0 h 147637"/>
                    <a:gd name="connsiteX1" fmla="*/ 76200 w 182174"/>
                    <a:gd name="connsiteY1" fmla="*/ 0 h 147637"/>
                    <a:gd name="connsiteX2" fmla="*/ 166687 w 182174"/>
                    <a:gd name="connsiteY2" fmla="*/ 40481 h 147637"/>
                    <a:gd name="connsiteX3" fmla="*/ 173831 w 182174"/>
                    <a:gd name="connsiteY3" fmla="*/ 42862 h 147637"/>
                    <a:gd name="connsiteX4" fmla="*/ 176212 w 182174"/>
                    <a:gd name="connsiteY4" fmla="*/ 71437 h 147637"/>
                    <a:gd name="connsiteX5" fmla="*/ 173831 w 182174"/>
                    <a:gd name="connsiteY5" fmla="*/ 78581 h 147637"/>
                    <a:gd name="connsiteX6" fmla="*/ 166687 w 182174"/>
                    <a:gd name="connsiteY6" fmla="*/ 83343 h 147637"/>
                    <a:gd name="connsiteX7" fmla="*/ 159543 w 182174"/>
                    <a:gd name="connsiteY7" fmla="*/ 90487 h 147637"/>
                    <a:gd name="connsiteX8" fmla="*/ 142875 w 182174"/>
                    <a:gd name="connsiteY8" fmla="*/ 97631 h 147637"/>
                    <a:gd name="connsiteX9" fmla="*/ 128587 w 182174"/>
                    <a:gd name="connsiteY9" fmla="*/ 100012 h 147637"/>
                    <a:gd name="connsiteX10" fmla="*/ 119062 w 182174"/>
                    <a:gd name="connsiteY10" fmla="*/ 104775 h 147637"/>
                    <a:gd name="connsiteX11" fmla="*/ 111918 w 182174"/>
                    <a:gd name="connsiteY11" fmla="*/ 119062 h 147637"/>
                    <a:gd name="connsiteX12" fmla="*/ 114300 w 182174"/>
                    <a:gd name="connsiteY12" fmla="*/ 140493 h 147637"/>
                    <a:gd name="connsiteX13" fmla="*/ 107156 w 182174"/>
                    <a:gd name="connsiteY13" fmla="*/ 145256 h 147637"/>
                    <a:gd name="connsiteX14" fmla="*/ 73818 w 182174"/>
                    <a:gd name="connsiteY14" fmla="*/ 147637 h 147637"/>
                    <a:gd name="connsiteX15" fmla="*/ 45243 w 182174"/>
                    <a:gd name="connsiteY15" fmla="*/ 145256 h 147637"/>
                    <a:gd name="connsiteX16" fmla="*/ 28575 w 182174"/>
                    <a:gd name="connsiteY16" fmla="*/ 142875 h 147637"/>
                    <a:gd name="connsiteX17" fmla="*/ 19050 w 182174"/>
                    <a:gd name="connsiteY17" fmla="*/ 135731 h 147637"/>
                    <a:gd name="connsiteX18" fmla="*/ 16668 w 182174"/>
                    <a:gd name="connsiteY18" fmla="*/ 128587 h 147637"/>
                    <a:gd name="connsiteX19" fmla="*/ 23812 w 182174"/>
                    <a:gd name="connsiteY19" fmla="*/ 109537 h 147637"/>
                    <a:gd name="connsiteX20" fmla="*/ 30956 w 182174"/>
                    <a:gd name="connsiteY20" fmla="*/ 100012 h 147637"/>
                    <a:gd name="connsiteX21" fmla="*/ 38100 w 182174"/>
                    <a:gd name="connsiteY21" fmla="*/ 95250 h 147637"/>
                    <a:gd name="connsiteX22" fmla="*/ 35718 w 182174"/>
                    <a:gd name="connsiteY22" fmla="*/ 85725 h 147637"/>
                    <a:gd name="connsiteX23" fmla="*/ 21431 w 182174"/>
                    <a:gd name="connsiteY23" fmla="*/ 66675 h 147637"/>
                    <a:gd name="connsiteX24" fmla="*/ 14287 w 182174"/>
                    <a:gd name="connsiteY24" fmla="*/ 64293 h 147637"/>
                    <a:gd name="connsiteX25" fmla="*/ 0 w 182174"/>
                    <a:gd name="connsiteY25" fmla="*/ 54768 h 147637"/>
                    <a:gd name="connsiteX26" fmla="*/ 7143 w 182174"/>
                    <a:gd name="connsiteY26" fmla="*/ 30956 h 147637"/>
                    <a:gd name="connsiteX27" fmla="*/ 26193 w 182174"/>
                    <a:gd name="connsiteY27" fmla="*/ 21431 h 147637"/>
                    <a:gd name="connsiteX28" fmla="*/ 42862 w 182174"/>
                    <a:gd name="connsiteY28" fmla="*/ 16668 h 147637"/>
                    <a:gd name="connsiteX29" fmla="*/ 57150 w 182174"/>
                    <a:gd name="connsiteY29" fmla="*/ 11906 h 147637"/>
                    <a:gd name="connsiteX30" fmla="*/ 69056 w 182174"/>
                    <a:gd name="connsiteY30" fmla="*/ 9525 h 147637"/>
                    <a:gd name="connsiteX31" fmla="*/ 76200 w 182174"/>
                    <a:gd name="connsiteY31" fmla="*/ 0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2174" h="147637">
                      <a:moveTo>
                        <a:pt x="76200" y="0"/>
                      </a:moveTo>
                      <a:lnTo>
                        <a:pt x="76200" y="0"/>
                      </a:lnTo>
                      <a:cubicBezTo>
                        <a:pt x="146252" y="43109"/>
                        <a:pt x="113964" y="36088"/>
                        <a:pt x="166687" y="40481"/>
                      </a:cubicBezTo>
                      <a:cubicBezTo>
                        <a:pt x="169068" y="41275"/>
                        <a:pt x="171586" y="41739"/>
                        <a:pt x="173831" y="42862"/>
                      </a:cubicBezTo>
                      <a:cubicBezTo>
                        <a:pt x="187929" y="49911"/>
                        <a:pt x="180916" y="51052"/>
                        <a:pt x="176212" y="71437"/>
                      </a:cubicBezTo>
                      <a:cubicBezTo>
                        <a:pt x="175648" y="73883"/>
                        <a:pt x="175399" y="76621"/>
                        <a:pt x="173831" y="78581"/>
                      </a:cubicBezTo>
                      <a:cubicBezTo>
                        <a:pt x="172043" y="80816"/>
                        <a:pt x="168886" y="81511"/>
                        <a:pt x="166687" y="83343"/>
                      </a:cubicBezTo>
                      <a:cubicBezTo>
                        <a:pt x="164100" y="85499"/>
                        <a:pt x="162283" y="88529"/>
                        <a:pt x="159543" y="90487"/>
                      </a:cubicBezTo>
                      <a:cubicBezTo>
                        <a:pt x="156255" y="92836"/>
                        <a:pt x="147389" y="96628"/>
                        <a:pt x="142875" y="97631"/>
                      </a:cubicBezTo>
                      <a:cubicBezTo>
                        <a:pt x="138162" y="98678"/>
                        <a:pt x="133350" y="99218"/>
                        <a:pt x="128587" y="100012"/>
                      </a:cubicBezTo>
                      <a:cubicBezTo>
                        <a:pt x="125412" y="101600"/>
                        <a:pt x="121789" y="102502"/>
                        <a:pt x="119062" y="104775"/>
                      </a:cubicBezTo>
                      <a:cubicBezTo>
                        <a:pt x="114802" y="108325"/>
                        <a:pt x="113543" y="114187"/>
                        <a:pt x="111918" y="119062"/>
                      </a:cubicBezTo>
                      <a:cubicBezTo>
                        <a:pt x="112712" y="126206"/>
                        <a:pt x="115586" y="133421"/>
                        <a:pt x="114300" y="140493"/>
                      </a:cubicBezTo>
                      <a:cubicBezTo>
                        <a:pt x="113788" y="143309"/>
                        <a:pt x="109975" y="144759"/>
                        <a:pt x="107156" y="145256"/>
                      </a:cubicBezTo>
                      <a:cubicBezTo>
                        <a:pt x="96185" y="147192"/>
                        <a:pt x="84931" y="146843"/>
                        <a:pt x="73818" y="147637"/>
                      </a:cubicBezTo>
                      <a:cubicBezTo>
                        <a:pt x="64293" y="146843"/>
                        <a:pt x="54749" y="146256"/>
                        <a:pt x="45243" y="145256"/>
                      </a:cubicBezTo>
                      <a:cubicBezTo>
                        <a:pt x="39661" y="144669"/>
                        <a:pt x="33849" y="144793"/>
                        <a:pt x="28575" y="142875"/>
                      </a:cubicBezTo>
                      <a:cubicBezTo>
                        <a:pt x="24845" y="141519"/>
                        <a:pt x="22225" y="138112"/>
                        <a:pt x="19050" y="135731"/>
                      </a:cubicBezTo>
                      <a:cubicBezTo>
                        <a:pt x="18256" y="133350"/>
                        <a:pt x="16668" y="131097"/>
                        <a:pt x="16668" y="128587"/>
                      </a:cubicBezTo>
                      <a:cubicBezTo>
                        <a:pt x="16668" y="118988"/>
                        <a:pt x="18887" y="116433"/>
                        <a:pt x="23812" y="109537"/>
                      </a:cubicBezTo>
                      <a:cubicBezTo>
                        <a:pt x="26119" y="106307"/>
                        <a:pt x="28150" y="102818"/>
                        <a:pt x="30956" y="100012"/>
                      </a:cubicBezTo>
                      <a:cubicBezTo>
                        <a:pt x="32980" y="97988"/>
                        <a:pt x="35719" y="96837"/>
                        <a:pt x="38100" y="95250"/>
                      </a:cubicBezTo>
                      <a:cubicBezTo>
                        <a:pt x="37306" y="92075"/>
                        <a:pt x="37007" y="88733"/>
                        <a:pt x="35718" y="85725"/>
                      </a:cubicBezTo>
                      <a:cubicBezTo>
                        <a:pt x="34111" y="81975"/>
                        <a:pt x="22135" y="67279"/>
                        <a:pt x="21431" y="66675"/>
                      </a:cubicBezTo>
                      <a:cubicBezTo>
                        <a:pt x="19525" y="65041"/>
                        <a:pt x="16481" y="65512"/>
                        <a:pt x="14287" y="64293"/>
                      </a:cubicBezTo>
                      <a:cubicBezTo>
                        <a:pt x="9284" y="61513"/>
                        <a:pt x="0" y="54768"/>
                        <a:pt x="0" y="54768"/>
                      </a:cubicBezTo>
                      <a:cubicBezTo>
                        <a:pt x="1499" y="44278"/>
                        <a:pt x="-76" y="38175"/>
                        <a:pt x="7143" y="30956"/>
                      </a:cubicBezTo>
                      <a:cubicBezTo>
                        <a:pt x="11747" y="26352"/>
                        <a:pt x="20734" y="23478"/>
                        <a:pt x="26193" y="21431"/>
                      </a:cubicBezTo>
                      <a:cubicBezTo>
                        <a:pt x="36854" y="17434"/>
                        <a:pt x="30365" y="20417"/>
                        <a:pt x="42862" y="16668"/>
                      </a:cubicBezTo>
                      <a:cubicBezTo>
                        <a:pt x="47670" y="15225"/>
                        <a:pt x="52227" y="12890"/>
                        <a:pt x="57150" y="11906"/>
                      </a:cubicBezTo>
                      <a:cubicBezTo>
                        <a:pt x="61119" y="11112"/>
                        <a:pt x="65151" y="10590"/>
                        <a:pt x="69056" y="9525"/>
                      </a:cubicBezTo>
                      <a:cubicBezTo>
                        <a:pt x="87440" y="4511"/>
                        <a:pt x="75009" y="1587"/>
                        <a:pt x="7620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ihandform 72"/>
                <p:cNvSpPr/>
                <p:nvPr/>
              </p:nvSpPr>
              <p:spPr>
                <a:xfrm>
                  <a:off x="64291" y="2258594"/>
                  <a:ext cx="135731" cy="116041"/>
                </a:xfrm>
                <a:custGeom>
                  <a:avLst/>
                  <a:gdLst>
                    <a:gd name="connsiteX0" fmla="*/ 76200 w 135731"/>
                    <a:gd name="connsiteY0" fmla="*/ 34125 h 116041"/>
                    <a:gd name="connsiteX1" fmla="*/ 76200 w 135731"/>
                    <a:gd name="connsiteY1" fmla="*/ 34125 h 116041"/>
                    <a:gd name="connsiteX2" fmla="*/ 40481 w 135731"/>
                    <a:gd name="connsiteY2" fmla="*/ 3168 h 116041"/>
                    <a:gd name="connsiteX3" fmla="*/ 30956 w 135731"/>
                    <a:gd name="connsiteY3" fmla="*/ 787 h 116041"/>
                    <a:gd name="connsiteX4" fmla="*/ 26194 w 135731"/>
                    <a:gd name="connsiteY4" fmla="*/ 15075 h 116041"/>
                    <a:gd name="connsiteX5" fmla="*/ 23812 w 135731"/>
                    <a:gd name="connsiteY5" fmla="*/ 22218 h 116041"/>
                    <a:gd name="connsiteX6" fmla="*/ 26194 w 135731"/>
                    <a:gd name="connsiteY6" fmla="*/ 38887 h 116041"/>
                    <a:gd name="connsiteX7" fmla="*/ 30956 w 135731"/>
                    <a:gd name="connsiteY7" fmla="*/ 53175 h 116041"/>
                    <a:gd name="connsiteX8" fmla="*/ 16669 w 135731"/>
                    <a:gd name="connsiteY8" fmla="*/ 60318 h 116041"/>
                    <a:gd name="connsiteX9" fmla="*/ 4762 w 135731"/>
                    <a:gd name="connsiteY9" fmla="*/ 69843 h 116041"/>
                    <a:gd name="connsiteX10" fmla="*/ 0 w 135731"/>
                    <a:gd name="connsiteY10" fmla="*/ 79368 h 116041"/>
                    <a:gd name="connsiteX11" fmla="*/ 11906 w 135731"/>
                    <a:gd name="connsiteY11" fmla="*/ 88893 h 116041"/>
                    <a:gd name="connsiteX12" fmla="*/ 26194 w 135731"/>
                    <a:gd name="connsiteY12" fmla="*/ 98418 h 116041"/>
                    <a:gd name="connsiteX13" fmla="*/ 42862 w 135731"/>
                    <a:gd name="connsiteY13" fmla="*/ 107943 h 116041"/>
                    <a:gd name="connsiteX14" fmla="*/ 73819 w 135731"/>
                    <a:gd name="connsiteY14" fmla="*/ 110325 h 116041"/>
                    <a:gd name="connsiteX15" fmla="*/ 71437 w 135731"/>
                    <a:gd name="connsiteY15" fmla="*/ 96037 h 116041"/>
                    <a:gd name="connsiteX16" fmla="*/ 73819 w 135731"/>
                    <a:gd name="connsiteY16" fmla="*/ 81750 h 116041"/>
                    <a:gd name="connsiteX17" fmla="*/ 80962 w 135731"/>
                    <a:gd name="connsiteY17" fmla="*/ 79368 h 116041"/>
                    <a:gd name="connsiteX18" fmla="*/ 116681 w 135731"/>
                    <a:gd name="connsiteY18" fmla="*/ 81750 h 116041"/>
                    <a:gd name="connsiteX19" fmla="*/ 126206 w 135731"/>
                    <a:gd name="connsiteY19" fmla="*/ 79368 h 116041"/>
                    <a:gd name="connsiteX20" fmla="*/ 133350 w 135731"/>
                    <a:gd name="connsiteY20" fmla="*/ 76987 h 116041"/>
                    <a:gd name="connsiteX21" fmla="*/ 135731 w 135731"/>
                    <a:gd name="connsiteY21" fmla="*/ 67462 h 116041"/>
                    <a:gd name="connsiteX22" fmla="*/ 133350 w 135731"/>
                    <a:gd name="connsiteY22" fmla="*/ 36506 h 116041"/>
                    <a:gd name="connsiteX23" fmla="*/ 121444 w 135731"/>
                    <a:gd name="connsiteY23" fmla="*/ 31743 h 116041"/>
                    <a:gd name="connsiteX24" fmla="*/ 100012 w 135731"/>
                    <a:gd name="connsiteY24" fmla="*/ 26981 h 116041"/>
                    <a:gd name="connsiteX25" fmla="*/ 83344 w 135731"/>
                    <a:gd name="connsiteY25" fmla="*/ 22218 h 116041"/>
                    <a:gd name="connsiteX26" fmla="*/ 76200 w 135731"/>
                    <a:gd name="connsiteY26" fmla="*/ 34125 h 11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5731" h="116041">
                      <a:moveTo>
                        <a:pt x="76200" y="34125"/>
                      </a:moveTo>
                      <a:lnTo>
                        <a:pt x="76200" y="34125"/>
                      </a:lnTo>
                      <a:cubicBezTo>
                        <a:pt x="64294" y="23806"/>
                        <a:pt x="53165" y="12514"/>
                        <a:pt x="40481" y="3168"/>
                      </a:cubicBezTo>
                      <a:cubicBezTo>
                        <a:pt x="37846" y="1227"/>
                        <a:pt x="33470" y="-1308"/>
                        <a:pt x="30956" y="787"/>
                      </a:cubicBezTo>
                      <a:cubicBezTo>
                        <a:pt x="27100" y="4001"/>
                        <a:pt x="27782" y="10312"/>
                        <a:pt x="26194" y="15075"/>
                      </a:cubicBezTo>
                      <a:lnTo>
                        <a:pt x="23812" y="22218"/>
                      </a:lnTo>
                      <a:cubicBezTo>
                        <a:pt x="24606" y="27774"/>
                        <a:pt x="24932" y="33418"/>
                        <a:pt x="26194" y="38887"/>
                      </a:cubicBezTo>
                      <a:cubicBezTo>
                        <a:pt x="27323" y="43779"/>
                        <a:pt x="30956" y="53175"/>
                        <a:pt x="30956" y="53175"/>
                      </a:cubicBezTo>
                      <a:cubicBezTo>
                        <a:pt x="25146" y="55111"/>
                        <a:pt x="21285" y="55702"/>
                        <a:pt x="16669" y="60318"/>
                      </a:cubicBezTo>
                      <a:cubicBezTo>
                        <a:pt x="5898" y="71089"/>
                        <a:pt x="18669" y="65208"/>
                        <a:pt x="4762" y="69843"/>
                      </a:cubicBezTo>
                      <a:cubicBezTo>
                        <a:pt x="3175" y="73018"/>
                        <a:pt x="0" y="75818"/>
                        <a:pt x="0" y="79368"/>
                      </a:cubicBezTo>
                      <a:cubicBezTo>
                        <a:pt x="0" y="86550"/>
                        <a:pt x="7445" y="87406"/>
                        <a:pt x="11906" y="88893"/>
                      </a:cubicBezTo>
                      <a:cubicBezTo>
                        <a:pt x="28532" y="105519"/>
                        <a:pt x="10110" y="89228"/>
                        <a:pt x="26194" y="98418"/>
                      </a:cubicBezTo>
                      <a:cubicBezTo>
                        <a:pt x="46378" y="109952"/>
                        <a:pt x="26483" y="102483"/>
                        <a:pt x="42862" y="107943"/>
                      </a:cubicBezTo>
                      <a:cubicBezTo>
                        <a:pt x="52155" y="114139"/>
                        <a:pt x="59668" y="121331"/>
                        <a:pt x="73819" y="110325"/>
                      </a:cubicBezTo>
                      <a:cubicBezTo>
                        <a:pt x="77630" y="107361"/>
                        <a:pt x="72231" y="100800"/>
                        <a:pt x="71437" y="96037"/>
                      </a:cubicBezTo>
                      <a:cubicBezTo>
                        <a:pt x="72231" y="91275"/>
                        <a:pt x="71424" y="85942"/>
                        <a:pt x="73819" y="81750"/>
                      </a:cubicBezTo>
                      <a:cubicBezTo>
                        <a:pt x="75064" y="79571"/>
                        <a:pt x="78452" y="79368"/>
                        <a:pt x="80962" y="79368"/>
                      </a:cubicBezTo>
                      <a:cubicBezTo>
                        <a:pt x="92895" y="79368"/>
                        <a:pt x="104775" y="80956"/>
                        <a:pt x="116681" y="81750"/>
                      </a:cubicBezTo>
                      <a:cubicBezTo>
                        <a:pt x="119856" y="80956"/>
                        <a:pt x="123059" y="80267"/>
                        <a:pt x="126206" y="79368"/>
                      </a:cubicBezTo>
                      <a:cubicBezTo>
                        <a:pt x="128620" y="78678"/>
                        <a:pt x="131782" y="78947"/>
                        <a:pt x="133350" y="76987"/>
                      </a:cubicBezTo>
                      <a:cubicBezTo>
                        <a:pt x="135394" y="74431"/>
                        <a:pt x="134937" y="70637"/>
                        <a:pt x="135731" y="67462"/>
                      </a:cubicBezTo>
                      <a:cubicBezTo>
                        <a:pt x="134937" y="57143"/>
                        <a:pt x="137193" y="46115"/>
                        <a:pt x="133350" y="36506"/>
                      </a:cubicBezTo>
                      <a:cubicBezTo>
                        <a:pt x="131763" y="32537"/>
                        <a:pt x="125446" y="33244"/>
                        <a:pt x="121444" y="31743"/>
                      </a:cubicBezTo>
                      <a:cubicBezTo>
                        <a:pt x="112067" y="28227"/>
                        <a:pt x="112260" y="29022"/>
                        <a:pt x="100012" y="26981"/>
                      </a:cubicBezTo>
                      <a:cubicBezTo>
                        <a:pt x="95499" y="25477"/>
                        <a:pt x="87825" y="22716"/>
                        <a:pt x="83344" y="22218"/>
                      </a:cubicBezTo>
                      <a:cubicBezTo>
                        <a:pt x="79399" y="21780"/>
                        <a:pt x="77391" y="32141"/>
                        <a:pt x="76200" y="34125"/>
                      </a:cubicBez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505" y="4932277"/>
              <a:ext cx="202426" cy="222854"/>
            </a:xfrm>
            <a:prstGeom prst="rect">
              <a:avLst/>
            </a:prstGeom>
          </p:spPr>
        </p:pic>
      </p:grpSp>
      <p:pic>
        <p:nvPicPr>
          <p:cNvPr id="78" name="Picture 2" descr="Résultat de recherche d'images pour &quot;st. gallen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29" y="3858705"/>
            <a:ext cx="262007" cy="3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Résultat de recherche d'images pour &quot;luzern&quot;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719" y="3854826"/>
            <a:ext cx="283106" cy="3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Résultat de recherche d'images pour &quot;Fribourg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5" y="3854826"/>
            <a:ext cx="323127" cy="3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Résultat de recherche d'images pour &quot;schweiz wappen&quot;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20" y="3231356"/>
            <a:ext cx="470669" cy="52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1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1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1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1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1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1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1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://www.ablefood.asia/images/general/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094" y="1789831"/>
            <a:ext cx="9334500" cy="532859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051" y="78429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err="1"/>
              <a:t>fmd</a:t>
            </a:r>
            <a:r>
              <a:rPr lang="en-US" dirty="0"/>
              <a:t> milk collection concept in Switzerland </a:t>
            </a:r>
            <a:endParaRPr lang="en-GB" dirty="0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7470" y="2758615"/>
            <a:ext cx="257176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044655" y="2028478"/>
            <a:ext cx="6595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first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draft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new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fmd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milk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collection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concept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was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completed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by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end </a:t>
            </a:r>
            <a:r>
              <a:rPr lang="de-CH" sz="2400" b="1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2014.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44654" y="2902833"/>
            <a:ext cx="758771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000000"/>
                </a:solidFill>
                <a:latin typeface="Arial"/>
              </a:rPr>
              <a:t>It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has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since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then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…</a:t>
            </a:r>
          </a:p>
          <a:p>
            <a:pPr marL="182563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000000"/>
                </a:solidFill>
                <a:latin typeface="Arial"/>
              </a:rPr>
              <a:t>been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presented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various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committees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, </a:t>
            </a:r>
          </a:p>
          <a:p>
            <a:pPr marL="449263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000000"/>
                </a:solidFill>
                <a:latin typeface="Arial"/>
              </a:rPr>
              <a:t>submitted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000000"/>
                </a:solidFill>
                <a:latin typeface="Arial"/>
              </a:rPr>
              <a:t>consultation</a:t>
            </a:r>
            <a:r>
              <a:rPr lang="de-CH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/>
            </a:r>
            <a:br>
              <a:rPr lang="de-CH" sz="2000" dirty="0">
                <a:solidFill>
                  <a:srgbClr val="000000"/>
                </a:solidFill>
                <a:latin typeface="Arial"/>
              </a:rPr>
            </a:b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 (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cantonal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veterinary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offices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and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 smtClean="0">
                <a:solidFill>
                  <a:srgbClr val="000000"/>
                </a:solidFill>
                <a:latin typeface="Arial"/>
              </a:rPr>
              <a:t>important</a:t>
            </a: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</a:t>
            </a:r>
            <a:br>
              <a:rPr lang="de-CH" sz="2000" dirty="0" smtClean="0">
                <a:solidFill>
                  <a:srgbClr val="000000"/>
                </a:solidFill>
                <a:latin typeface="Arial"/>
              </a:rPr>
            </a:b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   </a:t>
            </a:r>
            <a:r>
              <a:rPr lang="de-CH" sz="2000" dirty="0" err="1" smtClean="0">
                <a:solidFill>
                  <a:srgbClr val="000000"/>
                </a:solidFill>
                <a:latin typeface="Arial"/>
              </a:rPr>
              <a:t>stakeholders</a:t>
            </a: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 smtClean="0">
                <a:solidFill>
                  <a:srgbClr val="000000"/>
                </a:solidFill>
                <a:latin typeface="Arial"/>
              </a:rPr>
              <a:t>swiss</a:t>
            </a:r>
            <a:r>
              <a:rPr lang="de-CH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dairy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/>
              </a:rPr>
              <a:t>market</a:t>
            </a:r>
            <a:r>
              <a:rPr lang="de-CH" sz="2000" dirty="0">
                <a:solidFill>
                  <a:srgbClr val="000000"/>
                </a:solidFill>
                <a:latin typeface="Arial"/>
              </a:rPr>
              <a:t>)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808038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and tested in a tabletop exercise.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 (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with local players along the milk chain)</a:t>
            </a:r>
          </a:p>
          <a:p>
            <a:pPr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It is now being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finalised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and will be operative in 2017.</a:t>
            </a:r>
            <a:endParaRPr lang="de-CH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89560" y="3420181"/>
            <a:ext cx="177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FF0000"/>
                </a:solidFill>
                <a:latin typeface="Arial"/>
              </a:rPr>
              <a:t>presented</a:t>
            </a:r>
            <a:endParaRPr lang="de-CH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42427" y="39327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FF0000"/>
                </a:solidFill>
                <a:latin typeface="Arial"/>
              </a:rPr>
              <a:t>consultation</a:t>
            </a:r>
            <a:endParaRPr lang="de-CH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39646" y="5060457"/>
            <a:ext cx="259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2400" dirty="0" err="1">
                <a:solidFill>
                  <a:srgbClr val="FF0000"/>
                </a:solidFill>
                <a:latin typeface="Arial"/>
              </a:rPr>
              <a:t>tabletop</a:t>
            </a:r>
            <a:r>
              <a:rPr lang="de-CH" sz="2400" dirty="0">
                <a:solidFill>
                  <a:srgbClr val="FF0000"/>
                </a:solidFill>
                <a:latin typeface="Arial"/>
              </a:rPr>
              <a:t> </a:t>
            </a:r>
            <a:r>
              <a:rPr lang="de-CH" sz="2400" dirty="0" err="1">
                <a:solidFill>
                  <a:srgbClr val="FF0000"/>
                </a:solidFill>
                <a:latin typeface="Arial"/>
              </a:rPr>
              <a:t>exercise</a:t>
            </a:r>
            <a:endParaRPr lang="de-CH" sz="24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5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uiExpand="1" build="p"/>
      <p:bldP spid="14" grpId="0" uiExpand="1" build="p"/>
      <p:bldP spid="15" grpId="0" uiExpand="1" build="p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056" y="1944128"/>
            <a:ext cx="7560840" cy="48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reihandform 36"/>
          <p:cNvSpPr/>
          <p:nvPr/>
        </p:nvSpPr>
        <p:spPr>
          <a:xfrm>
            <a:off x="2877185" y="270653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8" name="Freihandform 37"/>
          <p:cNvSpPr/>
          <p:nvPr/>
        </p:nvSpPr>
        <p:spPr>
          <a:xfrm>
            <a:off x="3029584" y="2858938"/>
            <a:ext cx="45719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78" name="Gruppieren 77"/>
          <p:cNvGrpSpPr/>
          <p:nvPr/>
        </p:nvGrpSpPr>
        <p:grpSpPr>
          <a:xfrm>
            <a:off x="3075303" y="4869160"/>
            <a:ext cx="218306" cy="215520"/>
            <a:chOff x="465262" y="2204892"/>
            <a:chExt cx="722362" cy="605172"/>
          </a:xfrm>
        </p:grpSpPr>
        <p:grpSp>
          <p:nvGrpSpPr>
            <p:cNvPr id="79" name="Gruppieren 7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3" name="Rechteck 11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Trapezoid 11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Auf der gleichen Seite des Rechtecks liegende Ecken abrunden 11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Rechteck 11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0" name="Gruppieren 7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81" name="Gerader Verbinder 8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" name="Gerader Verbinder 8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3" name="Gerader Verbinder 8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4" name="Gerader Verbinder 8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5" name="Gerader Verbinder 84"/>
              <p:cNvCxnSpPr>
                <a:stCxn id="8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" name="Gerader Verbinder 8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7" name="Gerader Verbinder 8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8" name="Gerader Verbinder 87"/>
              <p:cNvCxnSpPr>
                <a:stCxn id="8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9" name="Ellipse 8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Auf der gleichen Seite des Rechtecks liegende Ecken abrunden 8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Trapezoid 9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leichschenkliges Dreieck 9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leichschenkliges Dreieck 9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Abgerundetes Rechteck 9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5" name="Gerader Verbinder 9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" name="Gerader Verbinder 95"/>
              <p:cNvCxnSpPr>
                <a:endCxn id="9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97" name="Ellipse 9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Ellipse 9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Ellipse 10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Ellipse 10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Ellipse 10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Ellipse 10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Ellipse 10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ihandform 10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leichschenkliges Dreieck 10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Abgerundetes Rechteck 10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Abgerundetes Rechteck 10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ihandform 10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ihandform 11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ihandform 11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7" name="Gruppieren 116"/>
          <p:cNvGrpSpPr/>
          <p:nvPr/>
        </p:nvGrpSpPr>
        <p:grpSpPr>
          <a:xfrm>
            <a:off x="3628218" y="4644258"/>
            <a:ext cx="218306" cy="215520"/>
            <a:chOff x="465262" y="2204892"/>
            <a:chExt cx="722362" cy="605172"/>
          </a:xfrm>
        </p:grpSpPr>
        <p:grpSp>
          <p:nvGrpSpPr>
            <p:cNvPr id="118" name="Gruppieren 117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2" name="Rechteck 151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Trapezoid 152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Auf der gleichen Seite des Rechtecks liegende Ecken abrunden 153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Rechteck 154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9" name="Gruppieren 118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0" name="Gerader Verbinder 119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" name="Gerader Verbinder 120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2" name="Gerader Verbinder 121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3" name="Gerader Verbinder 122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" name="Gerader Verbinder 123"/>
              <p:cNvCxnSpPr>
                <a:stCxn id="128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5" name="Gerader Verbinder 124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6" name="Gerader Verbinder 125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7" name="Gerader Verbinder 126"/>
              <p:cNvCxnSpPr>
                <a:stCxn id="128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8" name="Ellipse 127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Auf der gleichen Seite des Rechtecks liegende Ecken abrunden 128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Trapezoid 129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leichschenkliges Dreieck 130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leichschenkliges Dreieck 131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Abgerundetes Rechteck 132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4" name="Gerader Verbinder 133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5" name="Gerader Verbinder 134"/>
              <p:cNvCxnSpPr>
                <a:endCxn id="137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6" name="Ellipse 135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Ellipse 138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Ellipse 139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Ellipse 140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Ellipse 141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Ellipse 142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Ellipse 143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ihandform 144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leichschenkliges Dreieck 145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Abgerundetes Rechteck 146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Abgerundetes Rechteck 147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ihandform 148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ihandform 149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ihandform 150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6" name="Gruppieren 155"/>
          <p:cNvGrpSpPr/>
          <p:nvPr/>
        </p:nvGrpSpPr>
        <p:grpSpPr>
          <a:xfrm>
            <a:off x="4348298" y="5157192"/>
            <a:ext cx="218306" cy="215520"/>
            <a:chOff x="465262" y="2204892"/>
            <a:chExt cx="722362" cy="605172"/>
          </a:xfrm>
        </p:grpSpPr>
        <p:grpSp>
          <p:nvGrpSpPr>
            <p:cNvPr id="157" name="Gruppieren 156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91" name="Rechteck 190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Trapezoid 191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Auf der gleichen Seite des Rechtecks liegende Ecken abrunden 192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Rechteck 193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8" name="Gruppieren 157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59" name="Gerader Verbinder 158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0" name="Gerader Verbinder 159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1" name="Gerader Verbinder 160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2" name="Gerader Verbinder 161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3" name="Gerader Verbinder 162"/>
              <p:cNvCxnSpPr>
                <a:stCxn id="167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4" name="Gerader Verbinder 163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5" name="Gerader Verbinder 164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6" name="Gerader Verbinder 165"/>
              <p:cNvCxnSpPr>
                <a:stCxn id="167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67" name="Ellipse 166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Auf der gleichen Seite des Rechtecks liegende Ecken abrunden 167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Trapezoid 168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Gleichschenkliges Dreieck 169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Gleichschenkliges Dreieck 170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Abgerundetes Rechteck 171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73" name="Gerader Verbinder 172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74" name="Gerader Verbinder 173"/>
              <p:cNvCxnSpPr>
                <a:endCxn id="176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75" name="Ellipse 174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Ellipse 177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Ellipse 178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Ellipse 179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Ellipse 180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Ellipse 181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Ellipse 182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ihandform 183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Gleichschenkliges Dreieck 184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Abgerundetes Rechteck 185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Abgerundetes Rechteck 186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ihandform 187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ihandform 188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5" name="Gruppieren 194"/>
          <p:cNvGrpSpPr/>
          <p:nvPr/>
        </p:nvGrpSpPr>
        <p:grpSpPr>
          <a:xfrm>
            <a:off x="3958890" y="4442501"/>
            <a:ext cx="218306" cy="215520"/>
            <a:chOff x="465262" y="2204892"/>
            <a:chExt cx="722362" cy="605172"/>
          </a:xfrm>
        </p:grpSpPr>
        <p:grpSp>
          <p:nvGrpSpPr>
            <p:cNvPr id="196" name="Gruppieren 195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230" name="Rechteck 229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Trapezoid 230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Auf der gleichen Seite des Rechtecks liegende Ecken abrunden 231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Rechteck 232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7" name="Gruppieren 196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98" name="Gerader Verbinder 197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99" name="Gerader Verbinder 198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0" name="Gerader Verbinder 199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1" name="Gerader Verbinder 200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2" name="Gerader Verbinder 201"/>
              <p:cNvCxnSpPr>
                <a:stCxn id="206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3" name="Gerader Verbinder 202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4" name="Gerader Verbinder 203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5" name="Gerader Verbinder 204"/>
              <p:cNvCxnSpPr>
                <a:stCxn id="206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06" name="Ellipse 205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Auf der gleichen Seite des Rechtecks liegende Ecken abrunden 206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Trapezoid 207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Gleichschenkliges Dreieck 208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Gleichschenkliges Dreieck 209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Abgerundetes Rechteck 210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12" name="Gerader Verbinder 211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3" name="Gerader Verbinder 212"/>
              <p:cNvCxnSpPr>
                <a:endCxn id="215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14" name="Ellipse 213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Ellipse 214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Ellipse 215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Ellipse 216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Ellipse 217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Ellipse 218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Ellipse 219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Ellipse 220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Ellipse 221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ihandform 222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leichschenkliges Dreieck 223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Abgerundetes Rechteck 224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Abgerundetes Rechteck 225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ihandform 226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ihandform 227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ihandform 228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34" name="Gruppieren 233"/>
          <p:cNvGrpSpPr/>
          <p:nvPr/>
        </p:nvGrpSpPr>
        <p:grpSpPr>
          <a:xfrm>
            <a:off x="4239145" y="3767639"/>
            <a:ext cx="218306" cy="215520"/>
            <a:chOff x="465262" y="2204892"/>
            <a:chExt cx="722362" cy="605172"/>
          </a:xfrm>
        </p:grpSpPr>
        <p:grpSp>
          <p:nvGrpSpPr>
            <p:cNvPr id="235" name="Gruppieren 23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269" name="Rechteck 26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Trapezoid 26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Auf der gleichen Seite des Rechtecks liegende Ecken abrunden 27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Rechteck 27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6" name="Gruppieren 23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237" name="Gerader Verbinder 23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8" name="Gerader Verbinder 23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9" name="Gerader Verbinder 23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0" name="Gerader Verbinder 23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1" name="Gerader Verbinder 240"/>
              <p:cNvCxnSpPr>
                <a:stCxn id="24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2" name="Gerader Verbinder 24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3" name="Gerader Verbinder 24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4" name="Gerader Verbinder 243"/>
              <p:cNvCxnSpPr>
                <a:stCxn id="24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45" name="Ellipse 24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Auf der gleichen Seite des Rechtecks liegende Ecken abrunden 24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Trapezoid 24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leichschenkliges Dreieck 24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leichschenkliges Dreieck 24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Abgerundetes Rechteck 24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51" name="Gerader Verbinder 25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52" name="Gerader Verbinder 251"/>
              <p:cNvCxnSpPr>
                <a:endCxn id="25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53" name="Ellipse 25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Ellipse 25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Ellipse 25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Ellipse 25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Ellipse 25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Ellipse 25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Ellipse 25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Ellipse 25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Ellipse 26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ihandform 26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Gleichschenkliges Dreieck 26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Abgerundetes Rechteck 26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Abgerundetes Rechteck 26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Freihandform 26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Freihandform 26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3" name="Gruppieren 272"/>
          <p:cNvGrpSpPr/>
          <p:nvPr/>
        </p:nvGrpSpPr>
        <p:grpSpPr>
          <a:xfrm>
            <a:off x="5339876" y="4446235"/>
            <a:ext cx="218306" cy="215520"/>
            <a:chOff x="465262" y="2204892"/>
            <a:chExt cx="722362" cy="605172"/>
          </a:xfrm>
        </p:grpSpPr>
        <p:grpSp>
          <p:nvGrpSpPr>
            <p:cNvPr id="274" name="Gruppieren 27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308" name="Rechteck 30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Trapezoid 30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Auf der gleichen Seite des Rechtecks liegende Ecken abrunden 30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Rechteck 31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5" name="Gruppieren 27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276" name="Gerader Verbinder 27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7" name="Gerader Verbinder 27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8" name="Gerader Verbinder 27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9" name="Gerader Verbinder 27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0" name="Gerader Verbinder 279"/>
              <p:cNvCxnSpPr>
                <a:stCxn id="28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1" name="Gerader Verbinder 28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2" name="Gerader Verbinder 28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3" name="Gerader Verbinder 282"/>
              <p:cNvCxnSpPr>
                <a:stCxn id="28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84" name="Ellipse 28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Auf der gleichen Seite des Rechtecks liegende Ecken abrunden 28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Trapezoid 28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leichschenkliges Dreieck 28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leichschenkliges Dreieck 28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Abgerundetes Rechteck 28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90" name="Gerader Verbinder 28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1" name="Gerader Verbinder 290"/>
              <p:cNvCxnSpPr>
                <a:endCxn id="29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92" name="Ellipse 29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Ellipse 29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Ellipse 29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Ellipse 29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Ellipse 29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Ellipse 29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Ellipse 29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Ellipse 29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ihandform 30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leichschenkliges Dreieck 30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Abgerundetes Rechteck 30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Abgerundetes Rechteck 30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ihandform 30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ihandform 30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ihandform 30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12" name="Gruppieren 311"/>
          <p:cNvGrpSpPr/>
          <p:nvPr/>
        </p:nvGrpSpPr>
        <p:grpSpPr>
          <a:xfrm>
            <a:off x="5068378" y="3395195"/>
            <a:ext cx="218306" cy="215520"/>
            <a:chOff x="465262" y="2204892"/>
            <a:chExt cx="722362" cy="605172"/>
          </a:xfrm>
        </p:grpSpPr>
        <p:grpSp>
          <p:nvGrpSpPr>
            <p:cNvPr id="313" name="Gruppieren 31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347" name="Rechteck 34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Trapezoid 34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Auf der gleichen Seite des Rechtecks liegende Ecken abrunden 34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Rechteck 34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4" name="Gruppieren 31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315" name="Gerader Verbinder 31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6" name="Gerader Verbinder 31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7" name="Gerader Verbinder 31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8" name="Gerader Verbinder 31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9" name="Gerader Verbinder 318"/>
              <p:cNvCxnSpPr>
                <a:stCxn id="32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0" name="Gerader Verbinder 31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1" name="Gerader Verbinder 32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2" name="Gerader Verbinder 321"/>
              <p:cNvCxnSpPr>
                <a:stCxn id="32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323" name="Ellipse 32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Auf der gleichen Seite des Rechtecks liegende Ecken abrunden 32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Trapezoid 32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Gleichschenkliges Dreieck 32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leichschenkliges Dreieck 32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Abgerundetes Rechteck 32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29" name="Gerader Verbinder 32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0" name="Gerader Verbinder 329"/>
              <p:cNvCxnSpPr>
                <a:endCxn id="33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331" name="Ellipse 33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Ellipse 33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Ellipse 33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Ellipse 33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Ellipse 33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Ellipse 33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Ellipse 33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Ellipse 33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ihandform 33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Gleichschenkliges Dreieck 34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Abgerundetes Rechteck 34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Abgerundetes Rechteck 34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ihandform 34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ihandform 34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ihandform 34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51" name="Gruppieren 350"/>
          <p:cNvGrpSpPr/>
          <p:nvPr/>
        </p:nvGrpSpPr>
        <p:grpSpPr>
          <a:xfrm>
            <a:off x="5376597" y="3901320"/>
            <a:ext cx="218306" cy="215520"/>
            <a:chOff x="465262" y="2204892"/>
            <a:chExt cx="722362" cy="605172"/>
          </a:xfrm>
        </p:grpSpPr>
        <p:grpSp>
          <p:nvGrpSpPr>
            <p:cNvPr id="352" name="Gruppieren 351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386" name="Rechteck 385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Trapezoid 386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Auf der gleichen Seite des Rechtecks liegende Ecken abrunden 387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Rechteck 388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3" name="Gruppieren 352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354" name="Gerader Verbinder 353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5" name="Gerader Verbinder 354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6" name="Gerader Verbinder 355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7" name="Gerader Verbinder 356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8" name="Gerader Verbinder 357"/>
              <p:cNvCxnSpPr>
                <a:stCxn id="362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9" name="Gerader Verbinder 358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0" name="Gerader Verbinder 359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1" name="Gerader Verbinder 360"/>
              <p:cNvCxnSpPr>
                <a:stCxn id="362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362" name="Ellipse 361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Auf der gleichen Seite des Rechtecks liegende Ecken abrunden 362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Trapezoid 363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Gleichschenkliges Dreieck 364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Gleichschenkliges Dreieck 365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Abgerundetes Rechteck 366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68" name="Gerader Verbinder 367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9" name="Gerader Verbinder 368"/>
              <p:cNvCxnSpPr>
                <a:endCxn id="371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370" name="Ellipse 369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Ellipse 370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Ellipse 371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Ellipse 372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Ellipse 373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Ellipse 374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Ellipse 375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Ellipse 376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Ellipse 377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ihandform 378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Gleichschenkliges Dreieck 379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Abgerundetes Rechteck 380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Abgerundetes Rechteck 381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ihandform 382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ihandform 383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ihandform 384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90" name="Gruppieren 389"/>
          <p:cNvGrpSpPr/>
          <p:nvPr/>
        </p:nvGrpSpPr>
        <p:grpSpPr>
          <a:xfrm>
            <a:off x="5315959" y="5525286"/>
            <a:ext cx="218306" cy="215520"/>
            <a:chOff x="465262" y="2204892"/>
            <a:chExt cx="722362" cy="605172"/>
          </a:xfrm>
        </p:grpSpPr>
        <p:grpSp>
          <p:nvGrpSpPr>
            <p:cNvPr id="391" name="Gruppieren 390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425" name="Rechteck 424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Trapezoid 425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Auf der gleichen Seite des Rechtecks liegende Ecken abrunden 426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Rechteck 427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2" name="Gruppieren 391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393" name="Gerader Verbinder 392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4" name="Gerader Verbinder 393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5" name="Gerader Verbinder 394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6" name="Gerader Verbinder 395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7" name="Gerader Verbinder 396"/>
              <p:cNvCxnSpPr>
                <a:stCxn id="401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8" name="Gerader Verbinder 397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9" name="Gerader Verbinder 398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00" name="Gerader Verbinder 399"/>
              <p:cNvCxnSpPr>
                <a:stCxn id="401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01" name="Ellipse 400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Auf der gleichen Seite des Rechtecks liegende Ecken abrunden 401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Trapezoid 402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Gleichschenkliges Dreieck 403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Gleichschenkliges Dreieck 404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Abgerundetes Rechteck 405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07" name="Gerader Verbinder 406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08" name="Gerader Verbinder 407"/>
              <p:cNvCxnSpPr>
                <a:endCxn id="410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409" name="Ellipse 408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Ellipse 409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Ellipse 411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Ellipse 412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Ellipse 413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Ellipse 414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Ellipse 415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Ellipse 416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ihandform 417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Gleichschenkliges Dreieck 418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Abgerundetes Rechteck 419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Abgerundetes Rechteck 420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ihandform 421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ihandform 422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ihandform 423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29" name="Gruppieren 428"/>
          <p:cNvGrpSpPr/>
          <p:nvPr/>
        </p:nvGrpSpPr>
        <p:grpSpPr>
          <a:xfrm>
            <a:off x="4636330" y="5803901"/>
            <a:ext cx="218306" cy="215520"/>
            <a:chOff x="465262" y="2204892"/>
            <a:chExt cx="722362" cy="605172"/>
          </a:xfrm>
        </p:grpSpPr>
        <p:grpSp>
          <p:nvGrpSpPr>
            <p:cNvPr id="430" name="Gruppieren 429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464" name="Rechteck 463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Trapezoid 464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Auf der gleichen Seite des Rechtecks liegende Ecken abrunden 465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Rechteck 466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1" name="Gruppieren 430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432" name="Gerader Verbinder 431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3" name="Gerader Verbinder 432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4" name="Gerader Verbinder 433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5" name="Gerader Verbinder 434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6" name="Gerader Verbinder 435"/>
              <p:cNvCxnSpPr>
                <a:stCxn id="440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7" name="Gerader Verbinder 436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8" name="Gerader Verbinder 437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9" name="Gerader Verbinder 438"/>
              <p:cNvCxnSpPr>
                <a:stCxn id="440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40" name="Ellipse 439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Auf der gleichen Seite des Rechtecks liegende Ecken abrunden 440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Trapezoid 441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Gleichschenkliges Dreieck 442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Gleichschenkliges Dreieck 443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Abgerundetes Rechteck 444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46" name="Gerader Verbinder 445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7" name="Gerader Verbinder 446"/>
              <p:cNvCxnSpPr>
                <a:endCxn id="449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448" name="Ellipse 447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Ellipse 449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Ellipse 450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Ellipse 451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Ellipse 452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Ellipse 453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Ellipse 454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Ellipse 455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ihandform 456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Gleichschenkliges Dreieck 457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Abgerundetes Rechteck 458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Abgerundetes Rechteck 459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ihandform 460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Freihandform 461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ihandform 462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68" name="Gruppieren 467"/>
          <p:cNvGrpSpPr/>
          <p:nvPr/>
        </p:nvGrpSpPr>
        <p:grpSpPr>
          <a:xfrm>
            <a:off x="6197299" y="3934884"/>
            <a:ext cx="218306" cy="215520"/>
            <a:chOff x="465262" y="2204892"/>
            <a:chExt cx="722362" cy="605172"/>
          </a:xfrm>
        </p:grpSpPr>
        <p:grpSp>
          <p:nvGrpSpPr>
            <p:cNvPr id="469" name="Gruppieren 46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503" name="Rechteck 50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Trapezoid 50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Auf der gleichen Seite des Rechtecks liegende Ecken abrunden 50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Rechteck 50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70" name="Gruppieren 46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471" name="Gerader Verbinder 47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2" name="Gerader Verbinder 47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3" name="Gerader Verbinder 47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4" name="Gerader Verbinder 47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5" name="Gerader Verbinder 474"/>
              <p:cNvCxnSpPr>
                <a:stCxn id="47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6" name="Gerader Verbinder 47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7" name="Gerader Verbinder 47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8" name="Gerader Verbinder 477"/>
              <p:cNvCxnSpPr>
                <a:stCxn id="47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79" name="Ellipse 47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Auf der gleichen Seite des Rechtecks liegende Ecken abrunden 47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Trapezoid 48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Gleichschenkliges Dreieck 48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Gleichschenkliges Dreieck 48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Abgerundetes Rechteck 48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85" name="Gerader Verbinder 48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86" name="Gerader Verbinder 485"/>
              <p:cNvCxnSpPr>
                <a:endCxn id="48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487" name="Ellipse 48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Ellipse 48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Ellipse 48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0" name="Ellipse 48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Ellipse 49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2" name="Ellipse 49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Ellipse 49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4" name="Ellipse 49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5" name="Ellipse 49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6" name="Freihandform 49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7" name="Gleichschenkliges Dreieck 49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8" name="Abgerundetes Rechteck 49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9" name="Abgerundetes Rechteck 49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0" name="Freihandform 49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1" name="Freihandform 50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2" name="Freihandform 50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07" name="Gruppieren 506"/>
          <p:cNvGrpSpPr/>
          <p:nvPr/>
        </p:nvGrpSpPr>
        <p:grpSpPr>
          <a:xfrm>
            <a:off x="6154946" y="3482140"/>
            <a:ext cx="218306" cy="215520"/>
            <a:chOff x="465262" y="2204892"/>
            <a:chExt cx="722362" cy="605172"/>
          </a:xfrm>
        </p:grpSpPr>
        <p:grpSp>
          <p:nvGrpSpPr>
            <p:cNvPr id="508" name="Gruppieren 507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542" name="Rechteck 541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Trapezoid 542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Auf der gleichen Seite des Rechtecks liegende Ecken abrunden 543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Rechteck 544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9" name="Gruppieren 508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510" name="Gerader Verbinder 509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1" name="Gerader Verbinder 510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2" name="Gerader Verbinder 511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3" name="Gerader Verbinder 512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4" name="Gerader Verbinder 513"/>
              <p:cNvCxnSpPr>
                <a:stCxn id="518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5" name="Gerader Verbinder 514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6" name="Gerader Verbinder 515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7" name="Gerader Verbinder 516"/>
              <p:cNvCxnSpPr>
                <a:stCxn id="518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18" name="Ellipse 517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Auf der gleichen Seite des Rechtecks liegende Ecken abrunden 518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Trapezoid 519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Gleichschenkliges Dreieck 520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Gleichschenkliges Dreieck 521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Abgerundetes Rechteck 522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24" name="Gerader Verbinder 523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5" name="Gerader Verbinder 524"/>
              <p:cNvCxnSpPr>
                <a:endCxn id="527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526" name="Ellipse 525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Ellipse 526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Ellipse 527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Ellipse 528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Ellipse 529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Ellipse 530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Ellipse 531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Ellipse 532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Ellipse 533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Freihandform 534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Gleichschenkliges Dreieck 535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Abgerundetes Rechteck 536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Abgerundetes Rechteck 537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ihandform 538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Freihandform 539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Freihandform 540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46" name="Gruppieren 545"/>
          <p:cNvGrpSpPr/>
          <p:nvPr/>
        </p:nvGrpSpPr>
        <p:grpSpPr>
          <a:xfrm>
            <a:off x="6947141" y="4456938"/>
            <a:ext cx="218306" cy="215520"/>
            <a:chOff x="465262" y="2204892"/>
            <a:chExt cx="722362" cy="605172"/>
          </a:xfrm>
        </p:grpSpPr>
        <p:grpSp>
          <p:nvGrpSpPr>
            <p:cNvPr id="547" name="Gruppieren 546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581" name="Rechteck 580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Trapezoid 581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Auf der gleichen Seite des Rechtecks liegende Ecken abrunden 582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Rechteck 583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48" name="Gruppieren 547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549" name="Gerader Verbinder 548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0" name="Gerader Verbinder 549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1" name="Gerader Verbinder 550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2" name="Gerader Verbinder 551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3" name="Gerader Verbinder 552"/>
              <p:cNvCxnSpPr>
                <a:stCxn id="557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4" name="Gerader Verbinder 553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5" name="Gerader Verbinder 554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6" name="Gerader Verbinder 555"/>
              <p:cNvCxnSpPr>
                <a:stCxn id="557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57" name="Ellipse 556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Auf der gleichen Seite des Rechtecks liegende Ecken abrunden 557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Trapezoid 558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Gleichschenkliges Dreieck 559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Gleichschenkliges Dreieck 560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2" name="Abgerundetes Rechteck 561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63" name="Gerader Verbinder 562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64" name="Gerader Verbinder 563"/>
              <p:cNvCxnSpPr>
                <a:endCxn id="566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565" name="Ellipse 564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Ellipse 565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8" name="Ellipse 567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Ellipse 568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0" name="Ellipse 569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Ellipse 570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Ellipse 571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3" name="Ellipse 572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4" name="Freihandform 573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5" name="Gleichschenkliges Dreieck 574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6" name="Abgerundetes Rechteck 575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7" name="Abgerundetes Rechteck 576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Freihandform 577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Freihandform 578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Freihandform 579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85" name="Gruppieren 584"/>
          <p:cNvGrpSpPr/>
          <p:nvPr/>
        </p:nvGrpSpPr>
        <p:grpSpPr>
          <a:xfrm>
            <a:off x="4518055" y="3037431"/>
            <a:ext cx="218306" cy="215520"/>
            <a:chOff x="465262" y="2204892"/>
            <a:chExt cx="722362" cy="605172"/>
          </a:xfrm>
        </p:grpSpPr>
        <p:grpSp>
          <p:nvGrpSpPr>
            <p:cNvPr id="586" name="Gruppieren 585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620" name="Rechteck 619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Trapezoid 620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Auf der gleichen Seite des Rechtecks liegende Ecken abrunden 621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Rechteck 622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87" name="Gruppieren 586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588" name="Gerader Verbinder 587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9" name="Gerader Verbinder 588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0" name="Gerader Verbinder 589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1" name="Gerader Verbinder 590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2" name="Gerader Verbinder 591"/>
              <p:cNvCxnSpPr>
                <a:stCxn id="596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3" name="Gerader Verbinder 592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4" name="Gerader Verbinder 593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5" name="Gerader Verbinder 594"/>
              <p:cNvCxnSpPr>
                <a:stCxn id="596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96" name="Ellipse 595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Auf der gleichen Seite des Rechtecks liegende Ecken abrunden 596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Trapezoid 597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Gleichschenkliges Dreieck 598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Gleichschenkliges Dreieck 599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Abgerundetes Rechteck 600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02" name="Gerader Verbinder 601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03" name="Gerader Verbinder 602"/>
              <p:cNvCxnSpPr>
                <a:endCxn id="605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04" name="Ellipse 603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Ellipse 605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Ellipse 606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Ellipse 607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Ellipse 608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Ellipse 609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Ellipse 610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Ellipse 611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3" name="Freihandform 612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Gleichschenkliges Dreieck 613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Abgerundetes Rechteck 614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Abgerundetes Rechteck 615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Freihandform 616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Freihandform 617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Freihandform 618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24" name="Gruppieren 623"/>
          <p:cNvGrpSpPr/>
          <p:nvPr/>
        </p:nvGrpSpPr>
        <p:grpSpPr>
          <a:xfrm>
            <a:off x="5796520" y="2795841"/>
            <a:ext cx="218306" cy="215520"/>
            <a:chOff x="465262" y="2204892"/>
            <a:chExt cx="722362" cy="605172"/>
          </a:xfrm>
        </p:grpSpPr>
        <p:grpSp>
          <p:nvGrpSpPr>
            <p:cNvPr id="625" name="Gruppieren 62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659" name="Rechteck 65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0" name="Trapezoid 65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1" name="Auf der gleichen Seite des Rechtecks liegende Ecken abrunden 66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2" name="Rechteck 66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26" name="Gruppieren 62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627" name="Gerader Verbinder 62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28" name="Gerader Verbinder 62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29" name="Gerader Verbinder 62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0" name="Gerader Verbinder 62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1" name="Gerader Verbinder 630"/>
              <p:cNvCxnSpPr>
                <a:stCxn id="63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2" name="Gerader Verbinder 63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3" name="Gerader Verbinder 63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4" name="Gerader Verbinder 633"/>
              <p:cNvCxnSpPr>
                <a:stCxn id="63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635" name="Ellipse 63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Auf der gleichen Seite des Rechtecks liegende Ecken abrunden 63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" name="Trapezoid 63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Gleichschenkliges Dreieck 63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Gleichschenkliges Dreieck 63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0" name="Abgerundetes Rechteck 63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41" name="Gerader Verbinder 64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42" name="Gerader Verbinder 641"/>
              <p:cNvCxnSpPr>
                <a:endCxn id="64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43" name="Ellipse 64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4" name="Ellipse 64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5" name="Ellipse 64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6" name="Ellipse 64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7" name="Ellipse 64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8" name="Ellipse 64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9" name="Ellipse 64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0" name="Ellipse 64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1" name="Ellipse 65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2" name="Freihandform 65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3" name="Gleichschenkliges Dreieck 65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4" name="Abgerundetes Rechteck 65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5" name="Abgerundetes Rechteck 65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6" name="Freihandform 65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Freihandform 65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Freihandform 65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63" name="Gruppieren 662"/>
          <p:cNvGrpSpPr/>
          <p:nvPr/>
        </p:nvGrpSpPr>
        <p:grpSpPr>
          <a:xfrm>
            <a:off x="6800713" y="3179675"/>
            <a:ext cx="218306" cy="215520"/>
            <a:chOff x="465262" y="2204892"/>
            <a:chExt cx="722362" cy="605172"/>
          </a:xfrm>
        </p:grpSpPr>
        <p:grpSp>
          <p:nvGrpSpPr>
            <p:cNvPr id="664" name="Gruppieren 66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698" name="Rechteck 69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9" name="Trapezoid 69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0" name="Auf der gleichen Seite des Rechtecks liegende Ecken abrunden 69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Rechteck 70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5" name="Gruppieren 66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666" name="Gerader Verbinder 66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7" name="Gerader Verbinder 66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8" name="Gerader Verbinder 66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9" name="Gerader Verbinder 66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0" name="Gerader Verbinder 669"/>
              <p:cNvCxnSpPr>
                <a:stCxn id="67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1" name="Gerader Verbinder 67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2" name="Gerader Verbinder 67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3" name="Gerader Verbinder 672"/>
              <p:cNvCxnSpPr>
                <a:stCxn id="67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674" name="Ellipse 67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5" name="Auf der gleichen Seite des Rechtecks liegende Ecken abrunden 67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6" name="Trapezoid 67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7" name="Gleichschenkliges Dreieck 67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8" name="Gleichschenkliges Dreieck 67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9" name="Abgerundetes Rechteck 67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80" name="Gerader Verbinder 67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81" name="Gerader Verbinder 680"/>
              <p:cNvCxnSpPr>
                <a:endCxn id="68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82" name="Ellipse 68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3" name="Ellipse 68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4" name="Ellipse 68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5" name="Ellipse 68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6" name="Ellipse 68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7" name="Ellipse 68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8" name="Ellipse 68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9" name="Ellipse 68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0" name="Ellipse 68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1" name="Freihandform 69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2" name="Gleichschenkliges Dreieck 69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3" name="Abgerundetes Rechteck 69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4" name="Abgerundetes Rechteck 69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5" name="Freihandform 69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6" name="Freihandform 69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7" name="Freihandform 69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02" name="Gruppieren 701"/>
          <p:cNvGrpSpPr/>
          <p:nvPr/>
        </p:nvGrpSpPr>
        <p:grpSpPr>
          <a:xfrm>
            <a:off x="7292546" y="2634064"/>
            <a:ext cx="218306" cy="215520"/>
            <a:chOff x="465262" y="2204892"/>
            <a:chExt cx="722362" cy="605172"/>
          </a:xfrm>
        </p:grpSpPr>
        <p:grpSp>
          <p:nvGrpSpPr>
            <p:cNvPr id="703" name="Gruppieren 70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737" name="Rechteck 73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8" name="Trapezoid 73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9" name="Auf der gleichen Seite des Rechtecks liegende Ecken abrunden 73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0" name="Rechteck 73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04" name="Gruppieren 70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705" name="Gerader Verbinder 70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6" name="Gerader Verbinder 70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7" name="Gerader Verbinder 70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8" name="Gerader Verbinder 70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9" name="Gerader Verbinder 708"/>
              <p:cNvCxnSpPr>
                <a:stCxn id="71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0" name="Gerader Verbinder 70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1" name="Gerader Verbinder 71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2" name="Gerader Verbinder 711"/>
              <p:cNvCxnSpPr>
                <a:stCxn id="71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13" name="Ellipse 71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4" name="Auf der gleichen Seite des Rechtecks liegende Ecken abrunden 71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5" name="Trapezoid 71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6" name="Gleichschenkliges Dreieck 71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7" name="Gleichschenkliges Dreieck 71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8" name="Abgerundetes Rechteck 71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19" name="Gerader Verbinder 71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20" name="Gerader Verbinder 719"/>
              <p:cNvCxnSpPr>
                <a:endCxn id="72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721" name="Ellipse 72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2" name="Ellipse 72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3" name="Ellipse 72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4" name="Ellipse 72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5" name="Ellipse 72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6" name="Ellipse 72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7" name="Ellipse 72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8" name="Ellipse 72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9" name="Ellipse 72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0" name="Freihandform 72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1" name="Gleichschenkliges Dreieck 73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2" name="Abgerundetes Rechteck 73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3" name="Abgerundetes Rechteck 73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4" name="Freihandform 73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5" name="Freihandform 73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6" name="Freihandform 73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41" name="Gruppieren 740"/>
          <p:cNvGrpSpPr/>
          <p:nvPr/>
        </p:nvGrpSpPr>
        <p:grpSpPr>
          <a:xfrm>
            <a:off x="8232923" y="4080820"/>
            <a:ext cx="218306" cy="215520"/>
            <a:chOff x="465262" y="2204892"/>
            <a:chExt cx="722362" cy="605172"/>
          </a:xfrm>
        </p:grpSpPr>
        <p:grpSp>
          <p:nvGrpSpPr>
            <p:cNvPr id="742" name="Gruppieren 741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776" name="Rechteck 775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7" name="Trapezoid 776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8" name="Auf der gleichen Seite des Rechtecks liegende Ecken abrunden 777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9" name="Rechteck 778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43" name="Gruppieren 742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744" name="Gerader Verbinder 743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5" name="Gerader Verbinder 744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6" name="Gerader Verbinder 745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7" name="Gerader Verbinder 746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8" name="Gerader Verbinder 747"/>
              <p:cNvCxnSpPr>
                <a:stCxn id="752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9" name="Gerader Verbinder 748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50" name="Gerader Verbinder 749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51" name="Gerader Verbinder 750"/>
              <p:cNvCxnSpPr>
                <a:stCxn id="752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52" name="Ellipse 751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3" name="Auf der gleichen Seite des Rechtecks liegende Ecken abrunden 752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4" name="Trapezoid 753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5" name="Gleichschenkliges Dreieck 754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6" name="Gleichschenkliges Dreieck 755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7" name="Abgerundetes Rechteck 756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8" name="Gerader Verbinder 757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59" name="Gerader Verbinder 758"/>
              <p:cNvCxnSpPr>
                <a:endCxn id="761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760" name="Ellipse 759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1" name="Ellipse 760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2" name="Ellipse 761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3" name="Ellipse 762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4" name="Ellipse 763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5" name="Ellipse 764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6" name="Ellipse 765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7" name="Ellipse 766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8" name="Ellipse 767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9" name="Freihandform 768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0" name="Gleichschenkliges Dreieck 769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1" name="Abgerundetes Rechteck 770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2" name="Abgerundetes Rechteck 771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3" name="Freihandform 772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4" name="Freihandform 773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5" name="Freihandform 774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80" name="Gruppieren 779"/>
          <p:cNvGrpSpPr/>
          <p:nvPr/>
        </p:nvGrpSpPr>
        <p:grpSpPr>
          <a:xfrm>
            <a:off x="8475654" y="4640146"/>
            <a:ext cx="218306" cy="215520"/>
            <a:chOff x="465262" y="2204892"/>
            <a:chExt cx="722362" cy="605172"/>
          </a:xfrm>
        </p:grpSpPr>
        <p:grpSp>
          <p:nvGrpSpPr>
            <p:cNvPr id="781" name="Gruppieren 780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815" name="Rechteck 814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6" name="Trapezoid 815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7" name="Auf der gleichen Seite des Rechtecks liegende Ecken abrunden 816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8" name="Rechteck 817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82" name="Gruppieren 781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783" name="Gerader Verbinder 782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4" name="Gerader Verbinder 783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5" name="Gerader Verbinder 784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6" name="Gerader Verbinder 785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7" name="Gerader Verbinder 786"/>
              <p:cNvCxnSpPr>
                <a:stCxn id="791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8" name="Gerader Verbinder 787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9" name="Gerader Verbinder 788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90" name="Gerader Verbinder 789"/>
              <p:cNvCxnSpPr>
                <a:stCxn id="791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91" name="Ellipse 790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2" name="Auf der gleichen Seite des Rechtecks liegende Ecken abrunden 791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3" name="Trapezoid 792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4" name="Gleichschenkliges Dreieck 793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5" name="Gleichschenkliges Dreieck 794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6" name="Abgerundetes Rechteck 795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97" name="Gerader Verbinder 796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98" name="Gerader Verbinder 797"/>
              <p:cNvCxnSpPr>
                <a:endCxn id="800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799" name="Ellipse 798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0" name="Ellipse 799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1" name="Ellipse 800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2" name="Ellipse 801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3" name="Ellipse 802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4" name="Ellipse 803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5" name="Ellipse 804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6" name="Ellipse 805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7" name="Ellipse 806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8" name="Freihandform 807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9" name="Gleichschenkliges Dreieck 808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0" name="Abgerundetes Rechteck 809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1" name="Abgerundetes Rechteck 810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2" name="Freihandform 811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3" name="Freihandform 812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4" name="Freihandform 813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19" name="Gruppieren 818"/>
          <p:cNvGrpSpPr/>
          <p:nvPr/>
        </p:nvGrpSpPr>
        <p:grpSpPr>
          <a:xfrm>
            <a:off x="7380769" y="5699875"/>
            <a:ext cx="218306" cy="215520"/>
            <a:chOff x="465262" y="2204892"/>
            <a:chExt cx="722362" cy="605172"/>
          </a:xfrm>
        </p:grpSpPr>
        <p:grpSp>
          <p:nvGrpSpPr>
            <p:cNvPr id="820" name="Gruppieren 819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854" name="Rechteck 853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5" name="Trapezoid 854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6" name="Auf der gleichen Seite des Rechtecks liegende Ecken abrunden 855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7" name="Rechteck 856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21" name="Gruppieren 820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822" name="Gerader Verbinder 821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3" name="Gerader Verbinder 822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4" name="Gerader Verbinder 823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5" name="Gerader Verbinder 824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6" name="Gerader Verbinder 825"/>
              <p:cNvCxnSpPr>
                <a:stCxn id="830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7" name="Gerader Verbinder 826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8" name="Gerader Verbinder 827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9" name="Gerader Verbinder 828"/>
              <p:cNvCxnSpPr>
                <a:stCxn id="830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30" name="Ellipse 829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1" name="Auf der gleichen Seite des Rechtecks liegende Ecken abrunden 830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2" name="Trapezoid 831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3" name="Gleichschenkliges Dreieck 832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4" name="Gleichschenkliges Dreieck 833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5" name="Abgerundetes Rechteck 834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36" name="Gerader Verbinder 835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37" name="Gerader Verbinder 836"/>
              <p:cNvCxnSpPr>
                <a:endCxn id="839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838" name="Ellipse 837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9" name="Ellipse 838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0" name="Ellipse 839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1" name="Ellipse 840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2" name="Ellipse 841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3" name="Ellipse 842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4" name="Ellipse 843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5" name="Ellipse 844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6" name="Ellipse 845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7" name="Freihandform 846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8" name="Gleichschenkliges Dreieck 847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9" name="Abgerundetes Rechteck 848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0" name="Abgerundetes Rechteck 849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1" name="Freihandform 850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2" name="Freihandform 851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3" name="Freihandform 852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58" name="Gruppieren 857"/>
          <p:cNvGrpSpPr/>
          <p:nvPr/>
        </p:nvGrpSpPr>
        <p:grpSpPr>
          <a:xfrm>
            <a:off x="6868578" y="2432104"/>
            <a:ext cx="218306" cy="215520"/>
            <a:chOff x="465262" y="2204892"/>
            <a:chExt cx="722362" cy="605172"/>
          </a:xfrm>
        </p:grpSpPr>
        <p:grpSp>
          <p:nvGrpSpPr>
            <p:cNvPr id="859" name="Gruppieren 85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893" name="Rechteck 89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4" name="Trapezoid 89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5" name="Auf der gleichen Seite des Rechtecks liegende Ecken abrunden 89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6" name="Rechteck 89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60" name="Gruppieren 85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861" name="Gerader Verbinder 86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2" name="Gerader Verbinder 86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3" name="Gerader Verbinder 86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4" name="Gerader Verbinder 86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5" name="Gerader Verbinder 864"/>
              <p:cNvCxnSpPr>
                <a:stCxn id="86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6" name="Gerader Verbinder 86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7" name="Gerader Verbinder 86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8" name="Gerader Verbinder 867"/>
              <p:cNvCxnSpPr>
                <a:stCxn id="86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69" name="Ellipse 86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0" name="Auf der gleichen Seite des Rechtecks liegende Ecken abrunden 86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1" name="Trapezoid 87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2" name="Gleichschenkliges Dreieck 87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3" name="Gleichschenkliges Dreieck 87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4" name="Abgerundetes Rechteck 87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75" name="Gerader Verbinder 87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76" name="Gerader Verbinder 875"/>
              <p:cNvCxnSpPr>
                <a:endCxn id="87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877" name="Ellipse 87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8" name="Ellipse 87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9" name="Ellipse 87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0" name="Ellipse 87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1" name="Ellipse 88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2" name="Ellipse 88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3" name="Ellipse 88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4" name="Ellipse 88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5" name="Ellipse 88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6" name="Freihandform 88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7" name="Gleichschenkliges Dreieck 88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8" name="Abgerundetes Rechteck 88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9" name="Abgerundetes Rechteck 88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0" name="Freihandform 88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1" name="Freihandform 89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2" name="Freihandform 89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97" name="Gruppieren 896"/>
          <p:cNvGrpSpPr/>
          <p:nvPr/>
        </p:nvGrpSpPr>
        <p:grpSpPr>
          <a:xfrm>
            <a:off x="6724562" y="4147263"/>
            <a:ext cx="352676" cy="245618"/>
            <a:chOff x="4211960" y="3527053"/>
            <a:chExt cx="288032" cy="240896"/>
          </a:xfrm>
        </p:grpSpPr>
        <p:grpSp>
          <p:nvGrpSpPr>
            <p:cNvPr id="898" name="Gruppieren 897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04" name="Abgerundetes Rechteck 903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5" name="Ellipse 904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99" name="Abgerundetes Rechteck 898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00" name="Gerader Verbinder 899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01" name="Gerader Verbinder 900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02" name="Gerader Verbinder 901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03" name="Gerader Verbinder 902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06" name="Gruppieren 905"/>
          <p:cNvGrpSpPr/>
          <p:nvPr/>
        </p:nvGrpSpPr>
        <p:grpSpPr>
          <a:xfrm>
            <a:off x="4951222" y="4312806"/>
            <a:ext cx="338708" cy="231246"/>
            <a:chOff x="4211960" y="3527053"/>
            <a:chExt cx="288032" cy="240896"/>
          </a:xfrm>
        </p:grpSpPr>
        <p:grpSp>
          <p:nvGrpSpPr>
            <p:cNvPr id="907" name="Gruppieren 906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13" name="Abgerundetes Rechteck 912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4" name="Ellipse 913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08" name="Abgerundetes Rechteck 907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09" name="Gerader Verbinder 908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0" name="Gerader Verbinder 909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1" name="Gerader Verbinder 910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2" name="Gerader Verbinder 911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15" name="Gruppieren 914"/>
          <p:cNvGrpSpPr/>
          <p:nvPr/>
        </p:nvGrpSpPr>
        <p:grpSpPr>
          <a:xfrm>
            <a:off x="4958132" y="5573241"/>
            <a:ext cx="304639" cy="181527"/>
            <a:chOff x="4211960" y="3527053"/>
            <a:chExt cx="288032" cy="240896"/>
          </a:xfrm>
        </p:grpSpPr>
        <p:grpSp>
          <p:nvGrpSpPr>
            <p:cNvPr id="916" name="Gruppieren 915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22" name="Abgerundetes Rechteck 921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3" name="Ellipse 922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17" name="Abgerundetes Rechteck 916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18" name="Gerader Verbinder 917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9" name="Gerader Verbinder 918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0" name="Gerader Verbinder 919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1" name="Gerader Verbinder 920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24" name="Gruppieren 923"/>
          <p:cNvGrpSpPr/>
          <p:nvPr/>
        </p:nvGrpSpPr>
        <p:grpSpPr>
          <a:xfrm>
            <a:off x="3916250" y="4718301"/>
            <a:ext cx="323198" cy="225892"/>
            <a:chOff x="4211960" y="3527053"/>
            <a:chExt cx="288032" cy="240896"/>
          </a:xfrm>
        </p:grpSpPr>
        <p:grpSp>
          <p:nvGrpSpPr>
            <p:cNvPr id="925" name="Gruppieren 924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31" name="Abgerundetes Rechteck 930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2" name="Ellipse 931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26" name="Abgerundetes Rechteck 925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27" name="Gerader Verbinder 926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8" name="Gerader Verbinder 927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9" name="Gerader Verbinder 928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30" name="Gerader Verbinder 929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33" name="Gruppieren 932"/>
          <p:cNvGrpSpPr/>
          <p:nvPr/>
        </p:nvGrpSpPr>
        <p:grpSpPr>
          <a:xfrm>
            <a:off x="4383367" y="4839640"/>
            <a:ext cx="245094" cy="237929"/>
            <a:chOff x="3065620" y="3495219"/>
            <a:chExt cx="432375" cy="433110"/>
          </a:xfrm>
        </p:grpSpPr>
        <p:sp>
          <p:nvSpPr>
            <p:cNvPr id="934" name="Rechteck 933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35" name="Gruppieren 934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38" name="Ellipse 937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9" name="Ellipse 938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0" name="Ellipse 939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41" name="Gerader Verbinder 940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42" name="Gerader Verbinder 941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43" name="Gerader Verbinder 942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44" name="Gerader Verbinder 943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36" name="Trapezoid 935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7" name="Rechteck 936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5" name="Gruppieren 944"/>
          <p:cNvGrpSpPr/>
          <p:nvPr/>
        </p:nvGrpSpPr>
        <p:grpSpPr>
          <a:xfrm>
            <a:off x="5644442" y="3614494"/>
            <a:ext cx="237302" cy="254938"/>
            <a:chOff x="3065620" y="3495219"/>
            <a:chExt cx="432375" cy="433110"/>
          </a:xfrm>
        </p:grpSpPr>
        <p:sp>
          <p:nvSpPr>
            <p:cNvPr id="946" name="Rechteck 945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47" name="Gruppieren 946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50" name="Ellipse 949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1" name="Ellipse 950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2" name="Ellipse 951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53" name="Gerader Verbinder 952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4" name="Gerader Verbinder 953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5" name="Gerader Verbinder 954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6" name="Gerader Verbinder 955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48" name="Trapezoid 947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9" name="Rechteck 948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7" name="Gruppieren 956"/>
          <p:cNvGrpSpPr/>
          <p:nvPr/>
        </p:nvGrpSpPr>
        <p:grpSpPr>
          <a:xfrm>
            <a:off x="7325801" y="4392881"/>
            <a:ext cx="228382" cy="251553"/>
            <a:chOff x="3065620" y="3495219"/>
            <a:chExt cx="432375" cy="433110"/>
          </a:xfrm>
        </p:grpSpPr>
        <p:sp>
          <p:nvSpPr>
            <p:cNvPr id="958" name="Rechteck 957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59" name="Gruppieren 958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62" name="Ellipse 961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3" name="Ellipse 962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4" name="Ellipse 963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65" name="Gerader Verbinder 964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6" name="Gerader Verbinder 965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7" name="Gerader Verbinder 966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8" name="Gerader Verbinder 967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60" name="Trapezoid 959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1" name="Rechteck 960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1" name="Gruppieren 980"/>
          <p:cNvGrpSpPr/>
          <p:nvPr/>
        </p:nvGrpSpPr>
        <p:grpSpPr>
          <a:xfrm>
            <a:off x="7401618" y="2761867"/>
            <a:ext cx="525748" cy="480989"/>
            <a:chOff x="128144" y="2996952"/>
            <a:chExt cx="673304" cy="720080"/>
          </a:xfrm>
        </p:grpSpPr>
        <p:sp>
          <p:nvSpPr>
            <p:cNvPr id="982" name="Trapezoid 981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3" name="Rechteck 982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4" name="Rechtwinkliges Dreieck 983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5" name="Rechtwinkliges Dreieck 984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6" name="Rechteck 985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7" name="Rechteck 986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8" name="Rechteck 987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9" name="Rechteck 988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0" name="Rechteck 989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1" name="Rechteck 990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2" name="Gruppieren 991"/>
          <p:cNvGrpSpPr/>
          <p:nvPr/>
        </p:nvGrpSpPr>
        <p:grpSpPr>
          <a:xfrm>
            <a:off x="4274238" y="4089761"/>
            <a:ext cx="524177" cy="480702"/>
            <a:chOff x="128144" y="2996952"/>
            <a:chExt cx="673304" cy="720080"/>
          </a:xfrm>
        </p:grpSpPr>
        <p:sp>
          <p:nvSpPr>
            <p:cNvPr id="993" name="Trapezoid 992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4" name="Rechteck 993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5" name="Rechtwinkliges Dreieck 994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6" name="Rechtwinkliges Dreieck 995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7" name="Rechteck 996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8" name="Rechteck 997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9" name="Rechteck 998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0" name="Rechteck 999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1" name="Rechteck 1000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2" name="Rechteck 1001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03" name="Gruppieren 1002"/>
          <p:cNvGrpSpPr/>
          <p:nvPr/>
        </p:nvGrpSpPr>
        <p:grpSpPr>
          <a:xfrm>
            <a:off x="5640346" y="3070681"/>
            <a:ext cx="483217" cy="418930"/>
            <a:chOff x="128144" y="2996952"/>
            <a:chExt cx="673304" cy="720080"/>
          </a:xfrm>
        </p:grpSpPr>
        <p:sp>
          <p:nvSpPr>
            <p:cNvPr id="1004" name="Trapezoid 1003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5" name="Rechteck 1004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6" name="Rechtwinkliges Dreieck 1005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7" name="Rechtwinkliges Dreieck 1006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8" name="Rechteck 1007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9" name="Rechteck 1008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0" name="Rechteck 1009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1" name="Rechteck 1010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2" name="Rechteck 1011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3" name="Rechteck 1012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5" name="Gruppieren 1014"/>
          <p:cNvGrpSpPr/>
          <p:nvPr/>
        </p:nvGrpSpPr>
        <p:grpSpPr>
          <a:xfrm>
            <a:off x="7325801" y="5285209"/>
            <a:ext cx="374161" cy="217190"/>
            <a:chOff x="4211960" y="3527053"/>
            <a:chExt cx="288032" cy="240896"/>
          </a:xfrm>
        </p:grpSpPr>
        <p:grpSp>
          <p:nvGrpSpPr>
            <p:cNvPr id="1016" name="Gruppieren 1015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1022" name="Abgerundetes Rechteck 1021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3" name="Ellipse 1022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17" name="Abgerundetes Rechteck 1016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1018" name="Gerader Verbinder 1017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19" name="Gerader Verbinder 1018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20" name="Gerader Verbinder 1019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21" name="Gerader Verbinder 1020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024" name="Gruppieren 1023"/>
          <p:cNvGrpSpPr/>
          <p:nvPr/>
        </p:nvGrpSpPr>
        <p:grpSpPr>
          <a:xfrm>
            <a:off x="6931068" y="2786349"/>
            <a:ext cx="228382" cy="251553"/>
            <a:chOff x="3065620" y="3495219"/>
            <a:chExt cx="432375" cy="433110"/>
          </a:xfrm>
        </p:grpSpPr>
        <p:sp>
          <p:nvSpPr>
            <p:cNvPr id="1025" name="Rechteck 1024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26" name="Gruppieren 1025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29" name="Ellipse 1028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0" name="Ellipse 1029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1" name="Ellipse 1030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32" name="Gerader Verbinder 1031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33" name="Gerader Verbinder 1032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34" name="Gerader Verbinder 1033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35" name="Gerader Verbinder 1034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27" name="Trapezoid 1026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8" name="Rechteck 1027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6" name="Gruppieren 1035"/>
          <p:cNvGrpSpPr/>
          <p:nvPr/>
        </p:nvGrpSpPr>
        <p:grpSpPr>
          <a:xfrm>
            <a:off x="8036281" y="2768277"/>
            <a:ext cx="228382" cy="251553"/>
            <a:chOff x="3065620" y="3495219"/>
            <a:chExt cx="432375" cy="433110"/>
          </a:xfrm>
        </p:grpSpPr>
        <p:sp>
          <p:nvSpPr>
            <p:cNvPr id="1037" name="Rechteck 1036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38" name="Gruppieren 1037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41" name="Ellipse 1040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2" name="Ellipse 1041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3" name="Ellipse 1042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44" name="Gerader Verbinder 1043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45" name="Gerader Verbinder 1044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46" name="Gerader Verbinder 1045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47" name="Gerader Verbinder 1046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39" name="Trapezoid 1038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0" name="Rechteck 1039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48" name="Gruppieren 1047"/>
          <p:cNvGrpSpPr/>
          <p:nvPr/>
        </p:nvGrpSpPr>
        <p:grpSpPr>
          <a:xfrm>
            <a:off x="5813381" y="4099189"/>
            <a:ext cx="228382" cy="251553"/>
            <a:chOff x="3065620" y="3495219"/>
            <a:chExt cx="432375" cy="433110"/>
          </a:xfrm>
        </p:grpSpPr>
        <p:sp>
          <p:nvSpPr>
            <p:cNvPr id="1049" name="Rechteck 1048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50" name="Gruppieren 1049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53" name="Ellipse 1052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4" name="Ellipse 1053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5" name="Ellipse 1054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56" name="Gerader Verbinder 1055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7" name="Gerader Verbinder 1056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8" name="Gerader Verbinder 1057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9" name="Gerader Verbinder 1058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51" name="Trapezoid 1050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2" name="Rechteck 1051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60" name="Gruppieren 1059"/>
          <p:cNvGrpSpPr/>
          <p:nvPr/>
        </p:nvGrpSpPr>
        <p:grpSpPr>
          <a:xfrm>
            <a:off x="4663492" y="3553967"/>
            <a:ext cx="228382" cy="251553"/>
            <a:chOff x="3065620" y="3495219"/>
            <a:chExt cx="432375" cy="433110"/>
          </a:xfrm>
        </p:grpSpPr>
        <p:sp>
          <p:nvSpPr>
            <p:cNvPr id="1061" name="Rechteck 1060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62" name="Gruppieren 1061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65" name="Ellipse 1064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6" name="Ellipse 1065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7" name="Ellipse 1066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68" name="Gerader Verbinder 1067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69" name="Gerader Verbinder 1068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70" name="Gerader Verbinder 1069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71" name="Gerader Verbinder 1070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63" name="Trapezoid 1062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4" name="Rechteck 1063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2" name="Gruppieren 1071"/>
          <p:cNvGrpSpPr/>
          <p:nvPr/>
        </p:nvGrpSpPr>
        <p:grpSpPr>
          <a:xfrm>
            <a:off x="4034769" y="5572239"/>
            <a:ext cx="228382" cy="251553"/>
            <a:chOff x="3065620" y="3495219"/>
            <a:chExt cx="432375" cy="433110"/>
          </a:xfrm>
        </p:grpSpPr>
        <p:sp>
          <p:nvSpPr>
            <p:cNvPr id="1073" name="Rechteck 1072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74" name="Gruppieren 1073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77" name="Ellipse 1076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8" name="Ellipse 1077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9" name="Ellipse 1078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80" name="Gerader Verbinder 1079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1" name="Gerader Verbinder 1080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2" name="Gerader Verbinder 1081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3" name="Gerader Verbinder 1082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75" name="Trapezoid 1074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6" name="Rechteck 1075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4" name="Gruppieren 1083"/>
          <p:cNvGrpSpPr/>
          <p:nvPr/>
        </p:nvGrpSpPr>
        <p:grpSpPr>
          <a:xfrm>
            <a:off x="5589024" y="4831063"/>
            <a:ext cx="218306" cy="215520"/>
            <a:chOff x="465262" y="2204892"/>
            <a:chExt cx="722362" cy="605172"/>
          </a:xfrm>
        </p:grpSpPr>
        <p:grpSp>
          <p:nvGrpSpPr>
            <p:cNvPr id="1085" name="Gruppieren 108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19" name="Rechteck 111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Trapezoid 111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Auf der gleichen Seite des Rechtecks liegende Ecken abrunden 112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Rechteck 112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86" name="Gruppieren 108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087" name="Gerader Verbinder 108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8" name="Gerader Verbinder 108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9" name="Gerader Verbinder 108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0" name="Gerader Verbinder 108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1" name="Gerader Verbinder 1090"/>
              <p:cNvCxnSpPr>
                <a:stCxn id="109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2" name="Gerader Verbinder 109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3" name="Gerader Verbinder 109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4" name="Gerader Verbinder 1093"/>
              <p:cNvCxnSpPr>
                <a:stCxn id="109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095" name="Ellipse 109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Auf der gleichen Seite des Rechtecks liegende Ecken abrunden 109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Trapezoid 109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Gleichschenkliges Dreieck 109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Gleichschenkliges Dreieck 109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Abgerundetes Rechteck 109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01" name="Gerader Verbinder 110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02" name="Gerader Verbinder 1101"/>
              <p:cNvCxnSpPr>
                <a:endCxn id="110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03" name="Ellipse 110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Ellipse 110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Ellipse 110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Ellipse 110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Ellipse 110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Ellipse 110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Ellipse 110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Ellipse 110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Ellipse 111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Freihandform 111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Gleichschenkliges Dreieck 111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Abgerundetes Rechteck 111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Abgerundetes Rechteck 111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Freihandform 111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Freihandform 111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Freihandform 111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23" name="Gruppieren 1122"/>
          <p:cNvGrpSpPr/>
          <p:nvPr/>
        </p:nvGrpSpPr>
        <p:grpSpPr>
          <a:xfrm>
            <a:off x="6053606" y="4500527"/>
            <a:ext cx="218306" cy="215520"/>
            <a:chOff x="465262" y="2204892"/>
            <a:chExt cx="722362" cy="605172"/>
          </a:xfrm>
        </p:grpSpPr>
        <p:grpSp>
          <p:nvGrpSpPr>
            <p:cNvPr id="1124" name="Gruppieren 112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58" name="Rechteck 115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Trapezoid 115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Auf der gleichen Seite des Rechtecks liegende Ecken abrunden 115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Rechteck 116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25" name="Gruppieren 112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126" name="Gerader Verbinder 112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7" name="Gerader Verbinder 112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8" name="Gerader Verbinder 112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9" name="Gerader Verbinder 112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0" name="Gerader Verbinder 1129"/>
              <p:cNvCxnSpPr>
                <a:stCxn id="113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1" name="Gerader Verbinder 113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2" name="Gerader Verbinder 113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3" name="Gerader Verbinder 1132"/>
              <p:cNvCxnSpPr>
                <a:stCxn id="113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134" name="Ellipse 113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Auf der gleichen Seite des Rechtecks liegende Ecken abrunden 113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Trapezoid 113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Gleichschenkliges Dreieck 113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Gleichschenkliges Dreieck 113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Abgerundetes Rechteck 113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40" name="Gerader Verbinder 113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41" name="Gerader Verbinder 1140"/>
              <p:cNvCxnSpPr>
                <a:endCxn id="114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42" name="Ellipse 114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Ellipse 114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Ellipse 114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Ellipse 114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Ellipse 114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Ellipse 114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Ellipse 114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Ellipse 114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Ellipse 114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Freihandform 115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Gleichschenkliges Dreieck 115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Abgerundetes Rechteck 115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Abgerundetes Rechteck 115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Freihandform 115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Freihandform 115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Freihandform 115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62" name="Gruppieren 1161"/>
          <p:cNvGrpSpPr/>
          <p:nvPr/>
        </p:nvGrpSpPr>
        <p:grpSpPr>
          <a:xfrm>
            <a:off x="7497269" y="3796992"/>
            <a:ext cx="218306" cy="215520"/>
            <a:chOff x="465262" y="2204892"/>
            <a:chExt cx="722362" cy="605172"/>
          </a:xfrm>
        </p:grpSpPr>
        <p:grpSp>
          <p:nvGrpSpPr>
            <p:cNvPr id="1163" name="Gruppieren 116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97" name="Rechteck 119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Trapezoid 119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Auf der gleichen Seite des Rechtecks liegende Ecken abrunden 119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Rechteck 119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64" name="Gruppieren 116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165" name="Gerader Verbinder 116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6" name="Gerader Verbinder 116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7" name="Gerader Verbinder 116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8" name="Gerader Verbinder 116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9" name="Gerader Verbinder 1168"/>
              <p:cNvCxnSpPr>
                <a:stCxn id="117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0" name="Gerader Verbinder 116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1" name="Gerader Verbinder 117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2" name="Gerader Verbinder 1171"/>
              <p:cNvCxnSpPr>
                <a:stCxn id="117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173" name="Ellipse 117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Auf der gleichen Seite des Rechtecks liegende Ecken abrunden 117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Trapezoid 117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leichschenkliges Dreieck 117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leichschenkliges Dreieck 117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Abgerundetes Rechteck 117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79" name="Gerader Verbinder 117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80" name="Gerader Verbinder 1179"/>
              <p:cNvCxnSpPr>
                <a:endCxn id="118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81" name="Ellipse 118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Ellipse 118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Ellipse 118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Ellipse 118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Ellipse 118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Ellipse 118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Ellipse 118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Ellipse 118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Ellipse 118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Freihandform 118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Gleichschenkliges Dreieck 119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Abgerundetes Rechteck 119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Abgerundetes Rechteck 119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Freihandform 119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Freihandform 119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Freihandform 119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01" name="Gruppieren 1200"/>
          <p:cNvGrpSpPr/>
          <p:nvPr/>
        </p:nvGrpSpPr>
        <p:grpSpPr>
          <a:xfrm>
            <a:off x="6832596" y="5464479"/>
            <a:ext cx="218306" cy="215520"/>
            <a:chOff x="465262" y="2204892"/>
            <a:chExt cx="722362" cy="605172"/>
          </a:xfrm>
        </p:grpSpPr>
        <p:grpSp>
          <p:nvGrpSpPr>
            <p:cNvPr id="1202" name="Gruppieren 1201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236" name="Rechteck 1235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Trapezoid 1236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Auf der gleichen Seite des Rechtecks liegende Ecken abrunden 1237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Rechteck 1238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03" name="Gruppieren 1202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04" name="Gerader Verbinder 1203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5" name="Gerader Verbinder 1204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6" name="Gerader Verbinder 1205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7" name="Gerader Verbinder 1206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8" name="Gerader Verbinder 1207"/>
              <p:cNvCxnSpPr>
                <a:stCxn id="1212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9" name="Gerader Verbinder 1208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0" name="Gerader Verbinder 1209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1" name="Gerader Verbinder 1210"/>
              <p:cNvCxnSpPr>
                <a:stCxn id="1212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12" name="Ellipse 1211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3" name="Auf der gleichen Seite des Rechtecks liegende Ecken abrunden 1212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4" name="Trapezoid 1213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Gleichschenkliges Dreieck 1214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Gleichschenkliges Dreieck 1215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Abgerundetes Rechteck 1216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18" name="Gerader Verbinder 1217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9" name="Gerader Verbinder 1218"/>
              <p:cNvCxnSpPr>
                <a:endCxn id="1221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20" name="Ellipse 1219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Ellipse 1220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Ellipse 1221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Ellipse 1222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4" name="Ellipse 1223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5" name="Ellipse 1224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6" name="Ellipse 1225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7" name="Ellipse 1226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8" name="Ellipse 1227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9" name="Freihandform 1228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0" name="Gleichschenkliges Dreieck 1229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1" name="Abgerundetes Rechteck 1230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2" name="Abgerundetes Rechteck 1231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3" name="Freihandform 1232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4" name="Freihandform 1233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5" name="Freihandform 1234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40" name="Gruppieren 1239"/>
          <p:cNvGrpSpPr/>
          <p:nvPr/>
        </p:nvGrpSpPr>
        <p:grpSpPr>
          <a:xfrm>
            <a:off x="6247874" y="3088486"/>
            <a:ext cx="218306" cy="215520"/>
            <a:chOff x="465262" y="2204892"/>
            <a:chExt cx="722362" cy="605172"/>
          </a:xfrm>
        </p:grpSpPr>
        <p:grpSp>
          <p:nvGrpSpPr>
            <p:cNvPr id="1241" name="Gruppieren 1240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275" name="Rechteck 1274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6" name="Trapezoid 1275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7" name="Auf der gleichen Seite des Rechtecks liegende Ecken abrunden 1276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8" name="Rechteck 1277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42" name="Gruppieren 1241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43" name="Gerader Verbinder 1242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4" name="Gerader Verbinder 1243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5" name="Gerader Verbinder 1244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6" name="Gerader Verbinder 1245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7" name="Gerader Verbinder 1246"/>
              <p:cNvCxnSpPr>
                <a:stCxn id="1251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8" name="Gerader Verbinder 1247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9" name="Gerader Verbinder 1248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50" name="Gerader Verbinder 1249"/>
              <p:cNvCxnSpPr>
                <a:stCxn id="1251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51" name="Ellipse 1250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Auf der gleichen Seite des Rechtecks liegende Ecken abrunden 1251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Trapezoid 1252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Gleichschenkliges Dreieck 1253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Gleichschenkliges Dreieck 1254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Abgerundetes Rechteck 1255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57" name="Gerader Verbinder 1256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58" name="Gerader Verbinder 1257"/>
              <p:cNvCxnSpPr>
                <a:endCxn id="1260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59" name="Ellipse 1258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Ellipse 1259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Ellipse 1260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Ellipse 1261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Ellipse 1262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Ellipse 1263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Ellipse 1264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Ellipse 1265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Ellipse 1266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Freihandform 1267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Gleichschenkliges Dreieck 1268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Abgerundetes Rechteck 1269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Abgerundetes Rechteck 1270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Freihandform 1271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Freihandform 1272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4" name="Freihandform 1273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79" name="Gruppieren 1278"/>
          <p:cNvGrpSpPr/>
          <p:nvPr/>
        </p:nvGrpSpPr>
        <p:grpSpPr>
          <a:xfrm>
            <a:off x="4854066" y="5215817"/>
            <a:ext cx="218306" cy="215520"/>
            <a:chOff x="465262" y="2204892"/>
            <a:chExt cx="722362" cy="605172"/>
          </a:xfrm>
        </p:grpSpPr>
        <p:grpSp>
          <p:nvGrpSpPr>
            <p:cNvPr id="1280" name="Gruppieren 1279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314" name="Rechteck 1313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5" name="Trapezoid 1314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6" name="Auf der gleichen Seite des Rechtecks liegende Ecken abrunden 1315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7" name="Rechteck 1316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81" name="Gruppieren 1280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82" name="Gerader Verbinder 1281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3" name="Gerader Verbinder 1282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4" name="Gerader Verbinder 1283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5" name="Gerader Verbinder 1284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6" name="Gerader Verbinder 1285"/>
              <p:cNvCxnSpPr>
                <a:stCxn id="1290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7" name="Gerader Verbinder 1286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8" name="Gerader Verbinder 1287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9" name="Gerader Verbinder 1288"/>
              <p:cNvCxnSpPr>
                <a:stCxn id="1290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90" name="Ellipse 1289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1" name="Auf der gleichen Seite des Rechtecks liegende Ecken abrunden 1290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2" name="Trapezoid 1291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3" name="Gleichschenkliges Dreieck 1292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4" name="Gleichschenkliges Dreieck 1293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5" name="Abgerundetes Rechteck 1294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96" name="Gerader Verbinder 1295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97" name="Gerader Verbinder 1296"/>
              <p:cNvCxnSpPr>
                <a:endCxn id="1299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98" name="Ellipse 1297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9" name="Ellipse 1298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0" name="Ellipse 1299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1" name="Ellipse 1300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2" name="Ellipse 1301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3" name="Ellipse 1302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4" name="Ellipse 1303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5" name="Ellipse 1304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6" name="Ellipse 1305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7" name="Freihandform 1306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8" name="Gleichschenkliges Dreieck 1307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9" name="Abgerundetes Rechteck 1308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0" name="Abgerundetes Rechteck 1309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1" name="Freihandform 1310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2" name="Freihandform 1311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3" name="Freihandform 1312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18" name="Gruppieren 1317"/>
          <p:cNvGrpSpPr/>
          <p:nvPr/>
        </p:nvGrpSpPr>
        <p:grpSpPr>
          <a:xfrm>
            <a:off x="5889958" y="5348914"/>
            <a:ext cx="218306" cy="215520"/>
            <a:chOff x="465262" y="2204892"/>
            <a:chExt cx="722362" cy="605172"/>
          </a:xfrm>
        </p:grpSpPr>
        <p:grpSp>
          <p:nvGrpSpPr>
            <p:cNvPr id="1319" name="Gruppieren 131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353" name="Rechteck 135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4" name="Trapezoid 135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5" name="Auf der gleichen Seite des Rechtecks liegende Ecken abrunden 135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6" name="Rechteck 135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20" name="Gruppieren 131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321" name="Gerader Verbinder 132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2" name="Gerader Verbinder 132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3" name="Gerader Verbinder 132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4" name="Gerader Verbinder 132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5" name="Gerader Verbinder 1324"/>
              <p:cNvCxnSpPr>
                <a:stCxn id="132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6" name="Gerader Verbinder 132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7" name="Gerader Verbinder 132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8" name="Gerader Verbinder 1327"/>
              <p:cNvCxnSpPr>
                <a:stCxn id="132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329" name="Ellipse 132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0" name="Auf der gleichen Seite des Rechtecks liegende Ecken abrunden 132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1" name="Trapezoid 133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2" name="Gleichschenkliges Dreieck 133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3" name="Gleichschenkliges Dreieck 133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4" name="Abgerundetes Rechteck 133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35" name="Gerader Verbinder 133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36" name="Gerader Verbinder 1335"/>
              <p:cNvCxnSpPr>
                <a:endCxn id="133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37" name="Ellipse 133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8" name="Ellipse 133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9" name="Ellipse 133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0" name="Ellipse 133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1" name="Ellipse 134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2" name="Ellipse 134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3" name="Ellipse 134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4" name="Ellipse 134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5" name="Ellipse 134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6" name="Freihandform 134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7" name="Gleichschenkliges Dreieck 134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8" name="Abgerundetes Rechteck 134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9" name="Abgerundetes Rechteck 134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0" name="Freihandform 134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1" name="Freihandform 135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2" name="Freihandform 135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57" name="Gruppieren 1356"/>
          <p:cNvGrpSpPr/>
          <p:nvPr/>
        </p:nvGrpSpPr>
        <p:grpSpPr>
          <a:xfrm>
            <a:off x="9306960" y="4340966"/>
            <a:ext cx="218306" cy="215520"/>
            <a:chOff x="465262" y="2204892"/>
            <a:chExt cx="722362" cy="605172"/>
          </a:xfrm>
        </p:grpSpPr>
        <p:grpSp>
          <p:nvGrpSpPr>
            <p:cNvPr id="1358" name="Gruppieren 1357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392" name="Rechteck 1391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3" name="Trapezoid 1392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4" name="Auf der gleichen Seite des Rechtecks liegende Ecken abrunden 1393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5" name="Rechteck 1394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59" name="Gruppieren 1358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360" name="Gerader Verbinder 1359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1" name="Gerader Verbinder 1360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2" name="Gerader Verbinder 1361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3" name="Gerader Verbinder 1362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4" name="Gerader Verbinder 1363"/>
              <p:cNvCxnSpPr>
                <a:stCxn id="1368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5" name="Gerader Verbinder 1364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6" name="Gerader Verbinder 1365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7" name="Gerader Verbinder 1366"/>
              <p:cNvCxnSpPr>
                <a:stCxn id="1368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368" name="Ellipse 1367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9" name="Auf der gleichen Seite des Rechtecks liegende Ecken abrunden 1368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0" name="Trapezoid 1369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1" name="Gleichschenkliges Dreieck 1370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2" name="Gleichschenkliges Dreieck 1371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3" name="Abgerundetes Rechteck 1372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74" name="Gerader Verbinder 1373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75" name="Gerader Verbinder 1374"/>
              <p:cNvCxnSpPr>
                <a:endCxn id="1377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76" name="Ellipse 1375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7" name="Ellipse 1376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8" name="Ellipse 1377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9" name="Ellipse 1378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0" name="Ellipse 1379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1" name="Ellipse 1380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2" name="Ellipse 1381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3" name="Ellipse 1382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4" name="Ellipse 1383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5" name="Freihandform 1384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6" name="Gleichschenkliges Dreieck 1385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7" name="Abgerundetes Rechteck 1386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8" name="Abgerundetes Rechteck 1387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9" name="Freihandform 1388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0" name="Freihandform 1389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1" name="Freihandform 1390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96" name="Gruppieren 1395"/>
          <p:cNvGrpSpPr/>
          <p:nvPr/>
        </p:nvGrpSpPr>
        <p:grpSpPr>
          <a:xfrm>
            <a:off x="8041232" y="3693284"/>
            <a:ext cx="218306" cy="215520"/>
            <a:chOff x="465262" y="2204892"/>
            <a:chExt cx="722362" cy="605172"/>
          </a:xfrm>
        </p:grpSpPr>
        <p:grpSp>
          <p:nvGrpSpPr>
            <p:cNvPr id="1397" name="Gruppieren 1396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431" name="Rechteck 1430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2" name="Trapezoid 1431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3" name="Auf der gleichen Seite des Rechtecks liegende Ecken abrunden 1432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4" name="Rechteck 1433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98" name="Gruppieren 1397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399" name="Gerader Verbinder 1398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0" name="Gerader Verbinder 1399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1" name="Gerader Verbinder 1400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2" name="Gerader Verbinder 1401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3" name="Gerader Verbinder 1402"/>
              <p:cNvCxnSpPr>
                <a:stCxn id="1407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4" name="Gerader Verbinder 1403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5" name="Gerader Verbinder 1404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6" name="Gerader Verbinder 1405"/>
              <p:cNvCxnSpPr>
                <a:stCxn id="1407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07" name="Ellipse 1406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8" name="Auf der gleichen Seite des Rechtecks liegende Ecken abrunden 1407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9" name="Trapezoid 1408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0" name="Gleichschenkliges Dreieck 1409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1" name="Gleichschenkliges Dreieck 1410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2" name="Abgerundetes Rechteck 1411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13" name="Gerader Verbinder 1412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14" name="Gerader Verbinder 1413"/>
              <p:cNvCxnSpPr>
                <a:endCxn id="1416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415" name="Ellipse 1414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6" name="Ellipse 1415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7" name="Ellipse 1416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8" name="Ellipse 1417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9" name="Ellipse 1418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0" name="Ellipse 1419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1" name="Ellipse 1420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2" name="Ellipse 1421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3" name="Ellipse 1422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4" name="Freihandform 1423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5" name="Gleichschenkliges Dreieck 1424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6" name="Abgerundetes Rechteck 1425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7" name="Abgerundetes Rechteck 1426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8" name="Freihandform 1427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9" name="Freihandform 1428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0" name="Freihandform 1429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35" name="Gruppieren 1434"/>
          <p:cNvGrpSpPr/>
          <p:nvPr/>
        </p:nvGrpSpPr>
        <p:grpSpPr>
          <a:xfrm>
            <a:off x="7751858" y="4350742"/>
            <a:ext cx="218306" cy="215520"/>
            <a:chOff x="465262" y="2204892"/>
            <a:chExt cx="722362" cy="605172"/>
          </a:xfrm>
        </p:grpSpPr>
        <p:grpSp>
          <p:nvGrpSpPr>
            <p:cNvPr id="1436" name="Gruppieren 1435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470" name="Rechteck 1469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1" name="Trapezoid 1470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2" name="Auf der gleichen Seite des Rechtecks liegende Ecken abrunden 1471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3" name="Rechteck 1472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37" name="Gruppieren 1436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438" name="Gerader Verbinder 1437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39" name="Gerader Verbinder 1438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0" name="Gerader Verbinder 1439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1" name="Gerader Verbinder 1440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2" name="Gerader Verbinder 1441"/>
              <p:cNvCxnSpPr>
                <a:stCxn id="1446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3" name="Gerader Verbinder 1442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4" name="Gerader Verbinder 1443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5" name="Gerader Verbinder 1444"/>
              <p:cNvCxnSpPr>
                <a:stCxn id="1446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46" name="Ellipse 1445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7" name="Auf der gleichen Seite des Rechtecks liegende Ecken abrunden 1446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8" name="Trapezoid 1447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9" name="Gleichschenkliges Dreieck 1448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0" name="Gleichschenkliges Dreieck 1449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1" name="Abgerundetes Rechteck 1450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52" name="Gerader Verbinder 1451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53" name="Gerader Verbinder 1452"/>
              <p:cNvCxnSpPr>
                <a:endCxn id="1455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454" name="Ellipse 1453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5" name="Ellipse 1454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6" name="Ellipse 1455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7" name="Ellipse 1456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8" name="Ellipse 1457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9" name="Ellipse 1458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0" name="Ellipse 1459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1" name="Ellipse 1460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2" name="Ellipse 1461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3" name="Freihandform 1462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4" name="Gleichschenkliges Dreieck 1463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5" name="Abgerundetes Rechteck 1464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6" name="Abgerundetes Rechteck 1465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7" name="Freihandform 1466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8" name="Freihandform 1467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9" name="Freihandform 1468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74" name="Gruppieren 1473"/>
          <p:cNvGrpSpPr/>
          <p:nvPr/>
        </p:nvGrpSpPr>
        <p:grpSpPr>
          <a:xfrm>
            <a:off x="6893910" y="3511744"/>
            <a:ext cx="218306" cy="215520"/>
            <a:chOff x="465262" y="2204892"/>
            <a:chExt cx="722362" cy="605172"/>
          </a:xfrm>
        </p:grpSpPr>
        <p:grpSp>
          <p:nvGrpSpPr>
            <p:cNvPr id="1475" name="Gruppieren 147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09" name="Rechteck 150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0" name="Trapezoid 150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1" name="Auf der gleichen Seite des Rechtecks liegende Ecken abrunden 151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2" name="Rechteck 151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76" name="Gruppieren 147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477" name="Gerader Verbinder 147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78" name="Gerader Verbinder 147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79" name="Gerader Verbinder 147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0" name="Gerader Verbinder 147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1" name="Gerader Verbinder 1480"/>
              <p:cNvCxnSpPr>
                <a:stCxn id="148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2" name="Gerader Verbinder 148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3" name="Gerader Verbinder 148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4" name="Gerader Verbinder 1483"/>
              <p:cNvCxnSpPr>
                <a:stCxn id="148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85" name="Ellipse 148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6" name="Auf der gleichen Seite des Rechtecks liegende Ecken abrunden 148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7" name="Trapezoid 148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8" name="Gleichschenkliges Dreieck 148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9" name="Gleichschenkliges Dreieck 148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0" name="Abgerundetes Rechteck 148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91" name="Gerader Verbinder 149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92" name="Gerader Verbinder 1491"/>
              <p:cNvCxnSpPr>
                <a:endCxn id="149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493" name="Ellipse 149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4" name="Ellipse 149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5" name="Ellipse 149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6" name="Ellipse 149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7" name="Ellipse 149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8" name="Ellipse 149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9" name="Ellipse 149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0" name="Ellipse 149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1" name="Ellipse 150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2" name="Freihandform 150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3" name="Gleichschenkliges Dreieck 150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4" name="Abgerundetes Rechteck 150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5" name="Abgerundetes Rechteck 150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6" name="Freihandform 150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7" name="Freihandform 150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8" name="Freihandform 150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13" name="Gruppieren 1512"/>
          <p:cNvGrpSpPr/>
          <p:nvPr/>
        </p:nvGrpSpPr>
        <p:grpSpPr>
          <a:xfrm>
            <a:off x="4932802" y="3867178"/>
            <a:ext cx="218306" cy="215520"/>
            <a:chOff x="465262" y="2204892"/>
            <a:chExt cx="722362" cy="605172"/>
          </a:xfrm>
        </p:grpSpPr>
        <p:grpSp>
          <p:nvGrpSpPr>
            <p:cNvPr id="1514" name="Gruppieren 151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48" name="Rechteck 154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9" name="Trapezoid 154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0" name="Auf der gleichen Seite des Rechtecks liegende Ecken abrunden 154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1" name="Rechteck 155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15" name="Gruppieren 151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516" name="Gerader Verbinder 151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7" name="Gerader Verbinder 151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8" name="Gerader Verbinder 151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9" name="Gerader Verbinder 151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0" name="Gerader Verbinder 1519"/>
              <p:cNvCxnSpPr>
                <a:stCxn id="152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1" name="Gerader Verbinder 152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2" name="Gerader Verbinder 152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3" name="Gerader Verbinder 1522"/>
              <p:cNvCxnSpPr>
                <a:stCxn id="152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524" name="Ellipse 152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5" name="Auf der gleichen Seite des Rechtecks liegende Ecken abrunden 152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6" name="Trapezoid 152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7" name="Gleichschenkliges Dreieck 152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8" name="Gleichschenkliges Dreieck 152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9" name="Abgerundetes Rechteck 152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530" name="Gerader Verbinder 152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31" name="Gerader Verbinder 1530"/>
              <p:cNvCxnSpPr>
                <a:endCxn id="153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532" name="Ellipse 153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3" name="Ellipse 153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4" name="Ellipse 153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5" name="Ellipse 153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6" name="Ellipse 153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7" name="Ellipse 153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8" name="Ellipse 153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9" name="Ellipse 153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0" name="Ellipse 153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1" name="Freihandform 154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2" name="Gleichschenkliges Dreieck 154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3" name="Abgerundetes Rechteck 154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4" name="Abgerundetes Rechteck 154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5" name="Freihandform 154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6" name="Freihandform 154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7" name="Freihandform 154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52" name="Gruppieren 1551"/>
          <p:cNvGrpSpPr/>
          <p:nvPr/>
        </p:nvGrpSpPr>
        <p:grpSpPr>
          <a:xfrm>
            <a:off x="3449273" y="4080855"/>
            <a:ext cx="218306" cy="215520"/>
            <a:chOff x="465262" y="2204892"/>
            <a:chExt cx="722362" cy="605172"/>
          </a:xfrm>
        </p:grpSpPr>
        <p:grpSp>
          <p:nvGrpSpPr>
            <p:cNvPr id="1553" name="Gruppieren 155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87" name="Rechteck 158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8" name="Trapezoid 158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9" name="Auf der gleichen Seite des Rechtecks liegende Ecken abrunden 158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0" name="Rechteck 158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54" name="Gruppieren 155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555" name="Gerader Verbinder 155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6" name="Gerader Verbinder 155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7" name="Gerader Verbinder 155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8" name="Gerader Verbinder 155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9" name="Gerader Verbinder 1558"/>
              <p:cNvCxnSpPr>
                <a:stCxn id="156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0" name="Gerader Verbinder 155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1" name="Gerader Verbinder 156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2" name="Gerader Verbinder 1561"/>
              <p:cNvCxnSpPr>
                <a:stCxn id="156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563" name="Ellipse 156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4" name="Auf der gleichen Seite des Rechtecks liegende Ecken abrunden 156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5" name="Trapezoid 156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6" name="Gleichschenkliges Dreieck 156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7" name="Gleichschenkliges Dreieck 156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8" name="Abgerundetes Rechteck 156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569" name="Gerader Verbinder 156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70" name="Gerader Verbinder 1569"/>
              <p:cNvCxnSpPr>
                <a:endCxn id="157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571" name="Ellipse 157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2" name="Ellipse 157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3" name="Ellipse 157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4" name="Ellipse 157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5" name="Ellipse 157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6" name="Ellipse 157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7" name="Ellipse 157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8" name="Ellipse 157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9" name="Ellipse 157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0" name="Freihandform 157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1" name="Gleichschenkliges Dreieck 158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2" name="Abgerundetes Rechteck 158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3" name="Abgerundetes Rechteck 158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4" name="Freihandform 158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5" name="Freihandform 158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6" name="Freihandform 158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613" name="Picture 13" descr="si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8819" y="2841272"/>
            <a:ext cx="476250" cy="657226"/>
          </a:xfrm>
          <a:prstGeom prst="rect">
            <a:avLst/>
          </a:prstGeom>
          <a:noFill/>
        </p:spPr>
      </p:pic>
      <p:sp>
        <p:nvSpPr>
          <p:cNvPr id="1614" name="Rechteck 1613"/>
          <p:cNvSpPr/>
          <p:nvPr/>
        </p:nvSpPr>
        <p:spPr>
          <a:xfrm>
            <a:off x="6004483" y="3605484"/>
            <a:ext cx="7598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6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1615" name="Gerade Verbindung mit Pfeil 1614"/>
          <p:cNvCxnSpPr/>
          <p:nvPr/>
        </p:nvCxnSpPr>
        <p:spPr>
          <a:xfrm flipV="1">
            <a:off x="5627042" y="3819431"/>
            <a:ext cx="14401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6" name="Picture 11" descr="http://www.gifs.net/Animation11/Webdesign_Elements/Bullets/set_8_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3418" y="3900664"/>
            <a:ext cx="219777" cy="219777"/>
          </a:xfrm>
          <a:prstGeom prst="rect">
            <a:avLst/>
          </a:prstGeom>
          <a:noFill/>
        </p:spPr>
      </p:pic>
      <p:cxnSp>
        <p:nvCxnSpPr>
          <p:cNvPr id="1617" name="Gerade Verbindung mit Pfeil 1616"/>
          <p:cNvCxnSpPr/>
          <p:nvPr/>
        </p:nvCxnSpPr>
        <p:spPr>
          <a:xfrm flipV="1">
            <a:off x="5486042" y="3725256"/>
            <a:ext cx="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8" name="Gerade Verbindung mit Pfeil 1617"/>
          <p:cNvCxnSpPr/>
          <p:nvPr/>
        </p:nvCxnSpPr>
        <p:spPr>
          <a:xfrm flipV="1">
            <a:off x="5630058" y="3996520"/>
            <a:ext cx="415280" cy="16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9" name="Gerade Verbindung mit Pfeil 1618"/>
          <p:cNvCxnSpPr/>
          <p:nvPr/>
        </p:nvCxnSpPr>
        <p:spPr>
          <a:xfrm>
            <a:off x="5598994" y="4130008"/>
            <a:ext cx="97160" cy="97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0" name="Gerade Verbindung mit Pfeil 1619"/>
          <p:cNvCxnSpPr/>
          <p:nvPr/>
        </p:nvCxnSpPr>
        <p:spPr>
          <a:xfrm flipH="1">
            <a:off x="5441330" y="4170952"/>
            <a:ext cx="33536" cy="254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1" name="Gerade Verbindung mit Pfeil 1620"/>
          <p:cNvCxnSpPr/>
          <p:nvPr/>
        </p:nvCxnSpPr>
        <p:spPr>
          <a:xfrm flipH="1">
            <a:off x="5166946" y="4126240"/>
            <a:ext cx="185936" cy="246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2" name="Gerade Verbindung mit Pfeil 1621"/>
          <p:cNvCxnSpPr/>
          <p:nvPr/>
        </p:nvCxnSpPr>
        <p:spPr>
          <a:xfrm flipH="1" flipV="1">
            <a:off x="5188650" y="3966752"/>
            <a:ext cx="171120" cy="29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3" name="Gerade Verbindung mit Pfeil 1622"/>
          <p:cNvCxnSpPr/>
          <p:nvPr/>
        </p:nvCxnSpPr>
        <p:spPr>
          <a:xfrm flipH="1" flipV="1">
            <a:off x="5085058" y="3553944"/>
            <a:ext cx="274712" cy="346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4" name="Title 2"/>
          <p:cNvSpPr>
            <a:spLocks noGrp="1"/>
          </p:cNvSpPr>
          <p:nvPr>
            <p:ph type="title"/>
          </p:nvPr>
        </p:nvSpPr>
        <p:spPr>
          <a:xfrm>
            <a:off x="469232" y="784293"/>
            <a:ext cx="11381873" cy="1143000"/>
          </a:xfrm>
        </p:spPr>
        <p:txBody>
          <a:bodyPr>
            <a:normAutofit/>
          </a:bodyPr>
          <a:lstStyle/>
          <a:p>
            <a:r>
              <a:rPr lang="en-US" dirty="0"/>
              <a:t>First measures in case of a </a:t>
            </a:r>
            <a:r>
              <a:rPr lang="en-US" dirty="0" err="1"/>
              <a:t>fmd</a:t>
            </a:r>
            <a:r>
              <a:rPr lang="en-US" dirty="0"/>
              <a:t> outbreak… </a:t>
            </a:r>
          </a:p>
        </p:txBody>
      </p:sp>
      <p:grpSp>
        <p:nvGrpSpPr>
          <p:cNvPr id="1591" name="Gruppieren 1590"/>
          <p:cNvGrpSpPr/>
          <p:nvPr/>
        </p:nvGrpSpPr>
        <p:grpSpPr>
          <a:xfrm>
            <a:off x="6441552" y="2474503"/>
            <a:ext cx="468886" cy="392708"/>
            <a:chOff x="128144" y="2996952"/>
            <a:chExt cx="673304" cy="720080"/>
          </a:xfrm>
        </p:grpSpPr>
        <p:sp>
          <p:nvSpPr>
            <p:cNvPr id="1592" name="Trapezoid 1591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3" name="Rechteck 1592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4" name="Rechtwinkliges Dreieck 1593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5" name="Rechtwinkliges Dreieck 1594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6" name="Rechteck 1595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7" name="Rechteck 1596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8" name="Rechteck 1597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9" name="Rechteck 1598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0" name="Rechteck 1599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1" name="Rechteck 1600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9" name="Gruppieren 968"/>
          <p:cNvGrpSpPr/>
          <p:nvPr/>
        </p:nvGrpSpPr>
        <p:grpSpPr>
          <a:xfrm>
            <a:off x="6180144" y="2620913"/>
            <a:ext cx="226526" cy="243863"/>
            <a:chOff x="3065620" y="3495219"/>
            <a:chExt cx="432375" cy="433110"/>
          </a:xfrm>
        </p:grpSpPr>
        <p:sp>
          <p:nvSpPr>
            <p:cNvPr id="970" name="Rechteck 969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71" name="Gruppieren 970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74" name="Ellipse 973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5" name="Ellipse 974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6" name="Ellipse 975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77" name="Gerader Verbinder 976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78" name="Gerader Verbinder 977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79" name="Gerader Verbinder 978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80" name="Gerader Verbinder 979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72" name="Trapezoid 971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3" name="Rechteck 972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Ellipse 1"/>
          <p:cNvSpPr/>
          <p:nvPr/>
        </p:nvSpPr>
        <p:spPr>
          <a:xfrm>
            <a:off x="5284371" y="3839582"/>
            <a:ext cx="390525" cy="34672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06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3" presetClass="entr" presetSubtype="28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"/>
                            </p:stCondLst>
                            <p:childTnLst>
                              <p:par>
                                <p:cTn id="1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250" fill="hold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250" fill="hold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5" dur="125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500"/>
                            </p:stCondLst>
                            <p:childTnLst>
                              <p:par>
                                <p:cTn id="2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614" grpId="0"/>
      <p:bldP spid="1624" grpId="0"/>
      <p:bldP spid="2" grpId="0" animBg="1"/>
      <p:bldP spid="2" grpId="1" animBg="1"/>
      <p:bldP spid="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056" y="1944128"/>
            <a:ext cx="7560840" cy="48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reihandform 36"/>
          <p:cNvSpPr/>
          <p:nvPr/>
        </p:nvSpPr>
        <p:spPr>
          <a:xfrm>
            <a:off x="-322487" y="293186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8" name="Freihandform 37"/>
          <p:cNvSpPr/>
          <p:nvPr/>
        </p:nvSpPr>
        <p:spPr>
          <a:xfrm>
            <a:off x="-170088" y="3084261"/>
            <a:ext cx="45719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78" name="Gruppieren 77"/>
          <p:cNvGrpSpPr/>
          <p:nvPr/>
        </p:nvGrpSpPr>
        <p:grpSpPr>
          <a:xfrm>
            <a:off x="3075303" y="4869160"/>
            <a:ext cx="218306" cy="215520"/>
            <a:chOff x="465262" y="2204892"/>
            <a:chExt cx="722362" cy="605172"/>
          </a:xfrm>
        </p:grpSpPr>
        <p:grpSp>
          <p:nvGrpSpPr>
            <p:cNvPr id="79" name="Gruppieren 7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3" name="Rechteck 11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Trapezoid 11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Auf der gleichen Seite des Rechtecks liegende Ecken abrunden 11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Rechteck 11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0" name="Gruppieren 7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81" name="Gerader Verbinder 8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" name="Gerader Verbinder 8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3" name="Gerader Verbinder 8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4" name="Gerader Verbinder 8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5" name="Gerader Verbinder 84"/>
              <p:cNvCxnSpPr>
                <a:stCxn id="8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" name="Gerader Verbinder 8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7" name="Gerader Verbinder 8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8" name="Gerader Verbinder 87"/>
              <p:cNvCxnSpPr>
                <a:stCxn id="8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9" name="Ellipse 8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Auf der gleichen Seite des Rechtecks liegende Ecken abrunden 8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Trapezoid 9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leichschenkliges Dreieck 9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leichschenkliges Dreieck 9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Abgerundetes Rechteck 9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5" name="Gerader Verbinder 9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" name="Gerader Verbinder 95"/>
              <p:cNvCxnSpPr>
                <a:endCxn id="9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97" name="Ellipse 9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Ellipse 9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Ellipse 10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Ellipse 10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Ellipse 10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Ellipse 10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Ellipse 10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ihandform 10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leichschenkliges Dreieck 10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Abgerundetes Rechteck 10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Abgerundetes Rechteck 10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ihandform 10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ihandform 11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ihandform 11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7" name="Gruppieren 116"/>
          <p:cNvGrpSpPr/>
          <p:nvPr/>
        </p:nvGrpSpPr>
        <p:grpSpPr>
          <a:xfrm>
            <a:off x="3628218" y="4644258"/>
            <a:ext cx="218306" cy="215520"/>
            <a:chOff x="465262" y="2204892"/>
            <a:chExt cx="722362" cy="605172"/>
          </a:xfrm>
        </p:grpSpPr>
        <p:grpSp>
          <p:nvGrpSpPr>
            <p:cNvPr id="118" name="Gruppieren 117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2" name="Rechteck 151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Trapezoid 152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Auf der gleichen Seite des Rechtecks liegende Ecken abrunden 153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Rechteck 154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9" name="Gruppieren 118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0" name="Gerader Verbinder 119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" name="Gerader Verbinder 120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2" name="Gerader Verbinder 121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3" name="Gerader Verbinder 122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" name="Gerader Verbinder 123"/>
              <p:cNvCxnSpPr>
                <a:stCxn id="128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5" name="Gerader Verbinder 124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6" name="Gerader Verbinder 125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7" name="Gerader Verbinder 126"/>
              <p:cNvCxnSpPr>
                <a:stCxn id="128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8" name="Ellipse 127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Auf der gleichen Seite des Rechtecks liegende Ecken abrunden 128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Trapezoid 129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leichschenkliges Dreieck 130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leichschenkliges Dreieck 131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Abgerundetes Rechteck 132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4" name="Gerader Verbinder 133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5" name="Gerader Verbinder 134"/>
              <p:cNvCxnSpPr>
                <a:endCxn id="137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6" name="Ellipse 135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Ellipse 138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Ellipse 139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Ellipse 140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Ellipse 141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Ellipse 142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Ellipse 143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ihandform 144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leichschenkliges Dreieck 145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Abgerundetes Rechteck 146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Abgerundetes Rechteck 147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ihandform 148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ihandform 149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ihandform 150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6" name="Gruppieren 155"/>
          <p:cNvGrpSpPr/>
          <p:nvPr/>
        </p:nvGrpSpPr>
        <p:grpSpPr>
          <a:xfrm>
            <a:off x="4348298" y="5157192"/>
            <a:ext cx="218306" cy="215520"/>
            <a:chOff x="465262" y="2204892"/>
            <a:chExt cx="722362" cy="605172"/>
          </a:xfrm>
        </p:grpSpPr>
        <p:grpSp>
          <p:nvGrpSpPr>
            <p:cNvPr id="157" name="Gruppieren 156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91" name="Rechteck 190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Trapezoid 191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Auf der gleichen Seite des Rechtecks liegende Ecken abrunden 192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Rechteck 193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8" name="Gruppieren 157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59" name="Gerader Verbinder 158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0" name="Gerader Verbinder 159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1" name="Gerader Verbinder 160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2" name="Gerader Verbinder 161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3" name="Gerader Verbinder 162"/>
              <p:cNvCxnSpPr>
                <a:stCxn id="167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4" name="Gerader Verbinder 163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5" name="Gerader Verbinder 164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6" name="Gerader Verbinder 165"/>
              <p:cNvCxnSpPr>
                <a:stCxn id="167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67" name="Ellipse 166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Auf der gleichen Seite des Rechtecks liegende Ecken abrunden 167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Trapezoid 168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Gleichschenkliges Dreieck 169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Gleichschenkliges Dreieck 170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Abgerundetes Rechteck 171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73" name="Gerader Verbinder 172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74" name="Gerader Verbinder 173"/>
              <p:cNvCxnSpPr>
                <a:endCxn id="176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75" name="Ellipse 174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Ellipse 177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Ellipse 178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Ellipse 179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Ellipse 180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Ellipse 181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Ellipse 182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ihandform 183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Gleichschenkliges Dreieck 184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Abgerundetes Rechteck 185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Abgerundetes Rechteck 186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ihandform 187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ihandform 188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ihandform 189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5" name="Gruppieren 194"/>
          <p:cNvGrpSpPr/>
          <p:nvPr/>
        </p:nvGrpSpPr>
        <p:grpSpPr>
          <a:xfrm>
            <a:off x="3958890" y="4442501"/>
            <a:ext cx="218306" cy="215520"/>
            <a:chOff x="465262" y="2204892"/>
            <a:chExt cx="722362" cy="605172"/>
          </a:xfrm>
        </p:grpSpPr>
        <p:grpSp>
          <p:nvGrpSpPr>
            <p:cNvPr id="196" name="Gruppieren 195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230" name="Rechteck 229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Trapezoid 230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Auf der gleichen Seite des Rechtecks liegende Ecken abrunden 231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Rechteck 232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7" name="Gruppieren 196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98" name="Gerader Verbinder 197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99" name="Gerader Verbinder 198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0" name="Gerader Verbinder 199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1" name="Gerader Verbinder 200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2" name="Gerader Verbinder 201"/>
              <p:cNvCxnSpPr>
                <a:stCxn id="206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3" name="Gerader Verbinder 202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4" name="Gerader Verbinder 203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5" name="Gerader Verbinder 204"/>
              <p:cNvCxnSpPr>
                <a:stCxn id="206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06" name="Ellipse 205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Auf der gleichen Seite des Rechtecks liegende Ecken abrunden 206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Trapezoid 207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Gleichschenkliges Dreieck 208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Gleichschenkliges Dreieck 209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Abgerundetes Rechteck 210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12" name="Gerader Verbinder 211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3" name="Gerader Verbinder 212"/>
              <p:cNvCxnSpPr>
                <a:endCxn id="215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14" name="Ellipse 213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Ellipse 214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Ellipse 215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Ellipse 216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Ellipse 217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Ellipse 218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Ellipse 219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Ellipse 220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Ellipse 221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ihandform 222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leichschenkliges Dreieck 223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Abgerundetes Rechteck 224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Abgerundetes Rechteck 225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ihandform 226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ihandform 227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ihandform 228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34" name="Gruppieren 233"/>
          <p:cNvGrpSpPr/>
          <p:nvPr/>
        </p:nvGrpSpPr>
        <p:grpSpPr>
          <a:xfrm>
            <a:off x="4239145" y="3767639"/>
            <a:ext cx="218306" cy="215520"/>
            <a:chOff x="465262" y="2204892"/>
            <a:chExt cx="722362" cy="605172"/>
          </a:xfrm>
        </p:grpSpPr>
        <p:grpSp>
          <p:nvGrpSpPr>
            <p:cNvPr id="235" name="Gruppieren 23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269" name="Rechteck 26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Trapezoid 26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Auf der gleichen Seite des Rechtecks liegende Ecken abrunden 27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Rechteck 27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6" name="Gruppieren 23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237" name="Gerader Verbinder 23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8" name="Gerader Verbinder 23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9" name="Gerader Verbinder 23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0" name="Gerader Verbinder 23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1" name="Gerader Verbinder 240"/>
              <p:cNvCxnSpPr>
                <a:stCxn id="24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2" name="Gerader Verbinder 24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3" name="Gerader Verbinder 24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4" name="Gerader Verbinder 243"/>
              <p:cNvCxnSpPr>
                <a:stCxn id="24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45" name="Ellipse 24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Auf der gleichen Seite des Rechtecks liegende Ecken abrunden 24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Trapezoid 24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leichschenkliges Dreieck 24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leichschenkliges Dreieck 24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Abgerundetes Rechteck 24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51" name="Gerader Verbinder 25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52" name="Gerader Verbinder 251"/>
              <p:cNvCxnSpPr>
                <a:endCxn id="25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53" name="Ellipse 25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Ellipse 25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Ellipse 25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Ellipse 25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Ellipse 25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Ellipse 25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Ellipse 25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Ellipse 25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Ellipse 26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ihandform 26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Gleichschenkliges Dreieck 26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Abgerundetes Rechteck 26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Abgerundetes Rechteck 26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Freihandform 26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Freihandform 26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3" name="Gruppieren 272"/>
          <p:cNvGrpSpPr/>
          <p:nvPr/>
        </p:nvGrpSpPr>
        <p:grpSpPr>
          <a:xfrm>
            <a:off x="5339876" y="4446235"/>
            <a:ext cx="218306" cy="215520"/>
            <a:chOff x="465262" y="2204892"/>
            <a:chExt cx="722362" cy="605172"/>
          </a:xfrm>
        </p:grpSpPr>
        <p:grpSp>
          <p:nvGrpSpPr>
            <p:cNvPr id="274" name="Gruppieren 27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308" name="Rechteck 30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Trapezoid 30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Auf der gleichen Seite des Rechtecks liegende Ecken abrunden 30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Rechteck 31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5" name="Gruppieren 27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276" name="Gerader Verbinder 27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7" name="Gerader Verbinder 27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8" name="Gerader Verbinder 27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9" name="Gerader Verbinder 27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0" name="Gerader Verbinder 279"/>
              <p:cNvCxnSpPr>
                <a:stCxn id="28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1" name="Gerader Verbinder 28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2" name="Gerader Verbinder 28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3" name="Gerader Verbinder 282"/>
              <p:cNvCxnSpPr>
                <a:stCxn id="28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84" name="Ellipse 28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Auf der gleichen Seite des Rechtecks liegende Ecken abrunden 28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Trapezoid 28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leichschenkliges Dreieck 28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leichschenkliges Dreieck 28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Abgerundetes Rechteck 28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90" name="Gerader Verbinder 28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1" name="Gerader Verbinder 290"/>
              <p:cNvCxnSpPr>
                <a:endCxn id="29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292" name="Ellipse 29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Ellipse 29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Ellipse 29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Ellipse 29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Ellipse 29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Ellipse 29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Ellipse 29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Ellipse 29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ihandform 30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leichschenkliges Dreieck 30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Abgerundetes Rechteck 30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Abgerundetes Rechteck 30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ihandform 30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ihandform 30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ihandform 30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12" name="Gruppieren 311"/>
          <p:cNvGrpSpPr/>
          <p:nvPr/>
        </p:nvGrpSpPr>
        <p:grpSpPr>
          <a:xfrm>
            <a:off x="5068378" y="3395195"/>
            <a:ext cx="218306" cy="215520"/>
            <a:chOff x="465262" y="2204892"/>
            <a:chExt cx="722362" cy="605172"/>
          </a:xfrm>
        </p:grpSpPr>
        <p:grpSp>
          <p:nvGrpSpPr>
            <p:cNvPr id="313" name="Gruppieren 31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347" name="Rechteck 34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Trapezoid 34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Auf der gleichen Seite des Rechtecks liegende Ecken abrunden 34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Rechteck 34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4" name="Gruppieren 31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315" name="Gerader Verbinder 31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6" name="Gerader Verbinder 31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7" name="Gerader Verbinder 31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8" name="Gerader Verbinder 31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9" name="Gerader Verbinder 318"/>
              <p:cNvCxnSpPr>
                <a:stCxn id="32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0" name="Gerader Verbinder 31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1" name="Gerader Verbinder 32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22" name="Gerader Verbinder 321"/>
              <p:cNvCxnSpPr>
                <a:stCxn id="32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323" name="Ellipse 32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Auf der gleichen Seite des Rechtecks liegende Ecken abrunden 32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Trapezoid 32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Gleichschenkliges Dreieck 32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leichschenkliges Dreieck 32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Abgerundetes Rechteck 32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29" name="Gerader Verbinder 32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0" name="Gerader Verbinder 329"/>
              <p:cNvCxnSpPr>
                <a:endCxn id="33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331" name="Ellipse 33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Ellipse 33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Ellipse 33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Ellipse 33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Ellipse 33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Ellipse 33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Ellipse 33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Ellipse 33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ihandform 33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Gleichschenkliges Dreieck 34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Abgerundetes Rechteck 34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Abgerundetes Rechteck 34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ihandform 34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ihandform 34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ihandform 34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51" name="Gruppieren 350"/>
          <p:cNvGrpSpPr/>
          <p:nvPr/>
        </p:nvGrpSpPr>
        <p:grpSpPr>
          <a:xfrm>
            <a:off x="5376597" y="3901320"/>
            <a:ext cx="218306" cy="215520"/>
            <a:chOff x="465262" y="2204892"/>
            <a:chExt cx="722362" cy="605172"/>
          </a:xfrm>
        </p:grpSpPr>
        <p:grpSp>
          <p:nvGrpSpPr>
            <p:cNvPr id="352" name="Gruppieren 351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386" name="Rechteck 385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Trapezoid 386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Auf der gleichen Seite des Rechtecks liegende Ecken abrunden 387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Rechteck 388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3" name="Gruppieren 352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354" name="Gerader Verbinder 353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5" name="Gerader Verbinder 354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6" name="Gerader Verbinder 355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7" name="Gerader Verbinder 356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8" name="Gerader Verbinder 357"/>
              <p:cNvCxnSpPr>
                <a:stCxn id="362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9" name="Gerader Verbinder 358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0" name="Gerader Verbinder 359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1" name="Gerader Verbinder 360"/>
              <p:cNvCxnSpPr>
                <a:stCxn id="362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362" name="Ellipse 361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Auf der gleichen Seite des Rechtecks liegende Ecken abrunden 362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Trapezoid 363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Gleichschenkliges Dreieck 364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Gleichschenkliges Dreieck 365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Abgerundetes Rechteck 366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68" name="Gerader Verbinder 367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69" name="Gerader Verbinder 368"/>
              <p:cNvCxnSpPr>
                <a:endCxn id="371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370" name="Ellipse 369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Ellipse 370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Ellipse 371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Ellipse 372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Ellipse 373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Ellipse 374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Ellipse 375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Ellipse 376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Ellipse 377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ihandform 378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Gleichschenkliges Dreieck 379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Abgerundetes Rechteck 380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Abgerundetes Rechteck 381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ihandform 382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ihandform 383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ihandform 384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90" name="Gruppieren 389"/>
          <p:cNvGrpSpPr/>
          <p:nvPr/>
        </p:nvGrpSpPr>
        <p:grpSpPr>
          <a:xfrm>
            <a:off x="5315959" y="5525286"/>
            <a:ext cx="218306" cy="215520"/>
            <a:chOff x="465262" y="2204892"/>
            <a:chExt cx="722362" cy="605172"/>
          </a:xfrm>
        </p:grpSpPr>
        <p:grpSp>
          <p:nvGrpSpPr>
            <p:cNvPr id="391" name="Gruppieren 390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425" name="Rechteck 424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Trapezoid 425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Auf der gleichen Seite des Rechtecks liegende Ecken abrunden 426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Rechteck 427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2" name="Gruppieren 391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393" name="Gerader Verbinder 392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4" name="Gerader Verbinder 393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5" name="Gerader Verbinder 394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6" name="Gerader Verbinder 395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7" name="Gerader Verbinder 396"/>
              <p:cNvCxnSpPr>
                <a:stCxn id="401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8" name="Gerader Verbinder 397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9" name="Gerader Verbinder 398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00" name="Gerader Verbinder 399"/>
              <p:cNvCxnSpPr>
                <a:stCxn id="401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01" name="Ellipse 400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Auf der gleichen Seite des Rechtecks liegende Ecken abrunden 401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Trapezoid 402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Gleichschenkliges Dreieck 403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Gleichschenkliges Dreieck 404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Abgerundetes Rechteck 405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07" name="Gerader Verbinder 406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08" name="Gerader Verbinder 407"/>
              <p:cNvCxnSpPr>
                <a:endCxn id="410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409" name="Ellipse 408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Ellipse 409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Ellipse 411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Ellipse 412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Ellipse 413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Ellipse 414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Ellipse 415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Ellipse 416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ihandform 417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Gleichschenkliges Dreieck 418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Abgerundetes Rechteck 419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Abgerundetes Rechteck 420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ihandform 421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ihandform 422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ihandform 423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29" name="Gruppieren 428"/>
          <p:cNvGrpSpPr/>
          <p:nvPr/>
        </p:nvGrpSpPr>
        <p:grpSpPr>
          <a:xfrm>
            <a:off x="4636330" y="5803901"/>
            <a:ext cx="218306" cy="215520"/>
            <a:chOff x="465262" y="2204892"/>
            <a:chExt cx="722362" cy="605172"/>
          </a:xfrm>
        </p:grpSpPr>
        <p:grpSp>
          <p:nvGrpSpPr>
            <p:cNvPr id="430" name="Gruppieren 429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464" name="Rechteck 463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Trapezoid 464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Auf der gleichen Seite des Rechtecks liegende Ecken abrunden 465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Rechteck 466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31" name="Gruppieren 430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432" name="Gerader Verbinder 431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3" name="Gerader Verbinder 432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4" name="Gerader Verbinder 433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5" name="Gerader Verbinder 434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6" name="Gerader Verbinder 435"/>
              <p:cNvCxnSpPr>
                <a:stCxn id="440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7" name="Gerader Verbinder 436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8" name="Gerader Verbinder 437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9" name="Gerader Verbinder 438"/>
              <p:cNvCxnSpPr>
                <a:stCxn id="440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40" name="Ellipse 439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Auf der gleichen Seite des Rechtecks liegende Ecken abrunden 440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Trapezoid 441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Gleichschenkliges Dreieck 442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Gleichschenkliges Dreieck 443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Abgerundetes Rechteck 444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46" name="Gerader Verbinder 445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7" name="Gerader Verbinder 446"/>
              <p:cNvCxnSpPr>
                <a:endCxn id="449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448" name="Ellipse 447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Ellipse 448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Ellipse 449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Ellipse 450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Ellipse 451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Ellipse 452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Ellipse 453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Ellipse 454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Ellipse 455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ihandform 456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Gleichschenkliges Dreieck 457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Abgerundetes Rechteck 458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Abgerundetes Rechteck 459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ihandform 460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Freihandform 461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ihandform 462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68" name="Gruppieren 467"/>
          <p:cNvGrpSpPr/>
          <p:nvPr/>
        </p:nvGrpSpPr>
        <p:grpSpPr>
          <a:xfrm>
            <a:off x="6197299" y="3934884"/>
            <a:ext cx="218306" cy="215520"/>
            <a:chOff x="465262" y="2204892"/>
            <a:chExt cx="722362" cy="605172"/>
          </a:xfrm>
        </p:grpSpPr>
        <p:grpSp>
          <p:nvGrpSpPr>
            <p:cNvPr id="469" name="Gruppieren 46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503" name="Rechteck 50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Trapezoid 50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Auf der gleichen Seite des Rechtecks liegende Ecken abrunden 50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Rechteck 50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70" name="Gruppieren 46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471" name="Gerader Verbinder 47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2" name="Gerader Verbinder 47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3" name="Gerader Verbinder 47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4" name="Gerader Verbinder 47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5" name="Gerader Verbinder 474"/>
              <p:cNvCxnSpPr>
                <a:stCxn id="47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6" name="Gerader Verbinder 47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7" name="Gerader Verbinder 47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8" name="Gerader Verbinder 477"/>
              <p:cNvCxnSpPr>
                <a:stCxn id="47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79" name="Ellipse 47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Auf der gleichen Seite des Rechtecks liegende Ecken abrunden 47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Trapezoid 48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Gleichschenkliges Dreieck 48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Gleichschenkliges Dreieck 48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Abgerundetes Rechteck 48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85" name="Gerader Verbinder 48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86" name="Gerader Verbinder 485"/>
              <p:cNvCxnSpPr>
                <a:endCxn id="48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487" name="Ellipse 48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Ellipse 48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Ellipse 48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0" name="Ellipse 48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Ellipse 49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2" name="Ellipse 49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Ellipse 49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4" name="Ellipse 49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5" name="Ellipse 49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6" name="Freihandform 49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7" name="Gleichschenkliges Dreieck 49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8" name="Abgerundetes Rechteck 49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9" name="Abgerundetes Rechteck 49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0" name="Freihandform 49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1" name="Freihandform 50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2" name="Freihandform 50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07" name="Gruppieren 506"/>
          <p:cNvGrpSpPr/>
          <p:nvPr/>
        </p:nvGrpSpPr>
        <p:grpSpPr>
          <a:xfrm>
            <a:off x="6154946" y="3482140"/>
            <a:ext cx="218306" cy="215520"/>
            <a:chOff x="465262" y="2204892"/>
            <a:chExt cx="722362" cy="605172"/>
          </a:xfrm>
        </p:grpSpPr>
        <p:grpSp>
          <p:nvGrpSpPr>
            <p:cNvPr id="508" name="Gruppieren 507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542" name="Rechteck 541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Trapezoid 542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Auf der gleichen Seite des Rechtecks liegende Ecken abrunden 543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Rechteck 544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9" name="Gruppieren 508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510" name="Gerader Verbinder 509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1" name="Gerader Verbinder 510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2" name="Gerader Verbinder 511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3" name="Gerader Verbinder 512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4" name="Gerader Verbinder 513"/>
              <p:cNvCxnSpPr>
                <a:stCxn id="518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5" name="Gerader Verbinder 514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6" name="Gerader Verbinder 515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7" name="Gerader Verbinder 516"/>
              <p:cNvCxnSpPr>
                <a:stCxn id="518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18" name="Ellipse 517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Auf der gleichen Seite des Rechtecks liegende Ecken abrunden 518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Trapezoid 519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Gleichschenkliges Dreieck 520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Gleichschenkliges Dreieck 521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Abgerundetes Rechteck 522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24" name="Gerader Verbinder 523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5" name="Gerader Verbinder 524"/>
              <p:cNvCxnSpPr>
                <a:endCxn id="527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526" name="Ellipse 525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Ellipse 526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Ellipse 527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Ellipse 528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Ellipse 529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Ellipse 530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Ellipse 531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Ellipse 532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Ellipse 533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Freihandform 534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Gleichschenkliges Dreieck 535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Abgerundetes Rechteck 536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Abgerundetes Rechteck 537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ihandform 538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Freihandform 539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Freihandform 540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46" name="Gruppieren 545"/>
          <p:cNvGrpSpPr/>
          <p:nvPr/>
        </p:nvGrpSpPr>
        <p:grpSpPr>
          <a:xfrm>
            <a:off x="6947141" y="4456938"/>
            <a:ext cx="218306" cy="215520"/>
            <a:chOff x="465262" y="2204892"/>
            <a:chExt cx="722362" cy="605172"/>
          </a:xfrm>
        </p:grpSpPr>
        <p:grpSp>
          <p:nvGrpSpPr>
            <p:cNvPr id="547" name="Gruppieren 546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581" name="Rechteck 580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Trapezoid 581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Auf der gleichen Seite des Rechtecks liegende Ecken abrunden 582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Rechteck 583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48" name="Gruppieren 547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549" name="Gerader Verbinder 548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0" name="Gerader Verbinder 549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1" name="Gerader Verbinder 550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2" name="Gerader Verbinder 551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3" name="Gerader Verbinder 552"/>
              <p:cNvCxnSpPr>
                <a:stCxn id="557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4" name="Gerader Verbinder 553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5" name="Gerader Verbinder 554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56" name="Gerader Verbinder 555"/>
              <p:cNvCxnSpPr>
                <a:stCxn id="557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57" name="Ellipse 556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Auf der gleichen Seite des Rechtecks liegende Ecken abrunden 557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Trapezoid 558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Gleichschenkliges Dreieck 559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Gleichschenkliges Dreieck 560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2" name="Abgerundetes Rechteck 561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63" name="Gerader Verbinder 562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64" name="Gerader Verbinder 563"/>
              <p:cNvCxnSpPr>
                <a:endCxn id="566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565" name="Ellipse 564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Ellipse 565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8" name="Ellipse 567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Ellipse 568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0" name="Ellipse 569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Ellipse 570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Ellipse 571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3" name="Ellipse 572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4" name="Freihandform 573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5" name="Gleichschenkliges Dreieck 574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6" name="Abgerundetes Rechteck 575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7" name="Abgerundetes Rechteck 576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Freihandform 577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Freihandform 578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Freihandform 579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85" name="Gruppieren 584"/>
          <p:cNvGrpSpPr/>
          <p:nvPr/>
        </p:nvGrpSpPr>
        <p:grpSpPr>
          <a:xfrm>
            <a:off x="4518055" y="3037431"/>
            <a:ext cx="218306" cy="215520"/>
            <a:chOff x="465262" y="2204892"/>
            <a:chExt cx="722362" cy="605172"/>
          </a:xfrm>
        </p:grpSpPr>
        <p:grpSp>
          <p:nvGrpSpPr>
            <p:cNvPr id="586" name="Gruppieren 585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620" name="Rechteck 619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Trapezoid 620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Auf der gleichen Seite des Rechtecks liegende Ecken abrunden 621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Rechteck 622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87" name="Gruppieren 586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588" name="Gerader Verbinder 587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9" name="Gerader Verbinder 588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0" name="Gerader Verbinder 589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1" name="Gerader Verbinder 590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2" name="Gerader Verbinder 591"/>
              <p:cNvCxnSpPr>
                <a:stCxn id="596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3" name="Gerader Verbinder 592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4" name="Gerader Verbinder 593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95" name="Gerader Verbinder 594"/>
              <p:cNvCxnSpPr>
                <a:stCxn id="596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96" name="Ellipse 595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Auf der gleichen Seite des Rechtecks liegende Ecken abrunden 596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Trapezoid 597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Gleichschenkliges Dreieck 598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Gleichschenkliges Dreieck 599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Abgerundetes Rechteck 600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02" name="Gerader Verbinder 601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03" name="Gerader Verbinder 602"/>
              <p:cNvCxnSpPr>
                <a:endCxn id="605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04" name="Ellipse 603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Ellipse 604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Ellipse 605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Ellipse 606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Ellipse 607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Ellipse 608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Ellipse 609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Ellipse 610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Ellipse 611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3" name="Freihandform 612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Gleichschenkliges Dreieck 613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Abgerundetes Rechteck 614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Abgerundetes Rechteck 615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Freihandform 616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Freihandform 617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Freihandform 618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24" name="Gruppieren 623"/>
          <p:cNvGrpSpPr/>
          <p:nvPr/>
        </p:nvGrpSpPr>
        <p:grpSpPr>
          <a:xfrm>
            <a:off x="5796520" y="2795841"/>
            <a:ext cx="218306" cy="215520"/>
            <a:chOff x="465262" y="2204892"/>
            <a:chExt cx="722362" cy="605172"/>
          </a:xfrm>
        </p:grpSpPr>
        <p:grpSp>
          <p:nvGrpSpPr>
            <p:cNvPr id="625" name="Gruppieren 62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659" name="Rechteck 65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0" name="Trapezoid 65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1" name="Auf der gleichen Seite des Rechtecks liegende Ecken abrunden 66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2" name="Rechteck 66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26" name="Gruppieren 62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627" name="Gerader Verbinder 62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28" name="Gerader Verbinder 62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29" name="Gerader Verbinder 62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0" name="Gerader Verbinder 62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1" name="Gerader Verbinder 630"/>
              <p:cNvCxnSpPr>
                <a:stCxn id="63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2" name="Gerader Verbinder 63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3" name="Gerader Verbinder 63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4" name="Gerader Verbinder 633"/>
              <p:cNvCxnSpPr>
                <a:stCxn id="63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635" name="Ellipse 63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Auf der gleichen Seite des Rechtecks liegende Ecken abrunden 63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" name="Trapezoid 63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Gleichschenkliges Dreieck 63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Gleichschenkliges Dreieck 63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0" name="Abgerundetes Rechteck 63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41" name="Gerader Verbinder 64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42" name="Gerader Verbinder 641"/>
              <p:cNvCxnSpPr>
                <a:endCxn id="64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43" name="Ellipse 64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4" name="Ellipse 64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5" name="Ellipse 64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6" name="Ellipse 64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7" name="Ellipse 64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8" name="Ellipse 64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9" name="Ellipse 64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0" name="Ellipse 64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1" name="Ellipse 65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2" name="Freihandform 65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3" name="Gleichschenkliges Dreieck 65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4" name="Abgerundetes Rechteck 65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5" name="Abgerundetes Rechteck 65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6" name="Freihandform 65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Freihandform 65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Freihandform 65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63" name="Gruppieren 662"/>
          <p:cNvGrpSpPr/>
          <p:nvPr/>
        </p:nvGrpSpPr>
        <p:grpSpPr>
          <a:xfrm>
            <a:off x="6800713" y="3179675"/>
            <a:ext cx="218306" cy="215520"/>
            <a:chOff x="465262" y="2204892"/>
            <a:chExt cx="722362" cy="605172"/>
          </a:xfrm>
        </p:grpSpPr>
        <p:grpSp>
          <p:nvGrpSpPr>
            <p:cNvPr id="664" name="Gruppieren 66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698" name="Rechteck 69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9" name="Trapezoid 69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0" name="Auf der gleichen Seite des Rechtecks liegende Ecken abrunden 69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Rechteck 70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5" name="Gruppieren 66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666" name="Gerader Verbinder 66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7" name="Gerader Verbinder 66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8" name="Gerader Verbinder 66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69" name="Gerader Verbinder 66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0" name="Gerader Verbinder 669"/>
              <p:cNvCxnSpPr>
                <a:stCxn id="67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1" name="Gerader Verbinder 67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2" name="Gerader Verbinder 67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73" name="Gerader Verbinder 672"/>
              <p:cNvCxnSpPr>
                <a:stCxn id="67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674" name="Ellipse 67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5" name="Auf der gleichen Seite des Rechtecks liegende Ecken abrunden 67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6" name="Trapezoid 67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7" name="Gleichschenkliges Dreieck 67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8" name="Gleichschenkliges Dreieck 67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9" name="Abgerundetes Rechteck 67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80" name="Gerader Verbinder 67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81" name="Gerader Verbinder 680"/>
              <p:cNvCxnSpPr>
                <a:endCxn id="68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682" name="Ellipse 68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3" name="Ellipse 68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4" name="Ellipse 68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5" name="Ellipse 68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6" name="Ellipse 68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7" name="Ellipse 68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8" name="Ellipse 68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9" name="Ellipse 68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0" name="Ellipse 68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1" name="Freihandform 69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2" name="Gleichschenkliges Dreieck 69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3" name="Abgerundetes Rechteck 69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4" name="Abgerundetes Rechteck 69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5" name="Freihandform 69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6" name="Freihandform 69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7" name="Freihandform 69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02" name="Gruppieren 701"/>
          <p:cNvGrpSpPr/>
          <p:nvPr/>
        </p:nvGrpSpPr>
        <p:grpSpPr>
          <a:xfrm>
            <a:off x="7292546" y="2634064"/>
            <a:ext cx="218306" cy="215520"/>
            <a:chOff x="465262" y="2204892"/>
            <a:chExt cx="722362" cy="605172"/>
          </a:xfrm>
        </p:grpSpPr>
        <p:grpSp>
          <p:nvGrpSpPr>
            <p:cNvPr id="703" name="Gruppieren 70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737" name="Rechteck 73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8" name="Trapezoid 73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9" name="Auf der gleichen Seite des Rechtecks liegende Ecken abrunden 73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0" name="Rechteck 73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04" name="Gruppieren 70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705" name="Gerader Verbinder 70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6" name="Gerader Verbinder 70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7" name="Gerader Verbinder 70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8" name="Gerader Verbinder 70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9" name="Gerader Verbinder 708"/>
              <p:cNvCxnSpPr>
                <a:stCxn id="71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0" name="Gerader Verbinder 70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1" name="Gerader Verbinder 71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2" name="Gerader Verbinder 711"/>
              <p:cNvCxnSpPr>
                <a:stCxn id="71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13" name="Ellipse 71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4" name="Auf der gleichen Seite des Rechtecks liegende Ecken abrunden 71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5" name="Trapezoid 71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6" name="Gleichschenkliges Dreieck 71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7" name="Gleichschenkliges Dreieck 71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8" name="Abgerundetes Rechteck 71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19" name="Gerader Verbinder 71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20" name="Gerader Verbinder 719"/>
              <p:cNvCxnSpPr>
                <a:endCxn id="72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721" name="Ellipse 72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2" name="Ellipse 72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3" name="Ellipse 72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4" name="Ellipse 72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5" name="Ellipse 72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6" name="Ellipse 72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7" name="Ellipse 72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8" name="Ellipse 72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9" name="Ellipse 72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0" name="Freihandform 72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1" name="Gleichschenkliges Dreieck 73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2" name="Abgerundetes Rechteck 73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3" name="Abgerundetes Rechteck 73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4" name="Freihandform 73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5" name="Freihandform 73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6" name="Freihandform 73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41" name="Gruppieren 740"/>
          <p:cNvGrpSpPr/>
          <p:nvPr/>
        </p:nvGrpSpPr>
        <p:grpSpPr>
          <a:xfrm>
            <a:off x="8232923" y="4080820"/>
            <a:ext cx="218306" cy="215520"/>
            <a:chOff x="465262" y="2204892"/>
            <a:chExt cx="722362" cy="605172"/>
          </a:xfrm>
        </p:grpSpPr>
        <p:grpSp>
          <p:nvGrpSpPr>
            <p:cNvPr id="742" name="Gruppieren 741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776" name="Rechteck 775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7" name="Trapezoid 776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8" name="Auf der gleichen Seite des Rechtecks liegende Ecken abrunden 777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9" name="Rechteck 778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43" name="Gruppieren 742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744" name="Gerader Verbinder 743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5" name="Gerader Verbinder 744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6" name="Gerader Verbinder 745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7" name="Gerader Verbinder 746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8" name="Gerader Verbinder 747"/>
              <p:cNvCxnSpPr>
                <a:stCxn id="752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9" name="Gerader Verbinder 748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50" name="Gerader Verbinder 749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51" name="Gerader Verbinder 750"/>
              <p:cNvCxnSpPr>
                <a:stCxn id="752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52" name="Ellipse 751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3" name="Auf der gleichen Seite des Rechtecks liegende Ecken abrunden 752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4" name="Trapezoid 753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5" name="Gleichschenkliges Dreieck 754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6" name="Gleichschenkliges Dreieck 755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7" name="Abgerundetes Rechteck 756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8" name="Gerader Verbinder 757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59" name="Gerader Verbinder 758"/>
              <p:cNvCxnSpPr>
                <a:endCxn id="761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760" name="Ellipse 759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1" name="Ellipse 760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2" name="Ellipse 761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3" name="Ellipse 762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4" name="Ellipse 763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5" name="Ellipse 764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6" name="Ellipse 765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7" name="Ellipse 766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8" name="Ellipse 767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9" name="Freihandform 768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0" name="Gleichschenkliges Dreieck 769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1" name="Abgerundetes Rechteck 770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2" name="Abgerundetes Rechteck 771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3" name="Freihandform 772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4" name="Freihandform 773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5" name="Freihandform 774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80" name="Gruppieren 779"/>
          <p:cNvGrpSpPr/>
          <p:nvPr/>
        </p:nvGrpSpPr>
        <p:grpSpPr>
          <a:xfrm>
            <a:off x="8475654" y="4640146"/>
            <a:ext cx="218306" cy="215520"/>
            <a:chOff x="465262" y="2204892"/>
            <a:chExt cx="722362" cy="605172"/>
          </a:xfrm>
        </p:grpSpPr>
        <p:grpSp>
          <p:nvGrpSpPr>
            <p:cNvPr id="781" name="Gruppieren 780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815" name="Rechteck 814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6" name="Trapezoid 815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7" name="Auf der gleichen Seite des Rechtecks liegende Ecken abrunden 816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8" name="Rechteck 817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82" name="Gruppieren 781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783" name="Gerader Verbinder 782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4" name="Gerader Verbinder 783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5" name="Gerader Verbinder 784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6" name="Gerader Verbinder 785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7" name="Gerader Verbinder 786"/>
              <p:cNvCxnSpPr>
                <a:stCxn id="791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8" name="Gerader Verbinder 787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9" name="Gerader Verbinder 788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90" name="Gerader Verbinder 789"/>
              <p:cNvCxnSpPr>
                <a:stCxn id="791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91" name="Ellipse 790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2" name="Auf der gleichen Seite des Rechtecks liegende Ecken abrunden 791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3" name="Trapezoid 792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4" name="Gleichschenkliges Dreieck 793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5" name="Gleichschenkliges Dreieck 794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6" name="Abgerundetes Rechteck 795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97" name="Gerader Verbinder 796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98" name="Gerader Verbinder 797"/>
              <p:cNvCxnSpPr>
                <a:endCxn id="800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799" name="Ellipse 798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0" name="Ellipse 799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1" name="Ellipse 800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2" name="Ellipse 801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3" name="Ellipse 802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4" name="Ellipse 803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5" name="Ellipse 804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6" name="Ellipse 805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7" name="Ellipse 806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8" name="Freihandform 807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9" name="Gleichschenkliges Dreieck 808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0" name="Abgerundetes Rechteck 809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1" name="Abgerundetes Rechteck 810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2" name="Freihandform 811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3" name="Freihandform 812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4" name="Freihandform 813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19" name="Gruppieren 818"/>
          <p:cNvGrpSpPr/>
          <p:nvPr/>
        </p:nvGrpSpPr>
        <p:grpSpPr>
          <a:xfrm>
            <a:off x="7380769" y="5699875"/>
            <a:ext cx="218306" cy="215520"/>
            <a:chOff x="465262" y="2204892"/>
            <a:chExt cx="722362" cy="605172"/>
          </a:xfrm>
        </p:grpSpPr>
        <p:grpSp>
          <p:nvGrpSpPr>
            <p:cNvPr id="820" name="Gruppieren 819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854" name="Rechteck 853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5" name="Trapezoid 854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6" name="Auf der gleichen Seite des Rechtecks liegende Ecken abrunden 855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7" name="Rechteck 856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21" name="Gruppieren 820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822" name="Gerader Verbinder 821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3" name="Gerader Verbinder 822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4" name="Gerader Verbinder 823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5" name="Gerader Verbinder 824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6" name="Gerader Verbinder 825"/>
              <p:cNvCxnSpPr>
                <a:stCxn id="830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7" name="Gerader Verbinder 826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8" name="Gerader Verbinder 827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29" name="Gerader Verbinder 828"/>
              <p:cNvCxnSpPr>
                <a:stCxn id="830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30" name="Ellipse 829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1" name="Auf der gleichen Seite des Rechtecks liegende Ecken abrunden 830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2" name="Trapezoid 831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3" name="Gleichschenkliges Dreieck 832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4" name="Gleichschenkliges Dreieck 833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5" name="Abgerundetes Rechteck 834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36" name="Gerader Verbinder 835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37" name="Gerader Verbinder 836"/>
              <p:cNvCxnSpPr>
                <a:endCxn id="839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838" name="Ellipse 837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9" name="Ellipse 838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0" name="Ellipse 839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1" name="Ellipse 840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2" name="Ellipse 841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3" name="Ellipse 842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4" name="Ellipse 843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5" name="Ellipse 844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6" name="Ellipse 845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7" name="Freihandform 846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8" name="Gleichschenkliges Dreieck 847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9" name="Abgerundetes Rechteck 848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0" name="Abgerundetes Rechteck 849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1" name="Freihandform 850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2" name="Freihandform 851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3" name="Freihandform 852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58" name="Gruppieren 857"/>
          <p:cNvGrpSpPr/>
          <p:nvPr/>
        </p:nvGrpSpPr>
        <p:grpSpPr>
          <a:xfrm>
            <a:off x="6868578" y="2432104"/>
            <a:ext cx="218306" cy="215520"/>
            <a:chOff x="465262" y="2204892"/>
            <a:chExt cx="722362" cy="605172"/>
          </a:xfrm>
        </p:grpSpPr>
        <p:grpSp>
          <p:nvGrpSpPr>
            <p:cNvPr id="859" name="Gruppieren 85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893" name="Rechteck 89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4" name="Trapezoid 89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5" name="Auf der gleichen Seite des Rechtecks liegende Ecken abrunden 89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6" name="Rechteck 89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60" name="Gruppieren 85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861" name="Gerader Verbinder 86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2" name="Gerader Verbinder 86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3" name="Gerader Verbinder 86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4" name="Gerader Verbinder 86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5" name="Gerader Verbinder 864"/>
              <p:cNvCxnSpPr>
                <a:stCxn id="86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6" name="Gerader Verbinder 86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7" name="Gerader Verbinder 86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68" name="Gerader Verbinder 867"/>
              <p:cNvCxnSpPr>
                <a:stCxn id="86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69" name="Ellipse 86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0" name="Auf der gleichen Seite des Rechtecks liegende Ecken abrunden 86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1" name="Trapezoid 87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2" name="Gleichschenkliges Dreieck 87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3" name="Gleichschenkliges Dreieck 87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4" name="Abgerundetes Rechteck 87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75" name="Gerader Verbinder 87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876" name="Gerader Verbinder 875"/>
              <p:cNvCxnSpPr>
                <a:endCxn id="87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877" name="Ellipse 87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8" name="Ellipse 87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9" name="Ellipse 87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0" name="Ellipse 87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1" name="Ellipse 88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2" name="Ellipse 88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3" name="Ellipse 88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4" name="Ellipse 88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5" name="Ellipse 88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6" name="Freihandform 88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7" name="Gleichschenkliges Dreieck 88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8" name="Abgerundetes Rechteck 88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9" name="Abgerundetes Rechteck 88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0" name="Freihandform 88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1" name="Freihandform 89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2" name="Freihandform 89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97" name="Gruppieren 896"/>
          <p:cNvGrpSpPr/>
          <p:nvPr/>
        </p:nvGrpSpPr>
        <p:grpSpPr>
          <a:xfrm>
            <a:off x="6724562" y="4147263"/>
            <a:ext cx="352676" cy="245618"/>
            <a:chOff x="4211960" y="3527053"/>
            <a:chExt cx="288032" cy="240896"/>
          </a:xfrm>
        </p:grpSpPr>
        <p:grpSp>
          <p:nvGrpSpPr>
            <p:cNvPr id="898" name="Gruppieren 897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04" name="Abgerundetes Rechteck 903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5" name="Ellipse 904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99" name="Abgerundetes Rechteck 898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00" name="Gerader Verbinder 899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01" name="Gerader Verbinder 900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02" name="Gerader Verbinder 901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03" name="Gerader Verbinder 902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06" name="Gruppieren 905"/>
          <p:cNvGrpSpPr/>
          <p:nvPr/>
        </p:nvGrpSpPr>
        <p:grpSpPr>
          <a:xfrm>
            <a:off x="4951222" y="4312806"/>
            <a:ext cx="338708" cy="231246"/>
            <a:chOff x="4211960" y="3527053"/>
            <a:chExt cx="288032" cy="240896"/>
          </a:xfrm>
        </p:grpSpPr>
        <p:grpSp>
          <p:nvGrpSpPr>
            <p:cNvPr id="907" name="Gruppieren 906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13" name="Abgerundetes Rechteck 912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4" name="Ellipse 913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08" name="Abgerundetes Rechteck 907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09" name="Gerader Verbinder 908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0" name="Gerader Verbinder 909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1" name="Gerader Verbinder 910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2" name="Gerader Verbinder 911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15" name="Gruppieren 914"/>
          <p:cNvGrpSpPr/>
          <p:nvPr/>
        </p:nvGrpSpPr>
        <p:grpSpPr>
          <a:xfrm>
            <a:off x="4958132" y="5573241"/>
            <a:ext cx="304639" cy="181527"/>
            <a:chOff x="4211960" y="3527053"/>
            <a:chExt cx="288032" cy="240896"/>
          </a:xfrm>
        </p:grpSpPr>
        <p:grpSp>
          <p:nvGrpSpPr>
            <p:cNvPr id="916" name="Gruppieren 915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22" name="Abgerundetes Rechteck 921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3" name="Ellipse 922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17" name="Abgerundetes Rechteck 916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18" name="Gerader Verbinder 917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19" name="Gerader Verbinder 918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0" name="Gerader Verbinder 919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1" name="Gerader Verbinder 920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24" name="Gruppieren 923"/>
          <p:cNvGrpSpPr/>
          <p:nvPr/>
        </p:nvGrpSpPr>
        <p:grpSpPr>
          <a:xfrm>
            <a:off x="3916250" y="4718301"/>
            <a:ext cx="323198" cy="225892"/>
            <a:chOff x="4211960" y="3527053"/>
            <a:chExt cx="288032" cy="240896"/>
          </a:xfrm>
        </p:grpSpPr>
        <p:grpSp>
          <p:nvGrpSpPr>
            <p:cNvPr id="925" name="Gruppieren 924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931" name="Abgerundetes Rechteck 930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2" name="Ellipse 931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26" name="Abgerundetes Rechteck 925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27" name="Gerader Verbinder 926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8" name="Gerader Verbinder 927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29" name="Gerader Verbinder 928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930" name="Gerader Verbinder 929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933" name="Gruppieren 932"/>
          <p:cNvGrpSpPr/>
          <p:nvPr/>
        </p:nvGrpSpPr>
        <p:grpSpPr>
          <a:xfrm>
            <a:off x="4383367" y="4839640"/>
            <a:ext cx="245094" cy="237929"/>
            <a:chOff x="3065620" y="3495219"/>
            <a:chExt cx="432375" cy="433110"/>
          </a:xfrm>
        </p:grpSpPr>
        <p:sp>
          <p:nvSpPr>
            <p:cNvPr id="934" name="Rechteck 933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35" name="Gruppieren 934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38" name="Ellipse 937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9" name="Ellipse 938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0" name="Ellipse 939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41" name="Gerader Verbinder 940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42" name="Gerader Verbinder 941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43" name="Gerader Verbinder 942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44" name="Gerader Verbinder 943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36" name="Trapezoid 935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7" name="Rechteck 936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5" name="Gruppieren 944"/>
          <p:cNvGrpSpPr/>
          <p:nvPr/>
        </p:nvGrpSpPr>
        <p:grpSpPr>
          <a:xfrm>
            <a:off x="5644442" y="3614494"/>
            <a:ext cx="237302" cy="254938"/>
            <a:chOff x="3065620" y="3495219"/>
            <a:chExt cx="432375" cy="433110"/>
          </a:xfrm>
        </p:grpSpPr>
        <p:sp>
          <p:nvSpPr>
            <p:cNvPr id="946" name="Rechteck 945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47" name="Gruppieren 946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50" name="Ellipse 949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1" name="Ellipse 950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2" name="Ellipse 951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53" name="Gerader Verbinder 952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4" name="Gerader Verbinder 953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5" name="Gerader Verbinder 954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6" name="Gerader Verbinder 955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48" name="Trapezoid 947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9" name="Rechteck 948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7" name="Gruppieren 956"/>
          <p:cNvGrpSpPr/>
          <p:nvPr/>
        </p:nvGrpSpPr>
        <p:grpSpPr>
          <a:xfrm>
            <a:off x="7325801" y="4392881"/>
            <a:ext cx="228382" cy="251553"/>
            <a:chOff x="3065620" y="3495219"/>
            <a:chExt cx="432375" cy="433110"/>
          </a:xfrm>
        </p:grpSpPr>
        <p:sp>
          <p:nvSpPr>
            <p:cNvPr id="958" name="Rechteck 957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59" name="Gruppieren 958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62" name="Ellipse 961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3" name="Ellipse 962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4" name="Ellipse 963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65" name="Gerader Verbinder 964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6" name="Gerader Verbinder 965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7" name="Gerader Verbinder 966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8" name="Gerader Verbinder 967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60" name="Trapezoid 959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1" name="Rechteck 960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9" name="Gruppieren 968"/>
          <p:cNvGrpSpPr/>
          <p:nvPr/>
        </p:nvGrpSpPr>
        <p:grpSpPr>
          <a:xfrm>
            <a:off x="6180144" y="2620913"/>
            <a:ext cx="226526" cy="243863"/>
            <a:chOff x="3065620" y="3495219"/>
            <a:chExt cx="432375" cy="433110"/>
          </a:xfrm>
        </p:grpSpPr>
        <p:sp>
          <p:nvSpPr>
            <p:cNvPr id="970" name="Rechteck 969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971" name="Gruppieren 970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974" name="Ellipse 973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5" name="Ellipse 974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6" name="Ellipse 975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77" name="Gerader Verbinder 976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78" name="Gerader Verbinder 977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79" name="Gerader Verbinder 978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80" name="Gerader Verbinder 979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972" name="Trapezoid 971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3" name="Rechteck 972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1" name="Gruppieren 980"/>
          <p:cNvGrpSpPr/>
          <p:nvPr/>
        </p:nvGrpSpPr>
        <p:grpSpPr>
          <a:xfrm>
            <a:off x="7401618" y="2761867"/>
            <a:ext cx="525748" cy="480989"/>
            <a:chOff x="128144" y="2996952"/>
            <a:chExt cx="673304" cy="720080"/>
          </a:xfrm>
        </p:grpSpPr>
        <p:sp>
          <p:nvSpPr>
            <p:cNvPr id="982" name="Trapezoid 981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3" name="Rechteck 982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4" name="Rechtwinkliges Dreieck 983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5" name="Rechtwinkliges Dreieck 984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6" name="Rechteck 985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7" name="Rechteck 986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8" name="Rechteck 987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9" name="Rechteck 988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0" name="Rechteck 989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1" name="Rechteck 990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2" name="Gruppieren 991"/>
          <p:cNvGrpSpPr/>
          <p:nvPr/>
        </p:nvGrpSpPr>
        <p:grpSpPr>
          <a:xfrm>
            <a:off x="4274238" y="4089761"/>
            <a:ext cx="524177" cy="480702"/>
            <a:chOff x="128144" y="2996952"/>
            <a:chExt cx="673304" cy="720080"/>
          </a:xfrm>
        </p:grpSpPr>
        <p:sp>
          <p:nvSpPr>
            <p:cNvPr id="993" name="Trapezoid 992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4" name="Rechteck 993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5" name="Rechtwinkliges Dreieck 994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6" name="Rechtwinkliges Dreieck 995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7" name="Rechteck 996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8" name="Rechteck 997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9" name="Rechteck 998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0" name="Rechteck 999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1" name="Rechteck 1000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2" name="Rechteck 1001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03" name="Gruppieren 1002"/>
          <p:cNvGrpSpPr/>
          <p:nvPr/>
        </p:nvGrpSpPr>
        <p:grpSpPr>
          <a:xfrm>
            <a:off x="5640346" y="3070681"/>
            <a:ext cx="483217" cy="418930"/>
            <a:chOff x="128144" y="2996952"/>
            <a:chExt cx="673304" cy="720080"/>
          </a:xfrm>
        </p:grpSpPr>
        <p:sp>
          <p:nvSpPr>
            <p:cNvPr id="1004" name="Trapezoid 1003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5" name="Rechteck 1004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6" name="Rechtwinkliges Dreieck 1005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7" name="Rechtwinkliges Dreieck 1006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8" name="Rechteck 1007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9" name="Rechteck 1008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0" name="Rechteck 1009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1" name="Rechteck 1010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2" name="Rechteck 1011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3" name="Rechteck 1012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5" name="Gruppieren 1014"/>
          <p:cNvGrpSpPr/>
          <p:nvPr/>
        </p:nvGrpSpPr>
        <p:grpSpPr>
          <a:xfrm>
            <a:off x="7325801" y="5285209"/>
            <a:ext cx="374161" cy="217190"/>
            <a:chOff x="4211960" y="3527053"/>
            <a:chExt cx="288032" cy="240896"/>
          </a:xfrm>
        </p:grpSpPr>
        <p:grpSp>
          <p:nvGrpSpPr>
            <p:cNvPr id="1016" name="Gruppieren 1015"/>
            <p:cNvGrpSpPr/>
            <p:nvPr/>
          </p:nvGrpSpPr>
          <p:grpSpPr>
            <a:xfrm>
              <a:off x="4211960" y="3573016"/>
              <a:ext cx="288032" cy="144016"/>
              <a:chOff x="3203848" y="4077072"/>
              <a:chExt cx="288032" cy="144016"/>
            </a:xfrm>
          </p:grpSpPr>
          <p:sp>
            <p:nvSpPr>
              <p:cNvPr id="1022" name="Abgerundetes Rechteck 1021"/>
              <p:cNvSpPr/>
              <p:nvPr/>
            </p:nvSpPr>
            <p:spPr>
              <a:xfrm>
                <a:off x="3226707" y="4077072"/>
                <a:ext cx="265173" cy="144016"/>
              </a:xfrm>
              <a:prstGeom prst="roundRect">
                <a:avLst/>
              </a:prstGeom>
              <a:solidFill>
                <a:srgbClr val="4F81BD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3" name="Ellipse 1022"/>
              <p:cNvSpPr/>
              <p:nvPr/>
            </p:nvSpPr>
            <p:spPr>
              <a:xfrm>
                <a:off x="3203848" y="4077072"/>
                <a:ext cx="45719" cy="144016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17" name="Abgerundetes Rechteck 1016"/>
            <p:cNvSpPr/>
            <p:nvPr/>
          </p:nvSpPr>
          <p:spPr>
            <a:xfrm flipV="1">
              <a:off x="4283968" y="3527053"/>
              <a:ext cx="72008" cy="4596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1018" name="Gerader Verbinder 1017"/>
            <p:cNvCxnSpPr/>
            <p:nvPr/>
          </p:nvCxnSpPr>
          <p:spPr>
            <a:xfrm>
              <a:off x="4286862" y="3717032"/>
              <a:ext cx="26660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19" name="Gerader Verbinder 1018"/>
            <p:cNvCxnSpPr/>
            <p:nvPr/>
          </p:nvCxnSpPr>
          <p:spPr>
            <a:xfrm>
              <a:off x="4427984" y="3717032"/>
              <a:ext cx="22859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20" name="Gerader Verbinder 1019"/>
            <p:cNvCxnSpPr/>
            <p:nvPr/>
          </p:nvCxnSpPr>
          <p:spPr>
            <a:xfrm flipH="1">
              <a:off x="4385530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021" name="Gerader Verbinder 1020"/>
            <p:cNvCxnSpPr/>
            <p:nvPr/>
          </p:nvCxnSpPr>
          <p:spPr>
            <a:xfrm flipH="1">
              <a:off x="4241514" y="3717032"/>
              <a:ext cx="42454" cy="50917"/>
            </a:xfrm>
            <a:prstGeom prst="line">
              <a:avLst/>
            </a:prstGeom>
            <a:noFill/>
            <a:ln w="2222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024" name="Gruppieren 1023"/>
          <p:cNvGrpSpPr/>
          <p:nvPr/>
        </p:nvGrpSpPr>
        <p:grpSpPr>
          <a:xfrm>
            <a:off x="6931068" y="2786349"/>
            <a:ext cx="228382" cy="251553"/>
            <a:chOff x="3065620" y="3495219"/>
            <a:chExt cx="432375" cy="433110"/>
          </a:xfrm>
        </p:grpSpPr>
        <p:sp>
          <p:nvSpPr>
            <p:cNvPr id="1025" name="Rechteck 1024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26" name="Gruppieren 1025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29" name="Ellipse 1028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0" name="Ellipse 1029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1" name="Ellipse 1030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32" name="Gerader Verbinder 1031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33" name="Gerader Verbinder 1032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34" name="Gerader Verbinder 1033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35" name="Gerader Verbinder 1034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27" name="Trapezoid 1026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8" name="Rechteck 1027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6" name="Gruppieren 1035"/>
          <p:cNvGrpSpPr/>
          <p:nvPr/>
        </p:nvGrpSpPr>
        <p:grpSpPr>
          <a:xfrm>
            <a:off x="8036281" y="2768277"/>
            <a:ext cx="228382" cy="251553"/>
            <a:chOff x="3065620" y="3495219"/>
            <a:chExt cx="432375" cy="433110"/>
          </a:xfrm>
        </p:grpSpPr>
        <p:sp>
          <p:nvSpPr>
            <p:cNvPr id="1037" name="Rechteck 1036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38" name="Gruppieren 1037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41" name="Ellipse 1040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2" name="Ellipse 1041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3" name="Ellipse 1042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44" name="Gerader Verbinder 1043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45" name="Gerader Verbinder 1044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46" name="Gerader Verbinder 1045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47" name="Gerader Verbinder 1046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39" name="Trapezoid 1038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0" name="Rechteck 1039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48" name="Gruppieren 1047"/>
          <p:cNvGrpSpPr/>
          <p:nvPr/>
        </p:nvGrpSpPr>
        <p:grpSpPr>
          <a:xfrm>
            <a:off x="5813381" y="4099189"/>
            <a:ext cx="228382" cy="251553"/>
            <a:chOff x="3065620" y="3495219"/>
            <a:chExt cx="432375" cy="433110"/>
          </a:xfrm>
        </p:grpSpPr>
        <p:sp>
          <p:nvSpPr>
            <p:cNvPr id="1049" name="Rechteck 1048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50" name="Gruppieren 1049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53" name="Ellipse 1052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4" name="Ellipse 1053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5" name="Ellipse 1054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56" name="Gerader Verbinder 1055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7" name="Gerader Verbinder 1056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8" name="Gerader Verbinder 1057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59" name="Gerader Verbinder 1058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51" name="Trapezoid 1050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2" name="Rechteck 1051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60" name="Gruppieren 1059"/>
          <p:cNvGrpSpPr/>
          <p:nvPr/>
        </p:nvGrpSpPr>
        <p:grpSpPr>
          <a:xfrm>
            <a:off x="4663492" y="3553967"/>
            <a:ext cx="228382" cy="251553"/>
            <a:chOff x="3065620" y="3495219"/>
            <a:chExt cx="432375" cy="433110"/>
          </a:xfrm>
        </p:grpSpPr>
        <p:sp>
          <p:nvSpPr>
            <p:cNvPr id="1061" name="Rechteck 1060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62" name="Gruppieren 1061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65" name="Ellipse 1064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6" name="Ellipse 1065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7" name="Ellipse 1066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68" name="Gerader Verbinder 1067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69" name="Gerader Verbinder 1068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70" name="Gerader Verbinder 1069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71" name="Gerader Verbinder 1070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63" name="Trapezoid 1062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4" name="Rechteck 1063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2" name="Gruppieren 1071"/>
          <p:cNvGrpSpPr/>
          <p:nvPr/>
        </p:nvGrpSpPr>
        <p:grpSpPr>
          <a:xfrm>
            <a:off x="4034769" y="5572239"/>
            <a:ext cx="228382" cy="251553"/>
            <a:chOff x="3065620" y="3495219"/>
            <a:chExt cx="432375" cy="433110"/>
          </a:xfrm>
        </p:grpSpPr>
        <p:sp>
          <p:nvSpPr>
            <p:cNvPr id="1073" name="Rechteck 1072"/>
            <p:cNvSpPr/>
            <p:nvPr/>
          </p:nvSpPr>
          <p:spPr>
            <a:xfrm>
              <a:off x="3065947" y="3685540"/>
              <a:ext cx="432048" cy="242789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74" name="Gruppieren 1073"/>
            <p:cNvGrpSpPr/>
            <p:nvPr/>
          </p:nvGrpSpPr>
          <p:grpSpPr>
            <a:xfrm>
              <a:off x="3203848" y="3717032"/>
              <a:ext cx="144016" cy="194933"/>
              <a:chOff x="3059832" y="3501008"/>
              <a:chExt cx="288032" cy="410957"/>
            </a:xfrm>
          </p:grpSpPr>
          <p:sp>
            <p:nvSpPr>
              <p:cNvPr id="1077" name="Ellipse 1076"/>
              <p:cNvSpPr/>
              <p:nvPr/>
            </p:nvSpPr>
            <p:spPr>
              <a:xfrm>
                <a:off x="3097112" y="3501008"/>
                <a:ext cx="216024" cy="14401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8" name="Ellipse 1077"/>
              <p:cNvSpPr/>
              <p:nvPr/>
            </p:nvSpPr>
            <p:spPr>
              <a:xfrm>
                <a:off x="3059832" y="3573016"/>
                <a:ext cx="288032" cy="288032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9" name="Ellipse 1078"/>
              <p:cNvSpPr/>
              <p:nvPr/>
            </p:nvSpPr>
            <p:spPr>
              <a:xfrm>
                <a:off x="3131840" y="3573016"/>
                <a:ext cx="144016" cy="45719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80" name="Gerader Verbinder 1079"/>
              <p:cNvCxnSpPr/>
              <p:nvPr/>
            </p:nvCxnSpPr>
            <p:spPr>
              <a:xfrm>
                <a:off x="3177188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1" name="Gerader Verbinder 1080"/>
              <p:cNvCxnSpPr/>
              <p:nvPr/>
            </p:nvCxnSpPr>
            <p:spPr>
              <a:xfrm flipH="1">
                <a:off x="3131840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2" name="Gerader Verbinder 1081"/>
              <p:cNvCxnSpPr/>
              <p:nvPr/>
            </p:nvCxnSpPr>
            <p:spPr>
              <a:xfrm>
                <a:off x="3249196" y="3861048"/>
                <a:ext cx="26660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3" name="Gerader Verbinder 1082"/>
              <p:cNvCxnSpPr/>
              <p:nvPr/>
            </p:nvCxnSpPr>
            <p:spPr>
              <a:xfrm flipH="1">
                <a:off x="3203848" y="3861048"/>
                <a:ext cx="42454" cy="50917"/>
              </a:xfrm>
              <a:prstGeom prst="line">
                <a:avLst/>
              </a:prstGeom>
              <a:noFill/>
              <a:ln w="222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075" name="Trapezoid 1074"/>
            <p:cNvSpPr/>
            <p:nvPr/>
          </p:nvSpPr>
          <p:spPr>
            <a:xfrm>
              <a:off x="3065620" y="3581362"/>
              <a:ext cx="432048" cy="106164"/>
            </a:xfrm>
            <a:prstGeom prst="trapezoid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6" name="Rechteck 1075"/>
            <p:cNvSpPr/>
            <p:nvPr/>
          </p:nvSpPr>
          <p:spPr>
            <a:xfrm>
              <a:off x="3131840" y="3495219"/>
              <a:ext cx="45719" cy="8751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4" name="Gruppieren 1083"/>
          <p:cNvGrpSpPr/>
          <p:nvPr/>
        </p:nvGrpSpPr>
        <p:grpSpPr>
          <a:xfrm>
            <a:off x="5589024" y="4831063"/>
            <a:ext cx="218306" cy="215520"/>
            <a:chOff x="465262" y="2204892"/>
            <a:chExt cx="722362" cy="605172"/>
          </a:xfrm>
        </p:grpSpPr>
        <p:grpSp>
          <p:nvGrpSpPr>
            <p:cNvPr id="1085" name="Gruppieren 108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19" name="Rechteck 111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Trapezoid 111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Auf der gleichen Seite des Rechtecks liegende Ecken abrunden 112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Rechteck 112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86" name="Gruppieren 108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087" name="Gerader Verbinder 108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8" name="Gerader Verbinder 108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89" name="Gerader Verbinder 108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0" name="Gerader Verbinder 108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1" name="Gerader Verbinder 1090"/>
              <p:cNvCxnSpPr>
                <a:stCxn id="109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2" name="Gerader Verbinder 109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3" name="Gerader Verbinder 109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94" name="Gerader Verbinder 1093"/>
              <p:cNvCxnSpPr>
                <a:stCxn id="109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095" name="Ellipse 109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Auf der gleichen Seite des Rechtecks liegende Ecken abrunden 109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Trapezoid 109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Gleichschenkliges Dreieck 109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Gleichschenkliges Dreieck 109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Abgerundetes Rechteck 109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01" name="Gerader Verbinder 110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02" name="Gerader Verbinder 1101"/>
              <p:cNvCxnSpPr>
                <a:endCxn id="110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03" name="Ellipse 110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Ellipse 110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Ellipse 110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Ellipse 110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Ellipse 110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Ellipse 110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Ellipse 110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Ellipse 110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Ellipse 111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Freihandform 111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Gleichschenkliges Dreieck 111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Abgerundetes Rechteck 111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Abgerundetes Rechteck 111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Freihandform 111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Freihandform 111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Freihandform 111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23" name="Gruppieren 1122"/>
          <p:cNvGrpSpPr/>
          <p:nvPr/>
        </p:nvGrpSpPr>
        <p:grpSpPr>
          <a:xfrm>
            <a:off x="6053606" y="4500527"/>
            <a:ext cx="218306" cy="215520"/>
            <a:chOff x="465262" y="2204892"/>
            <a:chExt cx="722362" cy="605172"/>
          </a:xfrm>
        </p:grpSpPr>
        <p:grpSp>
          <p:nvGrpSpPr>
            <p:cNvPr id="1124" name="Gruppieren 112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58" name="Rechteck 115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Trapezoid 115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Auf der gleichen Seite des Rechtecks liegende Ecken abrunden 115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Rechteck 116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25" name="Gruppieren 112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126" name="Gerader Verbinder 112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7" name="Gerader Verbinder 112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8" name="Gerader Verbinder 112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29" name="Gerader Verbinder 112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0" name="Gerader Verbinder 1129"/>
              <p:cNvCxnSpPr>
                <a:stCxn id="113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1" name="Gerader Verbinder 113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2" name="Gerader Verbinder 113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33" name="Gerader Verbinder 1132"/>
              <p:cNvCxnSpPr>
                <a:stCxn id="113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134" name="Ellipse 113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Auf der gleichen Seite des Rechtecks liegende Ecken abrunden 113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Trapezoid 113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Gleichschenkliges Dreieck 113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Gleichschenkliges Dreieck 113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Abgerundetes Rechteck 113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40" name="Gerader Verbinder 113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41" name="Gerader Verbinder 1140"/>
              <p:cNvCxnSpPr>
                <a:endCxn id="114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42" name="Ellipse 114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Ellipse 114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Ellipse 114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Ellipse 114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Ellipse 114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Ellipse 114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Ellipse 114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Ellipse 114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Ellipse 114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Freihandform 115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Gleichschenkliges Dreieck 115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Abgerundetes Rechteck 115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Abgerundetes Rechteck 115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Freihandform 115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Freihandform 115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Freihandform 115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62" name="Gruppieren 1161"/>
          <p:cNvGrpSpPr/>
          <p:nvPr/>
        </p:nvGrpSpPr>
        <p:grpSpPr>
          <a:xfrm>
            <a:off x="7497269" y="3796992"/>
            <a:ext cx="218306" cy="215520"/>
            <a:chOff x="465262" y="2204892"/>
            <a:chExt cx="722362" cy="605172"/>
          </a:xfrm>
        </p:grpSpPr>
        <p:grpSp>
          <p:nvGrpSpPr>
            <p:cNvPr id="1163" name="Gruppieren 116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197" name="Rechteck 119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Trapezoid 119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Auf der gleichen Seite des Rechtecks liegende Ecken abrunden 119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Rechteck 119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64" name="Gruppieren 116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165" name="Gerader Verbinder 116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6" name="Gerader Verbinder 116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7" name="Gerader Verbinder 116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8" name="Gerader Verbinder 116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69" name="Gerader Verbinder 1168"/>
              <p:cNvCxnSpPr>
                <a:stCxn id="117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0" name="Gerader Verbinder 116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1" name="Gerader Verbinder 117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72" name="Gerader Verbinder 1171"/>
              <p:cNvCxnSpPr>
                <a:stCxn id="117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173" name="Ellipse 117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Auf der gleichen Seite des Rechtecks liegende Ecken abrunden 117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Trapezoid 117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leichschenkliges Dreieck 117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leichschenkliges Dreieck 117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Abgerundetes Rechteck 117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79" name="Gerader Verbinder 117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80" name="Gerader Verbinder 1179"/>
              <p:cNvCxnSpPr>
                <a:endCxn id="118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181" name="Ellipse 118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Ellipse 118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Ellipse 118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Ellipse 118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Ellipse 118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Ellipse 118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Ellipse 118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Ellipse 118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Ellipse 118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Freihandform 118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Gleichschenkliges Dreieck 119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Abgerundetes Rechteck 119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Abgerundetes Rechteck 119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Freihandform 119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Freihandform 119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Freihandform 119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01" name="Gruppieren 1200"/>
          <p:cNvGrpSpPr/>
          <p:nvPr/>
        </p:nvGrpSpPr>
        <p:grpSpPr>
          <a:xfrm>
            <a:off x="6832596" y="5464479"/>
            <a:ext cx="218306" cy="215520"/>
            <a:chOff x="465262" y="2204892"/>
            <a:chExt cx="722362" cy="605172"/>
          </a:xfrm>
        </p:grpSpPr>
        <p:grpSp>
          <p:nvGrpSpPr>
            <p:cNvPr id="1202" name="Gruppieren 1201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236" name="Rechteck 1235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Trapezoid 1236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Auf der gleichen Seite des Rechtecks liegende Ecken abrunden 1237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Rechteck 1238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03" name="Gruppieren 1202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04" name="Gerader Verbinder 1203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5" name="Gerader Verbinder 1204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6" name="Gerader Verbinder 1205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7" name="Gerader Verbinder 1206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8" name="Gerader Verbinder 1207"/>
              <p:cNvCxnSpPr>
                <a:stCxn id="1212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9" name="Gerader Verbinder 1208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0" name="Gerader Verbinder 1209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1" name="Gerader Verbinder 1210"/>
              <p:cNvCxnSpPr>
                <a:stCxn id="1212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12" name="Ellipse 1211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3" name="Auf der gleichen Seite des Rechtecks liegende Ecken abrunden 1212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4" name="Trapezoid 1213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Gleichschenkliges Dreieck 1214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Gleichschenkliges Dreieck 1215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Abgerundetes Rechteck 1216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18" name="Gerader Verbinder 1217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9" name="Gerader Verbinder 1218"/>
              <p:cNvCxnSpPr>
                <a:endCxn id="1221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20" name="Ellipse 1219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Ellipse 1220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Ellipse 1221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Ellipse 1222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4" name="Ellipse 1223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5" name="Ellipse 1224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6" name="Ellipse 1225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7" name="Ellipse 1226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8" name="Ellipse 1227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9" name="Freihandform 1228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0" name="Gleichschenkliges Dreieck 1229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1" name="Abgerundetes Rechteck 1230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2" name="Abgerundetes Rechteck 1231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3" name="Freihandform 1232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4" name="Freihandform 1233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5" name="Freihandform 1234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40" name="Gruppieren 1239"/>
          <p:cNvGrpSpPr/>
          <p:nvPr/>
        </p:nvGrpSpPr>
        <p:grpSpPr>
          <a:xfrm>
            <a:off x="6247874" y="3088486"/>
            <a:ext cx="218306" cy="215520"/>
            <a:chOff x="465262" y="2204892"/>
            <a:chExt cx="722362" cy="605172"/>
          </a:xfrm>
        </p:grpSpPr>
        <p:grpSp>
          <p:nvGrpSpPr>
            <p:cNvPr id="1241" name="Gruppieren 1240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275" name="Rechteck 1274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6" name="Trapezoid 1275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7" name="Auf der gleichen Seite des Rechtecks liegende Ecken abrunden 1276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8" name="Rechteck 1277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42" name="Gruppieren 1241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43" name="Gerader Verbinder 1242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4" name="Gerader Verbinder 1243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5" name="Gerader Verbinder 1244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6" name="Gerader Verbinder 1245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7" name="Gerader Verbinder 1246"/>
              <p:cNvCxnSpPr>
                <a:stCxn id="1251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8" name="Gerader Verbinder 1247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49" name="Gerader Verbinder 1248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50" name="Gerader Verbinder 1249"/>
              <p:cNvCxnSpPr>
                <a:stCxn id="1251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51" name="Ellipse 1250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Auf der gleichen Seite des Rechtecks liegende Ecken abrunden 1251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Trapezoid 1252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Gleichschenkliges Dreieck 1253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Gleichschenkliges Dreieck 1254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Abgerundetes Rechteck 1255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57" name="Gerader Verbinder 1256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58" name="Gerader Verbinder 1257"/>
              <p:cNvCxnSpPr>
                <a:endCxn id="1260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59" name="Ellipse 1258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Ellipse 1259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Ellipse 1260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Ellipse 1261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Ellipse 1262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Ellipse 1263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Ellipse 1264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Ellipse 1265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Ellipse 1266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Freihandform 1267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Gleichschenkliges Dreieck 1268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Abgerundetes Rechteck 1269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Abgerundetes Rechteck 1270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Freihandform 1271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Freihandform 1272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4" name="Freihandform 1273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79" name="Gruppieren 1278"/>
          <p:cNvGrpSpPr/>
          <p:nvPr/>
        </p:nvGrpSpPr>
        <p:grpSpPr>
          <a:xfrm>
            <a:off x="4854066" y="5215817"/>
            <a:ext cx="218306" cy="215520"/>
            <a:chOff x="465262" y="2204892"/>
            <a:chExt cx="722362" cy="605172"/>
          </a:xfrm>
        </p:grpSpPr>
        <p:grpSp>
          <p:nvGrpSpPr>
            <p:cNvPr id="1280" name="Gruppieren 1279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314" name="Rechteck 1313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5" name="Trapezoid 1314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6" name="Auf der gleichen Seite des Rechtecks liegende Ecken abrunden 1315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7" name="Rechteck 1316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81" name="Gruppieren 1280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282" name="Gerader Verbinder 1281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3" name="Gerader Verbinder 1282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4" name="Gerader Verbinder 1283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5" name="Gerader Verbinder 1284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6" name="Gerader Verbinder 1285"/>
              <p:cNvCxnSpPr>
                <a:stCxn id="1290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7" name="Gerader Verbinder 1286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8" name="Gerader Verbinder 1287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89" name="Gerader Verbinder 1288"/>
              <p:cNvCxnSpPr>
                <a:stCxn id="1290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90" name="Ellipse 1289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1" name="Auf der gleichen Seite des Rechtecks liegende Ecken abrunden 1290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2" name="Trapezoid 1291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3" name="Gleichschenkliges Dreieck 1292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4" name="Gleichschenkliges Dreieck 1293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5" name="Abgerundetes Rechteck 1294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96" name="Gerader Verbinder 1295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97" name="Gerader Verbinder 1296"/>
              <p:cNvCxnSpPr>
                <a:endCxn id="1299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298" name="Ellipse 1297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9" name="Ellipse 1298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0" name="Ellipse 1299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1" name="Ellipse 1300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2" name="Ellipse 1301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3" name="Ellipse 1302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4" name="Ellipse 1303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5" name="Ellipse 1304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6" name="Ellipse 1305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7" name="Freihandform 1306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8" name="Gleichschenkliges Dreieck 1307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9" name="Abgerundetes Rechteck 1308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0" name="Abgerundetes Rechteck 1309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1" name="Freihandform 1310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2" name="Freihandform 1311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3" name="Freihandform 1312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18" name="Gruppieren 1317"/>
          <p:cNvGrpSpPr/>
          <p:nvPr/>
        </p:nvGrpSpPr>
        <p:grpSpPr>
          <a:xfrm>
            <a:off x="5889958" y="5348914"/>
            <a:ext cx="218306" cy="215520"/>
            <a:chOff x="465262" y="2204892"/>
            <a:chExt cx="722362" cy="605172"/>
          </a:xfrm>
        </p:grpSpPr>
        <p:grpSp>
          <p:nvGrpSpPr>
            <p:cNvPr id="1319" name="Gruppieren 1318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353" name="Rechteck 1352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4" name="Trapezoid 1353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5" name="Auf der gleichen Seite des Rechtecks liegende Ecken abrunden 1354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6" name="Rechteck 1355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20" name="Gruppieren 1319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321" name="Gerader Verbinder 1320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2" name="Gerader Verbinder 1321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3" name="Gerader Verbinder 1322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4" name="Gerader Verbinder 1323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5" name="Gerader Verbinder 1324"/>
              <p:cNvCxnSpPr>
                <a:stCxn id="1329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6" name="Gerader Verbinder 1325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7" name="Gerader Verbinder 1326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8" name="Gerader Verbinder 1327"/>
              <p:cNvCxnSpPr>
                <a:stCxn id="1329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329" name="Ellipse 1328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0" name="Auf der gleichen Seite des Rechtecks liegende Ecken abrunden 1329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1" name="Trapezoid 1330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2" name="Gleichschenkliges Dreieck 1331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3" name="Gleichschenkliges Dreieck 1332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4" name="Abgerundetes Rechteck 1333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35" name="Gerader Verbinder 1334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36" name="Gerader Verbinder 1335"/>
              <p:cNvCxnSpPr>
                <a:endCxn id="1338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37" name="Ellipse 1336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8" name="Ellipse 1337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9" name="Ellipse 1338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0" name="Ellipse 1339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1" name="Ellipse 1340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2" name="Ellipse 1341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3" name="Ellipse 1342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4" name="Ellipse 1343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5" name="Ellipse 1344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6" name="Freihandform 1345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7" name="Gleichschenkliges Dreieck 1346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8" name="Abgerundetes Rechteck 1347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9" name="Abgerundetes Rechteck 1348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0" name="Freihandform 1349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1" name="Freihandform 1350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2" name="Freihandform 1351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57" name="Gruppieren 1356"/>
          <p:cNvGrpSpPr/>
          <p:nvPr/>
        </p:nvGrpSpPr>
        <p:grpSpPr>
          <a:xfrm>
            <a:off x="9306960" y="4340966"/>
            <a:ext cx="218306" cy="215520"/>
            <a:chOff x="465262" y="2204892"/>
            <a:chExt cx="722362" cy="605172"/>
          </a:xfrm>
        </p:grpSpPr>
        <p:grpSp>
          <p:nvGrpSpPr>
            <p:cNvPr id="1358" name="Gruppieren 1357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392" name="Rechteck 1391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3" name="Trapezoid 1392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4" name="Auf der gleichen Seite des Rechtecks liegende Ecken abrunden 1393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5" name="Rechteck 1394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59" name="Gruppieren 1358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360" name="Gerader Verbinder 1359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1" name="Gerader Verbinder 1360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2" name="Gerader Verbinder 1361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3" name="Gerader Verbinder 1362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4" name="Gerader Verbinder 1363"/>
              <p:cNvCxnSpPr>
                <a:stCxn id="1368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5" name="Gerader Verbinder 1364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6" name="Gerader Verbinder 1365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67" name="Gerader Verbinder 1366"/>
              <p:cNvCxnSpPr>
                <a:stCxn id="1368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368" name="Ellipse 1367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9" name="Auf der gleichen Seite des Rechtecks liegende Ecken abrunden 1368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0" name="Trapezoid 1369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1" name="Gleichschenkliges Dreieck 1370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2" name="Gleichschenkliges Dreieck 1371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3" name="Abgerundetes Rechteck 1372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74" name="Gerader Verbinder 1373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75" name="Gerader Verbinder 1374"/>
              <p:cNvCxnSpPr>
                <a:endCxn id="1377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376" name="Ellipse 1375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7" name="Ellipse 1376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8" name="Ellipse 1377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9" name="Ellipse 1378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0" name="Ellipse 1379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1" name="Ellipse 1380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2" name="Ellipse 1381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3" name="Ellipse 1382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4" name="Ellipse 1383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5" name="Freihandform 1384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6" name="Gleichschenkliges Dreieck 1385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7" name="Abgerundetes Rechteck 1386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8" name="Abgerundetes Rechteck 1387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9" name="Freihandform 1388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0" name="Freihandform 1389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1" name="Freihandform 1390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96" name="Gruppieren 1395"/>
          <p:cNvGrpSpPr/>
          <p:nvPr/>
        </p:nvGrpSpPr>
        <p:grpSpPr>
          <a:xfrm>
            <a:off x="8041232" y="3693284"/>
            <a:ext cx="218306" cy="215520"/>
            <a:chOff x="465262" y="2204892"/>
            <a:chExt cx="722362" cy="605172"/>
          </a:xfrm>
        </p:grpSpPr>
        <p:grpSp>
          <p:nvGrpSpPr>
            <p:cNvPr id="1397" name="Gruppieren 1396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431" name="Rechteck 1430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2" name="Trapezoid 1431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3" name="Auf der gleichen Seite des Rechtecks liegende Ecken abrunden 1432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4" name="Rechteck 1433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98" name="Gruppieren 1397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399" name="Gerader Verbinder 1398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0" name="Gerader Verbinder 1399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1" name="Gerader Verbinder 1400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2" name="Gerader Verbinder 1401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3" name="Gerader Verbinder 1402"/>
              <p:cNvCxnSpPr>
                <a:stCxn id="1407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4" name="Gerader Verbinder 1403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5" name="Gerader Verbinder 1404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06" name="Gerader Verbinder 1405"/>
              <p:cNvCxnSpPr>
                <a:stCxn id="1407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07" name="Ellipse 1406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8" name="Auf der gleichen Seite des Rechtecks liegende Ecken abrunden 1407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9" name="Trapezoid 1408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0" name="Gleichschenkliges Dreieck 1409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1" name="Gleichschenkliges Dreieck 1410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2" name="Abgerundetes Rechteck 1411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13" name="Gerader Verbinder 1412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14" name="Gerader Verbinder 1413"/>
              <p:cNvCxnSpPr>
                <a:endCxn id="1416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415" name="Ellipse 1414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6" name="Ellipse 1415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7" name="Ellipse 1416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8" name="Ellipse 1417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9" name="Ellipse 1418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0" name="Ellipse 1419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1" name="Ellipse 1420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2" name="Ellipse 1421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3" name="Ellipse 1422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4" name="Freihandform 1423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5" name="Gleichschenkliges Dreieck 1424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6" name="Abgerundetes Rechteck 1425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7" name="Abgerundetes Rechteck 1426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8" name="Freihandform 1427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9" name="Freihandform 1428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0" name="Freihandform 1429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35" name="Gruppieren 1434"/>
          <p:cNvGrpSpPr/>
          <p:nvPr/>
        </p:nvGrpSpPr>
        <p:grpSpPr>
          <a:xfrm>
            <a:off x="7751858" y="4350742"/>
            <a:ext cx="218306" cy="215520"/>
            <a:chOff x="465262" y="2204892"/>
            <a:chExt cx="722362" cy="605172"/>
          </a:xfrm>
        </p:grpSpPr>
        <p:grpSp>
          <p:nvGrpSpPr>
            <p:cNvPr id="1436" name="Gruppieren 1435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470" name="Rechteck 1469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1" name="Trapezoid 1470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2" name="Auf der gleichen Seite des Rechtecks liegende Ecken abrunden 1471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3" name="Rechteck 1472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37" name="Gruppieren 1436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438" name="Gerader Verbinder 1437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39" name="Gerader Verbinder 1438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0" name="Gerader Verbinder 1439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1" name="Gerader Verbinder 1440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2" name="Gerader Verbinder 1441"/>
              <p:cNvCxnSpPr>
                <a:stCxn id="1446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3" name="Gerader Verbinder 1442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4" name="Gerader Verbinder 1443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45" name="Gerader Verbinder 1444"/>
              <p:cNvCxnSpPr>
                <a:stCxn id="1446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46" name="Ellipse 1445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7" name="Auf der gleichen Seite des Rechtecks liegende Ecken abrunden 1446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8" name="Trapezoid 1447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9" name="Gleichschenkliges Dreieck 1448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0" name="Gleichschenkliges Dreieck 1449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1" name="Abgerundetes Rechteck 1450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52" name="Gerader Verbinder 1451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53" name="Gerader Verbinder 1452"/>
              <p:cNvCxnSpPr>
                <a:endCxn id="1455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454" name="Ellipse 1453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5" name="Ellipse 1454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6" name="Ellipse 1455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7" name="Ellipse 1456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8" name="Ellipse 1457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9" name="Ellipse 1458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0" name="Ellipse 1459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1" name="Ellipse 1460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2" name="Ellipse 1461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3" name="Freihandform 1462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4" name="Gleichschenkliges Dreieck 1463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5" name="Abgerundetes Rechteck 1464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6" name="Abgerundetes Rechteck 1465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7" name="Freihandform 1466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8" name="Freihandform 1467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9" name="Freihandform 1468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74" name="Gruppieren 1473"/>
          <p:cNvGrpSpPr/>
          <p:nvPr/>
        </p:nvGrpSpPr>
        <p:grpSpPr>
          <a:xfrm>
            <a:off x="6893910" y="3511744"/>
            <a:ext cx="218306" cy="215520"/>
            <a:chOff x="465262" y="2204892"/>
            <a:chExt cx="722362" cy="605172"/>
          </a:xfrm>
        </p:grpSpPr>
        <p:grpSp>
          <p:nvGrpSpPr>
            <p:cNvPr id="1475" name="Gruppieren 1474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09" name="Rechteck 1508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0" name="Trapezoid 1509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1" name="Auf der gleichen Seite des Rechtecks liegende Ecken abrunden 1510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2" name="Rechteck 1511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76" name="Gruppieren 1475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477" name="Gerader Verbinder 1476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78" name="Gerader Verbinder 1477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79" name="Gerader Verbinder 1478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0" name="Gerader Verbinder 1479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1" name="Gerader Verbinder 1480"/>
              <p:cNvCxnSpPr>
                <a:stCxn id="1485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2" name="Gerader Verbinder 1481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3" name="Gerader Verbinder 1482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84" name="Gerader Verbinder 1483"/>
              <p:cNvCxnSpPr>
                <a:stCxn id="1485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85" name="Ellipse 1484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6" name="Auf der gleichen Seite des Rechtecks liegende Ecken abrunden 1485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7" name="Trapezoid 1486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8" name="Gleichschenkliges Dreieck 1487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9" name="Gleichschenkliges Dreieck 1488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0" name="Abgerundetes Rechteck 1489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91" name="Gerader Verbinder 1490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92" name="Gerader Verbinder 1491"/>
              <p:cNvCxnSpPr>
                <a:endCxn id="1494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493" name="Ellipse 1492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4" name="Ellipse 1493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5" name="Ellipse 1494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6" name="Ellipse 1495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7" name="Ellipse 1496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8" name="Ellipse 1497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9" name="Ellipse 1498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0" name="Ellipse 1499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1" name="Ellipse 1500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2" name="Freihandform 1501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3" name="Gleichschenkliges Dreieck 1502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4" name="Abgerundetes Rechteck 1503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5" name="Abgerundetes Rechteck 1504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6" name="Freihandform 1505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7" name="Freihandform 1506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8" name="Freihandform 1507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13" name="Gruppieren 1512"/>
          <p:cNvGrpSpPr/>
          <p:nvPr/>
        </p:nvGrpSpPr>
        <p:grpSpPr>
          <a:xfrm>
            <a:off x="4932802" y="3867178"/>
            <a:ext cx="218306" cy="215520"/>
            <a:chOff x="465262" y="2204892"/>
            <a:chExt cx="722362" cy="605172"/>
          </a:xfrm>
        </p:grpSpPr>
        <p:grpSp>
          <p:nvGrpSpPr>
            <p:cNvPr id="1514" name="Gruppieren 1513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48" name="Rechteck 1547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9" name="Trapezoid 1548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0" name="Auf der gleichen Seite des Rechtecks liegende Ecken abrunden 1549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1" name="Rechteck 1550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15" name="Gruppieren 1514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516" name="Gerader Verbinder 1515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7" name="Gerader Verbinder 1516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8" name="Gerader Verbinder 1517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19" name="Gerader Verbinder 1518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0" name="Gerader Verbinder 1519"/>
              <p:cNvCxnSpPr>
                <a:stCxn id="1524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1" name="Gerader Verbinder 1520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2" name="Gerader Verbinder 1521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23" name="Gerader Verbinder 1522"/>
              <p:cNvCxnSpPr>
                <a:stCxn id="1524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524" name="Ellipse 1523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5" name="Auf der gleichen Seite des Rechtecks liegende Ecken abrunden 1524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6" name="Trapezoid 1525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7" name="Gleichschenkliges Dreieck 1526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8" name="Gleichschenkliges Dreieck 1527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9" name="Abgerundetes Rechteck 1528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530" name="Gerader Verbinder 1529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31" name="Gerader Verbinder 1530"/>
              <p:cNvCxnSpPr>
                <a:endCxn id="1533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532" name="Ellipse 1531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3" name="Ellipse 1532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4" name="Ellipse 1533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5" name="Ellipse 1534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6" name="Ellipse 1535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7" name="Ellipse 1536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8" name="Ellipse 1537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9" name="Ellipse 1538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0" name="Ellipse 1539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1" name="Freihandform 1540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2" name="Gleichschenkliges Dreieck 1541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3" name="Abgerundetes Rechteck 1542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4" name="Abgerundetes Rechteck 1543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5" name="Freihandform 1544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6" name="Freihandform 1545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7" name="Freihandform 1546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52" name="Gruppieren 1551"/>
          <p:cNvGrpSpPr/>
          <p:nvPr/>
        </p:nvGrpSpPr>
        <p:grpSpPr>
          <a:xfrm>
            <a:off x="3449273" y="4080855"/>
            <a:ext cx="218306" cy="215520"/>
            <a:chOff x="465262" y="2204892"/>
            <a:chExt cx="722362" cy="605172"/>
          </a:xfrm>
        </p:grpSpPr>
        <p:grpSp>
          <p:nvGrpSpPr>
            <p:cNvPr id="1553" name="Gruppieren 1552"/>
            <p:cNvGrpSpPr/>
            <p:nvPr/>
          </p:nvGrpSpPr>
          <p:grpSpPr>
            <a:xfrm>
              <a:off x="465262" y="2204892"/>
              <a:ext cx="722362" cy="504028"/>
              <a:chOff x="465262" y="2204892"/>
              <a:chExt cx="722362" cy="504028"/>
            </a:xfrm>
          </p:grpSpPr>
          <p:sp>
            <p:nvSpPr>
              <p:cNvPr id="1587" name="Rechteck 1586"/>
              <p:cNvSpPr/>
              <p:nvPr/>
            </p:nvSpPr>
            <p:spPr>
              <a:xfrm>
                <a:off x="465262" y="2420888"/>
                <a:ext cx="722362" cy="288032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8" name="Trapezoid 1587"/>
              <p:cNvSpPr/>
              <p:nvPr/>
            </p:nvSpPr>
            <p:spPr>
              <a:xfrm>
                <a:off x="465262" y="2285970"/>
                <a:ext cx="722362" cy="125596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9" name="Auf der gleichen Seite des Rechtecks liegende Ecken abrunden 1588"/>
              <p:cNvSpPr/>
              <p:nvPr/>
            </p:nvSpPr>
            <p:spPr>
              <a:xfrm>
                <a:off x="535003" y="2528900"/>
                <a:ext cx="144016" cy="180020"/>
              </a:xfrm>
              <a:prstGeom prst="round2SameRect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0" name="Rechteck 1589"/>
              <p:cNvSpPr/>
              <p:nvPr/>
            </p:nvSpPr>
            <p:spPr>
              <a:xfrm>
                <a:off x="1043608" y="2204892"/>
                <a:ext cx="46331" cy="8107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54" name="Gruppieren 1553"/>
            <p:cNvGrpSpPr/>
            <p:nvPr/>
          </p:nvGrpSpPr>
          <p:grpSpPr>
            <a:xfrm>
              <a:off x="827677" y="2518926"/>
              <a:ext cx="283312" cy="291138"/>
              <a:chOff x="-60718" y="1777876"/>
              <a:chExt cx="809292" cy="790134"/>
            </a:xfrm>
          </p:grpSpPr>
          <p:cxnSp>
            <p:nvCxnSpPr>
              <p:cNvPr id="1555" name="Gerader Verbinder 1554"/>
              <p:cNvCxnSpPr/>
              <p:nvPr/>
            </p:nvCxnSpPr>
            <p:spPr>
              <a:xfrm>
                <a:off x="491841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6" name="Gerader Verbinder 1555"/>
              <p:cNvCxnSpPr/>
              <p:nvPr/>
            </p:nvCxnSpPr>
            <p:spPr>
              <a:xfrm>
                <a:off x="460542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7" name="Gerader Verbinder 1556"/>
              <p:cNvCxnSpPr/>
              <p:nvPr/>
            </p:nvCxnSpPr>
            <p:spPr>
              <a:xfrm>
                <a:off x="86075" y="2274240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8" name="Gerader Verbinder 1557"/>
              <p:cNvCxnSpPr/>
              <p:nvPr/>
            </p:nvCxnSpPr>
            <p:spPr>
              <a:xfrm>
                <a:off x="52163" y="2284489"/>
                <a:ext cx="0" cy="283521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59" name="Gerader Verbinder 1558"/>
              <p:cNvCxnSpPr>
                <a:stCxn id="1563" idx="3"/>
              </p:cNvCxnSpPr>
              <p:nvPr/>
            </p:nvCxnSpPr>
            <p:spPr>
              <a:xfrm flipH="1">
                <a:off x="131314" y="2475098"/>
                <a:ext cx="6275" cy="2819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0" name="Gerader Verbinder 1559"/>
              <p:cNvCxnSpPr/>
              <p:nvPr/>
            </p:nvCxnSpPr>
            <p:spPr>
              <a:xfrm>
                <a:off x="184274" y="2447368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1" name="Gerader Verbinder 1560"/>
              <p:cNvCxnSpPr/>
              <p:nvPr/>
            </p:nvCxnSpPr>
            <p:spPr>
              <a:xfrm>
                <a:off x="251520" y="2444987"/>
                <a:ext cx="0" cy="7200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62" name="Gerader Verbinder 1561"/>
              <p:cNvCxnSpPr>
                <a:stCxn id="1563" idx="5"/>
              </p:cNvCxnSpPr>
              <p:nvPr/>
            </p:nvCxnSpPr>
            <p:spPr>
              <a:xfrm>
                <a:off x="282849" y="2475098"/>
                <a:ext cx="16869" cy="1779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563" name="Ellipse 1562"/>
              <p:cNvSpPr/>
              <p:nvPr/>
            </p:nvSpPr>
            <p:spPr>
              <a:xfrm>
                <a:off x="107504" y="2371365"/>
                <a:ext cx="205430" cy="121531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4" name="Auf der gleichen Seite des Rechtecks liegende Ecken abrunden 1563"/>
              <p:cNvSpPr/>
              <p:nvPr/>
            </p:nvSpPr>
            <p:spPr>
              <a:xfrm>
                <a:off x="35496" y="1988839"/>
                <a:ext cx="554876" cy="437411"/>
              </a:xfrm>
              <a:prstGeom prst="round2Same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5" name="Trapezoid 1564"/>
              <p:cNvSpPr/>
              <p:nvPr/>
            </p:nvSpPr>
            <p:spPr>
              <a:xfrm rot="20514951">
                <a:off x="426838" y="1979867"/>
                <a:ext cx="291830" cy="248115"/>
              </a:xfrm>
              <a:prstGeom prst="trapezoid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6" name="Gleichschenkliges Dreieck 1565"/>
              <p:cNvSpPr/>
              <p:nvPr/>
            </p:nvSpPr>
            <p:spPr>
              <a:xfrm rot="1743933">
                <a:off x="564461" y="1777876"/>
                <a:ext cx="52001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7" name="Gleichschenkliges Dreieck 1566"/>
              <p:cNvSpPr/>
              <p:nvPr/>
            </p:nvSpPr>
            <p:spPr>
              <a:xfrm rot="19358735">
                <a:off x="460280" y="1784492"/>
                <a:ext cx="45719" cy="120252"/>
              </a:xfrm>
              <a:prstGeom prst="triangl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8" name="Abgerundetes Rechteck 1567"/>
              <p:cNvSpPr/>
              <p:nvPr/>
            </p:nvSpPr>
            <p:spPr>
              <a:xfrm>
                <a:off x="495115" y="1881483"/>
                <a:ext cx="97537" cy="8634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569" name="Gerader Verbinder 1568"/>
              <p:cNvCxnSpPr/>
              <p:nvPr/>
            </p:nvCxnSpPr>
            <p:spPr>
              <a:xfrm>
                <a:off x="588271" y="1888057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70" name="Gerader Verbinder 1569"/>
              <p:cNvCxnSpPr>
                <a:endCxn id="1572" idx="0"/>
              </p:cNvCxnSpPr>
              <p:nvPr/>
            </p:nvCxnSpPr>
            <p:spPr>
              <a:xfrm>
                <a:off x="495215" y="1885676"/>
                <a:ext cx="4382" cy="6548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571" name="Ellipse 1570"/>
              <p:cNvSpPr/>
              <p:nvPr/>
            </p:nvSpPr>
            <p:spPr>
              <a:xfrm>
                <a:off x="534931" y="1950586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2" name="Ellipse 1571"/>
              <p:cNvSpPr/>
              <p:nvPr/>
            </p:nvSpPr>
            <p:spPr>
              <a:xfrm>
                <a:off x="446256" y="1951164"/>
                <a:ext cx="106681" cy="89913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3" name="Ellipse 1572"/>
              <p:cNvSpPr/>
              <p:nvPr/>
            </p:nvSpPr>
            <p:spPr>
              <a:xfrm>
                <a:off x="460542" y="2123752"/>
                <a:ext cx="288032" cy="144016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4" name="Ellipse 1573"/>
              <p:cNvSpPr/>
              <p:nvPr/>
            </p:nvSpPr>
            <p:spPr>
              <a:xfrm flipH="1" flipV="1">
                <a:off x="495215" y="1979736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5" name="Ellipse 1574"/>
              <p:cNvSpPr/>
              <p:nvPr/>
            </p:nvSpPr>
            <p:spPr>
              <a:xfrm flipH="1" flipV="1">
                <a:off x="550556" y="1982117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6" name="Ellipse 1575"/>
              <p:cNvSpPr/>
              <p:nvPr/>
            </p:nvSpPr>
            <p:spPr>
              <a:xfrm flipH="1" flipV="1">
                <a:off x="640472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7" name="Ellipse 1576"/>
              <p:cNvSpPr/>
              <p:nvPr/>
            </p:nvSpPr>
            <p:spPr>
              <a:xfrm flipH="1" flipV="1">
                <a:off x="532550" y="2150041"/>
                <a:ext cx="45719" cy="45719"/>
              </a:xfrm>
              <a:prstGeom prst="ellipse">
                <a:avLst/>
              </a:prstGeom>
              <a:solidFill>
                <a:srgbClr val="1F497D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8" name="Ellipse 1577"/>
              <p:cNvSpPr/>
              <p:nvPr/>
            </p:nvSpPr>
            <p:spPr>
              <a:xfrm flipV="1">
                <a:off x="586752" y="1869054"/>
                <a:ext cx="75628" cy="45719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9" name="Ellipse 1578"/>
              <p:cNvSpPr/>
              <p:nvPr/>
            </p:nvSpPr>
            <p:spPr>
              <a:xfrm flipV="1">
                <a:off x="419487" y="1864390"/>
                <a:ext cx="75628" cy="45719"/>
              </a:xfrm>
              <a:prstGeom prst="ellipse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0" name="Freihandform 1579"/>
              <p:cNvSpPr/>
              <p:nvPr/>
            </p:nvSpPr>
            <p:spPr>
              <a:xfrm>
                <a:off x="-43209" y="2016919"/>
                <a:ext cx="90834" cy="345281"/>
              </a:xfrm>
              <a:custGeom>
                <a:avLst/>
                <a:gdLst>
                  <a:gd name="connsiteX0" fmla="*/ 90834 w 90834"/>
                  <a:gd name="connsiteY0" fmla="*/ 0 h 345281"/>
                  <a:gd name="connsiteX1" fmla="*/ 59878 w 90834"/>
                  <a:gd name="connsiteY1" fmla="*/ 2381 h 345281"/>
                  <a:gd name="connsiteX2" fmla="*/ 52734 w 90834"/>
                  <a:gd name="connsiteY2" fmla="*/ 4762 h 345281"/>
                  <a:gd name="connsiteX3" fmla="*/ 40828 w 90834"/>
                  <a:gd name="connsiteY3" fmla="*/ 14287 h 345281"/>
                  <a:gd name="connsiteX4" fmla="*/ 38446 w 90834"/>
                  <a:gd name="connsiteY4" fmla="*/ 21431 h 345281"/>
                  <a:gd name="connsiteX5" fmla="*/ 36065 w 90834"/>
                  <a:gd name="connsiteY5" fmla="*/ 42862 h 345281"/>
                  <a:gd name="connsiteX6" fmla="*/ 28921 w 90834"/>
                  <a:gd name="connsiteY6" fmla="*/ 47625 h 345281"/>
                  <a:gd name="connsiteX7" fmla="*/ 26540 w 90834"/>
                  <a:gd name="connsiteY7" fmla="*/ 54769 h 345281"/>
                  <a:gd name="connsiteX8" fmla="*/ 17015 w 90834"/>
                  <a:gd name="connsiteY8" fmla="*/ 69056 h 345281"/>
                  <a:gd name="connsiteX9" fmla="*/ 24159 w 90834"/>
                  <a:gd name="connsiteY9" fmla="*/ 71437 h 345281"/>
                  <a:gd name="connsiteX10" fmla="*/ 26540 w 90834"/>
                  <a:gd name="connsiteY10" fmla="*/ 78581 h 345281"/>
                  <a:gd name="connsiteX11" fmla="*/ 40828 w 90834"/>
                  <a:gd name="connsiteY11" fmla="*/ 92869 h 345281"/>
                  <a:gd name="connsiteX12" fmla="*/ 45590 w 90834"/>
                  <a:gd name="connsiteY12" fmla="*/ 100012 h 345281"/>
                  <a:gd name="connsiteX13" fmla="*/ 50353 w 90834"/>
                  <a:gd name="connsiteY13" fmla="*/ 114300 h 345281"/>
                  <a:gd name="connsiteX14" fmla="*/ 47972 w 90834"/>
                  <a:gd name="connsiteY14" fmla="*/ 128587 h 345281"/>
                  <a:gd name="connsiteX15" fmla="*/ 40828 w 90834"/>
                  <a:gd name="connsiteY15" fmla="*/ 130969 h 345281"/>
                  <a:gd name="connsiteX16" fmla="*/ 21778 w 90834"/>
                  <a:gd name="connsiteY16" fmla="*/ 138112 h 345281"/>
                  <a:gd name="connsiteX17" fmla="*/ 14634 w 90834"/>
                  <a:gd name="connsiteY17" fmla="*/ 145256 h 345281"/>
                  <a:gd name="connsiteX18" fmla="*/ 12253 w 90834"/>
                  <a:gd name="connsiteY18" fmla="*/ 152400 h 345281"/>
                  <a:gd name="connsiteX19" fmla="*/ 14634 w 90834"/>
                  <a:gd name="connsiteY19" fmla="*/ 171450 h 345281"/>
                  <a:gd name="connsiteX20" fmla="*/ 26540 w 90834"/>
                  <a:gd name="connsiteY20" fmla="*/ 185737 h 345281"/>
                  <a:gd name="connsiteX21" fmla="*/ 31303 w 90834"/>
                  <a:gd name="connsiteY21" fmla="*/ 200025 h 345281"/>
                  <a:gd name="connsiteX22" fmla="*/ 36065 w 90834"/>
                  <a:gd name="connsiteY22" fmla="*/ 216694 h 345281"/>
                  <a:gd name="connsiteX23" fmla="*/ 21778 w 90834"/>
                  <a:gd name="connsiteY23" fmla="*/ 226219 h 345281"/>
                  <a:gd name="connsiteX24" fmla="*/ 7490 w 90834"/>
                  <a:gd name="connsiteY24" fmla="*/ 238125 h 345281"/>
                  <a:gd name="connsiteX25" fmla="*/ 5109 w 90834"/>
                  <a:gd name="connsiteY25" fmla="*/ 328612 h 345281"/>
                  <a:gd name="connsiteX26" fmla="*/ 9871 w 90834"/>
                  <a:gd name="connsiteY26" fmla="*/ 345281 h 34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834" h="345281">
                    <a:moveTo>
                      <a:pt x="90834" y="0"/>
                    </a:moveTo>
                    <a:cubicBezTo>
                      <a:pt x="80515" y="794"/>
                      <a:pt x="70147" y="1097"/>
                      <a:pt x="59878" y="2381"/>
                    </a:cubicBezTo>
                    <a:cubicBezTo>
                      <a:pt x="57387" y="2692"/>
                      <a:pt x="54694" y="3194"/>
                      <a:pt x="52734" y="4762"/>
                    </a:cubicBezTo>
                    <a:cubicBezTo>
                      <a:pt x="37347" y="17072"/>
                      <a:pt x="58785" y="8302"/>
                      <a:pt x="40828" y="14287"/>
                    </a:cubicBezTo>
                    <a:cubicBezTo>
                      <a:pt x="40034" y="16668"/>
                      <a:pt x="38859" y="18955"/>
                      <a:pt x="38446" y="21431"/>
                    </a:cubicBezTo>
                    <a:cubicBezTo>
                      <a:pt x="37264" y="28521"/>
                      <a:pt x="38521" y="36107"/>
                      <a:pt x="36065" y="42862"/>
                    </a:cubicBezTo>
                    <a:cubicBezTo>
                      <a:pt x="35087" y="45552"/>
                      <a:pt x="31302" y="46037"/>
                      <a:pt x="28921" y="47625"/>
                    </a:cubicBezTo>
                    <a:cubicBezTo>
                      <a:pt x="28127" y="50006"/>
                      <a:pt x="27759" y="52575"/>
                      <a:pt x="26540" y="54769"/>
                    </a:cubicBezTo>
                    <a:cubicBezTo>
                      <a:pt x="23760" y="59772"/>
                      <a:pt x="17015" y="69056"/>
                      <a:pt x="17015" y="69056"/>
                    </a:cubicBezTo>
                    <a:cubicBezTo>
                      <a:pt x="19396" y="69850"/>
                      <a:pt x="22384" y="69662"/>
                      <a:pt x="24159" y="71437"/>
                    </a:cubicBezTo>
                    <a:cubicBezTo>
                      <a:pt x="25934" y="73212"/>
                      <a:pt x="25295" y="76402"/>
                      <a:pt x="26540" y="78581"/>
                    </a:cubicBezTo>
                    <a:cubicBezTo>
                      <a:pt x="31992" y="88123"/>
                      <a:pt x="32840" y="87543"/>
                      <a:pt x="40828" y="92869"/>
                    </a:cubicBezTo>
                    <a:cubicBezTo>
                      <a:pt x="42415" y="95250"/>
                      <a:pt x="44428" y="97397"/>
                      <a:pt x="45590" y="100012"/>
                    </a:cubicBezTo>
                    <a:cubicBezTo>
                      <a:pt x="47629" y="104600"/>
                      <a:pt x="50353" y="114300"/>
                      <a:pt x="50353" y="114300"/>
                    </a:cubicBezTo>
                    <a:cubicBezTo>
                      <a:pt x="49559" y="119062"/>
                      <a:pt x="50367" y="124395"/>
                      <a:pt x="47972" y="128587"/>
                    </a:cubicBezTo>
                    <a:cubicBezTo>
                      <a:pt x="46727" y="130766"/>
                      <a:pt x="43178" y="130088"/>
                      <a:pt x="40828" y="130969"/>
                    </a:cubicBezTo>
                    <a:cubicBezTo>
                      <a:pt x="18068" y="139504"/>
                      <a:pt x="37980" y="132711"/>
                      <a:pt x="21778" y="138112"/>
                    </a:cubicBezTo>
                    <a:cubicBezTo>
                      <a:pt x="19397" y="140493"/>
                      <a:pt x="16502" y="142454"/>
                      <a:pt x="14634" y="145256"/>
                    </a:cubicBezTo>
                    <a:cubicBezTo>
                      <a:pt x="13242" y="147345"/>
                      <a:pt x="12253" y="149890"/>
                      <a:pt x="12253" y="152400"/>
                    </a:cubicBezTo>
                    <a:cubicBezTo>
                      <a:pt x="12253" y="158799"/>
                      <a:pt x="12950" y="165276"/>
                      <a:pt x="14634" y="171450"/>
                    </a:cubicBezTo>
                    <a:cubicBezTo>
                      <a:pt x="15878" y="176011"/>
                      <a:pt x="23710" y="182907"/>
                      <a:pt x="26540" y="185737"/>
                    </a:cubicBezTo>
                    <a:cubicBezTo>
                      <a:pt x="28128" y="190500"/>
                      <a:pt x="30086" y="195155"/>
                      <a:pt x="31303" y="200025"/>
                    </a:cubicBezTo>
                    <a:cubicBezTo>
                      <a:pt x="34293" y="211985"/>
                      <a:pt x="32649" y="206445"/>
                      <a:pt x="36065" y="216694"/>
                    </a:cubicBezTo>
                    <a:cubicBezTo>
                      <a:pt x="31303" y="219869"/>
                      <a:pt x="25826" y="222172"/>
                      <a:pt x="21778" y="226219"/>
                    </a:cubicBezTo>
                    <a:cubicBezTo>
                      <a:pt x="12610" y="235386"/>
                      <a:pt x="17436" y="231494"/>
                      <a:pt x="7490" y="238125"/>
                    </a:cubicBezTo>
                    <a:cubicBezTo>
                      <a:pt x="-4993" y="275576"/>
                      <a:pt x="978" y="252175"/>
                      <a:pt x="5109" y="328612"/>
                    </a:cubicBezTo>
                    <a:cubicBezTo>
                      <a:pt x="5605" y="337794"/>
                      <a:pt x="6659" y="338857"/>
                      <a:pt x="9871" y="34528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1" name="Gleichschenkliges Dreieck 1580"/>
              <p:cNvSpPr/>
              <p:nvPr/>
            </p:nvSpPr>
            <p:spPr>
              <a:xfrm rot="10800000">
                <a:off x="-60718" y="2356346"/>
                <a:ext cx="45719" cy="45719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2" name="Abgerundetes Rechteck 1581"/>
              <p:cNvSpPr/>
              <p:nvPr/>
            </p:nvSpPr>
            <p:spPr>
              <a:xfrm>
                <a:off x="404569" y="2231454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3" name="Abgerundetes Rechteck 1582"/>
              <p:cNvSpPr/>
              <p:nvPr/>
            </p:nvSpPr>
            <p:spPr>
              <a:xfrm>
                <a:off x="436591" y="2253062"/>
                <a:ext cx="72008" cy="72008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4" name="Freihandform 1583"/>
              <p:cNvSpPr/>
              <p:nvPr/>
            </p:nvSpPr>
            <p:spPr>
              <a:xfrm>
                <a:off x="173121" y="2034731"/>
                <a:ext cx="136945" cy="107156"/>
              </a:xfrm>
              <a:custGeom>
                <a:avLst/>
                <a:gdLst>
                  <a:gd name="connsiteX0" fmla="*/ 51220 w 136945"/>
                  <a:gd name="connsiteY0" fmla="*/ 0 h 107156"/>
                  <a:gd name="connsiteX1" fmla="*/ 51220 w 136945"/>
                  <a:gd name="connsiteY1" fmla="*/ 0 h 107156"/>
                  <a:gd name="connsiteX2" fmla="*/ 67889 w 136945"/>
                  <a:gd name="connsiteY2" fmla="*/ 14287 h 107156"/>
                  <a:gd name="connsiteX3" fmla="*/ 82177 w 136945"/>
                  <a:gd name="connsiteY3" fmla="*/ 19050 h 107156"/>
                  <a:gd name="connsiteX4" fmla="*/ 134564 w 136945"/>
                  <a:gd name="connsiteY4" fmla="*/ 19050 h 107156"/>
                  <a:gd name="connsiteX5" fmla="*/ 136945 w 136945"/>
                  <a:gd name="connsiteY5" fmla="*/ 28575 h 107156"/>
                  <a:gd name="connsiteX6" fmla="*/ 134564 w 136945"/>
                  <a:gd name="connsiteY6" fmla="*/ 57150 h 107156"/>
                  <a:gd name="connsiteX7" fmla="*/ 122658 w 136945"/>
                  <a:gd name="connsiteY7" fmla="*/ 66675 h 107156"/>
                  <a:gd name="connsiteX8" fmla="*/ 103608 w 136945"/>
                  <a:gd name="connsiteY8" fmla="*/ 71437 h 107156"/>
                  <a:gd name="connsiteX9" fmla="*/ 86939 w 136945"/>
                  <a:gd name="connsiteY9" fmla="*/ 76200 h 107156"/>
                  <a:gd name="connsiteX10" fmla="*/ 60745 w 136945"/>
                  <a:gd name="connsiteY10" fmla="*/ 85725 h 107156"/>
                  <a:gd name="connsiteX11" fmla="*/ 51220 w 136945"/>
                  <a:gd name="connsiteY11" fmla="*/ 102394 h 107156"/>
                  <a:gd name="connsiteX12" fmla="*/ 44077 w 136945"/>
                  <a:gd name="connsiteY12" fmla="*/ 107156 h 107156"/>
                  <a:gd name="connsiteX13" fmla="*/ 10739 w 136945"/>
                  <a:gd name="connsiteY13" fmla="*/ 97631 h 107156"/>
                  <a:gd name="connsiteX14" fmla="*/ 3595 w 136945"/>
                  <a:gd name="connsiteY14" fmla="*/ 95250 h 107156"/>
                  <a:gd name="connsiteX15" fmla="*/ 3595 w 136945"/>
                  <a:gd name="connsiteY15" fmla="*/ 57150 h 107156"/>
                  <a:gd name="connsiteX16" fmla="*/ 10739 w 136945"/>
                  <a:gd name="connsiteY16" fmla="*/ 54769 h 107156"/>
                  <a:gd name="connsiteX17" fmla="*/ 15502 w 136945"/>
                  <a:gd name="connsiteY17" fmla="*/ 47625 h 107156"/>
                  <a:gd name="connsiteX18" fmla="*/ 8358 w 136945"/>
                  <a:gd name="connsiteY18" fmla="*/ 23812 h 107156"/>
                  <a:gd name="connsiteX19" fmla="*/ 13120 w 136945"/>
                  <a:gd name="connsiteY19" fmla="*/ 16669 h 107156"/>
                  <a:gd name="connsiteX20" fmla="*/ 25027 w 136945"/>
                  <a:gd name="connsiteY20" fmla="*/ 14287 h 107156"/>
                  <a:gd name="connsiteX21" fmla="*/ 48839 w 136945"/>
                  <a:gd name="connsiteY21" fmla="*/ 9525 h 107156"/>
                  <a:gd name="connsiteX22" fmla="*/ 55983 w 136945"/>
                  <a:gd name="connsiteY22" fmla="*/ 7144 h 107156"/>
                  <a:gd name="connsiteX23" fmla="*/ 51220 w 136945"/>
                  <a:gd name="connsiteY23" fmla="*/ 0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945" h="107156">
                    <a:moveTo>
                      <a:pt x="51220" y="0"/>
                    </a:moveTo>
                    <a:lnTo>
                      <a:pt x="51220" y="0"/>
                    </a:lnTo>
                    <a:cubicBezTo>
                      <a:pt x="56776" y="4762"/>
                      <a:pt x="61657" y="10452"/>
                      <a:pt x="67889" y="14287"/>
                    </a:cubicBezTo>
                    <a:cubicBezTo>
                      <a:pt x="72165" y="16918"/>
                      <a:pt x="82177" y="19050"/>
                      <a:pt x="82177" y="19050"/>
                    </a:cubicBezTo>
                    <a:cubicBezTo>
                      <a:pt x="96548" y="17613"/>
                      <a:pt x="120747" y="13736"/>
                      <a:pt x="134564" y="19050"/>
                    </a:cubicBezTo>
                    <a:cubicBezTo>
                      <a:pt x="137619" y="20225"/>
                      <a:pt x="136151" y="25400"/>
                      <a:pt x="136945" y="28575"/>
                    </a:cubicBezTo>
                    <a:cubicBezTo>
                      <a:pt x="136151" y="38100"/>
                      <a:pt x="137920" y="48201"/>
                      <a:pt x="134564" y="57150"/>
                    </a:cubicBezTo>
                    <a:cubicBezTo>
                      <a:pt x="132779" y="61909"/>
                      <a:pt x="126968" y="63981"/>
                      <a:pt x="122658" y="66675"/>
                    </a:cubicBezTo>
                    <a:cubicBezTo>
                      <a:pt x="119137" y="68876"/>
                      <a:pt x="105943" y="70918"/>
                      <a:pt x="103608" y="71437"/>
                    </a:cubicBezTo>
                    <a:cubicBezTo>
                      <a:pt x="94646" y="73429"/>
                      <a:pt x="94889" y="73550"/>
                      <a:pt x="86939" y="76200"/>
                    </a:cubicBezTo>
                    <a:cubicBezTo>
                      <a:pt x="76043" y="92547"/>
                      <a:pt x="90415" y="74936"/>
                      <a:pt x="60745" y="85725"/>
                    </a:cubicBezTo>
                    <a:cubicBezTo>
                      <a:pt x="58502" y="86541"/>
                      <a:pt x="51696" y="101823"/>
                      <a:pt x="51220" y="102394"/>
                    </a:cubicBezTo>
                    <a:cubicBezTo>
                      <a:pt x="49388" y="104592"/>
                      <a:pt x="46458" y="105569"/>
                      <a:pt x="44077" y="107156"/>
                    </a:cubicBezTo>
                    <a:cubicBezTo>
                      <a:pt x="20149" y="101175"/>
                      <a:pt x="31242" y="104465"/>
                      <a:pt x="10739" y="97631"/>
                    </a:cubicBezTo>
                    <a:lnTo>
                      <a:pt x="3595" y="95250"/>
                    </a:lnTo>
                    <a:cubicBezTo>
                      <a:pt x="-8" y="80838"/>
                      <a:pt x="-2260" y="76177"/>
                      <a:pt x="3595" y="57150"/>
                    </a:cubicBezTo>
                    <a:cubicBezTo>
                      <a:pt x="4333" y="54751"/>
                      <a:pt x="8358" y="55563"/>
                      <a:pt x="10739" y="54769"/>
                    </a:cubicBezTo>
                    <a:cubicBezTo>
                      <a:pt x="12327" y="52388"/>
                      <a:pt x="15217" y="50473"/>
                      <a:pt x="15502" y="47625"/>
                    </a:cubicBezTo>
                    <a:cubicBezTo>
                      <a:pt x="16834" y="34302"/>
                      <a:pt x="14133" y="32476"/>
                      <a:pt x="8358" y="23812"/>
                    </a:cubicBezTo>
                    <a:cubicBezTo>
                      <a:pt x="9945" y="21431"/>
                      <a:pt x="10635" y="18089"/>
                      <a:pt x="13120" y="16669"/>
                    </a:cubicBezTo>
                    <a:cubicBezTo>
                      <a:pt x="16634" y="14661"/>
                      <a:pt x="21100" y="15269"/>
                      <a:pt x="25027" y="14287"/>
                    </a:cubicBezTo>
                    <a:cubicBezTo>
                      <a:pt x="47185" y="8747"/>
                      <a:pt x="8015" y="15356"/>
                      <a:pt x="48839" y="9525"/>
                    </a:cubicBezTo>
                    <a:cubicBezTo>
                      <a:pt x="51220" y="8731"/>
                      <a:pt x="54023" y="8712"/>
                      <a:pt x="55983" y="7144"/>
                    </a:cubicBezTo>
                    <a:cubicBezTo>
                      <a:pt x="58218" y="5356"/>
                      <a:pt x="52014" y="1191"/>
                      <a:pt x="5122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5" name="Freihandform 1584"/>
              <p:cNvSpPr/>
              <p:nvPr/>
            </p:nvSpPr>
            <p:spPr>
              <a:xfrm>
                <a:off x="290421" y="2242797"/>
                <a:ext cx="182174" cy="147637"/>
              </a:xfrm>
              <a:custGeom>
                <a:avLst/>
                <a:gdLst>
                  <a:gd name="connsiteX0" fmla="*/ 76200 w 182174"/>
                  <a:gd name="connsiteY0" fmla="*/ 0 h 147637"/>
                  <a:gd name="connsiteX1" fmla="*/ 76200 w 182174"/>
                  <a:gd name="connsiteY1" fmla="*/ 0 h 147637"/>
                  <a:gd name="connsiteX2" fmla="*/ 166687 w 182174"/>
                  <a:gd name="connsiteY2" fmla="*/ 40481 h 147637"/>
                  <a:gd name="connsiteX3" fmla="*/ 173831 w 182174"/>
                  <a:gd name="connsiteY3" fmla="*/ 42862 h 147637"/>
                  <a:gd name="connsiteX4" fmla="*/ 176212 w 182174"/>
                  <a:gd name="connsiteY4" fmla="*/ 71437 h 147637"/>
                  <a:gd name="connsiteX5" fmla="*/ 173831 w 182174"/>
                  <a:gd name="connsiteY5" fmla="*/ 78581 h 147637"/>
                  <a:gd name="connsiteX6" fmla="*/ 166687 w 182174"/>
                  <a:gd name="connsiteY6" fmla="*/ 83343 h 147637"/>
                  <a:gd name="connsiteX7" fmla="*/ 159543 w 182174"/>
                  <a:gd name="connsiteY7" fmla="*/ 90487 h 147637"/>
                  <a:gd name="connsiteX8" fmla="*/ 142875 w 182174"/>
                  <a:gd name="connsiteY8" fmla="*/ 97631 h 147637"/>
                  <a:gd name="connsiteX9" fmla="*/ 128587 w 182174"/>
                  <a:gd name="connsiteY9" fmla="*/ 100012 h 147637"/>
                  <a:gd name="connsiteX10" fmla="*/ 119062 w 182174"/>
                  <a:gd name="connsiteY10" fmla="*/ 104775 h 147637"/>
                  <a:gd name="connsiteX11" fmla="*/ 111918 w 182174"/>
                  <a:gd name="connsiteY11" fmla="*/ 119062 h 147637"/>
                  <a:gd name="connsiteX12" fmla="*/ 114300 w 182174"/>
                  <a:gd name="connsiteY12" fmla="*/ 140493 h 147637"/>
                  <a:gd name="connsiteX13" fmla="*/ 107156 w 182174"/>
                  <a:gd name="connsiteY13" fmla="*/ 145256 h 147637"/>
                  <a:gd name="connsiteX14" fmla="*/ 73818 w 182174"/>
                  <a:gd name="connsiteY14" fmla="*/ 147637 h 147637"/>
                  <a:gd name="connsiteX15" fmla="*/ 45243 w 182174"/>
                  <a:gd name="connsiteY15" fmla="*/ 145256 h 147637"/>
                  <a:gd name="connsiteX16" fmla="*/ 28575 w 182174"/>
                  <a:gd name="connsiteY16" fmla="*/ 142875 h 147637"/>
                  <a:gd name="connsiteX17" fmla="*/ 19050 w 182174"/>
                  <a:gd name="connsiteY17" fmla="*/ 135731 h 147637"/>
                  <a:gd name="connsiteX18" fmla="*/ 16668 w 182174"/>
                  <a:gd name="connsiteY18" fmla="*/ 128587 h 147637"/>
                  <a:gd name="connsiteX19" fmla="*/ 23812 w 182174"/>
                  <a:gd name="connsiteY19" fmla="*/ 109537 h 147637"/>
                  <a:gd name="connsiteX20" fmla="*/ 30956 w 182174"/>
                  <a:gd name="connsiteY20" fmla="*/ 100012 h 147637"/>
                  <a:gd name="connsiteX21" fmla="*/ 38100 w 182174"/>
                  <a:gd name="connsiteY21" fmla="*/ 95250 h 147637"/>
                  <a:gd name="connsiteX22" fmla="*/ 35718 w 182174"/>
                  <a:gd name="connsiteY22" fmla="*/ 85725 h 147637"/>
                  <a:gd name="connsiteX23" fmla="*/ 21431 w 182174"/>
                  <a:gd name="connsiteY23" fmla="*/ 66675 h 147637"/>
                  <a:gd name="connsiteX24" fmla="*/ 14287 w 182174"/>
                  <a:gd name="connsiteY24" fmla="*/ 64293 h 147637"/>
                  <a:gd name="connsiteX25" fmla="*/ 0 w 182174"/>
                  <a:gd name="connsiteY25" fmla="*/ 54768 h 147637"/>
                  <a:gd name="connsiteX26" fmla="*/ 7143 w 182174"/>
                  <a:gd name="connsiteY26" fmla="*/ 30956 h 147637"/>
                  <a:gd name="connsiteX27" fmla="*/ 26193 w 182174"/>
                  <a:gd name="connsiteY27" fmla="*/ 21431 h 147637"/>
                  <a:gd name="connsiteX28" fmla="*/ 42862 w 182174"/>
                  <a:gd name="connsiteY28" fmla="*/ 16668 h 147637"/>
                  <a:gd name="connsiteX29" fmla="*/ 57150 w 182174"/>
                  <a:gd name="connsiteY29" fmla="*/ 11906 h 147637"/>
                  <a:gd name="connsiteX30" fmla="*/ 69056 w 182174"/>
                  <a:gd name="connsiteY30" fmla="*/ 9525 h 147637"/>
                  <a:gd name="connsiteX31" fmla="*/ 76200 w 182174"/>
                  <a:gd name="connsiteY31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2174" h="147637">
                    <a:moveTo>
                      <a:pt x="76200" y="0"/>
                    </a:moveTo>
                    <a:lnTo>
                      <a:pt x="76200" y="0"/>
                    </a:lnTo>
                    <a:cubicBezTo>
                      <a:pt x="146252" y="43109"/>
                      <a:pt x="113964" y="36088"/>
                      <a:pt x="166687" y="40481"/>
                    </a:cubicBezTo>
                    <a:cubicBezTo>
                      <a:pt x="169068" y="41275"/>
                      <a:pt x="171586" y="41739"/>
                      <a:pt x="173831" y="42862"/>
                    </a:cubicBezTo>
                    <a:cubicBezTo>
                      <a:pt x="187929" y="49911"/>
                      <a:pt x="180916" y="51052"/>
                      <a:pt x="176212" y="71437"/>
                    </a:cubicBezTo>
                    <a:cubicBezTo>
                      <a:pt x="175648" y="73883"/>
                      <a:pt x="175399" y="76621"/>
                      <a:pt x="173831" y="78581"/>
                    </a:cubicBezTo>
                    <a:cubicBezTo>
                      <a:pt x="172043" y="80816"/>
                      <a:pt x="168886" y="81511"/>
                      <a:pt x="166687" y="83343"/>
                    </a:cubicBezTo>
                    <a:cubicBezTo>
                      <a:pt x="164100" y="85499"/>
                      <a:pt x="162283" y="88529"/>
                      <a:pt x="159543" y="90487"/>
                    </a:cubicBezTo>
                    <a:cubicBezTo>
                      <a:pt x="156255" y="92836"/>
                      <a:pt x="147389" y="96628"/>
                      <a:pt x="142875" y="97631"/>
                    </a:cubicBezTo>
                    <a:cubicBezTo>
                      <a:pt x="138162" y="98678"/>
                      <a:pt x="133350" y="99218"/>
                      <a:pt x="128587" y="100012"/>
                    </a:cubicBezTo>
                    <a:cubicBezTo>
                      <a:pt x="125412" y="101600"/>
                      <a:pt x="121789" y="102502"/>
                      <a:pt x="119062" y="104775"/>
                    </a:cubicBezTo>
                    <a:cubicBezTo>
                      <a:pt x="114802" y="108325"/>
                      <a:pt x="113543" y="114187"/>
                      <a:pt x="111918" y="119062"/>
                    </a:cubicBezTo>
                    <a:cubicBezTo>
                      <a:pt x="112712" y="126206"/>
                      <a:pt x="115586" y="133421"/>
                      <a:pt x="114300" y="140493"/>
                    </a:cubicBezTo>
                    <a:cubicBezTo>
                      <a:pt x="113788" y="143309"/>
                      <a:pt x="109975" y="144759"/>
                      <a:pt x="107156" y="145256"/>
                    </a:cubicBezTo>
                    <a:cubicBezTo>
                      <a:pt x="96185" y="147192"/>
                      <a:pt x="84931" y="146843"/>
                      <a:pt x="73818" y="147637"/>
                    </a:cubicBezTo>
                    <a:cubicBezTo>
                      <a:pt x="64293" y="146843"/>
                      <a:pt x="54749" y="146256"/>
                      <a:pt x="45243" y="145256"/>
                    </a:cubicBezTo>
                    <a:cubicBezTo>
                      <a:pt x="39661" y="144669"/>
                      <a:pt x="33849" y="144793"/>
                      <a:pt x="28575" y="142875"/>
                    </a:cubicBezTo>
                    <a:cubicBezTo>
                      <a:pt x="24845" y="141519"/>
                      <a:pt x="22225" y="138112"/>
                      <a:pt x="19050" y="135731"/>
                    </a:cubicBezTo>
                    <a:cubicBezTo>
                      <a:pt x="18256" y="133350"/>
                      <a:pt x="16668" y="131097"/>
                      <a:pt x="16668" y="128587"/>
                    </a:cubicBezTo>
                    <a:cubicBezTo>
                      <a:pt x="16668" y="118988"/>
                      <a:pt x="18887" y="116433"/>
                      <a:pt x="23812" y="109537"/>
                    </a:cubicBezTo>
                    <a:cubicBezTo>
                      <a:pt x="26119" y="106307"/>
                      <a:pt x="28150" y="102818"/>
                      <a:pt x="30956" y="100012"/>
                    </a:cubicBezTo>
                    <a:cubicBezTo>
                      <a:pt x="32980" y="97988"/>
                      <a:pt x="35719" y="96837"/>
                      <a:pt x="38100" y="95250"/>
                    </a:cubicBezTo>
                    <a:cubicBezTo>
                      <a:pt x="37306" y="92075"/>
                      <a:pt x="37007" y="88733"/>
                      <a:pt x="35718" y="85725"/>
                    </a:cubicBezTo>
                    <a:cubicBezTo>
                      <a:pt x="34111" y="81975"/>
                      <a:pt x="22135" y="67279"/>
                      <a:pt x="21431" y="66675"/>
                    </a:cubicBezTo>
                    <a:cubicBezTo>
                      <a:pt x="19525" y="65041"/>
                      <a:pt x="16481" y="65512"/>
                      <a:pt x="14287" y="64293"/>
                    </a:cubicBezTo>
                    <a:cubicBezTo>
                      <a:pt x="9284" y="61513"/>
                      <a:pt x="0" y="54768"/>
                      <a:pt x="0" y="54768"/>
                    </a:cubicBezTo>
                    <a:cubicBezTo>
                      <a:pt x="1499" y="44278"/>
                      <a:pt x="-76" y="38175"/>
                      <a:pt x="7143" y="30956"/>
                    </a:cubicBezTo>
                    <a:cubicBezTo>
                      <a:pt x="11747" y="26352"/>
                      <a:pt x="20734" y="23478"/>
                      <a:pt x="26193" y="21431"/>
                    </a:cubicBezTo>
                    <a:cubicBezTo>
                      <a:pt x="36854" y="17434"/>
                      <a:pt x="30365" y="20417"/>
                      <a:pt x="42862" y="16668"/>
                    </a:cubicBezTo>
                    <a:cubicBezTo>
                      <a:pt x="47670" y="15225"/>
                      <a:pt x="52227" y="12890"/>
                      <a:pt x="57150" y="11906"/>
                    </a:cubicBezTo>
                    <a:cubicBezTo>
                      <a:pt x="61119" y="11112"/>
                      <a:pt x="65151" y="10590"/>
                      <a:pt x="69056" y="9525"/>
                    </a:cubicBezTo>
                    <a:cubicBezTo>
                      <a:pt x="87440" y="4511"/>
                      <a:pt x="75009" y="1587"/>
                      <a:pt x="76200" y="0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6" name="Freihandform 1585"/>
              <p:cNvSpPr/>
              <p:nvPr/>
            </p:nvSpPr>
            <p:spPr>
              <a:xfrm>
                <a:off x="64291" y="2258594"/>
                <a:ext cx="135731" cy="116041"/>
              </a:xfrm>
              <a:custGeom>
                <a:avLst/>
                <a:gdLst>
                  <a:gd name="connsiteX0" fmla="*/ 76200 w 135731"/>
                  <a:gd name="connsiteY0" fmla="*/ 34125 h 116041"/>
                  <a:gd name="connsiteX1" fmla="*/ 76200 w 135731"/>
                  <a:gd name="connsiteY1" fmla="*/ 34125 h 116041"/>
                  <a:gd name="connsiteX2" fmla="*/ 40481 w 135731"/>
                  <a:gd name="connsiteY2" fmla="*/ 3168 h 116041"/>
                  <a:gd name="connsiteX3" fmla="*/ 30956 w 135731"/>
                  <a:gd name="connsiteY3" fmla="*/ 787 h 116041"/>
                  <a:gd name="connsiteX4" fmla="*/ 26194 w 135731"/>
                  <a:gd name="connsiteY4" fmla="*/ 15075 h 116041"/>
                  <a:gd name="connsiteX5" fmla="*/ 23812 w 135731"/>
                  <a:gd name="connsiteY5" fmla="*/ 22218 h 116041"/>
                  <a:gd name="connsiteX6" fmla="*/ 26194 w 135731"/>
                  <a:gd name="connsiteY6" fmla="*/ 38887 h 116041"/>
                  <a:gd name="connsiteX7" fmla="*/ 30956 w 135731"/>
                  <a:gd name="connsiteY7" fmla="*/ 53175 h 116041"/>
                  <a:gd name="connsiteX8" fmla="*/ 16669 w 135731"/>
                  <a:gd name="connsiteY8" fmla="*/ 60318 h 116041"/>
                  <a:gd name="connsiteX9" fmla="*/ 4762 w 135731"/>
                  <a:gd name="connsiteY9" fmla="*/ 69843 h 116041"/>
                  <a:gd name="connsiteX10" fmla="*/ 0 w 135731"/>
                  <a:gd name="connsiteY10" fmla="*/ 79368 h 116041"/>
                  <a:gd name="connsiteX11" fmla="*/ 11906 w 135731"/>
                  <a:gd name="connsiteY11" fmla="*/ 88893 h 116041"/>
                  <a:gd name="connsiteX12" fmla="*/ 26194 w 135731"/>
                  <a:gd name="connsiteY12" fmla="*/ 98418 h 116041"/>
                  <a:gd name="connsiteX13" fmla="*/ 42862 w 135731"/>
                  <a:gd name="connsiteY13" fmla="*/ 107943 h 116041"/>
                  <a:gd name="connsiteX14" fmla="*/ 73819 w 135731"/>
                  <a:gd name="connsiteY14" fmla="*/ 110325 h 116041"/>
                  <a:gd name="connsiteX15" fmla="*/ 71437 w 135731"/>
                  <a:gd name="connsiteY15" fmla="*/ 96037 h 116041"/>
                  <a:gd name="connsiteX16" fmla="*/ 73819 w 135731"/>
                  <a:gd name="connsiteY16" fmla="*/ 81750 h 116041"/>
                  <a:gd name="connsiteX17" fmla="*/ 80962 w 135731"/>
                  <a:gd name="connsiteY17" fmla="*/ 79368 h 116041"/>
                  <a:gd name="connsiteX18" fmla="*/ 116681 w 135731"/>
                  <a:gd name="connsiteY18" fmla="*/ 81750 h 116041"/>
                  <a:gd name="connsiteX19" fmla="*/ 126206 w 135731"/>
                  <a:gd name="connsiteY19" fmla="*/ 79368 h 116041"/>
                  <a:gd name="connsiteX20" fmla="*/ 133350 w 135731"/>
                  <a:gd name="connsiteY20" fmla="*/ 76987 h 116041"/>
                  <a:gd name="connsiteX21" fmla="*/ 135731 w 135731"/>
                  <a:gd name="connsiteY21" fmla="*/ 67462 h 116041"/>
                  <a:gd name="connsiteX22" fmla="*/ 133350 w 135731"/>
                  <a:gd name="connsiteY22" fmla="*/ 36506 h 116041"/>
                  <a:gd name="connsiteX23" fmla="*/ 121444 w 135731"/>
                  <a:gd name="connsiteY23" fmla="*/ 31743 h 116041"/>
                  <a:gd name="connsiteX24" fmla="*/ 100012 w 135731"/>
                  <a:gd name="connsiteY24" fmla="*/ 26981 h 116041"/>
                  <a:gd name="connsiteX25" fmla="*/ 83344 w 135731"/>
                  <a:gd name="connsiteY25" fmla="*/ 22218 h 116041"/>
                  <a:gd name="connsiteX26" fmla="*/ 76200 w 135731"/>
                  <a:gd name="connsiteY26" fmla="*/ 34125 h 11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731" h="116041">
                    <a:moveTo>
                      <a:pt x="76200" y="34125"/>
                    </a:moveTo>
                    <a:lnTo>
                      <a:pt x="76200" y="34125"/>
                    </a:lnTo>
                    <a:cubicBezTo>
                      <a:pt x="64294" y="23806"/>
                      <a:pt x="53165" y="12514"/>
                      <a:pt x="40481" y="3168"/>
                    </a:cubicBezTo>
                    <a:cubicBezTo>
                      <a:pt x="37846" y="1227"/>
                      <a:pt x="33470" y="-1308"/>
                      <a:pt x="30956" y="787"/>
                    </a:cubicBezTo>
                    <a:cubicBezTo>
                      <a:pt x="27100" y="4001"/>
                      <a:pt x="27782" y="10312"/>
                      <a:pt x="26194" y="15075"/>
                    </a:cubicBezTo>
                    <a:lnTo>
                      <a:pt x="23812" y="22218"/>
                    </a:lnTo>
                    <a:cubicBezTo>
                      <a:pt x="24606" y="27774"/>
                      <a:pt x="24932" y="33418"/>
                      <a:pt x="26194" y="38887"/>
                    </a:cubicBezTo>
                    <a:cubicBezTo>
                      <a:pt x="27323" y="43779"/>
                      <a:pt x="30956" y="53175"/>
                      <a:pt x="30956" y="53175"/>
                    </a:cubicBezTo>
                    <a:cubicBezTo>
                      <a:pt x="25146" y="55111"/>
                      <a:pt x="21285" y="55702"/>
                      <a:pt x="16669" y="60318"/>
                    </a:cubicBezTo>
                    <a:cubicBezTo>
                      <a:pt x="5898" y="71089"/>
                      <a:pt x="18669" y="65208"/>
                      <a:pt x="4762" y="69843"/>
                    </a:cubicBezTo>
                    <a:cubicBezTo>
                      <a:pt x="3175" y="73018"/>
                      <a:pt x="0" y="75818"/>
                      <a:pt x="0" y="79368"/>
                    </a:cubicBezTo>
                    <a:cubicBezTo>
                      <a:pt x="0" y="86550"/>
                      <a:pt x="7445" y="87406"/>
                      <a:pt x="11906" y="88893"/>
                    </a:cubicBezTo>
                    <a:cubicBezTo>
                      <a:pt x="28532" y="105519"/>
                      <a:pt x="10110" y="89228"/>
                      <a:pt x="26194" y="98418"/>
                    </a:cubicBezTo>
                    <a:cubicBezTo>
                      <a:pt x="46378" y="109952"/>
                      <a:pt x="26483" y="102483"/>
                      <a:pt x="42862" y="107943"/>
                    </a:cubicBezTo>
                    <a:cubicBezTo>
                      <a:pt x="52155" y="114139"/>
                      <a:pt x="59668" y="121331"/>
                      <a:pt x="73819" y="110325"/>
                    </a:cubicBezTo>
                    <a:cubicBezTo>
                      <a:pt x="77630" y="107361"/>
                      <a:pt x="72231" y="100800"/>
                      <a:pt x="71437" y="96037"/>
                    </a:cubicBezTo>
                    <a:cubicBezTo>
                      <a:pt x="72231" y="91275"/>
                      <a:pt x="71424" y="85942"/>
                      <a:pt x="73819" y="81750"/>
                    </a:cubicBezTo>
                    <a:cubicBezTo>
                      <a:pt x="75064" y="79571"/>
                      <a:pt x="78452" y="79368"/>
                      <a:pt x="80962" y="79368"/>
                    </a:cubicBezTo>
                    <a:cubicBezTo>
                      <a:pt x="92895" y="79368"/>
                      <a:pt x="104775" y="80956"/>
                      <a:pt x="116681" y="81750"/>
                    </a:cubicBezTo>
                    <a:cubicBezTo>
                      <a:pt x="119856" y="80956"/>
                      <a:pt x="123059" y="80267"/>
                      <a:pt x="126206" y="79368"/>
                    </a:cubicBezTo>
                    <a:cubicBezTo>
                      <a:pt x="128620" y="78678"/>
                      <a:pt x="131782" y="78947"/>
                      <a:pt x="133350" y="76987"/>
                    </a:cubicBezTo>
                    <a:cubicBezTo>
                      <a:pt x="135394" y="74431"/>
                      <a:pt x="134937" y="70637"/>
                      <a:pt x="135731" y="67462"/>
                    </a:cubicBezTo>
                    <a:cubicBezTo>
                      <a:pt x="134937" y="57143"/>
                      <a:pt x="137193" y="46115"/>
                      <a:pt x="133350" y="36506"/>
                    </a:cubicBezTo>
                    <a:cubicBezTo>
                      <a:pt x="131763" y="32537"/>
                      <a:pt x="125446" y="33244"/>
                      <a:pt x="121444" y="31743"/>
                    </a:cubicBezTo>
                    <a:cubicBezTo>
                      <a:pt x="112067" y="28227"/>
                      <a:pt x="112260" y="29022"/>
                      <a:pt x="100012" y="26981"/>
                    </a:cubicBezTo>
                    <a:cubicBezTo>
                      <a:pt x="95499" y="25477"/>
                      <a:pt x="87825" y="22716"/>
                      <a:pt x="83344" y="22218"/>
                    </a:cubicBezTo>
                    <a:cubicBezTo>
                      <a:pt x="79399" y="21780"/>
                      <a:pt x="77391" y="32141"/>
                      <a:pt x="76200" y="34125"/>
                    </a:cubicBez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1615" name="Gerade Verbindung mit Pfeil 1614"/>
          <p:cNvCxnSpPr/>
          <p:nvPr/>
        </p:nvCxnSpPr>
        <p:spPr>
          <a:xfrm flipV="1">
            <a:off x="5627042" y="3819431"/>
            <a:ext cx="14401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7" name="Gerade Verbindung mit Pfeil 1616"/>
          <p:cNvCxnSpPr/>
          <p:nvPr/>
        </p:nvCxnSpPr>
        <p:spPr>
          <a:xfrm flipV="1">
            <a:off x="5486042" y="3725256"/>
            <a:ext cx="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8" name="Gerade Verbindung mit Pfeil 1617"/>
          <p:cNvCxnSpPr/>
          <p:nvPr/>
        </p:nvCxnSpPr>
        <p:spPr>
          <a:xfrm flipV="1">
            <a:off x="5630058" y="3996520"/>
            <a:ext cx="415280" cy="16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9" name="Gerade Verbindung mit Pfeil 1618"/>
          <p:cNvCxnSpPr/>
          <p:nvPr/>
        </p:nvCxnSpPr>
        <p:spPr>
          <a:xfrm>
            <a:off x="5598994" y="4130008"/>
            <a:ext cx="97160" cy="97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0" name="Gerade Verbindung mit Pfeil 1619"/>
          <p:cNvCxnSpPr/>
          <p:nvPr/>
        </p:nvCxnSpPr>
        <p:spPr>
          <a:xfrm flipH="1">
            <a:off x="5441330" y="4170952"/>
            <a:ext cx="33536" cy="254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1" name="Gerade Verbindung mit Pfeil 1620"/>
          <p:cNvCxnSpPr/>
          <p:nvPr/>
        </p:nvCxnSpPr>
        <p:spPr>
          <a:xfrm flipH="1">
            <a:off x="5166946" y="4126240"/>
            <a:ext cx="185936" cy="246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2" name="Gerade Verbindung mit Pfeil 1621"/>
          <p:cNvCxnSpPr/>
          <p:nvPr/>
        </p:nvCxnSpPr>
        <p:spPr>
          <a:xfrm flipH="1" flipV="1">
            <a:off x="5188650" y="3966752"/>
            <a:ext cx="171120" cy="29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3" name="Gerade Verbindung mit Pfeil 1622"/>
          <p:cNvCxnSpPr/>
          <p:nvPr/>
        </p:nvCxnSpPr>
        <p:spPr>
          <a:xfrm flipH="1" flipV="1">
            <a:off x="5085058" y="3553944"/>
            <a:ext cx="274712" cy="346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4" name="Title 2"/>
          <p:cNvSpPr>
            <a:spLocks noGrp="1"/>
          </p:cNvSpPr>
          <p:nvPr>
            <p:ph type="title"/>
          </p:nvPr>
        </p:nvSpPr>
        <p:spPr>
          <a:xfrm>
            <a:off x="469232" y="784293"/>
            <a:ext cx="11381873" cy="1143000"/>
          </a:xfrm>
        </p:spPr>
        <p:txBody>
          <a:bodyPr>
            <a:normAutofit/>
          </a:bodyPr>
          <a:lstStyle/>
          <a:p>
            <a:r>
              <a:rPr lang="en-US" dirty="0"/>
              <a:t>First measures in case of a </a:t>
            </a:r>
            <a:r>
              <a:rPr lang="en-US" dirty="0" err="1"/>
              <a:t>fmd</a:t>
            </a:r>
            <a:r>
              <a:rPr lang="en-US" dirty="0"/>
              <a:t> outbreak… </a:t>
            </a:r>
          </a:p>
        </p:txBody>
      </p:sp>
      <p:sp>
        <p:nvSpPr>
          <p:cNvPr id="1627" name="Freihandform 1626"/>
          <p:cNvSpPr/>
          <p:nvPr/>
        </p:nvSpPr>
        <p:spPr>
          <a:xfrm>
            <a:off x="4690786" y="3301655"/>
            <a:ext cx="1568159" cy="1152881"/>
          </a:xfrm>
          <a:custGeom>
            <a:avLst/>
            <a:gdLst>
              <a:gd name="connsiteX0" fmla="*/ 504305 w 1357219"/>
              <a:gd name="connsiteY0" fmla="*/ 100739 h 891152"/>
              <a:gd name="connsiteX1" fmla="*/ 504305 w 1357219"/>
              <a:gd name="connsiteY1" fmla="*/ 100739 h 891152"/>
              <a:gd name="connsiteX2" fmla="*/ 434562 w 1357219"/>
              <a:gd name="connsiteY2" fmla="*/ 108488 h 891152"/>
              <a:gd name="connsiteX3" fmla="*/ 388067 w 1357219"/>
              <a:gd name="connsiteY3" fmla="*/ 123986 h 891152"/>
              <a:gd name="connsiteX4" fmla="*/ 341572 w 1357219"/>
              <a:gd name="connsiteY4" fmla="*/ 139484 h 891152"/>
              <a:gd name="connsiteX5" fmla="*/ 310576 w 1357219"/>
              <a:gd name="connsiteY5" fmla="*/ 147234 h 891152"/>
              <a:gd name="connsiteX6" fmla="*/ 264081 w 1357219"/>
              <a:gd name="connsiteY6" fmla="*/ 162732 h 891152"/>
              <a:gd name="connsiteX7" fmla="*/ 233084 w 1357219"/>
              <a:gd name="connsiteY7" fmla="*/ 178230 h 891152"/>
              <a:gd name="connsiteX8" fmla="*/ 186589 w 1357219"/>
              <a:gd name="connsiteY8" fmla="*/ 185979 h 891152"/>
              <a:gd name="connsiteX9" fmla="*/ 171091 w 1357219"/>
              <a:gd name="connsiteY9" fmla="*/ 201478 h 891152"/>
              <a:gd name="connsiteX10" fmla="*/ 155593 w 1357219"/>
              <a:gd name="connsiteY10" fmla="*/ 271220 h 891152"/>
              <a:gd name="connsiteX11" fmla="*/ 147844 w 1357219"/>
              <a:gd name="connsiteY11" fmla="*/ 294468 h 891152"/>
              <a:gd name="connsiteX12" fmla="*/ 163342 w 1357219"/>
              <a:gd name="connsiteY12" fmla="*/ 317715 h 891152"/>
              <a:gd name="connsiteX13" fmla="*/ 171091 w 1357219"/>
              <a:gd name="connsiteY13" fmla="*/ 340962 h 891152"/>
              <a:gd name="connsiteX14" fmla="*/ 194339 w 1357219"/>
              <a:gd name="connsiteY14" fmla="*/ 348712 h 891152"/>
              <a:gd name="connsiteX15" fmla="*/ 202088 w 1357219"/>
              <a:gd name="connsiteY15" fmla="*/ 371959 h 891152"/>
              <a:gd name="connsiteX16" fmla="*/ 186589 w 1357219"/>
              <a:gd name="connsiteY16" fmla="*/ 441701 h 891152"/>
              <a:gd name="connsiteX17" fmla="*/ 171091 w 1357219"/>
              <a:gd name="connsiteY17" fmla="*/ 503695 h 891152"/>
              <a:gd name="connsiteX18" fmla="*/ 124596 w 1357219"/>
              <a:gd name="connsiteY18" fmla="*/ 526942 h 891152"/>
              <a:gd name="connsiteX19" fmla="*/ 101349 w 1357219"/>
              <a:gd name="connsiteY19" fmla="*/ 542440 h 891152"/>
              <a:gd name="connsiteX20" fmla="*/ 70352 w 1357219"/>
              <a:gd name="connsiteY20" fmla="*/ 565688 h 891152"/>
              <a:gd name="connsiteX21" fmla="*/ 23857 w 1357219"/>
              <a:gd name="connsiteY21" fmla="*/ 581186 h 891152"/>
              <a:gd name="connsiteX22" fmla="*/ 610 w 1357219"/>
              <a:gd name="connsiteY22" fmla="*/ 596684 h 891152"/>
              <a:gd name="connsiteX23" fmla="*/ 8359 w 1357219"/>
              <a:gd name="connsiteY23" fmla="*/ 619932 h 891152"/>
              <a:gd name="connsiteX24" fmla="*/ 16108 w 1357219"/>
              <a:gd name="connsiteY24" fmla="*/ 674176 h 891152"/>
              <a:gd name="connsiteX25" fmla="*/ 47105 w 1357219"/>
              <a:gd name="connsiteY25" fmla="*/ 720671 h 891152"/>
              <a:gd name="connsiteX26" fmla="*/ 70352 w 1357219"/>
              <a:gd name="connsiteY26" fmla="*/ 798162 h 891152"/>
              <a:gd name="connsiteX27" fmla="*/ 93600 w 1357219"/>
              <a:gd name="connsiteY27" fmla="*/ 813661 h 891152"/>
              <a:gd name="connsiteX28" fmla="*/ 116847 w 1357219"/>
              <a:gd name="connsiteY28" fmla="*/ 821410 h 891152"/>
              <a:gd name="connsiteX29" fmla="*/ 194339 w 1357219"/>
              <a:gd name="connsiteY29" fmla="*/ 829159 h 891152"/>
              <a:gd name="connsiteX30" fmla="*/ 434562 w 1357219"/>
              <a:gd name="connsiteY30" fmla="*/ 836908 h 891152"/>
              <a:gd name="connsiteX31" fmla="*/ 481057 w 1357219"/>
              <a:gd name="connsiteY31" fmla="*/ 852407 h 891152"/>
              <a:gd name="connsiteX32" fmla="*/ 643789 w 1357219"/>
              <a:gd name="connsiteY32" fmla="*/ 867905 h 891152"/>
              <a:gd name="connsiteX33" fmla="*/ 713532 w 1357219"/>
              <a:gd name="connsiteY33" fmla="*/ 883403 h 891152"/>
              <a:gd name="connsiteX34" fmla="*/ 791023 w 1357219"/>
              <a:gd name="connsiteY34" fmla="*/ 891152 h 891152"/>
              <a:gd name="connsiteX35" fmla="*/ 953755 w 1357219"/>
              <a:gd name="connsiteY35" fmla="*/ 883403 h 891152"/>
              <a:gd name="connsiteX36" fmla="*/ 1000250 w 1357219"/>
              <a:gd name="connsiteY36" fmla="*/ 875654 h 891152"/>
              <a:gd name="connsiteX37" fmla="*/ 1038996 w 1357219"/>
              <a:gd name="connsiteY37" fmla="*/ 836908 h 891152"/>
              <a:gd name="connsiteX38" fmla="*/ 1054494 w 1357219"/>
              <a:gd name="connsiteY38" fmla="*/ 798162 h 891152"/>
              <a:gd name="connsiteX39" fmla="*/ 1077742 w 1357219"/>
              <a:gd name="connsiteY39" fmla="*/ 767166 h 891152"/>
              <a:gd name="connsiteX40" fmla="*/ 1116488 w 1357219"/>
              <a:gd name="connsiteY40" fmla="*/ 728420 h 891152"/>
              <a:gd name="connsiteX41" fmla="*/ 1147484 w 1357219"/>
              <a:gd name="connsiteY41" fmla="*/ 712922 h 891152"/>
              <a:gd name="connsiteX42" fmla="*/ 1302467 w 1357219"/>
              <a:gd name="connsiteY42" fmla="*/ 697423 h 891152"/>
              <a:gd name="connsiteX43" fmla="*/ 1279220 w 1357219"/>
              <a:gd name="connsiteY43" fmla="*/ 674176 h 891152"/>
              <a:gd name="connsiteX44" fmla="*/ 1255972 w 1357219"/>
              <a:gd name="connsiteY44" fmla="*/ 658678 h 891152"/>
              <a:gd name="connsiteX45" fmla="*/ 1232725 w 1357219"/>
              <a:gd name="connsiteY45" fmla="*/ 627681 h 891152"/>
              <a:gd name="connsiteX46" fmla="*/ 1224976 w 1357219"/>
              <a:gd name="connsiteY46" fmla="*/ 604434 h 891152"/>
              <a:gd name="connsiteX47" fmla="*/ 1209478 w 1357219"/>
              <a:gd name="connsiteY47" fmla="*/ 581186 h 891152"/>
              <a:gd name="connsiteX48" fmla="*/ 1201728 w 1357219"/>
              <a:gd name="connsiteY48" fmla="*/ 550190 h 891152"/>
              <a:gd name="connsiteX49" fmla="*/ 1209478 w 1357219"/>
              <a:gd name="connsiteY49" fmla="*/ 503695 h 891152"/>
              <a:gd name="connsiteX50" fmla="*/ 1248223 w 1357219"/>
              <a:gd name="connsiteY50" fmla="*/ 464949 h 891152"/>
              <a:gd name="connsiteX51" fmla="*/ 1302467 w 1357219"/>
              <a:gd name="connsiteY51" fmla="*/ 426203 h 891152"/>
              <a:gd name="connsiteX52" fmla="*/ 1325715 w 1357219"/>
              <a:gd name="connsiteY52" fmla="*/ 418454 h 891152"/>
              <a:gd name="connsiteX53" fmla="*/ 1341213 w 1357219"/>
              <a:gd name="connsiteY53" fmla="*/ 395207 h 891152"/>
              <a:gd name="connsiteX54" fmla="*/ 1356711 w 1357219"/>
              <a:gd name="connsiteY54" fmla="*/ 379708 h 891152"/>
              <a:gd name="connsiteX55" fmla="*/ 1333464 w 1357219"/>
              <a:gd name="connsiteY55" fmla="*/ 340962 h 891152"/>
              <a:gd name="connsiteX56" fmla="*/ 1302467 w 1357219"/>
              <a:gd name="connsiteY56" fmla="*/ 302217 h 891152"/>
              <a:gd name="connsiteX57" fmla="*/ 1294718 w 1357219"/>
              <a:gd name="connsiteY57" fmla="*/ 278969 h 891152"/>
              <a:gd name="connsiteX58" fmla="*/ 1279220 w 1357219"/>
              <a:gd name="connsiteY58" fmla="*/ 255722 h 891152"/>
              <a:gd name="connsiteX59" fmla="*/ 1286969 w 1357219"/>
              <a:gd name="connsiteY59" fmla="*/ 216976 h 891152"/>
              <a:gd name="connsiteX60" fmla="*/ 1294718 w 1357219"/>
              <a:gd name="connsiteY60" fmla="*/ 185979 h 891152"/>
              <a:gd name="connsiteX61" fmla="*/ 1310216 w 1357219"/>
              <a:gd name="connsiteY61" fmla="*/ 162732 h 891152"/>
              <a:gd name="connsiteX62" fmla="*/ 1317966 w 1357219"/>
              <a:gd name="connsiteY62" fmla="*/ 139484 h 891152"/>
              <a:gd name="connsiteX63" fmla="*/ 1310216 w 1357219"/>
              <a:gd name="connsiteY63" fmla="*/ 77491 h 891152"/>
              <a:gd name="connsiteX64" fmla="*/ 1286969 w 1357219"/>
              <a:gd name="connsiteY64" fmla="*/ 54244 h 891152"/>
              <a:gd name="connsiteX65" fmla="*/ 1263722 w 1357219"/>
              <a:gd name="connsiteY65" fmla="*/ 38746 h 891152"/>
              <a:gd name="connsiteX66" fmla="*/ 1186230 w 1357219"/>
              <a:gd name="connsiteY66" fmla="*/ 15498 h 891152"/>
              <a:gd name="connsiteX67" fmla="*/ 1008000 w 1357219"/>
              <a:gd name="connsiteY67" fmla="*/ 54244 h 891152"/>
              <a:gd name="connsiteX68" fmla="*/ 992501 w 1357219"/>
              <a:gd name="connsiteY68" fmla="*/ 77491 h 891152"/>
              <a:gd name="connsiteX69" fmla="*/ 969254 w 1357219"/>
              <a:gd name="connsiteY69" fmla="*/ 131735 h 891152"/>
              <a:gd name="connsiteX70" fmla="*/ 946006 w 1357219"/>
              <a:gd name="connsiteY70" fmla="*/ 178230 h 891152"/>
              <a:gd name="connsiteX71" fmla="*/ 922759 w 1357219"/>
              <a:gd name="connsiteY71" fmla="*/ 185979 h 891152"/>
              <a:gd name="connsiteX72" fmla="*/ 876264 w 1357219"/>
              <a:gd name="connsiteY72" fmla="*/ 178230 h 891152"/>
              <a:gd name="connsiteX73" fmla="*/ 837518 w 1357219"/>
              <a:gd name="connsiteY73" fmla="*/ 139484 h 891152"/>
              <a:gd name="connsiteX74" fmla="*/ 806522 w 1357219"/>
              <a:gd name="connsiteY74" fmla="*/ 100739 h 891152"/>
              <a:gd name="connsiteX75" fmla="*/ 798772 w 1357219"/>
              <a:gd name="connsiteY75" fmla="*/ 77491 h 891152"/>
              <a:gd name="connsiteX76" fmla="*/ 752278 w 1357219"/>
              <a:gd name="connsiteY76" fmla="*/ 54244 h 891152"/>
              <a:gd name="connsiteX77" fmla="*/ 713532 w 1357219"/>
              <a:gd name="connsiteY77" fmla="*/ 30996 h 891152"/>
              <a:gd name="connsiteX78" fmla="*/ 698033 w 1357219"/>
              <a:gd name="connsiteY78" fmla="*/ 15498 h 891152"/>
              <a:gd name="connsiteX79" fmla="*/ 636040 w 1357219"/>
              <a:gd name="connsiteY79" fmla="*/ 0 h 891152"/>
              <a:gd name="connsiteX80" fmla="*/ 589545 w 1357219"/>
              <a:gd name="connsiteY80" fmla="*/ 15498 h 891152"/>
              <a:gd name="connsiteX81" fmla="*/ 566298 w 1357219"/>
              <a:gd name="connsiteY81" fmla="*/ 30996 h 891152"/>
              <a:gd name="connsiteX82" fmla="*/ 543050 w 1357219"/>
              <a:gd name="connsiteY82" fmla="*/ 38746 h 891152"/>
              <a:gd name="connsiteX83" fmla="*/ 519803 w 1357219"/>
              <a:gd name="connsiteY83" fmla="*/ 54244 h 891152"/>
              <a:gd name="connsiteX84" fmla="*/ 504305 w 1357219"/>
              <a:gd name="connsiteY84" fmla="*/ 100739 h 89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357219" h="891152">
                <a:moveTo>
                  <a:pt x="504305" y="100739"/>
                </a:moveTo>
                <a:lnTo>
                  <a:pt x="504305" y="100739"/>
                </a:lnTo>
                <a:cubicBezTo>
                  <a:pt x="481057" y="103322"/>
                  <a:pt x="457499" y="103901"/>
                  <a:pt x="434562" y="108488"/>
                </a:cubicBezTo>
                <a:cubicBezTo>
                  <a:pt x="418543" y="111692"/>
                  <a:pt x="403565" y="118820"/>
                  <a:pt x="388067" y="123986"/>
                </a:cubicBezTo>
                <a:lnTo>
                  <a:pt x="341572" y="139484"/>
                </a:lnTo>
                <a:cubicBezTo>
                  <a:pt x="331240" y="142067"/>
                  <a:pt x="320777" y="144174"/>
                  <a:pt x="310576" y="147234"/>
                </a:cubicBezTo>
                <a:cubicBezTo>
                  <a:pt x="294928" y="151928"/>
                  <a:pt x="278693" y="155426"/>
                  <a:pt x="264081" y="162732"/>
                </a:cubicBezTo>
                <a:cubicBezTo>
                  <a:pt x="253749" y="167898"/>
                  <a:pt x="244149" y="174911"/>
                  <a:pt x="233084" y="178230"/>
                </a:cubicBezTo>
                <a:cubicBezTo>
                  <a:pt x="218035" y="182745"/>
                  <a:pt x="202087" y="183396"/>
                  <a:pt x="186589" y="185979"/>
                </a:cubicBezTo>
                <a:cubicBezTo>
                  <a:pt x="181423" y="191145"/>
                  <a:pt x="174850" y="195213"/>
                  <a:pt x="171091" y="201478"/>
                </a:cubicBezTo>
                <a:cubicBezTo>
                  <a:pt x="161856" y="216871"/>
                  <a:pt x="157987" y="260449"/>
                  <a:pt x="155593" y="271220"/>
                </a:cubicBezTo>
                <a:cubicBezTo>
                  <a:pt x="153821" y="279194"/>
                  <a:pt x="150427" y="286719"/>
                  <a:pt x="147844" y="294468"/>
                </a:cubicBezTo>
                <a:cubicBezTo>
                  <a:pt x="153010" y="302217"/>
                  <a:pt x="159177" y="309385"/>
                  <a:pt x="163342" y="317715"/>
                </a:cubicBezTo>
                <a:cubicBezTo>
                  <a:pt x="166995" y="325021"/>
                  <a:pt x="165315" y="335186"/>
                  <a:pt x="171091" y="340962"/>
                </a:cubicBezTo>
                <a:cubicBezTo>
                  <a:pt x="176867" y="346738"/>
                  <a:pt x="186590" y="346129"/>
                  <a:pt x="194339" y="348712"/>
                </a:cubicBezTo>
                <a:cubicBezTo>
                  <a:pt x="196922" y="356461"/>
                  <a:pt x="202088" y="363791"/>
                  <a:pt x="202088" y="371959"/>
                </a:cubicBezTo>
                <a:cubicBezTo>
                  <a:pt x="202088" y="414616"/>
                  <a:pt x="194582" y="409732"/>
                  <a:pt x="186589" y="441701"/>
                </a:cubicBezTo>
                <a:cubicBezTo>
                  <a:pt x="186063" y="443806"/>
                  <a:pt x="177532" y="495644"/>
                  <a:pt x="171091" y="503695"/>
                </a:cubicBezTo>
                <a:cubicBezTo>
                  <a:pt x="160166" y="517351"/>
                  <a:pt x="139910" y="521837"/>
                  <a:pt x="124596" y="526942"/>
                </a:cubicBezTo>
                <a:cubicBezTo>
                  <a:pt x="116847" y="532108"/>
                  <a:pt x="108927" y="537027"/>
                  <a:pt x="101349" y="542440"/>
                </a:cubicBezTo>
                <a:cubicBezTo>
                  <a:pt x="90839" y="549947"/>
                  <a:pt x="81904" y="559912"/>
                  <a:pt x="70352" y="565688"/>
                </a:cubicBezTo>
                <a:cubicBezTo>
                  <a:pt x="55740" y="572994"/>
                  <a:pt x="23857" y="581186"/>
                  <a:pt x="23857" y="581186"/>
                </a:cubicBezTo>
                <a:cubicBezTo>
                  <a:pt x="16108" y="586352"/>
                  <a:pt x="4069" y="588037"/>
                  <a:pt x="610" y="596684"/>
                </a:cubicBezTo>
                <a:cubicBezTo>
                  <a:pt x="-2424" y="604268"/>
                  <a:pt x="6757" y="611922"/>
                  <a:pt x="8359" y="619932"/>
                </a:cubicBezTo>
                <a:cubicBezTo>
                  <a:pt x="11941" y="637842"/>
                  <a:pt x="9551" y="657129"/>
                  <a:pt x="16108" y="674176"/>
                </a:cubicBezTo>
                <a:cubicBezTo>
                  <a:pt x="22795" y="691561"/>
                  <a:pt x="47105" y="720671"/>
                  <a:pt x="47105" y="720671"/>
                </a:cubicBezTo>
                <a:cubicBezTo>
                  <a:pt x="50207" y="733078"/>
                  <a:pt x="64692" y="794388"/>
                  <a:pt x="70352" y="798162"/>
                </a:cubicBezTo>
                <a:cubicBezTo>
                  <a:pt x="78101" y="803328"/>
                  <a:pt x="85270" y="809496"/>
                  <a:pt x="93600" y="813661"/>
                </a:cubicBezTo>
                <a:cubicBezTo>
                  <a:pt x="100906" y="817314"/>
                  <a:pt x="108774" y="820168"/>
                  <a:pt x="116847" y="821410"/>
                </a:cubicBezTo>
                <a:cubicBezTo>
                  <a:pt x="142505" y="825357"/>
                  <a:pt x="168410" y="827894"/>
                  <a:pt x="194339" y="829159"/>
                </a:cubicBezTo>
                <a:cubicBezTo>
                  <a:pt x="274360" y="833062"/>
                  <a:pt x="354488" y="834325"/>
                  <a:pt x="434562" y="836908"/>
                </a:cubicBezTo>
                <a:lnTo>
                  <a:pt x="481057" y="852407"/>
                </a:lnTo>
                <a:cubicBezTo>
                  <a:pt x="548477" y="874881"/>
                  <a:pt x="496176" y="859704"/>
                  <a:pt x="643789" y="867905"/>
                </a:cubicBezTo>
                <a:cubicBezTo>
                  <a:pt x="664835" y="873166"/>
                  <a:pt x="692451" y="880592"/>
                  <a:pt x="713532" y="883403"/>
                </a:cubicBezTo>
                <a:cubicBezTo>
                  <a:pt x="739263" y="886834"/>
                  <a:pt x="765193" y="888569"/>
                  <a:pt x="791023" y="891152"/>
                </a:cubicBezTo>
                <a:cubicBezTo>
                  <a:pt x="845267" y="888569"/>
                  <a:pt x="899598" y="887415"/>
                  <a:pt x="953755" y="883403"/>
                </a:cubicBezTo>
                <a:cubicBezTo>
                  <a:pt x="969424" y="882242"/>
                  <a:pt x="986456" y="883178"/>
                  <a:pt x="1000250" y="875654"/>
                </a:cubicBezTo>
                <a:cubicBezTo>
                  <a:pt x="1016285" y="866908"/>
                  <a:pt x="1038996" y="836908"/>
                  <a:pt x="1038996" y="836908"/>
                </a:cubicBezTo>
                <a:cubicBezTo>
                  <a:pt x="1044162" y="823993"/>
                  <a:pt x="1047739" y="810322"/>
                  <a:pt x="1054494" y="798162"/>
                </a:cubicBezTo>
                <a:cubicBezTo>
                  <a:pt x="1060766" y="786872"/>
                  <a:pt x="1069162" y="776819"/>
                  <a:pt x="1077742" y="767166"/>
                </a:cubicBezTo>
                <a:cubicBezTo>
                  <a:pt x="1089877" y="753515"/>
                  <a:pt x="1100151" y="736588"/>
                  <a:pt x="1116488" y="728420"/>
                </a:cubicBezTo>
                <a:cubicBezTo>
                  <a:pt x="1126820" y="723254"/>
                  <a:pt x="1136277" y="715724"/>
                  <a:pt x="1147484" y="712922"/>
                </a:cubicBezTo>
                <a:cubicBezTo>
                  <a:pt x="1170693" y="707120"/>
                  <a:pt x="1292748" y="698233"/>
                  <a:pt x="1302467" y="697423"/>
                </a:cubicBezTo>
                <a:cubicBezTo>
                  <a:pt x="1294718" y="689674"/>
                  <a:pt x="1287639" y="681192"/>
                  <a:pt x="1279220" y="674176"/>
                </a:cubicBezTo>
                <a:cubicBezTo>
                  <a:pt x="1272065" y="668214"/>
                  <a:pt x="1262558" y="665264"/>
                  <a:pt x="1255972" y="658678"/>
                </a:cubicBezTo>
                <a:cubicBezTo>
                  <a:pt x="1246840" y="649546"/>
                  <a:pt x="1240474" y="638013"/>
                  <a:pt x="1232725" y="627681"/>
                </a:cubicBezTo>
                <a:cubicBezTo>
                  <a:pt x="1230142" y="619932"/>
                  <a:pt x="1228629" y="611740"/>
                  <a:pt x="1224976" y="604434"/>
                </a:cubicBezTo>
                <a:cubicBezTo>
                  <a:pt x="1220811" y="596104"/>
                  <a:pt x="1213147" y="589746"/>
                  <a:pt x="1209478" y="581186"/>
                </a:cubicBezTo>
                <a:cubicBezTo>
                  <a:pt x="1205283" y="571397"/>
                  <a:pt x="1204311" y="560522"/>
                  <a:pt x="1201728" y="550190"/>
                </a:cubicBezTo>
                <a:cubicBezTo>
                  <a:pt x="1204311" y="534692"/>
                  <a:pt x="1201954" y="517489"/>
                  <a:pt x="1209478" y="503695"/>
                </a:cubicBezTo>
                <a:cubicBezTo>
                  <a:pt x="1218224" y="487660"/>
                  <a:pt x="1235308" y="477864"/>
                  <a:pt x="1248223" y="464949"/>
                </a:cubicBezTo>
                <a:cubicBezTo>
                  <a:pt x="1270002" y="443170"/>
                  <a:pt x="1266468" y="444203"/>
                  <a:pt x="1302467" y="426203"/>
                </a:cubicBezTo>
                <a:cubicBezTo>
                  <a:pt x="1309773" y="422550"/>
                  <a:pt x="1317966" y="421037"/>
                  <a:pt x="1325715" y="418454"/>
                </a:cubicBezTo>
                <a:cubicBezTo>
                  <a:pt x="1330881" y="410705"/>
                  <a:pt x="1335395" y="402479"/>
                  <a:pt x="1341213" y="395207"/>
                </a:cubicBezTo>
                <a:cubicBezTo>
                  <a:pt x="1345777" y="389502"/>
                  <a:pt x="1355278" y="386872"/>
                  <a:pt x="1356711" y="379708"/>
                </a:cubicBezTo>
                <a:cubicBezTo>
                  <a:pt x="1360479" y="360869"/>
                  <a:pt x="1342370" y="352095"/>
                  <a:pt x="1333464" y="340962"/>
                </a:cubicBezTo>
                <a:cubicBezTo>
                  <a:pt x="1294373" y="292097"/>
                  <a:pt x="1339881" y="339629"/>
                  <a:pt x="1302467" y="302217"/>
                </a:cubicBezTo>
                <a:cubicBezTo>
                  <a:pt x="1299884" y="294468"/>
                  <a:pt x="1298371" y="286275"/>
                  <a:pt x="1294718" y="278969"/>
                </a:cubicBezTo>
                <a:cubicBezTo>
                  <a:pt x="1290553" y="270639"/>
                  <a:pt x="1280375" y="264963"/>
                  <a:pt x="1279220" y="255722"/>
                </a:cubicBezTo>
                <a:cubicBezTo>
                  <a:pt x="1277586" y="242653"/>
                  <a:pt x="1284112" y="229833"/>
                  <a:pt x="1286969" y="216976"/>
                </a:cubicBezTo>
                <a:cubicBezTo>
                  <a:pt x="1289279" y="206579"/>
                  <a:pt x="1290523" y="195768"/>
                  <a:pt x="1294718" y="185979"/>
                </a:cubicBezTo>
                <a:cubicBezTo>
                  <a:pt x="1298387" y="177419"/>
                  <a:pt x="1306051" y="171062"/>
                  <a:pt x="1310216" y="162732"/>
                </a:cubicBezTo>
                <a:cubicBezTo>
                  <a:pt x="1313869" y="155426"/>
                  <a:pt x="1315383" y="147233"/>
                  <a:pt x="1317966" y="139484"/>
                </a:cubicBezTo>
                <a:cubicBezTo>
                  <a:pt x="1315383" y="118820"/>
                  <a:pt x="1317333" y="97062"/>
                  <a:pt x="1310216" y="77491"/>
                </a:cubicBezTo>
                <a:cubicBezTo>
                  <a:pt x="1306471" y="67192"/>
                  <a:pt x="1295388" y="61260"/>
                  <a:pt x="1286969" y="54244"/>
                </a:cubicBezTo>
                <a:cubicBezTo>
                  <a:pt x="1279814" y="48282"/>
                  <a:pt x="1272232" y="42528"/>
                  <a:pt x="1263722" y="38746"/>
                </a:cubicBezTo>
                <a:cubicBezTo>
                  <a:pt x="1239461" y="27963"/>
                  <a:pt x="1211994" y="21939"/>
                  <a:pt x="1186230" y="15498"/>
                </a:cubicBezTo>
                <a:cubicBezTo>
                  <a:pt x="984484" y="25105"/>
                  <a:pt x="1053628" y="-25604"/>
                  <a:pt x="1008000" y="54244"/>
                </a:cubicBezTo>
                <a:cubicBezTo>
                  <a:pt x="1003379" y="62330"/>
                  <a:pt x="997667" y="69742"/>
                  <a:pt x="992501" y="77491"/>
                </a:cubicBezTo>
                <a:cubicBezTo>
                  <a:pt x="976373" y="142004"/>
                  <a:pt x="996011" y="78219"/>
                  <a:pt x="969254" y="131735"/>
                </a:cubicBezTo>
                <a:cubicBezTo>
                  <a:pt x="959894" y="150455"/>
                  <a:pt x="964515" y="163423"/>
                  <a:pt x="946006" y="178230"/>
                </a:cubicBezTo>
                <a:cubicBezTo>
                  <a:pt x="939628" y="183333"/>
                  <a:pt x="930508" y="183396"/>
                  <a:pt x="922759" y="185979"/>
                </a:cubicBezTo>
                <a:cubicBezTo>
                  <a:pt x="907261" y="183396"/>
                  <a:pt x="890058" y="185754"/>
                  <a:pt x="876264" y="178230"/>
                </a:cubicBezTo>
                <a:cubicBezTo>
                  <a:pt x="860229" y="169484"/>
                  <a:pt x="837518" y="139484"/>
                  <a:pt x="837518" y="139484"/>
                </a:cubicBezTo>
                <a:cubicBezTo>
                  <a:pt x="818041" y="81053"/>
                  <a:pt x="846580" y="150811"/>
                  <a:pt x="806522" y="100739"/>
                </a:cubicBezTo>
                <a:cubicBezTo>
                  <a:pt x="801419" y="94360"/>
                  <a:pt x="803875" y="83870"/>
                  <a:pt x="798772" y="77491"/>
                </a:cubicBezTo>
                <a:cubicBezTo>
                  <a:pt x="787847" y="63835"/>
                  <a:pt x="767592" y="59349"/>
                  <a:pt x="752278" y="54244"/>
                </a:cubicBezTo>
                <a:cubicBezTo>
                  <a:pt x="713007" y="14975"/>
                  <a:pt x="763830" y="61175"/>
                  <a:pt x="713532" y="30996"/>
                </a:cubicBezTo>
                <a:cubicBezTo>
                  <a:pt x="707267" y="27237"/>
                  <a:pt x="704298" y="19257"/>
                  <a:pt x="698033" y="15498"/>
                </a:cubicBezTo>
                <a:cubicBezTo>
                  <a:pt x="686118" y="8349"/>
                  <a:pt x="644374" y="1667"/>
                  <a:pt x="636040" y="0"/>
                </a:cubicBezTo>
                <a:cubicBezTo>
                  <a:pt x="620542" y="5166"/>
                  <a:pt x="603138" y="6436"/>
                  <a:pt x="589545" y="15498"/>
                </a:cubicBezTo>
                <a:cubicBezTo>
                  <a:pt x="581796" y="20664"/>
                  <a:pt x="574628" y="26831"/>
                  <a:pt x="566298" y="30996"/>
                </a:cubicBezTo>
                <a:cubicBezTo>
                  <a:pt x="558992" y="34649"/>
                  <a:pt x="550356" y="35093"/>
                  <a:pt x="543050" y="38746"/>
                </a:cubicBezTo>
                <a:cubicBezTo>
                  <a:pt x="534720" y="42911"/>
                  <a:pt x="528133" y="50079"/>
                  <a:pt x="519803" y="54244"/>
                </a:cubicBezTo>
                <a:cubicBezTo>
                  <a:pt x="487884" y="70203"/>
                  <a:pt x="506888" y="92990"/>
                  <a:pt x="504305" y="100739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632" name="Gruppieren 1631"/>
          <p:cNvGrpSpPr/>
          <p:nvPr/>
        </p:nvGrpSpPr>
        <p:grpSpPr>
          <a:xfrm>
            <a:off x="849349" y="2155060"/>
            <a:ext cx="541977" cy="691444"/>
            <a:chOff x="2411760" y="1929737"/>
            <a:chExt cx="541977" cy="691444"/>
          </a:xfrm>
        </p:grpSpPr>
        <p:pic>
          <p:nvPicPr>
            <p:cNvPr id="1633" name="Picture 6" descr="http://gurglewords.files.wordpress.com/2012/09/cow-carto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83174"/>
              <a:ext cx="258787" cy="33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4" name="Picture 6" descr="http://gurglewords.files.wordpress.com/2012/09/cow-carto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950" y="2203123"/>
              <a:ext cx="258787" cy="33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5" name="Picture 6" descr="http://gurglewords.files.wordpress.com/2012/09/cow-carto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163" y="1929737"/>
              <a:ext cx="258787" cy="33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6" name="Picture 10" descr="http://www.cartoon-clipart.com/cartoon_clipart_images/black_and_white_silhouette_of_a_moving_van_or_truck_0515-1005-2920-5720_SM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782">
            <a:off x="1373091" y="2124985"/>
            <a:ext cx="737638" cy="3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7" name="Grafik 16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49" y="3769036"/>
            <a:ext cx="283017" cy="398320"/>
          </a:xfrm>
          <a:prstGeom prst="rect">
            <a:avLst/>
          </a:prstGeom>
        </p:spPr>
      </p:pic>
      <p:pic>
        <p:nvPicPr>
          <p:cNvPr id="1638" name="Grafik 16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668" y="3563283"/>
            <a:ext cx="538459" cy="560215"/>
          </a:xfrm>
          <a:prstGeom prst="rect">
            <a:avLst/>
          </a:prstGeom>
        </p:spPr>
      </p:pic>
      <p:pic>
        <p:nvPicPr>
          <p:cNvPr id="1639" name="Grafik 16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21520">
            <a:off x="1350524" y="5270076"/>
            <a:ext cx="762328" cy="337839"/>
          </a:xfrm>
          <a:prstGeom prst="rect">
            <a:avLst/>
          </a:prstGeom>
        </p:spPr>
      </p:pic>
      <p:grpSp>
        <p:nvGrpSpPr>
          <p:cNvPr id="1640" name="Gruppieren 1639"/>
          <p:cNvGrpSpPr/>
          <p:nvPr/>
        </p:nvGrpSpPr>
        <p:grpSpPr>
          <a:xfrm>
            <a:off x="793157" y="4963305"/>
            <a:ext cx="479196" cy="440697"/>
            <a:chOff x="6210403" y="1715931"/>
            <a:chExt cx="479196" cy="440697"/>
          </a:xfrm>
        </p:grpSpPr>
        <p:pic>
          <p:nvPicPr>
            <p:cNvPr id="1641" name="Grafik 16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7810" y="1715931"/>
              <a:ext cx="148406" cy="339059"/>
            </a:xfrm>
            <a:prstGeom prst="rect">
              <a:avLst/>
            </a:prstGeom>
          </p:spPr>
        </p:pic>
        <p:pic>
          <p:nvPicPr>
            <p:cNvPr id="1642" name="Grafik 16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13184">
              <a:off x="6539671" y="1780320"/>
              <a:ext cx="149928" cy="342536"/>
            </a:xfrm>
            <a:prstGeom prst="rect">
              <a:avLst/>
            </a:prstGeom>
          </p:spPr>
        </p:pic>
        <p:pic>
          <p:nvPicPr>
            <p:cNvPr id="1643" name="Grafik 16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0403" y="1817569"/>
              <a:ext cx="148406" cy="339059"/>
            </a:xfrm>
            <a:prstGeom prst="rect">
              <a:avLst/>
            </a:prstGeom>
          </p:spPr>
        </p:pic>
      </p:grpSp>
      <p:grpSp>
        <p:nvGrpSpPr>
          <p:cNvPr id="1644" name="Gruppieren 1643"/>
          <p:cNvGrpSpPr/>
          <p:nvPr/>
        </p:nvGrpSpPr>
        <p:grpSpPr>
          <a:xfrm>
            <a:off x="489309" y="1673232"/>
            <a:ext cx="1800200" cy="1405027"/>
            <a:chOff x="2051720" y="1447909"/>
            <a:chExt cx="1800200" cy="1405027"/>
          </a:xfrm>
        </p:grpSpPr>
        <p:sp>
          <p:nvSpPr>
            <p:cNvPr id="1645" name="Ellipse 1644"/>
            <p:cNvSpPr/>
            <p:nvPr/>
          </p:nvSpPr>
          <p:spPr>
            <a:xfrm>
              <a:off x="2051720" y="1447909"/>
              <a:ext cx="1800200" cy="1405027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646" name="Gerader Verbinder 1645"/>
            <p:cNvCxnSpPr>
              <a:stCxn id="1645" idx="1"/>
              <a:endCxn id="1645" idx="5"/>
            </p:cNvCxnSpPr>
            <p:nvPr/>
          </p:nvCxnSpPr>
          <p:spPr>
            <a:xfrm>
              <a:off x="2315353" y="1653670"/>
              <a:ext cx="1272934" cy="993505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7" name="Gruppieren 1646"/>
          <p:cNvGrpSpPr/>
          <p:nvPr/>
        </p:nvGrpSpPr>
        <p:grpSpPr>
          <a:xfrm>
            <a:off x="752953" y="3384134"/>
            <a:ext cx="1233580" cy="1040125"/>
            <a:chOff x="2051720" y="1447909"/>
            <a:chExt cx="1800200" cy="1405027"/>
          </a:xfrm>
        </p:grpSpPr>
        <p:sp>
          <p:nvSpPr>
            <p:cNvPr id="1648" name="Ellipse 1647"/>
            <p:cNvSpPr/>
            <p:nvPr/>
          </p:nvSpPr>
          <p:spPr>
            <a:xfrm>
              <a:off x="2051720" y="1447909"/>
              <a:ext cx="1800200" cy="1405027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649" name="Gerader Verbinder 1648"/>
            <p:cNvCxnSpPr>
              <a:stCxn id="1648" idx="1"/>
              <a:endCxn id="1648" idx="5"/>
            </p:cNvCxnSpPr>
            <p:nvPr/>
          </p:nvCxnSpPr>
          <p:spPr>
            <a:xfrm>
              <a:off x="2315353" y="1653670"/>
              <a:ext cx="1272934" cy="993505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0" name="Gruppieren 1649"/>
          <p:cNvGrpSpPr/>
          <p:nvPr/>
        </p:nvGrpSpPr>
        <p:grpSpPr>
          <a:xfrm>
            <a:off x="450898" y="4732158"/>
            <a:ext cx="1800200" cy="1405027"/>
            <a:chOff x="2051720" y="1447909"/>
            <a:chExt cx="1800200" cy="1405027"/>
          </a:xfrm>
        </p:grpSpPr>
        <p:sp>
          <p:nvSpPr>
            <p:cNvPr id="1651" name="Ellipse 1650"/>
            <p:cNvSpPr/>
            <p:nvPr/>
          </p:nvSpPr>
          <p:spPr>
            <a:xfrm>
              <a:off x="2051720" y="1447909"/>
              <a:ext cx="1800200" cy="1405027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652" name="Gerader Verbinder 1651"/>
            <p:cNvCxnSpPr>
              <a:stCxn id="1651" idx="1"/>
              <a:endCxn id="1651" idx="5"/>
            </p:cNvCxnSpPr>
            <p:nvPr/>
          </p:nvCxnSpPr>
          <p:spPr>
            <a:xfrm>
              <a:off x="2315353" y="1653670"/>
              <a:ext cx="1272934" cy="993505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1" name="Gruppieren 1590"/>
          <p:cNvGrpSpPr/>
          <p:nvPr/>
        </p:nvGrpSpPr>
        <p:grpSpPr>
          <a:xfrm>
            <a:off x="6441552" y="2474503"/>
            <a:ext cx="468886" cy="392708"/>
            <a:chOff x="128144" y="2996952"/>
            <a:chExt cx="673304" cy="720080"/>
          </a:xfrm>
        </p:grpSpPr>
        <p:sp>
          <p:nvSpPr>
            <p:cNvPr id="1592" name="Trapezoid 1591"/>
            <p:cNvSpPr/>
            <p:nvPr/>
          </p:nvSpPr>
          <p:spPr>
            <a:xfrm>
              <a:off x="583142" y="2996952"/>
              <a:ext cx="218306" cy="720080"/>
            </a:xfrm>
            <a:prstGeom prst="trapezoid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3" name="Rechteck 1592"/>
            <p:cNvSpPr/>
            <p:nvPr/>
          </p:nvSpPr>
          <p:spPr>
            <a:xfrm>
              <a:off x="129940" y="3299113"/>
              <a:ext cx="432048" cy="41791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4" name="Rechtwinkliges Dreieck 1593"/>
            <p:cNvSpPr/>
            <p:nvPr/>
          </p:nvSpPr>
          <p:spPr>
            <a:xfrm flipH="1">
              <a:off x="128144" y="3083089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5" name="Rechtwinkliges Dreieck 1594"/>
            <p:cNvSpPr/>
            <p:nvPr/>
          </p:nvSpPr>
          <p:spPr>
            <a:xfrm flipH="1">
              <a:off x="360040" y="3084458"/>
              <a:ext cx="179512" cy="216024"/>
            </a:xfrm>
            <a:prstGeom prst="rtTriangl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6" name="Rechteck 1595"/>
            <p:cNvSpPr/>
            <p:nvPr/>
          </p:nvSpPr>
          <p:spPr>
            <a:xfrm>
              <a:off x="205801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7" name="Rechteck 1596"/>
            <p:cNvSpPr/>
            <p:nvPr/>
          </p:nvSpPr>
          <p:spPr>
            <a:xfrm>
              <a:off x="323528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8" name="Rechteck 1597"/>
            <p:cNvSpPr/>
            <p:nvPr/>
          </p:nvSpPr>
          <p:spPr>
            <a:xfrm>
              <a:off x="467544" y="3398004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9" name="Rechteck 1598"/>
            <p:cNvSpPr/>
            <p:nvPr/>
          </p:nvSpPr>
          <p:spPr>
            <a:xfrm>
              <a:off x="205801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0" name="Rechteck 1599"/>
            <p:cNvSpPr/>
            <p:nvPr/>
          </p:nvSpPr>
          <p:spPr>
            <a:xfrm>
              <a:off x="323528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1" name="Rechteck 1600"/>
            <p:cNvSpPr/>
            <p:nvPr/>
          </p:nvSpPr>
          <p:spPr>
            <a:xfrm>
              <a:off x="464502" y="3526522"/>
              <a:ext cx="45719" cy="720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3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6904" y="1977499"/>
            <a:ext cx="75374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" name="Textfeld 1627"/>
          <p:cNvSpPr txBox="1"/>
          <p:nvPr/>
        </p:nvSpPr>
        <p:spPr>
          <a:xfrm>
            <a:off x="3925813" y="1933697"/>
            <a:ext cx="262469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/>
              <a:t>Standstill</a:t>
            </a:r>
          </a:p>
        </p:txBody>
      </p:sp>
      <p:sp>
        <p:nvSpPr>
          <p:cNvPr id="1629" name="Rechteck 1628"/>
          <p:cNvSpPr/>
          <p:nvPr/>
        </p:nvSpPr>
        <p:spPr>
          <a:xfrm>
            <a:off x="2827175" y="5157192"/>
            <a:ext cx="6912768" cy="64807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31" name="Textfeld 1630"/>
          <p:cNvSpPr txBox="1"/>
          <p:nvPr/>
        </p:nvSpPr>
        <p:spPr>
          <a:xfrm>
            <a:off x="2849268" y="5147667"/>
            <a:ext cx="6912768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de-CH" sz="2400" b="1" dirty="0">
                <a:latin typeface="Arial" pitchFamily="34" charset="0"/>
                <a:cs typeface="Arial" pitchFamily="34" charset="0"/>
                <a:sym typeface="Wingdings 3"/>
              </a:rPr>
              <a:t>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</a:rPr>
              <a:t>Stop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</a:rPr>
              <a:t>spread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>
                <a:latin typeface="Arial" pitchFamily="34" charset="0"/>
                <a:cs typeface="Arial" pitchFamily="34" charset="0"/>
              </a:rPr>
              <a:t>virus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!</a:t>
            </a:r>
          </a:p>
        </p:txBody>
      </p:sp>
      <p:sp>
        <p:nvSpPr>
          <p:cNvPr id="1653" name="Ellipse 1652"/>
          <p:cNvSpPr/>
          <p:nvPr/>
        </p:nvSpPr>
        <p:spPr>
          <a:xfrm>
            <a:off x="5420861" y="3953255"/>
            <a:ext cx="120587" cy="101675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08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" grpId="0" animBg="1"/>
      <p:bldP spid="1628" grpId="0" animBg="1"/>
      <p:bldP spid="1629" grpId="0" animBg="1"/>
      <p:bldP spid="163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Microsoft Office PowerPoint</Application>
  <PresentationFormat>Breitbild</PresentationFormat>
  <Paragraphs>367</Paragraphs>
  <Slides>26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Wingdings</vt:lpstr>
      <vt:lpstr>Wingdings 3</vt:lpstr>
      <vt:lpstr>1_Office Theme</vt:lpstr>
      <vt:lpstr>Custom Design</vt:lpstr>
      <vt:lpstr>ORGANISATION OF RAW MILK COLLECTION DURING A FMD-OUTBREAK   </vt:lpstr>
      <vt:lpstr>Switzerland has a long and important tradition in dairy farming …</vt:lpstr>
      <vt:lpstr>The structures of the Swiss dairy market are complex and highly dynamic: </vt:lpstr>
      <vt:lpstr>New fmd milk collection concept in Switzerland </vt:lpstr>
      <vt:lpstr>New fmd milk collection concept in Switzerland </vt:lpstr>
      <vt:lpstr>New fmd milk collection concept in Switzerland </vt:lpstr>
      <vt:lpstr>New fmd milk collection concept in Switzerland </vt:lpstr>
      <vt:lpstr>First measures in case of a fmd outbreak… </vt:lpstr>
      <vt:lpstr>First measures in case of a fmd outbreak…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Basic principles of the new fmd milk collection concept :</vt:lpstr>
      <vt:lpstr>Basic principles of the new fmd milk collection concept :</vt:lpstr>
      <vt:lpstr>The structure of the new fmd milk collection concept 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Rumich, Nadia (AGAH)</dc:creator>
  <cp:lastModifiedBy>Tempelman Yuval BLV</cp:lastModifiedBy>
  <cp:revision>136</cp:revision>
  <dcterms:created xsi:type="dcterms:W3CDTF">2016-10-06T12:20:10Z</dcterms:created>
  <dcterms:modified xsi:type="dcterms:W3CDTF">2016-10-23T18:41:21Z</dcterms:modified>
</cp:coreProperties>
</file>