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8" r:id="rId2"/>
  </p:sldMasterIdLst>
  <p:notesMasterIdLst>
    <p:notesMasterId r:id="rId18"/>
  </p:notesMasterIdLst>
  <p:sldIdLst>
    <p:sldId id="261" r:id="rId3"/>
    <p:sldId id="262" r:id="rId4"/>
    <p:sldId id="260" r:id="rId5"/>
    <p:sldId id="263" r:id="rId6"/>
    <p:sldId id="264" r:id="rId7"/>
    <p:sldId id="265" r:id="rId8"/>
    <p:sldId id="267" r:id="rId9"/>
    <p:sldId id="268" r:id="rId10"/>
    <p:sldId id="271" r:id="rId11"/>
    <p:sldId id="272" r:id="rId12"/>
    <p:sldId id="275" r:id="rId13"/>
    <p:sldId id="277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FC53B-B6B4-4B8B-A8DB-B0DAC399973A}" type="datetimeFigureOut">
              <a:rPr lang="en-ZA" smtClean="0"/>
              <a:t>2016/10/18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39130-D0A1-4A1F-88E0-5D33000D9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376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DD63D7-99B4-4CD1-95F0-D53D2D0EAD7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4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6DFCE6-6951-40E7-BC3E-926BDFC69B5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8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5225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480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3"/>
            <a:ext cx="77579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33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6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9224" y="1104900"/>
            <a:ext cx="2543175" cy="5021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6350"/>
            <a:ext cx="7867650" cy="4849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1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93C3F-00CF-4E2E-B194-B5CDE9C59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20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866" y="1515968"/>
            <a:ext cx="10515600" cy="2852737"/>
          </a:xfrm>
        </p:spPr>
        <p:txBody>
          <a:bodyPr anchor="b"/>
          <a:lstStyle>
            <a:lvl1pPr algn="ctr">
              <a:defRPr sz="6000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- Author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2570" y="6230912"/>
            <a:ext cx="12169430" cy="62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0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0329-7CDF-47F9-BE58-D325D98B0FA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3B-37CB-41A6-81AE-FCF849B70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756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02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85" y="948178"/>
            <a:ext cx="10787276" cy="5706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5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051" y="166766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9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5497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4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3450"/>
            <a:ext cx="4011084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304925"/>
            <a:ext cx="64960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7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1438275"/>
            <a:ext cx="7199842" cy="328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051" y="8930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51" y="2222737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2D63-9156-46CE-85B0-4CC0C447771F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6A8-E80A-4C63-8A51-B1F95791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mailto:satkinson@wcs.org" TargetMode="Externa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94488"/>
            <a:ext cx="121920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dirty="0">
              <a:noFill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981200"/>
            <a:ext cx="7772400" cy="2514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b="1" dirty="0">
                <a:solidFill>
                  <a:srgbClr val="800000"/>
                </a:solidFill>
              </a:rPr>
              <a:t>Non-geographic approaches to FMD risk management</a:t>
            </a:r>
            <a:r>
              <a:rPr lang="en-ZA" altLang="en-US" sz="3200" dirty="0"/>
              <a:t> </a:t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2000" b="1" dirty="0">
                <a:solidFill>
                  <a:srgbClr val="800000"/>
                </a:solidFill>
              </a:rPr>
              <a:t>Gavin Thomson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br>
              <a:rPr lang="en-US" altLang="en-US" sz="3200" b="1" dirty="0">
                <a:solidFill>
                  <a:srgbClr val="002060"/>
                </a:solidFill>
              </a:rPr>
            </a:br>
            <a:r>
              <a:rPr lang="en-US" altLang="en-US" sz="1600" dirty="0">
                <a:solidFill>
                  <a:srgbClr val="800000"/>
                </a:solidFill>
              </a:rPr>
              <a:t>(gavin@tadscientific.co.za)</a:t>
            </a:r>
            <a:r>
              <a:rPr lang="en-US" altLang="en-US" b="1" dirty="0">
                <a:solidFill>
                  <a:srgbClr val="002060"/>
                </a:solidFill>
              </a:rPr>
              <a:t/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ZA" altLang="en-US" sz="2800" dirty="0">
                <a:solidFill>
                  <a:srgbClr val="002060"/>
                </a:solidFill>
              </a:rPr>
              <a:t> </a:t>
            </a:r>
            <a:r>
              <a:rPr lang="en-ZA" altLang="en-US" sz="3200" b="1" dirty="0">
                <a:solidFill>
                  <a:srgbClr val="002060"/>
                </a:solidFill>
              </a:rPr>
              <a:t/>
            </a:r>
            <a:br>
              <a:rPr lang="en-ZA" altLang="en-US" sz="3200" b="1" dirty="0">
                <a:solidFill>
                  <a:srgbClr val="002060"/>
                </a:solidFill>
              </a:rPr>
            </a:br>
            <a:r>
              <a:rPr lang="en-ZA" altLang="en-US" sz="2800" b="1" dirty="0">
                <a:solidFill>
                  <a:srgbClr val="002060"/>
                </a:solidFill>
              </a:rPr>
              <a:t/>
            </a:r>
            <a:br>
              <a:rPr lang="en-ZA" altLang="en-US" sz="2800" b="1" dirty="0">
                <a:solidFill>
                  <a:srgbClr val="002060"/>
                </a:solidFill>
              </a:rPr>
            </a:br>
            <a:endParaRPr lang="en-US" altLang="en-US" sz="2800" b="1" dirty="0">
              <a:solidFill>
                <a:srgbClr val="00206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53035" y="5410199"/>
            <a:ext cx="8165206" cy="41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ZA" sz="2000" b="1" dirty="0" err="1">
                <a:solidFill>
                  <a:schemeClr val="bg1"/>
                </a:solidFill>
                <a:latin typeface="+mj-lt"/>
              </a:rPr>
              <a:t>EuFMD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Commission – Open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599" y="6172200"/>
            <a:ext cx="472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ZA" dirty="0" err="1">
                <a:solidFill>
                  <a:schemeClr val="bg1"/>
                </a:solidFill>
                <a:latin typeface="+mj-lt"/>
              </a:rPr>
              <a:t>Cascais</a:t>
            </a:r>
            <a:r>
              <a:rPr lang="en-ZA" dirty="0">
                <a:solidFill>
                  <a:schemeClr val="bg1"/>
                </a:solidFill>
                <a:latin typeface="+mj-lt"/>
              </a:rPr>
              <a:t>, Portugal; 26 October 2016</a:t>
            </a:r>
          </a:p>
        </p:txBody>
      </p:sp>
      <p:pic>
        <p:nvPicPr>
          <p:cNvPr id="3078" name="Picture 5" descr="TADScientificA4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144" y="3899090"/>
            <a:ext cx="18065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up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0" y="4078309"/>
            <a:ext cx="3182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5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3250842" y="4045039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828800" y="3549205"/>
            <a:ext cx="1371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/>
          </a:p>
        </p:txBody>
      </p:sp>
      <p:sp>
        <p:nvSpPr>
          <p:cNvPr id="14" name="Rounded Rectangle 13"/>
          <p:cNvSpPr/>
          <p:nvPr/>
        </p:nvSpPr>
        <p:spPr>
          <a:xfrm>
            <a:off x="3568520" y="3562083"/>
            <a:ext cx="1371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/>
          </a:p>
        </p:txBody>
      </p:sp>
      <p:sp>
        <p:nvSpPr>
          <p:cNvPr id="15" name="Rounded Rectangle 14"/>
          <p:cNvSpPr/>
          <p:nvPr/>
        </p:nvSpPr>
        <p:spPr>
          <a:xfrm>
            <a:off x="5219164" y="3574963"/>
            <a:ext cx="1371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/>
          </a:p>
        </p:txBody>
      </p:sp>
      <p:sp>
        <p:nvSpPr>
          <p:cNvPr id="16" name="Rounded Rectangle 15"/>
          <p:cNvSpPr/>
          <p:nvPr/>
        </p:nvSpPr>
        <p:spPr>
          <a:xfrm>
            <a:off x="6934200" y="3574962"/>
            <a:ext cx="1371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/>
          </a:p>
        </p:txBody>
      </p:sp>
      <p:sp>
        <p:nvSpPr>
          <p:cNvPr id="17" name="Rounded Rectangle 16"/>
          <p:cNvSpPr/>
          <p:nvPr/>
        </p:nvSpPr>
        <p:spPr>
          <a:xfrm>
            <a:off x="8610604" y="3587840"/>
            <a:ext cx="1371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ZA" dirty="0" smtClean="0"/>
              <a:t>00</a:t>
            </a:r>
            <a:endParaRPr lang="en-ZA" dirty="0"/>
          </a:p>
        </p:txBody>
      </p:sp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1905000" y="3803561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latin typeface="Arial" panose="020B0604020202020204" pitchFamily="34" charset="0"/>
              </a:rPr>
              <a:t>ZR cattle producers</a:t>
            </a:r>
          </a:p>
        </p:txBody>
      </p:sp>
      <p:sp>
        <p:nvSpPr>
          <p:cNvPr id="13321" name="TextBox 18"/>
          <p:cNvSpPr txBox="1">
            <a:spLocks noChangeArrowheads="1"/>
          </p:cNvSpPr>
          <p:nvPr/>
        </p:nvSpPr>
        <p:spPr bwMode="auto">
          <a:xfrm>
            <a:off x="8686800" y="3639358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latin typeface="Arial" panose="020B0604020202020204" pitchFamily="34" charset="0"/>
              </a:rPr>
              <a:t>Cutting, packaging, storage &amp; dispatch</a:t>
            </a:r>
          </a:p>
        </p:txBody>
      </p:sp>
      <p:sp>
        <p:nvSpPr>
          <p:cNvPr id="13322" name="TextBox 19"/>
          <p:cNvSpPr txBox="1">
            <a:spLocks noChangeArrowheads="1"/>
          </p:cNvSpPr>
          <p:nvPr/>
        </p:nvSpPr>
        <p:spPr bwMode="auto">
          <a:xfrm>
            <a:off x="7010400" y="390552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latin typeface="Arial" panose="020B0604020202020204" pitchFamily="34" charset="0"/>
              </a:rPr>
              <a:t>Abattoir</a:t>
            </a:r>
          </a:p>
        </p:txBody>
      </p:sp>
      <p:sp>
        <p:nvSpPr>
          <p:cNvPr id="13323" name="TextBox 20"/>
          <p:cNvSpPr txBox="1">
            <a:spLocks noChangeArrowheads="1"/>
          </p:cNvSpPr>
          <p:nvPr/>
        </p:nvSpPr>
        <p:spPr bwMode="auto">
          <a:xfrm>
            <a:off x="5334000" y="3918403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latin typeface="Arial" panose="020B0604020202020204" pitchFamily="34" charset="0"/>
              </a:rPr>
              <a:t>Quarantine</a:t>
            </a:r>
          </a:p>
        </p:txBody>
      </p:sp>
      <p:sp>
        <p:nvSpPr>
          <p:cNvPr id="13324" name="TextBox 22"/>
          <p:cNvSpPr txBox="1">
            <a:spLocks noChangeArrowheads="1"/>
          </p:cNvSpPr>
          <p:nvPr/>
        </p:nvSpPr>
        <p:spPr bwMode="auto">
          <a:xfrm>
            <a:off x="3657600" y="381644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latin typeface="Arial" panose="020B0604020202020204" pitchFamily="34" charset="0"/>
              </a:rPr>
              <a:t>Transport to QS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953000" y="404504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29402" y="4045039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31558" y="4045041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05000" y="2420156"/>
            <a:ext cx="8077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/>
          </a:p>
        </p:txBody>
      </p:sp>
      <p:sp>
        <p:nvSpPr>
          <p:cNvPr id="13329" name="TextBox 29"/>
          <p:cNvSpPr txBox="1">
            <a:spLocks noChangeArrowheads="1"/>
          </p:cNvSpPr>
          <p:nvPr/>
        </p:nvSpPr>
        <p:spPr bwMode="auto">
          <a:xfrm>
            <a:off x="1967247" y="2496359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latin typeface="Arial" panose="020B0604020202020204" pitchFamily="34" charset="0"/>
              </a:rPr>
              <a:t>Suppliers – feed, drugs, finance, MP</a:t>
            </a:r>
          </a:p>
        </p:txBody>
      </p:sp>
      <p:sp>
        <p:nvSpPr>
          <p:cNvPr id="13330" name="TextBox 31"/>
          <p:cNvSpPr txBox="1">
            <a:spLocks noChangeArrowheads="1"/>
          </p:cNvSpPr>
          <p:nvPr/>
        </p:nvSpPr>
        <p:spPr bwMode="auto">
          <a:xfrm>
            <a:off x="3505200" y="2597243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latin typeface="Arial" panose="020B0604020202020204" pitchFamily="34" charset="0"/>
              </a:rPr>
              <a:t>Drovers, transporters</a:t>
            </a:r>
          </a:p>
        </p:txBody>
      </p:sp>
      <p:sp>
        <p:nvSpPr>
          <p:cNvPr id="13331" name="TextBox 32"/>
          <p:cNvSpPr txBox="1">
            <a:spLocks noChangeArrowheads="1"/>
          </p:cNvSpPr>
          <p:nvPr/>
        </p:nvSpPr>
        <p:spPr bwMode="auto">
          <a:xfrm>
            <a:off x="5257800" y="250924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latin typeface="Arial" panose="020B0604020202020204" pitchFamily="34" charset="0"/>
              </a:rPr>
              <a:t>Veterinary Services, cattle minders</a:t>
            </a:r>
          </a:p>
        </p:txBody>
      </p:sp>
      <p:sp>
        <p:nvSpPr>
          <p:cNvPr id="13332" name="TextBox 34"/>
          <p:cNvSpPr txBox="1">
            <a:spLocks noChangeArrowheads="1"/>
          </p:cNvSpPr>
          <p:nvPr/>
        </p:nvSpPr>
        <p:spPr bwMode="auto">
          <a:xfrm>
            <a:off x="6858000" y="2420158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 err="1">
                <a:latin typeface="Arial" panose="020B0604020202020204" pitchFamily="34" charset="0"/>
              </a:rPr>
              <a:t>MeatCo</a:t>
            </a:r>
            <a:r>
              <a:rPr lang="en-ZA" altLang="en-US" sz="1200" dirty="0">
                <a:latin typeface="Arial" panose="020B0604020202020204" pitchFamily="34" charset="0"/>
              </a:rPr>
              <a:t> plant, workers, admin  &amp; suppliers; Vet Services</a:t>
            </a:r>
          </a:p>
        </p:txBody>
      </p:sp>
      <p:sp>
        <p:nvSpPr>
          <p:cNvPr id="13333" name="TextBox 35"/>
          <p:cNvSpPr txBox="1">
            <a:spLocks noChangeArrowheads="1"/>
          </p:cNvSpPr>
          <p:nvPr/>
        </p:nvSpPr>
        <p:spPr bwMode="auto">
          <a:xfrm>
            <a:off x="8585914" y="2471675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 err="1">
                <a:latin typeface="Arial" panose="020B0604020202020204" pitchFamily="34" charset="0"/>
              </a:rPr>
              <a:t>MeatCo</a:t>
            </a:r>
            <a:r>
              <a:rPr lang="en-ZA" altLang="en-US" sz="1200" dirty="0">
                <a:latin typeface="Arial" panose="020B0604020202020204" pitchFamily="34" charset="0"/>
              </a:rPr>
              <a:t> plant, workers, admin , &amp; suppliers; Vet Services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14600" y="3245477"/>
            <a:ext cx="0" cy="30480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267200" y="3245477"/>
            <a:ext cx="0" cy="30480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43600" y="3258354"/>
            <a:ext cx="0" cy="30480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620000" y="3271236"/>
            <a:ext cx="0" cy="30480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296400" y="3284113"/>
            <a:ext cx="0" cy="30480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9" name="TextBox 43"/>
          <p:cNvSpPr txBox="1">
            <a:spLocks noChangeArrowheads="1"/>
          </p:cNvSpPr>
          <p:nvPr/>
        </p:nvSpPr>
        <p:spPr bwMode="auto">
          <a:xfrm>
            <a:off x="4953000" y="183524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800" i="1" dirty="0">
                <a:latin typeface="Arial" panose="020B0604020202020204" pitchFamily="34" charset="0"/>
              </a:rPr>
              <a:t>Inputs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9296400" y="4489362"/>
            <a:ext cx="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1" name="TextBox 55"/>
          <p:cNvSpPr txBox="1">
            <a:spLocks noChangeArrowheads="1"/>
          </p:cNvSpPr>
          <p:nvPr/>
        </p:nvSpPr>
        <p:spPr bwMode="auto">
          <a:xfrm>
            <a:off x="8534400" y="5123646"/>
            <a:ext cx="1600200" cy="954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ZA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Boxed chilled &amp; frozen cuts of deboned beef for export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9532" y="1050703"/>
            <a:ext cx="9170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ZA" sz="3200" b="1" dirty="0">
                <a:solidFill>
                  <a:srgbClr val="002060"/>
                </a:solidFill>
              </a:rPr>
              <a:t>The Zambezi Region (Namibia) beef value chain</a:t>
            </a:r>
          </a:p>
        </p:txBody>
      </p:sp>
      <p:pic>
        <p:nvPicPr>
          <p:cNvPr id="133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85387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6" y="4820997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4885389"/>
            <a:ext cx="12303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4808117"/>
            <a:ext cx="138271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67000" y="5987585"/>
            <a:ext cx="548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1800" dirty="0">
                <a:latin typeface="Arial" panose="020B0604020202020204" pitchFamily="34" charset="0"/>
              </a:rPr>
              <a:t>Very simple value chain</a:t>
            </a:r>
          </a:p>
        </p:txBody>
      </p:sp>
    </p:spTree>
    <p:extLst>
      <p:ext uri="{BB962C8B-B14F-4D97-AF65-F5344CB8AC3E}">
        <p14:creationId xmlns:p14="http://schemas.microsoft.com/office/powerpoint/2010/main" val="21418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71528" y="786817"/>
            <a:ext cx="10091671" cy="92392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ZA" altLang="en-US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Integrated FMD &amp; FS risk management in the ZR pilot project </a:t>
            </a:r>
            <a:r>
              <a:rPr lang="en-ZA" altLang="en-US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923925"/>
            <a:ext cx="838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ZA" altLang="en-US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Macintosh HD:Users:Atkinson:Documents:Absolute:1 Absolute WCS:Consultant reports:TAD Sci:2014:5. Guideline for business ventures:4. FInal for printing:Tad Scientific Diagram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17" y="1591617"/>
            <a:ext cx="7162799" cy="5257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FAA26D3D-D897-4be2-8F04-BA451C77F1D7}"/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104550" y="3733799"/>
            <a:ext cx="85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dirty="0">
                <a:solidFill>
                  <a:srgbClr val="C00000"/>
                </a:solidFill>
              </a:rPr>
              <a:t>CCPs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8654604" y="3103812"/>
            <a:ext cx="1501462" cy="6809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1"/>
          </p:cNvCxnSpPr>
          <p:nvPr/>
        </p:nvCxnSpPr>
        <p:spPr>
          <a:xfrm flipH="1" flipV="1">
            <a:off x="8458200" y="3686759"/>
            <a:ext cx="1646350" cy="2317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>
            <a:off x="8458200" y="3918465"/>
            <a:ext cx="1646350" cy="44926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525814" y="4026393"/>
            <a:ext cx="1630252" cy="111227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69384" y="874688"/>
            <a:ext cx="6515100" cy="693738"/>
          </a:xfrm>
        </p:spPr>
        <p:txBody>
          <a:bodyPr/>
          <a:lstStyle/>
          <a:p>
            <a:pPr algn="l">
              <a:defRPr/>
            </a:pPr>
            <a:r>
              <a:rPr lang="en-ZA" altLang="en-US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Proof of efficacy</a:t>
            </a:r>
            <a:r>
              <a:rPr lang="en-ZA" altLang="en-US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ZA" altLang="en-US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789" y="1687136"/>
            <a:ext cx="9633400" cy="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800000"/>
                </a:solidFill>
                <a:cs typeface="Arial" panose="020B0604020202020204" pitchFamily="34" charset="0"/>
              </a:rPr>
              <a:t>A quantitative stochastic risk assessment that calculated the number of potential FMD outbreaks in a country importing such deboned beef that would occur when simulated over a million year period (Fosgate et al., in preparation)</a:t>
            </a:r>
          </a:p>
        </p:txBody>
      </p:sp>
      <p:pic>
        <p:nvPicPr>
          <p:cNvPr id="15364" name="Picture 3" descr="MCA trimmings sensi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15" y="2442695"/>
            <a:ext cx="4044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789" y="2770350"/>
            <a:ext cx="65295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800000"/>
                </a:solidFill>
                <a:cs typeface="Arial" panose="020B0604020202020204" pitchFamily="34" charset="0"/>
              </a:rPr>
              <a:t>Average risk varied between beef ‘cuts’ (depending primarily on likelihood of lymph node contamination): &lt;1:10</a:t>
            </a:r>
            <a:r>
              <a:rPr lang="en-ZA" altLang="en-US" baseline="30000" dirty="0">
                <a:solidFill>
                  <a:srgbClr val="800000"/>
                </a:solidFill>
                <a:cs typeface="Arial" panose="020B0604020202020204" pitchFamily="34" charset="0"/>
              </a:rPr>
              <a:t>6</a:t>
            </a:r>
            <a:r>
              <a:rPr lang="en-ZA" altLang="en-US" dirty="0">
                <a:solidFill>
                  <a:srgbClr val="800000"/>
                </a:solidFill>
                <a:cs typeface="Arial" panose="020B0604020202020204" pitchFamily="34" charset="0"/>
              </a:rPr>
              <a:t> for 7/19 cuts assessed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800000"/>
                </a:solidFill>
                <a:cs typeface="Arial" panose="020B0604020202020204" pitchFamily="34" charset="0"/>
              </a:rPr>
              <a:t>Sensitivity analysis conducted on 37 factors that potentially affect the risk of beef produced by this value chain</a:t>
            </a:r>
          </a:p>
          <a:p>
            <a:pPr>
              <a:defRPr/>
            </a:pPr>
            <a:endParaRPr lang="en-ZA" altLang="en-US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ZA" altLang="en-US" dirty="0">
                <a:solidFill>
                  <a:srgbClr val="800000"/>
                </a:solidFill>
                <a:cs typeface="Arial" panose="020B0604020202020204" pitchFamily="34" charset="0"/>
              </a:rPr>
              <a:t>Surprising findings provided by SA: some of the effects predicted were counter-intuitive</a:t>
            </a:r>
          </a:p>
          <a:p>
            <a:pPr eaLnBrk="1" hangingPunct="1">
              <a:defRPr/>
            </a:pPr>
            <a:r>
              <a:rPr lang="en-ZA" altLang="en-US" sz="1600" dirty="0">
                <a:solidFill>
                  <a:srgbClr val="800000"/>
                </a:solidFill>
                <a:cs typeface="Arial" panose="020B0604020202020204" pitchFamily="34" charset="0"/>
              </a:rPr>
              <a:t>     - shows determination of risk needs to be   founded on more than ‘expert opinion’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3081" y="5161211"/>
            <a:ext cx="3864733" cy="98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1400" dirty="0">
                <a:solidFill>
                  <a:srgbClr val="002060"/>
                </a:solidFill>
              </a:rPr>
              <a:t>Sensitivity analysis to determine correlation between the predicted risk of FMD outbreaks into an importing country with stochastic elements of the model</a:t>
            </a:r>
            <a:r>
              <a:rPr lang="en-ZA" sz="105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726" y="5554080"/>
            <a:ext cx="7373487" cy="652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dirty="0">
                <a:solidFill>
                  <a:srgbClr val="800000"/>
                </a:solidFill>
              </a:rPr>
              <a:t>For example, </a:t>
            </a:r>
            <a:r>
              <a:rPr lang="en-ZA" i="1" dirty="0">
                <a:solidFill>
                  <a:srgbClr val="800000"/>
                </a:solidFill>
              </a:rPr>
              <a:t>ante-</a:t>
            </a:r>
            <a:r>
              <a:rPr lang="en-ZA" dirty="0">
                <a:solidFill>
                  <a:srgbClr val="800000"/>
                </a:solidFill>
              </a:rPr>
              <a:t> &amp; </a:t>
            </a:r>
            <a:r>
              <a:rPr lang="en-ZA" i="1" dirty="0">
                <a:solidFill>
                  <a:srgbClr val="800000"/>
                </a:solidFill>
              </a:rPr>
              <a:t>post-mortem</a:t>
            </a:r>
            <a:r>
              <a:rPr lang="en-ZA" dirty="0">
                <a:solidFill>
                  <a:srgbClr val="800000"/>
                </a:solidFill>
              </a:rPr>
              <a:t> inspection at abattoir predicted </a:t>
            </a:r>
            <a:r>
              <a:rPr lang="en-ZA" u="sng" dirty="0">
                <a:solidFill>
                  <a:srgbClr val="800000"/>
                </a:solidFill>
              </a:rPr>
              <a:t>not</a:t>
            </a:r>
            <a:r>
              <a:rPr lang="en-ZA" dirty="0">
                <a:solidFill>
                  <a:srgbClr val="800000"/>
                </a:solidFill>
              </a:rPr>
              <a:t> to provide significant risk reduction (due to potential sub-clinical infection)</a:t>
            </a:r>
          </a:p>
        </p:txBody>
      </p:sp>
    </p:spTree>
    <p:extLst>
      <p:ext uri="{BB962C8B-B14F-4D97-AF65-F5344CB8AC3E}">
        <p14:creationId xmlns:p14="http://schemas.microsoft.com/office/powerpoint/2010/main" val="19790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1972" y="942952"/>
            <a:ext cx="7372350" cy="693737"/>
          </a:xfrm>
        </p:spPr>
        <p:txBody>
          <a:bodyPr/>
          <a:lstStyle/>
          <a:p>
            <a:pPr algn="l">
              <a:defRPr/>
            </a:pPr>
            <a:r>
              <a:rPr lang="en-ZA" altLang="en-US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Relevance to Article 8.8.22 of OIE’s TAHC</a:t>
            </a:r>
            <a:r>
              <a:rPr lang="en-ZA" altLang="en-US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ZA" altLang="en-US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727" y="2791493"/>
            <a:ext cx="104705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800000"/>
                </a:solidFill>
                <a:cs typeface="Arial" panose="020B0604020202020204" pitchFamily="34" charset="0"/>
              </a:rPr>
              <a:t>Model used to assess the technical foundation of this article considering the two alternatives to clause 1.c (i.e. with or without quarantine) introduced in 2015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ZA" altLang="en-US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800000"/>
                </a:solidFill>
                <a:cs typeface="Arial" panose="020B0604020202020204" pitchFamily="34" charset="0"/>
              </a:rPr>
              <a:t>When the quarantine option of the current Article adopted, 7/19 beef cuts produced in the ZR represent an average risk-level ≤1: 10</a:t>
            </a:r>
            <a:r>
              <a:rPr lang="en-ZA" altLang="en-US" baseline="30000" dirty="0">
                <a:solidFill>
                  <a:srgbClr val="800000"/>
                </a:solidFill>
                <a:cs typeface="Arial" panose="020B0604020202020204" pitchFamily="34" charset="0"/>
              </a:rPr>
              <a:t>6 </a:t>
            </a:r>
            <a:endParaRPr lang="en-ZA" altLang="en-US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ZA" altLang="en-US" baseline="30000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ZA" altLang="en-US" i="1" dirty="0">
                <a:solidFill>
                  <a:srgbClr val="800000"/>
                </a:solidFill>
                <a:cs typeface="Arial" panose="020B0604020202020204" pitchFamily="34" charset="0"/>
              </a:rPr>
              <a:t>Therefore the approach adopted by the pilot project is (1) acceptably safe for these 7 cuts, (2) accords with a generally accepted safety level and (3) complies with requirements of the relevant international standard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ZA" altLang="en-US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800000"/>
                </a:solidFill>
                <a:cs typeface="Arial" panose="020B0604020202020204" pitchFamily="34" charset="0"/>
              </a:rPr>
              <a:t>Consequently a sound system exists by which commercial beef production in and around TFCAs in southern Africa and wildlife conservation can be accommodated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307" y="1906073"/>
            <a:ext cx="1050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960000"/>
                </a:solidFill>
              </a:rPr>
              <a:t>Article covers international trade in beef derived from cattle &amp; domestic buffalo produced in areas not free of FMD but in which there is an official FMD control policy</a:t>
            </a:r>
            <a:endParaRPr lang="en-ZA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927" y="1279301"/>
            <a:ext cx="10670056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3200" b="1" dirty="0">
                <a:solidFill>
                  <a:srgbClr val="002060"/>
                </a:solidFill>
                <a:latin typeface="+mj-lt"/>
              </a:rPr>
              <a:t>Conclusion</a:t>
            </a:r>
          </a:p>
          <a:p>
            <a:pPr>
              <a:defRPr/>
            </a:pPr>
            <a:endParaRPr lang="en-ZA" sz="3200" b="1" dirty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endParaRPr lang="en-ZA" sz="15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ZA" sz="1500" b="1" dirty="0">
                <a:solidFill>
                  <a:srgbClr val="002060"/>
                </a:solidFill>
              </a:rPr>
              <a:t>        </a:t>
            </a:r>
            <a:r>
              <a:rPr lang="en-ZA" sz="2000" dirty="0">
                <a:solidFill>
                  <a:srgbClr val="800000"/>
                </a:solidFill>
              </a:rPr>
              <a:t>This represents progress towards resolution of a southern African </a:t>
            </a:r>
            <a:r>
              <a:rPr lang="en-ZA" sz="2000" dirty="0" smtClean="0">
                <a:solidFill>
                  <a:srgbClr val="800000"/>
                </a:solidFill>
              </a:rPr>
              <a:t>conundrum </a:t>
            </a:r>
            <a:r>
              <a:rPr lang="en-ZA" sz="2000" dirty="0">
                <a:solidFill>
                  <a:srgbClr val="800000"/>
                </a:solidFill>
              </a:rPr>
              <a:t>dating back more </a:t>
            </a:r>
            <a:r>
              <a:rPr lang="en-ZA" sz="2000" dirty="0" smtClean="0">
                <a:solidFill>
                  <a:srgbClr val="800000"/>
                </a:solidFill>
              </a:rPr>
              <a:t>	than </a:t>
            </a:r>
            <a:r>
              <a:rPr lang="en-ZA" sz="2000" dirty="0">
                <a:solidFill>
                  <a:srgbClr val="800000"/>
                </a:solidFill>
              </a:rPr>
              <a:t>50 years</a:t>
            </a:r>
          </a:p>
          <a:p>
            <a:pPr>
              <a:defRPr/>
            </a:pPr>
            <a:endParaRPr lang="en-ZA" sz="2000" dirty="0" smtClean="0">
              <a:solidFill>
                <a:srgbClr val="800000"/>
              </a:solidFill>
            </a:endParaRPr>
          </a:p>
          <a:p>
            <a:pPr>
              <a:defRPr/>
            </a:pPr>
            <a:endParaRPr lang="en-ZA" sz="2000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ZA" sz="2000" dirty="0">
                <a:solidFill>
                  <a:srgbClr val="800000"/>
                </a:solidFill>
              </a:rPr>
              <a:t>        Further pilot projects initiated or planned </a:t>
            </a:r>
            <a:r>
              <a:rPr lang="en-ZA" sz="2000" dirty="0" smtClean="0">
                <a:solidFill>
                  <a:srgbClr val="800000"/>
                </a:solidFill>
              </a:rPr>
              <a:t>…… (circumstances can vary remarkably between </a:t>
            </a:r>
            <a:r>
              <a:rPr lang="en-ZA" sz="2000" dirty="0">
                <a:solidFill>
                  <a:srgbClr val="800000"/>
                </a:solidFill>
              </a:rPr>
              <a:t>	</a:t>
            </a:r>
            <a:r>
              <a:rPr lang="en-ZA" sz="2000" dirty="0" smtClean="0">
                <a:solidFill>
                  <a:srgbClr val="800000"/>
                </a:solidFill>
              </a:rPr>
              <a:t>locations) </a:t>
            </a:r>
            <a:endParaRPr lang="en-ZA" sz="2000" dirty="0">
              <a:solidFill>
                <a:srgbClr val="800000"/>
              </a:solidFill>
            </a:endParaRPr>
          </a:p>
          <a:p>
            <a:pPr>
              <a:defRPr/>
            </a:pPr>
            <a:endParaRPr lang="en-ZA" sz="2000" dirty="0" smtClean="0">
              <a:solidFill>
                <a:srgbClr val="800000"/>
              </a:solidFill>
            </a:endParaRPr>
          </a:p>
          <a:p>
            <a:pPr>
              <a:defRPr/>
            </a:pPr>
            <a:endParaRPr lang="en-ZA" sz="2000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ZA" sz="2000" dirty="0">
                <a:solidFill>
                  <a:srgbClr val="800000"/>
                </a:solidFill>
              </a:rPr>
              <a:t>        Interestingly, other parts of the world are now interested in this 	approach ….</a:t>
            </a:r>
          </a:p>
        </p:txBody>
      </p:sp>
    </p:spTree>
    <p:extLst>
      <p:ext uri="{BB962C8B-B14F-4D97-AF65-F5344CB8AC3E}">
        <p14:creationId xmlns:p14="http://schemas.microsoft.com/office/powerpoint/2010/main" val="21803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6795" y="950892"/>
            <a:ext cx="8229600" cy="762000"/>
          </a:xfrm>
        </p:spPr>
        <p:txBody>
          <a:bodyPr/>
          <a:lstStyle/>
          <a:p>
            <a:pPr algn="l"/>
            <a:r>
              <a:rPr lang="en-ZA" altLang="en-US" sz="3200" b="1" dirty="0">
                <a:solidFill>
                  <a:srgbClr val="002060"/>
                </a:solidFill>
              </a:rPr>
              <a:t>The team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476517" y="1712887"/>
            <a:ext cx="6478073" cy="50292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altLang="en-US" sz="1600" dirty="0" smtClean="0">
                <a:solidFill>
                  <a:srgbClr val="800000"/>
                </a:solidFill>
              </a:rPr>
              <a:t>Susanne </a:t>
            </a:r>
            <a:r>
              <a:rPr lang="en-ZA" altLang="en-US" sz="1600" dirty="0">
                <a:solidFill>
                  <a:srgbClr val="800000"/>
                </a:solidFill>
              </a:rPr>
              <a:t>Thalwitzer, Alexander Toto &amp; Paul Strydom</a:t>
            </a:r>
          </a:p>
          <a:p>
            <a:pPr lvl="1"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Meat Board, Namibia</a:t>
            </a:r>
          </a:p>
          <a:p>
            <a:pPr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Obed Kaatura &amp; Berry Manda</a:t>
            </a:r>
          </a:p>
          <a:p>
            <a:pPr lvl="1">
              <a:defRPr/>
            </a:pPr>
            <a:r>
              <a:rPr lang="en-ZA" altLang="en-US" sz="1600" dirty="0" err="1">
                <a:solidFill>
                  <a:srgbClr val="800000"/>
                </a:solidFill>
              </a:rPr>
              <a:t>MeatCo</a:t>
            </a:r>
            <a:r>
              <a:rPr lang="en-ZA" altLang="en-US" sz="1600" dirty="0">
                <a:solidFill>
                  <a:srgbClr val="800000"/>
                </a:solidFill>
              </a:rPr>
              <a:t>, Namibia</a:t>
            </a:r>
          </a:p>
          <a:p>
            <a:pPr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Mark Atkinson, Steve Osofsky &amp; Shirley Atkinson</a:t>
            </a:r>
          </a:p>
          <a:p>
            <a:pPr lvl="1"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AHEAD Program of Wildlife Conservation Society</a:t>
            </a:r>
          </a:p>
          <a:p>
            <a:pPr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Geoff Fosgate</a:t>
            </a:r>
          </a:p>
          <a:p>
            <a:pPr lvl="1"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University of Pretoria</a:t>
            </a:r>
          </a:p>
          <a:p>
            <a:pPr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Alec Bishi &amp; Frank </a:t>
            </a:r>
            <a:r>
              <a:rPr lang="en-ZA" altLang="en-US" sz="1600" dirty="0" err="1">
                <a:solidFill>
                  <a:srgbClr val="800000"/>
                </a:solidFill>
              </a:rPr>
              <a:t>Chitate</a:t>
            </a:r>
            <a:endParaRPr lang="en-ZA" altLang="en-US" sz="1600" dirty="0">
              <a:solidFill>
                <a:srgbClr val="800000"/>
              </a:solidFill>
            </a:endParaRPr>
          </a:p>
          <a:p>
            <a:pPr lvl="1"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DVS, Namibia</a:t>
            </a:r>
          </a:p>
          <a:p>
            <a:pPr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Jacques van Rooyen</a:t>
            </a:r>
          </a:p>
          <a:p>
            <a:pPr lvl="1"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University of Pretoria</a:t>
            </a:r>
          </a:p>
          <a:p>
            <a:pPr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Alberto Mancuso</a:t>
            </a:r>
          </a:p>
          <a:p>
            <a:pPr lvl="1">
              <a:defRPr/>
            </a:pPr>
            <a:r>
              <a:rPr lang="en-ZA" altLang="en-US" sz="1600" dirty="0" err="1">
                <a:solidFill>
                  <a:srgbClr val="800000"/>
                </a:solidFill>
              </a:rPr>
              <a:t>Insituto</a:t>
            </a:r>
            <a:r>
              <a:rPr lang="en-ZA" altLang="en-US" sz="1600" dirty="0">
                <a:solidFill>
                  <a:srgbClr val="800000"/>
                </a:solidFill>
              </a:rPr>
              <a:t> G </a:t>
            </a:r>
            <a:r>
              <a:rPr lang="en-ZA" altLang="en-US" sz="1600" dirty="0" err="1">
                <a:solidFill>
                  <a:srgbClr val="800000"/>
                </a:solidFill>
              </a:rPr>
              <a:t>Caporale</a:t>
            </a:r>
            <a:r>
              <a:rPr lang="en-ZA" altLang="en-US" sz="1600" dirty="0">
                <a:solidFill>
                  <a:srgbClr val="800000"/>
                </a:solidFill>
              </a:rPr>
              <a:t>, </a:t>
            </a:r>
            <a:r>
              <a:rPr lang="en-ZA" altLang="en-US" sz="1600" dirty="0" err="1">
                <a:solidFill>
                  <a:srgbClr val="800000"/>
                </a:solidFill>
              </a:rPr>
              <a:t>Teramo</a:t>
            </a:r>
            <a:r>
              <a:rPr lang="en-ZA" altLang="en-US" sz="1600" dirty="0">
                <a:solidFill>
                  <a:srgbClr val="800000"/>
                </a:solidFill>
              </a:rPr>
              <a:t>, </a:t>
            </a:r>
            <a:r>
              <a:rPr lang="en-ZA" altLang="en-US" sz="1600" dirty="0" smtClean="0">
                <a:solidFill>
                  <a:srgbClr val="800000"/>
                </a:solidFill>
              </a:rPr>
              <a:t>Italy</a:t>
            </a:r>
          </a:p>
          <a:p>
            <a:pPr>
              <a:defRPr/>
            </a:pPr>
            <a:r>
              <a:rPr lang="en-ZA" altLang="en-US" sz="1600" dirty="0" smtClean="0">
                <a:solidFill>
                  <a:srgbClr val="800000"/>
                </a:solidFill>
              </a:rPr>
              <a:t>Mary-Louise Penrith &amp; Gavin Thomson</a:t>
            </a:r>
            <a:endParaRPr lang="en-ZA" altLang="en-US" sz="1600" dirty="0">
              <a:solidFill>
                <a:srgbClr val="800000"/>
              </a:solidFill>
            </a:endParaRPr>
          </a:p>
          <a:p>
            <a:pPr lvl="1"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TAD Scientific &amp; University of Pretoria</a:t>
            </a:r>
          </a:p>
          <a:p>
            <a:pPr marL="0" indent="0">
              <a:buNone/>
              <a:defRPr/>
            </a:pPr>
            <a:endParaRPr lang="en-ZA" altLang="en-US" sz="1600" dirty="0">
              <a:solidFill>
                <a:srgbClr val="800000"/>
              </a:solidFill>
            </a:endParaRPr>
          </a:p>
          <a:p>
            <a:pPr marL="0" indent="0">
              <a:buNone/>
              <a:defRPr/>
            </a:pPr>
            <a:endParaRPr lang="en-ZA" altLang="en-US" sz="1600" dirty="0">
              <a:solidFill>
                <a:srgbClr val="800000"/>
              </a:solidFill>
            </a:endParaRPr>
          </a:p>
          <a:p>
            <a:pPr>
              <a:defRPr/>
            </a:pPr>
            <a:endParaRPr lang="en-ZA" altLang="en-US" sz="1600" dirty="0">
              <a:solidFill>
                <a:srgbClr val="800000"/>
              </a:solidFill>
            </a:endParaRPr>
          </a:p>
          <a:p>
            <a:pPr marL="457200" lvl="1" indent="0">
              <a:buNone/>
              <a:defRPr/>
            </a:pPr>
            <a:endParaRPr lang="en-ZA" altLang="en-US" sz="1600" dirty="0">
              <a:solidFill>
                <a:srgbClr val="800000"/>
              </a:solidFill>
            </a:endParaRPr>
          </a:p>
          <a:p>
            <a:pPr marL="457200" lvl="1" indent="0">
              <a:buNone/>
              <a:defRPr/>
            </a:pPr>
            <a:r>
              <a:rPr lang="en-ZA" altLang="en-US" sz="1600" dirty="0">
                <a:solidFill>
                  <a:srgbClr val="800000"/>
                </a:solidFill>
              </a:rPr>
              <a:t>	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ZA" altLang="en-US" sz="1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8985" y="1649369"/>
            <a:ext cx="423714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ZA" altLang="en-US" sz="2000" b="1" dirty="0">
                <a:solidFill>
                  <a:srgbClr val="002060"/>
                </a:solidFill>
              </a:rPr>
              <a:t>Financial &amp; institutional support</a:t>
            </a:r>
            <a:r>
              <a:rPr lang="en-ZA" altLang="en-US" sz="2000" dirty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en-ZA" alt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002060"/>
                </a:solidFill>
              </a:rPr>
              <a:t>Millennium Challenge Account Namibia (MCC – USA)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 alt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002060"/>
                </a:solidFill>
              </a:rPr>
              <a:t>Meat Board – Namibia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 alt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altLang="en-US" dirty="0" err="1">
                <a:solidFill>
                  <a:srgbClr val="002060"/>
                </a:solidFill>
              </a:rPr>
              <a:t>MeatCo</a:t>
            </a:r>
            <a:r>
              <a:rPr lang="en-ZA" altLang="en-US" dirty="0">
                <a:solidFill>
                  <a:srgbClr val="002060"/>
                </a:solidFill>
              </a:rPr>
              <a:t> </a:t>
            </a:r>
            <a:r>
              <a:rPr lang="en-ZA" altLang="en-US" dirty="0">
                <a:solidFill>
                  <a:srgbClr val="002060"/>
                </a:solidFill>
                <a:cs typeface="Arial" panose="020B0604020202020204" pitchFamily="34" charset="0"/>
              </a:rPr>
              <a:t>‒</a:t>
            </a:r>
            <a:r>
              <a:rPr lang="en-ZA" altLang="en-US" dirty="0">
                <a:solidFill>
                  <a:srgbClr val="002060"/>
                </a:solidFill>
              </a:rPr>
              <a:t> Namibia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 alt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002060"/>
                </a:solidFill>
              </a:rPr>
              <a:t>Directorate of Veterinary Services, Namibia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 alt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002060"/>
                </a:solidFill>
              </a:rPr>
              <a:t>Wildlife Conservation Society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 alt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002060"/>
                </a:solidFill>
              </a:rPr>
              <a:t>University of </a:t>
            </a:r>
            <a:r>
              <a:rPr lang="en-ZA" altLang="en-US" dirty="0" smtClean="0">
                <a:solidFill>
                  <a:srgbClr val="002060"/>
                </a:solidFill>
              </a:rPr>
              <a:t>Pretoria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 alt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altLang="en-US" dirty="0" smtClean="0">
                <a:solidFill>
                  <a:srgbClr val="002060"/>
                </a:solidFill>
              </a:rPr>
              <a:t>FAO Sub-regional Office, Zimbabwe</a:t>
            </a:r>
            <a:endParaRPr lang="en-ZA" altLang="en-US" dirty="0">
              <a:solidFill>
                <a:srgbClr val="002060"/>
              </a:solidFill>
            </a:endParaRPr>
          </a:p>
          <a:p>
            <a:pPr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2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42552" y="861811"/>
            <a:ext cx="8229600" cy="838200"/>
          </a:xfrm>
        </p:spPr>
        <p:txBody>
          <a:bodyPr/>
          <a:lstStyle/>
          <a:p>
            <a:pPr algn="l"/>
            <a:r>
              <a:rPr lang="en-ZA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Management of infectious diseases</a:t>
            </a:r>
            <a:endParaRPr lang="en-ZA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579548" y="1827730"/>
            <a:ext cx="11165983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ZA" altLang="en-US" sz="1600" dirty="0">
                <a:solidFill>
                  <a:srgbClr val="800000"/>
                </a:solidFill>
                <a:cs typeface="Arial" panose="020B0604020202020204" pitchFamily="34" charset="0"/>
              </a:rPr>
              <a:t>Depends on 3 crucial factors</a:t>
            </a:r>
            <a:r>
              <a:rPr lang="en-ZA" altLang="en-US" sz="1600" dirty="0" smtClean="0">
                <a:solidFill>
                  <a:srgbClr val="800000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>
              <a:defRPr/>
            </a:pPr>
            <a:endParaRPr lang="en-ZA" altLang="en-US" sz="1600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rgbClr val="800000"/>
                </a:solidFill>
              </a:rPr>
              <a:t>the epidemiology of the disease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rgbClr val="800000"/>
                </a:solidFill>
              </a:rPr>
              <a:t>the ease and accuracy of detection (diagnosis and surveillance)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rgbClr val="800000"/>
                </a:solidFill>
              </a:rPr>
              <a:t>effective intervention measures (bearing cost and practicality in consideration)</a:t>
            </a:r>
          </a:p>
          <a:p>
            <a:pPr eaLnBrk="1" hangingPunct="1">
              <a:defRPr/>
            </a:pPr>
            <a:endParaRPr lang="en-ZA" altLang="en-US" sz="1600" u="sng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ZA" altLang="en-US" sz="1600" u="sng" dirty="0">
                <a:solidFill>
                  <a:srgbClr val="800000"/>
                </a:solidFill>
                <a:cs typeface="Arial" panose="020B0604020202020204" pitchFamily="34" charset="0"/>
              </a:rPr>
              <a:t>Corollary</a:t>
            </a:r>
            <a:r>
              <a:rPr lang="en-ZA" altLang="en-US" sz="1600" dirty="0">
                <a:solidFill>
                  <a:srgbClr val="800000"/>
                </a:solidFill>
                <a:cs typeface="Arial" panose="020B0604020202020204" pitchFamily="34" charset="0"/>
              </a:rPr>
              <a:t>: If these factors collectively differ significantly between different forms of the same disease, the measures used against each form also need to differ </a:t>
            </a:r>
          </a:p>
          <a:p>
            <a:pPr eaLnBrk="1" hangingPunct="1">
              <a:defRPr/>
            </a:pPr>
            <a:endParaRPr lang="en-ZA" altLang="en-US" sz="1600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1600" u="sng" dirty="0">
                <a:solidFill>
                  <a:srgbClr val="800000"/>
                </a:solidFill>
              </a:rPr>
              <a:t>Finding</a:t>
            </a:r>
            <a:r>
              <a:rPr lang="en-ZA" sz="1600" dirty="0">
                <a:solidFill>
                  <a:srgbClr val="800000"/>
                </a:solidFill>
              </a:rPr>
              <a:t>: Statistically significant differences in these respects – individually &amp; collectively – have been shown to exist between the Eurasian &amp; SAT serotypes of FMDV, in southern Africa at least (Thomson et al., 2015)</a:t>
            </a:r>
          </a:p>
          <a:p>
            <a:pPr>
              <a:defRPr/>
            </a:pPr>
            <a:endParaRPr lang="en-ZA" sz="1600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ZA" sz="1600" dirty="0">
                <a:solidFill>
                  <a:srgbClr val="800000"/>
                </a:solidFill>
              </a:rPr>
              <a:t>We are therefore attempting to develop more regionally appropriate approaches to management of SAT infections in southern Africa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549" y="5085838"/>
            <a:ext cx="111659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1600" dirty="0">
                <a:solidFill>
                  <a:srgbClr val="002060"/>
                </a:solidFill>
              </a:rPr>
              <a:t>Two sets of guidelines in preparation in association with FAO Sub-Regional Office, Harare: Intended to complement existing international guidelines</a:t>
            </a:r>
          </a:p>
          <a:p>
            <a:pPr>
              <a:defRPr/>
            </a:pPr>
            <a:r>
              <a:rPr lang="en-ZA" sz="1600" dirty="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FontTx/>
              <a:buAutoNum type="arabicParenBoth"/>
              <a:defRPr/>
            </a:pPr>
            <a:r>
              <a:rPr lang="en-ZA" sz="1600" dirty="0">
                <a:solidFill>
                  <a:srgbClr val="002060"/>
                </a:solidFill>
              </a:rPr>
              <a:t>Regional guideline for commercial beef enterprises located in FMD endemic </a:t>
            </a:r>
            <a:r>
              <a:rPr lang="en-ZA" sz="1600" dirty="0" smtClean="0">
                <a:solidFill>
                  <a:srgbClr val="002060"/>
                </a:solidFill>
              </a:rPr>
              <a:t>areas of southern Africa</a:t>
            </a:r>
            <a:endParaRPr lang="en-ZA" sz="160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en-ZA" sz="160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ZA" sz="1600" dirty="0">
                <a:solidFill>
                  <a:srgbClr val="002060"/>
                </a:solidFill>
              </a:rPr>
              <a:t>(2)  Management of SAT serotype FMD in southern Africa  </a:t>
            </a:r>
          </a:p>
        </p:txBody>
      </p:sp>
    </p:spTree>
    <p:extLst>
      <p:ext uri="{BB962C8B-B14F-4D97-AF65-F5344CB8AC3E}">
        <p14:creationId xmlns:p14="http://schemas.microsoft.com/office/powerpoint/2010/main" val="23513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065640"/>
              </p:ext>
            </p:extLst>
          </p:nvPr>
        </p:nvGraphicFramePr>
        <p:xfrm>
          <a:off x="7044744" y="826725"/>
          <a:ext cx="4146997" cy="599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resentation" r:id="rId3" imgW="3427456" imgH="4951618" progId="PowerPoint.Show.12">
                  <p:embed/>
                </p:oleObj>
              </mc:Choice>
              <mc:Fallback>
                <p:oleObj name="Presentation" r:id="rId3" imgW="3427456" imgH="4951618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744" y="826725"/>
                        <a:ext cx="4146997" cy="5990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8121" y="1066601"/>
            <a:ext cx="34290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ZA" sz="3200" b="1" dirty="0">
                <a:solidFill>
                  <a:srgbClr val="002060"/>
                </a:solidFill>
                <a:latin typeface="+mn-lt"/>
              </a:rPr>
              <a:t>Beef guideline</a:t>
            </a:r>
          </a:p>
          <a:p>
            <a:pPr>
              <a:defRPr/>
            </a:pP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2032717"/>
            <a:ext cx="6058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dirty="0">
                <a:solidFill>
                  <a:srgbClr val="800000"/>
                </a:solidFill>
                <a:latin typeface="+mn-lt"/>
              </a:rPr>
              <a:t>Decision tree contained in ‘Regional guideline for commercial beef enterprises located in FMD endemic areas’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486686"/>
            <a:ext cx="6058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dirty="0">
                <a:solidFill>
                  <a:srgbClr val="800000"/>
                </a:solidFill>
                <a:latin typeface="+mn-lt"/>
              </a:rPr>
              <a:t>To be released for comment next week; interested? If so, send e-mail to Shirley Atkinson (</a:t>
            </a:r>
            <a:r>
              <a:rPr lang="en-ZA" dirty="0">
                <a:solidFill>
                  <a:srgbClr val="800000"/>
                </a:solidFill>
                <a:latin typeface="+mn-lt"/>
                <a:hlinkClick r:id="rId5"/>
              </a:rPr>
              <a:t>satkinson@wcs.org</a:t>
            </a:r>
            <a:r>
              <a:rPr lang="en-ZA" dirty="0">
                <a:solidFill>
                  <a:srgbClr val="800000"/>
                </a:solidFill>
                <a:latin typeface="+mn-lt"/>
              </a:rPr>
              <a:t>)</a:t>
            </a:r>
            <a:r>
              <a:rPr lang="en-ZA" sz="1600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999" y="4966598"/>
            <a:ext cx="6058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u="sng" dirty="0">
                <a:solidFill>
                  <a:srgbClr val="800000"/>
                </a:solidFill>
                <a:latin typeface="+mn-lt"/>
              </a:rPr>
              <a:t>Take-home message</a:t>
            </a:r>
            <a:r>
              <a:rPr lang="en-ZA" dirty="0">
                <a:solidFill>
                  <a:srgbClr val="800000"/>
                </a:solidFill>
                <a:latin typeface="+mn-lt"/>
              </a:rPr>
              <a:t>: </a:t>
            </a:r>
            <a:r>
              <a:rPr lang="en-ZA" dirty="0" smtClean="0">
                <a:solidFill>
                  <a:srgbClr val="800000"/>
                </a:solidFill>
              </a:rPr>
              <a:t>A</a:t>
            </a:r>
            <a:r>
              <a:rPr lang="en-ZA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ZA" dirty="0">
                <a:solidFill>
                  <a:srgbClr val="800000"/>
                </a:solidFill>
                <a:latin typeface="+mn-lt"/>
              </a:rPr>
              <a:t>number of </a:t>
            </a:r>
            <a:r>
              <a:rPr lang="en-ZA" dirty="0" smtClean="0">
                <a:solidFill>
                  <a:srgbClr val="800000"/>
                </a:solidFill>
                <a:latin typeface="+mn-lt"/>
              </a:rPr>
              <a:t>potential </a:t>
            </a:r>
            <a:r>
              <a:rPr lang="en-ZA" dirty="0">
                <a:solidFill>
                  <a:srgbClr val="800000"/>
                </a:solidFill>
                <a:latin typeface="+mn-lt"/>
              </a:rPr>
              <a:t>non-geographic FMD management &amp; </a:t>
            </a:r>
            <a:r>
              <a:rPr lang="en-ZA" dirty="0" smtClean="0">
                <a:solidFill>
                  <a:srgbClr val="800000"/>
                </a:solidFill>
                <a:latin typeface="+mn-lt"/>
              </a:rPr>
              <a:t>risk </a:t>
            </a:r>
            <a:r>
              <a:rPr lang="en-ZA" dirty="0" smtClean="0">
                <a:solidFill>
                  <a:srgbClr val="800000"/>
                </a:solidFill>
              </a:rPr>
              <a:t>strategy combinations exist</a:t>
            </a:r>
            <a:r>
              <a:rPr lang="en-ZA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ZA" dirty="0">
                <a:solidFill>
                  <a:srgbClr val="800000"/>
                </a:solidFill>
                <a:latin typeface="+mn-lt"/>
              </a:rPr>
              <a:t>for ‘safe’ beef production, i.e. attainment of ‘an appropriate level of protection’ (ALOP)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12913" y="2511380"/>
            <a:ext cx="173864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121" y="1066601"/>
            <a:ext cx="719177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ZA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Geographic vs non-geographic management of FMD in southern Africa</a:t>
            </a:r>
            <a:endParaRPr lang="en-ZA" sz="32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en-ZA" dirty="0"/>
          </a:p>
        </p:txBody>
      </p:sp>
      <p:pic>
        <p:nvPicPr>
          <p:cNvPr id="10" name="Picture 595" descr="VetFenc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00" y="1035672"/>
            <a:ext cx="2589975" cy="25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812" y="4176535"/>
            <a:ext cx="3202263" cy="207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112619" y="3700531"/>
            <a:ext cx="25908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2060"/>
                </a:solidFill>
                <a:latin typeface="+mn-lt"/>
              </a:rPr>
              <a:t>Cordon fences for the control of FMD in Botswana &amp; Namibia</a:t>
            </a:r>
            <a:endParaRPr lang="en-ZA" sz="11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47468" y="6263427"/>
            <a:ext cx="25908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2060"/>
                </a:solidFill>
                <a:latin typeface="+mn-lt"/>
              </a:rPr>
              <a:t>Cordon fences for the control of FMD in Botswana &amp; Namibia</a:t>
            </a:r>
            <a:endParaRPr lang="en-ZA" sz="1100" dirty="0">
              <a:latin typeface="+mn-lt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0303" y="2420818"/>
            <a:ext cx="7469747" cy="3842610"/>
          </a:xfrm>
        </p:spPr>
        <p:txBody>
          <a:bodyPr/>
          <a:lstStyle/>
          <a:p>
            <a:pPr>
              <a:defRPr/>
            </a:pPr>
            <a:r>
              <a:rPr lang="en-ZA" altLang="en-US" sz="1800" dirty="0" smtClean="0">
                <a:solidFill>
                  <a:srgbClr val="800000"/>
                </a:solidFill>
                <a:cs typeface="Arial" panose="020B0604020202020204" pitchFamily="34" charset="0"/>
              </a:rPr>
              <a:t>Geographic management of FMD in southern Africa (creation of FMD-free countries and zones, i.e. regional freedom) has provided economic benefit but has also been </a:t>
            </a:r>
            <a:r>
              <a:rPr lang="en-ZA" altLang="en-US" sz="1800" u="sng" dirty="0" smtClean="0">
                <a:solidFill>
                  <a:srgbClr val="800000"/>
                </a:solidFill>
                <a:cs typeface="Arial" panose="020B0604020202020204" pitchFamily="34" charset="0"/>
              </a:rPr>
              <a:t>environmentally costly</a:t>
            </a:r>
            <a:r>
              <a:rPr lang="en-ZA" altLang="en-US" sz="1800" dirty="0" smtClean="0">
                <a:solidFill>
                  <a:srgbClr val="800000"/>
                </a:solidFill>
                <a:cs typeface="Arial" panose="020B0604020202020204" pitchFamily="34" charset="0"/>
              </a:rPr>
              <a:t> &amp; has resulted in </a:t>
            </a:r>
            <a:r>
              <a:rPr lang="en-ZA" altLang="en-US" sz="1800" u="sng" dirty="0" smtClean="0">
                <a:solidFill>
                  <a:srgbClr val="800000"/>
                </a:solidFill>
                <a:cs typeface="Arial" panose="020B0604020202020204" pitchFamily="34" charset="0"/>
              </a:rPr>
              <a:t>socio-economic injustice</a:t>
            </a:r>
            <a:r>
              <a:rPr lang="en-ZA" altLang="en-US" sz="1800" dirty="0" smtClean="0">
                <a:solidFill>
                  <a:srgbClr val="800000"/>
                </a:solidFill>
                <a:cs typeface="Arial" panose="020B0604020202020204" pitchFamily="34" charset="0"/>
              </a:rPr>
              <a:t> (also generally unsuccessful, particularly since turn of 21</a:t>
            </a:r>
            <a:r>
              <a:rPr lang="en-ZA" altLang="en-US" sz="1800" baseline="30000" dirty="0" smtClean="0">
                <a:solidFill>
                  <a:srgbClr val="800000"/>
                </a:solidFill>
                <a:cs typeface="Arial" panose="020B0604020202020204" pitchFamily="34" charset="0"/>
              </a:rPr>
              <a:t>st</a:t>
            </a:r>
            <a:r>
              <a:rPr lang="en-ZA" altLang="en-US" sz="1800" dirty="0" smtClean="0">
                <a:solidFill>
                  <a:srgbClr val="800000"/>
                </a:solidFill>
                <a:cs typeface="Arial" panose="020B0604020202020204" pitchFamily="34" charset="0"/>
              </a:rPr>
              <a:t> Century – Thomson et al. 2013a; Maree et al., 2014)</a:t>
            </a:r>
          </a:p>
          <a:p>
            <a:pPr>
              <a:defRPr/>
            </a:pPr>
            <a:endParaRPr lang="en-ZA" altLang="en-US" sz="1800" dirty="0" smtClean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altLang="en-US" sz="1800" dirty="0" smtClean="0">
                <a:solidFill>
                  <a:srgbClr val="800000"/>
                </a:solidFill>
                <a:cs typeface="Arial" panose="020B0604020202020204" pitchFamily="34" charset="0"/>
              </a:rPr>
              <a:t>Non-geographic </a:t>
            </a:r>
            <a:r>
              <a:rPr lang="en-ZA" altLang="en-US" sz="1800" dirty="0">
                <a:solidFill>
                  <a:srgbClr val="800000"/>
                </a:solidFill>
                <a:cs typeface="Arial" panose="020B0604020202020204" pitchFamily="34" charset="0"/>
              </a:rPr>
              <a:t>m</a:t>
            </a:r>
            <a:r>
              <a:rPr lang="en-ZA" altLang="en-US" sz="1800" dirty="0" smtClean="0">
                <a:solidFill>
                  <a:srgbClr val="800000"/>
                </a:solidFill>
                <a:cs typeface="Arial" panose="020B0604020202020204" pitchFamily="34" charset="0"/>
              </a:rPr>
              <a:t>ethods can be effective in managing FMD but are ‘less costly’; therefore more appropriate and sustainable (Barnes, 2013; Cassidy et al., 2013)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ZA" altLang="en-US" sz="1800" dirty="0" smtClean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altLang="en-US" sz="1800" dirty="0" smtClean="0">
                <a:solidFill>
                  <a:srgbClr val="800000"/>
                </a:solidFill>
                <a:cs typeface="Arial" panose="020B0604020202020204" pitchFamily="34" charset="0"/>
              </a:rPr>
              <a:t>However, understanding of non-geographic approaches is complicated by poorly understood concepts and confusing terminology</a:t>
            </a:r>
          </a:p>
        </p:txBody>
      </p:sp>
    </p:spTree>
    <p:extLst>
      <p:ext uri="{BB962C8B-B14F-4D97-AF65-F5344CB8AC3E}">
        <p14:creationId xmlns:p14="http://schemas.microsoft.com/office/powerpoint/2010/main" val="35064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121" y="1066601"/>
            <a:ext cx="7191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ZA" sz="3200" b="1" dirty="0">
                <a:solidFill>
                  <a:srgbClr val="002060"/>
                </a:solidFill>
              </a:rPr>
              <a:t>Wildlife conservation in southern </a:t>
            </a:r>
            <a:r>
              <a:rPr lang="en-ZA" sz="3200" b="1" dirty="0" smtClean="0">
                <a:solidFill>
                  <a:srgbClr val="002060"/>
                </a:solidFill>
              </a:rPr>
              <a:t>Africa</a:t>
            </a:r>
            <a:endParaRPr lang="en-ZA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398" y="199944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40151" y="4970175"/>
            <a:ext cx="3675845" cy="1108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1600" dirty="0">
                <a:solidFill>
                  <a:srgbClr val="002060"/>
                </a:solidFill>
                <a:latin typeface="+mn-lt"/>
              </a:rPr>
              <a:t>TFCAs (also referred to as ‘Peace Parks’): Undoubtedly the most significant wildlife conservation initiative in the last half century!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68122" y="1862072"/>
            <a:ext cx="797203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ZA" dirty="0">
                <a:solidFill>
                  <a:srgbClr val="800000"/>
                </a:solidFill>
                <a:latin typeface="+mn-lt"/>
              </a:rPr>
              <a:t>Eighteen </a:t>
            </a:r>
            <a:r>
              <a:rPr lang="en-ZA" dirty="0" err="1">
                <a:solidFill>
                  <a:srgbClr val="800000"/>
                </a:solidFill>
                <a:latin typeface="+mn-lt"/>
              </a:rPr>
              <a:t>transfrontier</a:t>
            </a:r>
            <a:r>
              <a:rPr lang="en-ZA" dirty="0">
                <a:solidFill>
                  <a:srgbClr val="800000"/>
                </a:solidFill>
                <a:latin typeface="+mn-lt"/>
              </a:rPr>
              <a:t> conservation areas (TFCAs) under development – although few changes on the ground as yet</a:t>
            </a:r>
          </a:p>
          <a:p>
            <a:pPr eaLnBrk="1" hangingPunct="1">
              <a:defRPr/>
            </a:pPr>
            <a:endParaRPr lang="en-ZA" dirty="0">
              <a:solidFill>
                <a:srgbClr val="8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ZA" u="sng" dirty="0">
                <a:solidFill>
                  <a:srgbClr val="800000"/>
                </a:solidFill>
                <a:latin typeface="+mn-lt"/>
              </a:rPr>
              <a:t>Objective</a:t>
            </a:r>
            <a:r>
              <a:rPr lang="en-ZA" dirty="0">
                <a:solidFill>
                  <a:srgbClr val="800000"/>
                </a:solidFill>
                <a:latin typeface="+mn-lt"/>
              </a:rPr>
              <a:t>: Creation of multiple land-use areas with emphasis on bio-diversity conservation with tourism as the economic driver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rgbClr val="800000"/>
                </a:solidFill>
                <a:latin typeface="+mn-lt"/>
              </a:rPr>
              <a:t>includes restitution of wildlife migration routes involving wildlife movement across country borders (mobility of both livestock &amp; wildlife vital in semi-arid environments)</a:t>
            </a:r>
          </a:p>
          <a:p>
            <a:pPr eaLnBrk="1" hangingPunct="1">
              <a:defRPr/>
            </a:pPr>
            <a:endParaRPr lang="en-ZA" dirty="0">
              <a:solidFill>
                <a:srgbClr val="8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ZA" dirty="0">
                <a:solidFill>
                  <a:srgbClr val="800000"/>
                </a:solidFill>
                <a:latin typeface="+mn-lt"/>
              </a:rPr>
              <a:t>Largest TFCA (KAZA –  9) is size of France, involves parts of 5 countries, home to 1.5 million people and their livestock, ¼ million elephants and some of the world’s most remarkable wetlands</a:t>
            </a:r>
          </a:p>
          <a:p>
            <a:pPr eaLnBrk="1" hangingPunct="1">
              <a:defRPr/>
            </a:pPr>
            <a:endParaRPr lang="en-ZA" dirty="0">
              <a:solidFill>
                <a:srgbClr val="8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ZA" dirty="0">
                <a:solidFill>
                  <a:srgbClr val="800000"/>
                </a:solidFill>
                <a:latin typeface="+mn-lt"/>
              </a:rPr>
              <a:t>Co-existence of livestock &amp; wildlife in TFCAs is vital for future rural development in southern Africa (Thomson et al., 2013a)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121" y="5892084"/>
            <a:ext cx="760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i="1" dirty="0">
                <a:solidFill>
                  <a:srgbClr val="002060"/>
                </a:solidFill>
                <a:latin typeface="+mn-lt"/>
              </a:rPr>
              <a:t>However, TFCAs potentially complicate management of SAT serotype FMD!</a:t>
            </a:r>
            <a:endParaRPr lang="en-ZA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0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121" y="1066601"/>
            <a:ext cx="71917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ZA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SAT infections – distinguishing features</a:t>
            </a:r>
            <a:endParaRPr lang="en-ZA" sz="32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en-Z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0303" y="2137483"/>
            <a:ext cx="7469747" cy="388983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ZA" sz="1800" dirty="0" smtClean="0">
                <a:solidFill>
                  <a:srgbClr val="800000"/>
                </a:solidFill>
              </a:rPr>
              <a:t>Evidence is that in </a:t>
            </a:r>
            <a:r>
              <a:rPr lang="en-ZA" sz="1800" dirty="0">
                <a:solidFill>
                  <a:srgbClr val="800000"/>
                </a:solidFill>
              </a:rPr>
              <a:t>sub-Saharan Africa SAT serotype FMDVs &amp; buffalo (</a:t>
            </a:r>
            <a:r>
              <a:rPr lang="en-ZA" sz="1800" i="1" dirty="0" err="1">
                <a:solidFill>
                  <a:srgbClr val="800000"/>
                </a:solidFill>
              </a:rPr>
              <a:t>Syncerus</a:t>
            </a:r>
            <a:r>
              <a:rPr lang="en-ZA" sz="1800" i="1" dirty="0">
                <a:solidFill>
                  <a:srgbClr val="800000"/>
                </a:solidFill>
              </a:rPr>
              <a:t> </a:t>
            </a:r>
            <a:r>
              <a:rPr lang="en-ZA" sz="1800" i="1" dirty="0" err="1">
                <a:solidFill>
                  <a:srgbClr val="800000"/>
                </a:solidFill>
              </a:rPr>
              <a:t>caffer</a:t>
            </a:r>
            <a:r>
              <a:rPr lang="en-ZA" sz="1800" dirty="0">
                <a:solidFill>
                  <a:srgbClr val="800000"/>
                </a:solidFill>
              </a:rPr>
              <a:t>) populations co-evolved over the last ≈ 1000 years </a:t>
            </a:r>
            <a:r>
              <a:rPr lang="en-ZA" sz="1800" dirty="0" smtClean="0">
                <a:solidFill>
                  <a:srgbClr val="800000"/>
                </a:solidFill>
              </a:rPr>
              <a:t>(distinct </a:t>
            </a:r>
            <a:r>
              <a:rPr lang="en-ZA" sz="1800" dirty="0">
                <a:solidFill>
                  <a:srgbClr val="800000"/>
                </a:solidFill>
              </a:rPr>
              <a:t>from the Eurasian lineage) </a:t>
            </a:r>
          </a:p>
          <a:p>
            <a:pPr marL="0" indent="0">
              <a:buNone/>
              <a:defRPr/>
            </a:pPr>
            <a:endParaRPr lang="en-ZA" sz="1800" b="1" dirty="0" smtClean="0">
              <a:solidFill>
                <a:srgbClr val="800000"/>
              </a:solidFill>
            </a:endParaRPr>
          </a:p>
          <a:p>
            <a:pPr marL="0" indent="0">
              <a:buNone/>
              <a:defRPr/>
            </a:pPr>
            <a:r>
              <a:rPr lang="en-ZA" sz="1800" b="1" dirty="0" smtClean="0">
                <a:solidFill>
                  <a:srgbClr val="800000"/>
                </a:solidFill>
              </a:rPr>
              <a:t>Infection </a:t>
            </a:r>
            <a:r>
              <a:rPr lang="en-ZA" sz="1800" b="1" dirty="0">
                <a:solidFill>
                  <a:srgbClr val="800000"/>
                </a:solidFill>
              </a:rPr>
              <a:t>characterised by:</a:t>
            </a:r>
          </a:p>
          <a:p>
            <a:pPr>
              <a:defRPr/>
            </a:pPr>
            <a:r>
              <a:rPr lang="en-ZA" sz="1800" dirty="0">
                <a:solidFill>
                  <a:srgbClr val="800000"/>
                </a:solidFill>
              </a:rPr>
              <a:t>Frequency of mild disease and unapparent infection in both wildlife and livestock (</a:t>
            </a:r>
            <a:r>
              <a:rPr lang="en-ZA" sz="1800" dirty="0" err="1">
                <a:solidFill>
                  <a:srgbClr val="800000"/>
                </a:solidFill>
              </a:rPr>
              <a:t>Vosloo</a:t>
            </a:r>
            <a:r>
              <a:rPr lang="en-ZA" sz="1800" dirty="0">
                <a:solidFill>
                  <a:srgbClr val="800000"/>
                </a:solidFill>
              </a:rPr>
              <a:t> &amp; Thomson, 2017) </a:t>
            </a:r>
          </a:p>
          <a:p>
            <a:pPr>
              <a:defRPr/>
            </a:pPr>
            <a:r>
              <a:rPr lang="en-ZA" sz="1800" dirty="0">
                <a:solidFill>
                  <a:srgbClr val="800000"/>
                </a:solidFill>
              </a:rPr>
              <a:t>Usually slow and inefficient cattle-to-cattle transmission (Du </a:t>
            </a:r>
            <a:r>
              <a:rPr lang="en-ZA" sz="1800" dirty="0" err="1">
                <a:solidFill>
                  <a:srgbClr val="800000"/>
                </a:solidFill>
              </a:rPr>
              <a:t>Toit</a:t>
            </a:r>
            <a:r>
              <a:rPr lang="en-ZA" sz="1800" dirty="0">
                <a:solidFill>
                  <a:srgbClr val="800000"/>
                </a:solidFill>
              </a:rPr>
              <a:t>, 1932)</a:t>
            </a:r>
          </a:p>
          <a:p>
            <a:pPr>
              <a:defRPr/>
            </a:pPr>
            <a:r>
              <a:rPr lang="en-ZA" sz="1800" dirty="0">
                <a:solidFill>
                  <a:srgbClr val="800000"/>
                </a:solidFill>
              </a:rPr>
              <a:t>Vaccine efficacy compromised by greater antigenic diversity within SAT serotypes; difficult to ‘match’ SAT viruses with available vaccines (Maree et al., 2014</a:t>
            </a:r>
            <a:r>
              <a:rPr lang="en-ZA" sz="1800" dirty="0" smtClean="0">
                <a:solidFill>
                  <a:srgbClr val="800000"/>
                </a:solidFill>
              </a:rPr>
              <a:t>)</a:t>
            </a:r>
          </a:p>
          <a:p>
            <a:pPr lvl="1">
              <a:defRPr/>
            </a:pPr>
            <a:r>
              <a:rPr lang="en-ZA" altLang="en-US" sz="1800" dirty="0">
                <a:solidFill>
                  <a:srgbClr val="800000"/>
                </a:solidFill>
                <a:cs typeface="Arial" panose="020B0604020202020204" pitchFamily="34" charset="0"/>
              </a:rPr>
              <a:t>f</a:t>
            </a:r>
            <a:r>
              <a:rPr lang="en-ZA" altLang="en-US" sz="1800" dirty="0" smtClean="0">
                <a:solidFill>
                  <a:srgbClr val="800000"/>
                </a:solidFill>
                <a:cs typeface="Arial" panose="020B0604020202020204" pitchFamily="34" charset="0"/>
              </a:rPr>
              <a:t>ield isolates also difficult to adapt as vaccine strains</a:t>
            </a:r>
            <a:endParaRPr lang="en-ZA" altLang="en-US" sz="1800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3" descr="N:\wrl-meg\WPDOCS\FMDV\!Africa\Southern African FMD Bulletin\export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14" y="1090411"/>
            <a:ext cx="3144166" cy="263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0145415" y="963768"/>
            <a:ext cx="881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solidFill>
                  <a:srgbClr val="002060"/>
                </a:solidFill>
                <a:latin typeface="+mn-lt"/>
              </a:rPr>
              <a:t>Asia </a:t>
            </a:r>
            <a:r>
              <a:rPr lang="en-ZA" altLang="en-US" sz="1200" dirty="0" smtClean="0">
                <a:solidFill>
                  <a:srgbClr val="002060"/>
                </a:solidFill>
                <a:latin typeface="+mn-lt"/>
              </a:rPr>
              <a:t>1</a:t>
            </a:r>
            <a:endParaRPr lang="en-ZA" altLang="en-US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8503777" y="1320084"/>
            <a:ext cx="1451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solidFill>
                  <a:srgbClr val="0F5494"/>
                </a:solidFill>
                <a:latin typeface="+mn-lt"/>
              </a:rPr>
              <a:t>Eurasian lineage</a:t>
            </a:r>
            <a:endParaRPr lang="en-ZA" altLang="en-US" sz="1200" dirty="0">
              <a:latin typeface="+mn-lt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0678477" y="1485363"/>
            <a:ext cx="369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solidFill>
                  <a:srgbClr val="002060"/>
                </a:solidFill>
                <a:latin typeface="+mn-lt"/>
              </a:rPr>
              <a:t>O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10676554" y="1954368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solidFill>
                  <a:srgbClr val="002060"/>
                </a:solidFill>
                <a:latin typeface="+mn-lt"/>
              </a:rPr>
              <a:t>C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0634743" y="2259168"/>
            <a:ext cx="377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A</a:t>
            </a:r>
            <a:endParaRPr lang="en-ZA" altLang="en-US" sz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9713969" y="2530631"/>
            <a:ext cx="881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solidFill>
                  <a:srgbClr val="800000"/>
                </a:solidFill>
                <a:latin typeface="+mn-lt"/>
              </a:rPr>
              <a:t>SAT 3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485780" y="2802272"/>
            <a:ext cx="891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solidFill>
                  <a:srgbClr val="800000"/>
                </a:solidFill>
                <a:latin typeface="+mn-lt"/>
              </a:rPr>
              <a:t>SAT lineage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9985455" y="2881647"/>
            <a:ext cx="881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solidFill>
                  <a:srgbClr val="800000"/>
                </a:solidFill>
                <a:latin typeface="+mn-lt"/>
              </a:rPr>
              <a:t>SAT 2</a:t>
            </a: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9981208" y="3262647"/>
            <a:ext cx="881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solidFill>
                  <a:srgbClr val="800000"/>
                </a:solidFill>
                <a:latin typeface="+mn-lt"/>
              </a:rPr>
              <a:t>SAT 1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776708" y="2182968"/>
            <a:ext cx="598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200" dirty="0">
                <a:solidFill>
                  <a:srgbClr val="800000"/>
                </a:solidFill>
                <a:latin typeface="+mn-lt"/>
              </a:rPr>
              <a:t>‘SAT </a:t>
            </a:r>
            <a:r>
              <a:rPr lang="en-ZA" altLang="en-US" sz="1200" dirty="0" smtClean="0">
                <a:solidFill>
                  <a:srgbClr val="800000"/>
                </a:solidFill>
                <a:latin typeface="+mn-lt"/>
              </a:rPr>
              <a:t>X’</a:t>
            </a:r>
            <a:endParaRPr lang="en-ZA" altLang="en-US" sz="1200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27" name="Picture 5" descr="C:\Users\Gavin Thomson\AppData\Local\Microsoft\Windows\Temporary Internet Files\Content.Outlook\WW7OXO9P\DSC_2735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28" y="4034305"/>
            <a:ext cx="3441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270456" y="5947896"/>
            <a:ext cx="7740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ZA" altLang="en-US" sz="1800" i="1" dirty="0" smtClean="0">
                <a:solidFill>
                  <a:srgbClr val="002060"/>
                </a:solidFill>
                <a:latin typeface="+mn-lt"/>
              </a:rPr>
              <a:t>These factors render regional elimination of SATs from southern Africa difficult and complicated (Thomson et al., 2015)</a:t>
            </a:r>
          </a:p>
        </p:txBody>
      </p:sp>
    </p:spTree>
    <p:extLst>
      <p:ext uri="{BB962C8B-B14F-4D97-AF65-F5344CB8AC3E}">
        <p14:creationId xmlns:p14="http://schemas.microsoft.com/office/powerpoint/2010/main" val="22646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900447"/>
            <a:ext cx="8229600" cy="9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ZA" alt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Non-geographic methodologies for TADs risk management</a:t>
            </a:r>
            <a:endParaRPr lang="en-ZA" altLang="en-US" sz="32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6673" y="1931830"/>
            <a:ext cx="10599314" cy="24947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ZA" sz="1800" dirty="0" smtClean="0">
                <a:solidFill>
                  <a:srgbClr val="800000"/>
                </a:solidFill>
              </a:rPr>
              <a:t>Compartmentalisation (?)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ZA" sz="1800" dirty="0" smtClean="0">
                <a:solidFill>
                  <a:srgbClr val="800000"/>
                </a:solidFill>
              </a:rPr>
              <a:t>‘Inherent safety’ of commodities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ZA" sz="1800" dirty="0" smtClean="0">
                <a:solidFill>
                  <a:srgbClr val="800000"/>
                </a:solidFill>
              </a:rPr>
              <a:t>Pathogen inactivation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ZA" sz="1800" dirty="0" smtClean="0">
                <a:solidFill>
                  <a:srgbClr val="800000"/>
                </a:solidFill>
              </a:rPr>
              <a:t>Commodity-based trade (CBT )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800" dirty="0">
                <a:solidFill>
                  <a:srgbClr val="800000"/>
                </a:solidFill>
              </a:rPr>
              <a:t> </a:t>
            </a:r>
            <a:r>
              <a:rPr lang="en-ZA" sz="1800" dirty="0" smtClean="0">
                <a:solidFill>
                  <a:srgbClr val="800000"/>
                </a:solidFill>
              </a:rPr>
              <a:t>     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ZA" sz="1800" dirty="0" smtClean="0">
                <a:solidFill>
                  <a:srgbClr val="800000"/>
                </a:solidFill>
              </a:rPr>
              <a:t>Hazard analysis critical control points (HACCP – mainly applied for FS assurance)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800" dirty="0" smtClean="0">
                <a:solidFill>
                  <a:srgbClr val="800000"/>
                </a:solidFill>
              </a:rPr>
              <a:t>Some of these terms overlap or are apparently contradictory; therefore confusing</a:t>
            </a:r>
            <a:endParaRPr lang="en-ZA" sz="18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647" y="4314423"/>
            <a:ext cx="1156952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dirty="0" smtClean="0">
                <a:solidFill>
                  <a:srgbClr val="800000"/>
                </a:solidFill>
                <a:cs typeface="Arial" panose="020B0604020202020204" pitchFamily="34" charset="0"/>
              </a:rPr>
              <a:t>Shown that </a:t>
            </a:r>
            <a:r>
              <a:rPr lang="en-ZA" altLang="en-US" dirty="0" smtClean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HACCP </a:t>
            </a:r>
            <a:r>
              <a:rPr lang="en-ZA" altLang="en-US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&amp; CBT </a:t>
            </a:r>
            <a:r>
              <a:rPr lang="en-ZA" altLang="en-US" dirty="0" smtClean="0">
                <a:solidFill>
                  <a:srgbClr val="800000"/>
                </a:solidFill>
                <a:cs typeface="Arial" panose="020B0604020202020204" pitchFamily="34" charset="0"/>
              </a:rPr>
              <a:t>are</a:t>
            </a:r>
            <a:r>
              <a:rPr lang="en-ZA" altLang="en-US" dirty="0" smtClean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ZA" altLang="en-US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conceptually </a:t>
            </a:r>
            <a:r>
              <a:rPr lang="en-ZA" altLang="en-US" dirty="0" smtClean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similar </a:t>
            </a:r>
            <a:r>
              <a:rPr lang="en-ZA" altLang="en-US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but HACCP has advantage of having an </a:t>
            </a:r>
            <a:r>
              <a:rPr lang="en-ZA" altLang="en-US" u="sng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implementation mechanism</a:t>
            </a:r>
            <a:r>
              <a:rPr lang="en-ZA" altLang="en-US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, i.e. CCPs adaptable to value chain application (Thomson et al., 2013b)</a:t>
            </a:r>
          </a:p>
          <a:p>
            <a:pPr eaLnBrk="1" hangingPunct="1">
              <a:defRPr/>
            </a:pPr>
            <a:endParaRPr lang="en-ZA" altLang="en-US" dirty="0">
              <a:solidFill>
                <a:srgbClr val="8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CCPs can equally be applied to management of TADs risks (FAO, 2011 &amp; others)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ZA" altLang="en-US" dirty="0">
              <a:solidFill>
                <a:srgbClr val="8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For beef value chains, </a:t>
            </a:r>
            <a:r>
              <a:rPr lang="en-ZA" altLang="en-US" dirty="0" smtClean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primary </a:t>
            </a:r>
            <a:r>
              <a:rPr lang="en-ZA" altLang="en-US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FMD risk </a:t>
            </a:r>
            <a:r>
              <a:rPr lang="en-ZA" altLang="en-US" dirty="0" err="1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mitigator</a:t>
            </a:r>
            <a:r>
              <a:rPr lang="en-ZA" altLang="en-US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 is </a:t>
            </a:r>
            <a:r>
              <a:rPr lang="en-ZA" altLang="en-US" i="1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post-mortem </a:t>
            </a:r>
            <a:r>
              <a:rPr lang="en-ZA" altLang="en-US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pH change that inactivates FMD viruses (Henderson &amp; </a:t>
            </a:r>
            <a:r>
              <a:rPr lang="en-ZA" altLang="en-US" dirty="0" err="1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Brooksby</a:t>
            </a:r>
            <a:r>
              <a:rPr lang="en-ZA" altLang="en-US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, 1948)</a:t>
            </a:r>
            <a:endParaRPr lang="en-ZA" altLang="en-US" sz="1600" dirty="0">
              <a:solidFill>
                <a:srgbClr val="800000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ZA" altLang="en-US" sz="1600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  –	essentially matured (pH &lt;6), deboned beef </a:t>
            </a:r>
            <a:r>
              <a:rPr lang="en-ZA" altLang="en-US" sz="1600" dirty="0" smtClean="0">
                <a:solidFill>
                  <a:srgbClr val="800000"/>
                </a:solidFill>
                <a:cs typeface="Arial" panose="020B0604020202020204" pitchFamily="34" charset="0"/>
              </a:rPr>
              <a:t>with</a:t>
            </a:r>
            <a:r>
              <a:rPr lang="en-ZA" altLang="en-US" sz="1600" dirty="0" smtClean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ZA" altLang="en-US" sz="1600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lymph nodes </a:t>
            </a:r>
            <a:r>
              <a:rPr lang="en-ZA" altLang="en-US" sz="1600" dirty="0" smtClean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removed </a:t>
            </a:r>
            <a:r>
              <a:rPr lang="en-ZA" altLang="en-US" sz="1600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is a ‘very safe product’ (Paton et al., 2010)!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31772" y="2283858"/>
            <a:ext cx="3286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1849" y="2449131"/>
            <a:ext cx="391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1600" dirty="0">
                <a:solidFill>
                  <a:srgbClr val="002060"/>
                </a:solidFill>
                <a:latin typeface="+mn-lt"/>
              </a:rPr>
              <a:t>Apparently covers OIE interpretation of CBT</a:t>
            </a:r>
            <a:r>
              <a:rPr lang="en-ZA" dirty="0">
                <a:latin typeface="+mn-lt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0936" y="2949889"/>
            <a:ext cx="20702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1600" dirty="0">
                <a:solidFill>
                  <a:srgbClr val="002060"/>
                </a:solidFill>
                <a:latin typeface="+mn-lt"/>
              </a:rPr>
              <a:t>―  No OIE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7622" y="3222938"/>
            <a:ext cx="807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1600" dirty="0">
                <a:solidFill>
                  <a:srgbClr val="002060"/>
                </a:solidFill>
                <a:latin typeface="+mn-lt"/>
              </a:rPr>
              <a:t>We proposed a </a:t>
            </a:r>
            <a:r>
              <a:rPr lang="en-ZA" sz="1600" dirty="0" smtClean="0">
                <a:solidFill>
                  <a:srgbClr val="002060"/>
                </a:solidFill>
                <a:latin typeface="+mn-lt"/>
              </a:rPr>
              <a:t>wide </a:t>
            </a:r>
            <a:r>
              <a:rPr lang="en-ZA" sz="1600" dirty="0">
                <a:solidFill>
                  <a:srgbClr val="002060"/>
                </a:solidFill>
                <a:latin typeface="+mn-lt"/>
              </a:rPr>
              <a:t>definition facilitating value chain application (Thomson et al., 2013b)</a:t>
            </a:r>
            <a:r>
              <a:rPr lang="en-ZA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0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339921" y="831761"/>
            <a:ext cx="5250287" cy="4000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b="1" dirty="0">
                <a:solidFill>
                  <a:srgbClr val="800000"/>
                </a:solidFill>
                <a:latin typeface="+mn-lt"/>
              </a:rPr>
              <a:t>WTO’s Sanitary &amp; </a:t>
            </a:r>
            <a:r>
              <a:rPr lang="en-ZA" altLang="en-US" b="1" dirty="0" err="1">
                <a:solidFill>
                  <a:srgbClr val="800000"/>
                </a:solidFill>
                <a:latin typeface="+mn-lt"/>
              </a:rPr>
              <a:t>Phyto</a:t>
            </a:r>
            <a:r>
              <a:rPr lang="en-ZA" altLang="en-US" b="1" dirty="0">
                <a:solidFill>
                  <a:srgbClr val="800000"/>
                </a:solidFill>
                <a:latin typeface="+mn-lt"/>
              </a:rPr>
              <a:t>-sanitary Committee</a:t>
            </a:r>
            <a:r>
              <a:rPr lang="en-ZA" altLang="en-US" sz="2000" dirty="0"/>
              <a:t> 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207358" y="1976906"/>
            <a:ext cx="2667000" cy="584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600" b="1" dirty="0">
                <a:solidFill>
                  <a:srgbClr val="800000"/>
                </a:solidFill>
                <a:latin typeface="+mn-lt"/>
              </a:rPr>
              <a:t>Codex </a:t>
            </a:r>
            <a:r>
              <a:rPr lang="en-ZA" altLang="en-US" sz="1600" b="1" dirty="0" err="1">
                <a:solidFill>
                  <a:srgbClr val="800000"/>
                </a:solidFill>
                <a:latin typeface="+mn-lt"/>
              </a:rPr>
              <a:t>Alimentarius</a:t>
            </a:r>
            <a:r>
              <a:rPr lang="en-ZA" altLang="en-US" sz="1600" b="1" dirty="0">
                <a:solidFill>
                  <a:srgbClr val="800000"/>
                </a:solidFill>
                <a:latin typeface="+mn-lt"/>
              </a:rPr>
              <a:t> Commission (CAC)</a:t>
            </a:r>
            <a:r>
              <a:rPr lang="en-ZA" altLang="en-US" sz="1600" dirty="0">
                <a:latin typeface="+mn-lt"/>
              </a:rPr>
              <a:t> 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725768" y="1964031"/>
            <a:ext cx="3048000" cy="584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600" b="1" dirty="0">
                <a:solidFill>
                  <a:srgbClr val="800000"/>
                </a:solidFill>
                <a:latin typeface="+mn-lt"/>
              </a:rPr>
              <a:t>World Organisation for Animal Health (OIE)</a:t>
            </a:r>
            <a:r>
              <a:rPr lang="en-ZA" altLang="en-US" sz="1600" dirty="0">
                <a:latin typeface="+mn-lt"/>
              </a:rPr>
              <a:t> 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9181562" y="1371600"/>
            <a:ext cx="1676400" cy="4000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600" b="1" dirty="0">
                <a:solidFill>
                  <a:srgbClr val="800000"/>
                </a:solidFill>
                <a:latin typeface="+mn-lt"/>
              </a:rPr>
              <a:t>IPPC</a:t>
            </a:r>
            <a:r>
              <a:rPr lang="en-ZA" altLang="en-US" sz="2000" dirty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1607718"/>
            <a:ext cx="58674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65062" y="1277160"/>
            <a:ext cx="0" cy="304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41395" y="1620593"/>
            <a:ext cx="0" cy="304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0" y="1620595"/>
            <a:ext cx="0" cy="304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63725" y="2611192"/>
            <a:ext cx="0" cy="457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53200" y="2611192"/>
            <a:ext cx="0" cy="46793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55312" y="3081274"/>
            <a:ext cx="354813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ZA" sz="1600" b="1" dirty="0">
                <a:solidFill>
                  <a:srgbClr val="800000"/>
                </a:solidFill>
              </a:rPr>
              <a:t>Terrestrial Animal Health Code &amp; AAHC</a:t>
            </a:r>
          </a:p>
          <a:p>
            <a:pPr algn="ctr" eaLnBrk="1" hangingPunct="1">
              <a:defRPr/>
            </a:pPr>
            <a:r>
              <a:rPr lang="en-ZA" sz="1600" b="1" dirty="0">
                <a:solidFill>
                  <a:schemeClr val="accent2">
                    <a:lumMod val="75000"/>
                  </a:schemeClr>
                </a:solidFill>
              </a:rPr>
              <a:t>(animal disease safety)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0528" y="3092007"/>
            <a:ext cx="2819400" cy="584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ZA" sz="1600" b="1" dirty="0">
                <a:solidFill>
                  <a:srgbClr val="800000"/>
                </a:solidFill>
              </a:rPr>
              <a:t>Codex </a:t>
            </a:r>
            <a:r>
              <a:rPr lang="en-ZA" sz="1600" b="1" dirty="0" err="1">
                <a:solidFill>
                  <a:srgbClr val="800000"/>
                </a:solidFill>
              </a:rPr>
              <a:t>Alimentarius</a:t>
            </a:r>
            <a:endParaRPr lang="en-ZA" sz="1600" b="1" dirty="0">
              <a:solidFill>
                <a:srgbClr val="800000"/>
              </a:solidFill>
            </a:endParaRPr>
          </a:p>
          <a:p>
            <a:pPr algn="ctr" eaLnBrk="1" hangingPunct="1">
              <a:defRPr/>
            </a:pPr>
            <a:r>
              <a:rPr lang="en-ZA" sz="1600" b="1" dirty="0">
                <a:solidFill>
                  <a:schemeClr val="accent2">
                    <a:lumMod val="75000"/>
                  </a:schemeClr>
                </a:solidFill>
              </a:rPr>
              <a:t>(food safety)</a:t>
            </a:r>
          </a:p>
        </p:txBody>
      </p:sp>
      <p:sp>
        <p:nvSpPr>
          <p:cNvPr id="5135" name="TextBox 22"/>
          <p:cNvSpPr txBox="1">
            <a:spLocks noChangeArrowheads="1"/>
          </p:cNvSpPr>
          <p:nvPr/>
        </p:nvSpPr>
        <p:spPr bwMode="auto">
          <a:xfrm>
            <a:off x="2400837" y="4014991"/>
            <a:ext cx="4953000" cy="89217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ZA" altLang="en-US" sz="20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ZA" altLang="en-US" sz="1600">
                <a:solidFill>
                  <a:srgbClr val="FF0000"/>
                </a:solidFill>
                <a:latin typeface="Arial" panose="020B0604020202020204" pitchFamily="34" charset="0"/>
              </a:rPr>
              <a:t>Geographic freedom</a:t>
            </a:r>
            <a:r>
              <a:rPr lang="en-ZA" altLang="en-US" sz="16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ZA" altLang="en-US" sz="1600">
                <a:latin typeface="Arial" panose="020B0604020202020204" pitchFamily="34" charset="0"/>
              </a:rPr>
              <a:t> </a:t>
            </a:r>
            <a:r>
              <a:rPr lang="en-ZA" altLang="en-US" sz="1600">
                <a:solidFill>
                  <a:srgbClr val="0070C0"/>
                </a:solidFill>
                <a:latin typeface="Arial" panose="020B0604020202020204" pitchFamily="34" charset="0"/>
              </a:rPr>
              <a:t>Compartmentalisation</a:t>
            </a:r>
            <a:r>
              <a:rPr lang="en-ZA" altLang="en-US" sz="1600">
                <a:latin typeface="Arial" panose="020B0604020202020204" pitchFamily="34" charset="0"/>
              </a:rPr>
              <a:t>                              • </a:t>
            </a:r>
            <a:r>
              <a:rPr lang="en-ZA" altLang="en-US" sz="1600">
                <a:solidFill>
                  <a:srgbClr val="00B050"/>
                </a:solidFill>
                <a:latin typeface="Arial" panose="020B0604020202020204" pitchFamily="34" charset="0"/>
              </a:rPr>
              <a:t>HACCP</a:t>
            </a:r>
          </a:p>
          <a:p>
            <a:pPr eaLnBrk="1" hangingPunct="1">
              <a:spcBef>
                <a:spcPct val="0"/>
              </a:spcBef>
            </a:pPr>
            <a:r>
              <a:rPr lang="en-ZA" altLang="en-US" sz="1600">
                <a:latin typeface="Arial" panose="020B0604020202020204" pitchFamily="34" charset="0"/>
              </a:rPr>
              <a:t> </a:t>
            </a:r>
            <a:r>
              <a:rPr lang="en-ZA" altLang="en-US" sz="1600">
                <a:solidFill>
                  <a:srgbClr val="00B050"/>
                </a:solidFill>
                <a:latin typeface="Arial" panose="020B0604020202020204" pitchFamily="34" charset="0"/>
              </a:rPr>
              <a:t>CBT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237963" y="3709117"/>
            <a:ext cx="0" cy="29406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Callout 29"/>
          <p:cNvSpPr/>
          <p:nvPr/>
        </p:nvSpPr>
        <p:spPr>
          <a:xfrm>
            <a:off x="8903595" y="2452353"/>
            <a:ext cx="1905000" cy="2286000"/>
          </a:xfrm>
          <a:prstGeom prst="cloudCallout">
            <a:avLst>
              <a:gd name="adj1" fmla="val -126090"/>
              <a:gd name="adj2" fmla="val 3954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/>
          </a:p>
        </p:txBody>
      </p:sp>
      <p:sp>
        <p:nvSpPr>
          <p:cNvPr id="4115" name="TextBox 30"/>
          <p:cNvSpPr txBox="1">
            <a:spLocks noChangeArrowheads="1"/>
          </p:cNvSpPr>
          <p:nvPr/>
        </p:nvSpPr>
        <p:spPr bwMode="auto">
          <a:xfrm>
            <a:off x="8923987" y="2907811"/>
            <a:ext cx="1676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600" dirty="0">
                <a:latin typeface="+mn-lt"/>
              </a:rPr>
              <a:t>Conceptual similarity between HACCP &amp; CBT (Thomson et al., 2013b)</a:t>
            </a:r>
          </a:p>
        </p:txBody>
      </p:sp>
      <p:sp>
        <p:nvSpPr>
          <p:cNvPr id="8212" name="TextBox 34"/>
          <p:cNvSpPr txBox="1">
            <a:spLocks noChangeArrowheads="1"/>
          </p:cNvSpPr>
          <p:nvPr/>
        </p:nvSpPr>
        <p:spPr bwMode="auto">
          <a:xfrm>
            <a:off x="2209800" y="5334000"/>
            <a:ext cx="5867400" cy="400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ZA" sz="2000" dirty="0">
                <a:latin typeface="Arial" charset="0"/>
              </a:rPr>
              <a:t>Risk/hazard management methodologies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553200" y="3670479"/>
            <a:ext cx="0" cy="31982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TextBox 41"/>
          <p:cNvSpPr txBox="1">
            <a:spLocks noChangeArrowheads="1"/>
          </p:cNvSpPr>
          <p:nvPr/>
        </p:nvSpPr>
        <p:spPr bwMode="auto">
          <a:xfrm>
            <a:off x="1828800" y="5875338"/>
            <a:ext cx="830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ZA" altLang="en-US" sz="2400" b="1" dirty="0">
                <a:solidFill>
                  <a:srgbClr val="002060"/>
                </a:solidFill>
                <a:latin typeface="+mn-lt"/>
              </a:rPr>
              <a:t>Institutional arrangements on which international trade standards for food safety- &amp; animal disease risk are based</a:t>
            </a:r>
            <a:r>
              <a:rPr lang="en-ZA" altLang="en-US" sz="2400" dirty="0">
                <a:latin typeface="+mn-lt"/>
              </a:rPr>
              <a:t> 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876800" y="4958366"/>
            <a:ext cx="0" cy="375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48000" y="4725474"/>
            <a:ext cx="2133600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181600" y="4433553"/>
            <a:ext cx="0" cy="30480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181600" y="4472190"/>
            <a:ext cx="990600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30" grpId="0" animBg="1"/>
      <p:bldP spid="4115" grpId="0"/>
      <p:bldP spid="82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70478" y="964842"/>
            <a:ext cx="8268238" cy="9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ZA" altLang="en-US" sz="3200" b="1" u="sng" dirty="0">
                <a:solidFill>
                  <a:srgbClr val="002060"/>
                </a:solidFill>
                <a:cs typeface="Arial" panose="020B0604020202020204" pitchFamily="34" charset="0"/>
              </a:rPr>
              <a:t>Application</a:t>
            </a:r>
            <a:r>
              <a:rPr lang="en-ZA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ZA" alt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Zambezi </a:t>
            </a:r>
            <a:r>
              <a:rPr lang="en-ZA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Region (ZR) of Namibia</a:t>
            </a:r>
            <a:endParaRPr lang="en-ZA" altLang="en-US" sz="3200" dirty="0" smtClean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0" y="1112773"/>
            <a:ext cx="2215170" cy="260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December 2009 on\MCA Namibia - technical\Mark-draft map-cattle-buffalo overlap_files\i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3" y="3953813"/>
            <a:ext cx="3325635" cy="257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108361" y="2289220"/>
            <a:ext cx="712201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solidFill>
                  <a:srgbClr val="800000"/>
                </a:solidFill>
              </a:rPr>
              <a:t>Pilot project (2010-2014) aimed at showing that beef produced in the Zambezi Region can be rendered safe in respect of FMD (achievement of ALOP) </a:t>
            </a:r>
            <a:r>
              <a:rPr lang="en-US" altLang="en-US" sz="1800" dirty="0" smtClean="0">
                <a:solidFill>
                  <a:srgbClr val="800000"/>
                </a:solidFill>
                <a:sym typeface="Wingdings" panose="05000000000000000000" pitchFamily="2" charset="2"/>
              </a:rPr>
              <a:t> access to regional and international markets</a:t>
            </a:r>
            <a:endParaRPr lang="en-ZA" altLang="en-US" sz="1800" dirty="0" smtClean="0">
              <a:solidFill>
                <a:srgbClr val="800000"/>
              </a:solidFill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ZA" altLang="en-US" sz="1800" dirty="0" smtClean="0">
              <a:solidFill>
                <a:srgbClr val="800000"/>
              </a:solidFill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ZA" altLang="en-US" sz="1800" dirty="0" smtClean="0">
                <a:solidFill>
                  <a:srgbClr val="800000"/>
                </a:solidFill>
                <a:latin typeface="+mn-lt"/>
              </a:rPr>
              <a:t>Geographically-based FMD control systems cannot be applied because buffalo cannot be separated from cattle in this region (ZR is at the centre of the KAZA TFCA)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ZA" altLang="en-US" sz="1800" dirty="0" smtClean="0">
              <a:solidFill>
                <a:srgbClr val="800000"/>
              </a:solidFill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ZA" altLang="en-US" sz="1800" dirty="0" smtClean="0">
                <a:solidFill>
                  <a:srgbClr val="800000"/>
                </a:solidFill>
                <a:latin typeface="+mn-lt"/>
              </a:rPr>
              <a:t>System adopted was risk management of FS and animal disease (FMD primarily) along the entire value chain using CCPs where possible   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241703" y="5603384"/>
            <a:ext cx="4722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Project headed by Meat Board of Namibia, funded by the Millennium Challenge </a:t>
            </a:r>
            <a:r>
              <a:rPr lang="en-ZA" altLang="en-US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Account – Namibia  (MCC USA)</a:t>
            </a:r>
            <a:endParaRPr lang="en-ZA" alt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1573</Words>
  <Application>Microsoft Office PowerPoint</Application>
  <PresentationFormat>Widescreen</PresentationFormat>
  <Paragraphs>185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1_Office Theme</vt:lpstr>
      <vt:lpstr>Custom Design</vt:lpstr>
      <vt:lpstr>Presentation</vt:lpstr>
      <vt:lpstr>  Non-geographic approaches to FMD risk management   Gavin Thomson  (gavin@tadscientific.co.za)    </vt:lpstr>
      <vt:lpstr>Management of infectious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Integrated FMD &amp; FS risk management in the ZR pilot project  </vt:lpstr>
      <vt:lpstr>Proof of efficacy  </vt:lpstr>
      <vt:lpstr>Relevance to Article 8.8.22 of OIE’s TAHC  </vt:lpstr>
      <vt:lpstr>PowerPoint Presentation</vt:lpstr>
      <vt:lpstr>The team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Rumich, Nadia (AGAH)</dc:creator>
  <cp:lastModifiedBy>Gavin Thomson</cp:lastModifiedBy>
  <cp:revision>40</cp:revision>
  <dcterms:created xsi:type="dcterms:W3CDTF">2016-10-06T12:20:10Z</dcterms:created>
  <dcterms:modified xsi:type="dcterms:W3CDTF">2016-10-18T12:35:02Z</dcterms:modified>
</cp:coreProperties>
</file>