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8" r:id="rId2"/>
  </p:sldMasterIdLst>
  <p:notesMasterIdLst>
    <p:notesMasterId r:id="rId28"/>
  </p:notesMasterIdLst>
  <p:sldIdLst>
    <p:sldId id="257" r:id="rId3"/>
    <p:sldId id="261" r:id="rId4"/>
    <p:sldId id="295" r:id="rId5"/>
    <p:sldId id="296" r:id="rId6"/>
    <p:sldId id="272" r:id="rId7"/>
    <p:sldId id="262" r:id="rId8"/>
    <p:sldId id="297" r:id="rId9"/>
    <p:sldId id="273" r:id="rId10"/>
    <p:sldId id="290" r:id="rId11"/>
    <p:sldId id="278" r:id="rId12"/>
    <p:sldId id="291" r:id="rId13"/>
    <p:sldId id="292" r:id="rId14"/>
    <p:sldId id="293" r:id="rId15"/>
    <p:sldId id="294" r:id="rId16"/>
    <p:sldId id="298" r:id="rId17"/>
    <p:sldId id="300" r:id="rId18"/>
    <p:sldId id="269" r:id="rId19"/>
    <p:sldId id="301" r:id="rId20"/>
    <p:sldId id="302" r:id="rId21"/>
    <p:sldId id="303" r:id="rId22"/>
    <p:sldId id="304" r:id="rId23"/>
    <p:sldId id="271" r:id="rId24"/>
    <p:sldId id="305" r:id="rId25"/>
    <p:sldId id="306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-96" y="-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F2295-F3D1-BA41-BBB2-EEF9CAB0C6BA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D0E43-86E6-E948-AEE0-65A403B2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3B81165-46A9-6A4C-8F57-55AE0653CC6B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337703" y="914977"/>
            <a:ext cx="4182596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en-US" sz="1600">
              <a:latin typeface="Calibri" charset="0"/>
            </a:endParaRPr>
          </a:p>
        </p:txBody>
      </p:sp>
      <p:sp>
        <p:nvSpPr>
          <p:cNvPr id="5120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681" y="4343977"/>
            <a:ext cx="5028640" cy="4115955"/>
          </a:xfrm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if</a:t>
            </a:r>
            <a:r>
              <a:rPr lang="en-GB" baseline="0" dirty="0" smtClean="0"/>
              <a:t> we don’t know the actual value for the vaccination efficacy/delay/capacity?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7FE4-714F-48AB-BF72-1899A12192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if</a:t>
            </a:r>
            <a:r>
              <a:rPr lang="en-GB" baseline="0" dirty="0" smtClean="0"/>
              <a:t> we don’t know the actual value for the vaccination efficacy/delay/capacity?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7FE4-714F-48AB-BF72-1899A12192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if</a:t>
            </a:r>
            <a:r>
              <a:rPr lang="en-GB" baseline="0" dirty="0" smtClean="0"/>
              <a:t> we don’t know the actual value for the vaccination efficacy/delay/capacity?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7FE4-714F-48AB-BF72-1899A12192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65225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480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3"/>
            <a:ext cx="775790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33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6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9224" y="1104900"/>
            <a:ext cx="2543175" cy="5021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76350"/>
            <a:ext cx="7867650" cy="48498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11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</a:t>
            </a:r>
            <a:r>
              <a:rPr lang="en-US" dirty="0" err="1" smtClean="0"/>
              <a:t>Cascais</a:t>
            </a:r>
            <a:r>
              <a:rPr lang="en-US" dirty="0" smtClean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0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866" y="1515968"/>
            <a:ext cx="10515600" cy="2852737"/>
          </a:xfrm>
        </p:spPr>
        <p:txBody>
          <a:bodyPr anchor="b"/>
          <a:lstStyle>
            <a:lvl1pPr algn="ctr">
              <a:defRPr sz="6000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- Author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2570" y="6230912"/>
            <a:ext cx="12169430" cy="62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</a:t>
            </a:r>
            <a:r>
              <a:rPr lang="en-US" dirty="0" err="1" smtClean="0"/>
              <a:t>Cascais</a:t>
            </a:r>
            <a:r>
              <a:rPr lang="en-US" dirty="0" smtClean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60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0329-7CDF-47F9-BE58-D325D98B0FA4}" type="datetimeFigureOut">
              <a:rPr lang="en-GB" smtClean="0"/>
              <a:t>20/10/16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3B-37CB-41A6-81AE-FCF849B70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924399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8756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02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85" y="948178"/>
            <a:ext cx="10787276" cy="5706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715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051" y="166766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60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9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1054976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2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45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33450"/>
            <a:ext cx="4011084" cy="501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350" y="1304925"/>
            <a:ext cx="6496050" cy="4821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37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1438275"/>
            <a:ext cx="7199842" cy="3289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5051" y="89305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051" y="2222737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92D63-9156-46CE-85B0-4CC0C447771F}" type="datetimeFigureOut">
              <a:rPr lang="en-GB" smtClean="0"/>
              <a:t>20/10/16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06A8-E80A-4C63-8A51-B1F95791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84734" y="1011304"/>
            <a:ext cx="10515600" cy="3751072"/>
          </a:xfrm>
        </p:spPr>
        <p:txBody>
          <a:bodyPr>
            <a:normAutofit/>
          </a:bodyPr>
          <a:lstStyle/>
          <a:p>
            <a:r>
              <a:rPr lang="en-GB" sz="4900" dirty="0"/>
              <a:t>Quantifying the Value of Perfect Information in Emergency Vaccination </a:t>
            </a:r>
            <a:r>
              <a:rPr lang="en-GB" sz="4900" dirty="0" smtClean="0"/>
              <a:t>Campaigns for FMD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81080" y="4486711"/>
            <a:ext cx="9144000" cy="1655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Bradbury, N.V., </a:t>
            </a:r>
            <a:r>
              <a:rPr lang="en-GB" dirty="0" err="1" smtClean="0"/>
              <a:t>Probert</a:t>
            </a:r>
            <a:r>
              <a:rPr lang="en-GB" dirty="0" smtClean="0"/>
              <a:t>, W.J.M., Shea, K., </a:t>
            </a:r>
            <a:r>
              <a:rPr lang="en-GB" dirty="0" err="1" smtClean="0"/>
              <a:t>Runge</a:t>
            </a:r>
            <a:r>
              <a:rPr lang="en-GB" dirty="0" smtClean="0"/>
              <a:t>, M.C., </a:t>
            </a:r>
            <a:r>
              <a:rPr lang="en-GB" dirty="0" err="1" smtClean="0"/>
              <a:t>Fonnesbeck</a:t>
            </a:r>
            <a:r>
              <a:rPr lang="en-GB" dirty="0" smtClean="0"/>
              <a:t>, C.J., Keeling, M.J., Ferrari, M.J. &amp; </a:t>
            </a:r>
            <a:r>
              <a:rPr lang="en-GB" b="1" u="sng" dirty="0" smtClean="0"/>
              <a:t>Tildesley, M.J.</a:t>
            </a:r>
            <a:r>
              <a:rPr lang="en-GB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5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2901"/>
            <a:ext cx="10972800" cy="1143000"/>
          </a:xfrm>
        </p:spPr>
        <p:txBody>
          <a:bodyPr/>
          <a:lstStyle/>
          <a:p>
            <a:r>
              <a:rPr lang="en-GB" dirty="0" smtClean="0"/>
              <a:t>A Toy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8667" y="1520136"/>
            <a:ext cx="4778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Let’s assume we know the following: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48933" y="1967442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Vaccine Efficacy is either 50%, 70% or 90%.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10448" y="2568679"/>
            <a:ext cx="640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Time Delay to Immunity is either 2, 4 or 6 days.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8934" y="3387818"/>
            <a:ext cx="7584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Vaccine capacity is either 20K, 35K or 50K doses per day.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0267" y="4156373"/>
            <a:ext cx="74262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Policy Makers are considering 5 possible vaccination radii:</a:t>
            </a:r>
          </a:p>
          <a:p>
            <a:endParaRPr lang="en-US" sz="2400" dirty="0"/>
          </a:p>
          <a:p>
            <a:r>
              <a:rPr lang="en-US" sz="2400" dirty="0" smtClean="0"/>
              <a:t>3km, 5km, 7km, 10km or 15km.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311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-366689" y="366570"/>
            <a:ext cx="11447040" cy="643748"/>
          </a:xfrm>
        </p:spPr>
        <p:txBody>
          <a:bodyPr rtlCol="0">
            <a:normAutofit fontScale="90000"/>
          </a:bodyPr>
          <a:lstStyle/>
          <a:p>
            <a:pPr>
              <a:lnSpc>
                <a:spcPts val="5424"/>
              </a:lnSpc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  <a:defRPr/>
            </a:pPr>
            <a:r>
              <a:rPr lang="en-GB" sz="54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The </a:t>
            </a:r>
            <a:r>
              <a:rPr lang="en-GB" sz="54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Warwick Model</a:t>
            </a:r>
            <a:endParaRPr lang="en-GB" sz="54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21506" name="Object 18"/>
          <p:cNvGraphicFramePr>
            <a:graphicFrameLocks noChangeAspect="1"/>
          </p:cNvGraphicFramePr>
          <p:nvPr/>
        </p:nvGraphicFramePr>
        <p:xfrm>
          <a:off x="5723521" y="3302269"/>
          <a:ext cx="88320" cy="164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79513" imgH="185530" progId="Equation.3">
                  <p:embed/>
                </p:oleObj>
              </mc:Choice>
              <mc:Fallback>
                <p:oleObj name="Equation" r:id="rId4" imgW="79513" imgH="1855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521" y="3302269"/>
                        <a:ext cx="88320" cy="164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07" name="Group 68"/>
          <p:cNvGrpSpPr>
            <a:grpSpLocks/>
          </p:cNvGrpSpPr>
          <p:nvPr/>
        </p:nvGrpSpPr>
        <p:grpSpPr bwMode="auto">
          <a:xfrm>
            <a:off x="410881" y="2239436"/>
            <a:ext cx="8292480" cy="403242"/>
            <a:chOff x="241" y="709"/>
            <a:chExt cx="3918" cy="254"/>
          </a:xfrm>
        </p:grpSpPr>
        <p:grpSp>
          <p:nvGrpSpPr>
            <p:cNvPr id="21635" name="Group 69"/>
            <p:cNvGrpSpPr>
              <a:grpSpLocks/>
            </p:cNvGrpSpPr>
            <p:nvPr/>
          </p:nvGrpSpPr>
          <p:grpSpPr bwMode="auto">
            <a:xfrm>
              <a:off x="241" y="709"/>
              <a:ext cx="341" cy="254"/>
              <a:chOff x="241" y="709"/>
              <a:chExt cx="341" cy="254"/>
            </a:xfrm>
          </p:grpSpPr>
          <p:sp>
            <p:nvSpPr>
              <p:cNvPr id="21647" name="AutoShape 70"/>
              <p:cNvSpPr>
                <a:spLocks noChangeArrowheads="1"/>
              </p:cNvSpPr>
              <p:nvPr/>
            </p:nvSpPr>
            <p:spPr bwMode="auto">
              <a:xfrm>
                <a:off x="274" y="709"/>
                <a:ext cx="308" cy="254"/>
              </a:xfrm>
              <a:prstGeom prst="roundRect">
                <a:avLst>
                  <a:gd name="adj" fmla="val 35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grpSp>
            <p:nvGrpSpPr>
              <p:cNvPr id="21648" name="Group 71"/>
              <p:cNvGrpSpPr>
                <a:grpSpLocks/>
              </p:cNvGrpSpPr>
              <p:nvPr/>
            </p:nvGrpSpPr>
            <p:grpSpPr bwMode="auto">
              <a:xfrm>
                <a:off x="241" y="709"/>
                <a:ext cx="337" cy="251"/>
                <a:chOff x="241" y="709"/>
                <a:chExt cx="337" cy="251"/>
              </a:xfrm>
            </p:grpSpPr>
            <p:sp>
              <p:nvSpPr>
                <p:cNvPr id="21649" name="AutoShape 72"/>
                <p:cNvSpPr>
                  <a:spLocks noChangeArrowheads="1"/>
                </p:cNvSpPr>
                <p:nvPr/>
              </p:nvSpPr>
              <p:spPr bwMode="auto">
                <a:xfrm>
                  <a:off x="274" y="709"/>
                  <a:ext cx="304" cy="251"/>
                </a:xfrm>
                <a:prstGeom prst="roundRect">
                  <a:avLst>
                    <a:gd name="adj" fmla="val 35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pSp>
              <p:nvGrpSpPr>
                <p:cNvPr id="21650" name="Group 73"/>
                <p:cNvGrpSpPr>
                  <a:grpSpLocks/>
                </p:cNvGrpSpPr>
                <p:nvPr/>
              </p:nvGrpSpPr>
              <p:grpSpPr bwMode="auto">
                <a:xfrm>
                  <a:off x="241" y="709"/>
                  <a:ext cx="334" cy="248"/>
                  <a:chOff x="241" y="709"/>
                  <a:chExt cx="334" cy="248"/>
                </a:xfrm>
              </p:grpSpPr>
              <p:sp>
                <p:nvSpPr>
                  <p:cNvPr id="21651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274" y="709"/>
                    <a:ext cx="301" cy="248"/>
                  </a:xfrm>
                  <a:prstGeom prst="roundRect">
                    <a:avLst>
                      <a:gd name="adj" fmla="val 36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grpSp>
                <p:nvGrpSpPr>
                  <p:cNvPr id="21652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241" y="709"/>
                    <a:ext cx="332" cy="246"/>
                    <a:chOff x="241" y="709"/>
                    <a:chExt cx="332" cy="246"/>
                  </a:xfrm>
                </p:grpSpPr>
                <p:sp>
                  <p:nvSpPr>
                    <p:cNvPr id="21653" name="AutoShap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" y="709"/>
                      <a:ext cx="299" cy="246"/>
                    </a:xfrm>
                    <a:prstGeom prst="roundRect">
                      <a:avLst>
                        <a:gd name="adj" fmla="val 361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grpSp>
                  <p:nvGrpSpPr>
                    <p:cNvPr id="21654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1" y="709"/>
                      <a:ext cx="331" cy="245"/>
                      <a:chOff x="241" y="709"/>
                      <a:chExt cx="331" cy="245"/>
                    </a:xfrm>
                  </p:grpSpPr>
                  <p:sp>
                    <p:nvSpPr>
                      <p:cNvPr id="21655" name="AutoShap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" y="709"/>
                        <a:ext cx="298" cy="245"/>
                      </a:xfrm>
                      <a:prstGeom prst="roundRect">
                        <a:avLst>
                          <a:gd name="adj" fmla="val 361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21656" name="AutoShap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1" y="709"/>
                        <a:ext cx="217" cy="213"/>
                      </a:xfrm>
                      <a:prstGeom prst="roundRect">
                        <a:avLst>
                          <a:gd name="adj" fmla="val 361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912973" algn="l"/>
                            <a:tab pos="1827387" algn="l"/>
                            <a:tab pos="2741800" algn="l"/>
                            <a:tab pos="3656214" algn="l"/>
                            <a:tab pos="4570627" algn="l"/>
                            <a:tab pos="5485041" algn="l"/>
                            <a:tab pos="6399454" algn="l"/>
                            <a:tab pos="7313868" algn="l"/>
                            <a:tab pos="8228281" algn="l"/>
                            <a:tab pos="9142695" algn="l"/>
                            <a:tab pos="10057108" algn="l"/>
                          </a:tabLst>
                        </a:pPr>
                        <a:r>
                          <a:rPr lang="en-GB" sz="2200" i="1" dirty="0" err="1" smtClean="0">
                            <a:solidFill>
                              <a:srgbClr val="0000FF"/>
                            </a:solidFill>
                            <a:latin typeface="Times New Roman Ps" charset="0"/>
                          </a:rPr>
                          <a:t>S</a:t>
                        </a:r>
                        <a:r>
                          <a:rPr lang="en-GB" sz="2200" baseline="-33000" dirty="0" err="1" smtClean="0">
                            <a:solidFill>
                              <a:srgbClr val="0000FF"/>
                            </a:solidFill>
                            <a:latin typeface="Times New Roman Ps" charset="0"/>
                          </a:rPr>
                          <a:t>c</a:t>
                        </a:r>
                        <a:r>
                          <a:rPr lang="en-GB" sz="2200" baseline="-33000" dirty="0" smtClean="0">
                            <a:solidFill>
                              <a:srgbClr val="0000FF"/>
                            </a:solidFill>
                            <a:latin typeface="Times New Roman Ps" charset="0"/>
                          </a:rPr>
                          <a:t>/s</a:t>
                        </a:r>
                        <a:endParaRPr lang="en-GB" sz="2200" baseline="-33000" dirty="0">
                          <a:solidFill>
                            <a:srgbClr val="0000FF"/>
                          </a:solidFill>
                          <a:latin typeface="Times New Roman Ps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21636" name="Group 80"/>
            <p:cNvGrpSpPr>
              <a:grpSpLocks/>
            </p:cNvGrpSpPr>
            <p:nvPr/>
          </p:nvGrpSpPr>
          <p:grpSpPr bwMode="auto">
            <a:xfrm>
              <a:off x="629" y="731"/>
              <a:ext cx="3530" cy="213"/>
              <a:chOff x="629" y="731"/>
              <a:chExt cx="3530" cy="213"/>
            </a:xfrm>
          </p:grpSpPr>
          <p:sp>
            <p:nvSpPr>
              <p:cNvPr id="21637" name="AutoShape 81"/>
              <p:cNvSpPr>
                <a:spLocks noChangeArrowheads="1"/>
              </p:cNvSpPr>
              <p:nvPr/>
            </p:nvSpPr>
            <p:spPr bwMode="auto">
              <a:xfrm>
                <a:off x="629" y="731"/>
                <a:ext cx="3530" cy="205"/>
              </a:xfrm>
              <a:prstGeom prst="roundRect">
                <a:avLst>
                  <a:gd name="adj" fmla="val 44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21638" name="Group 82"/>
              <p:cNvGrpSpPr>
                <a:grpSpLocks/>
              </p:cNvGrpSpPr>
              <p:nvPr/>
            </p:nvGrpSpPr>
            <p:grpSpPr bwMode="auto">
              <a:xfrm>
                <a:off x="629" y="731"/>
                <a:ext cx="3526" cy="213"/>
                <a:chOff x="629" y="731"/>
                <a:chExt cx="3526" cy="213"/>
              </a:xfrm>
            </p:grpSpPr>
            <p:sp>
              <p:nvSpPr>
                <p:cNvPr id="21639" name="AutoShape 83"/>
                <p:cNvSpPr>
                  <a:spLocks noChangeArrowheads="1"/>
                </p:cNvSpPr>
                <p:nvPr/>
              </p:nvSpPr>
              <p:spPr bwMode="auto">
                <a:xfrm>
                  <a:off x="629" y="731"/>
                  <a:ext cx="3526" cy="202"/>
                </a:xfrm>
                <a:prstGeom prst="roundRect">
                  <a:avLst>
                    <a:gd name="adj" fmla="val 44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pSp>
              <p:nvGrpSpPr>
                <p:cNvPr id="21640" name="Group 84"/>
                <p:cNvGrpSpPr>
                  <a:grpSpLocks/>
                </p:cNvGrpSpPr>
                <p:nvPr/>
              </p:nvGrpSpPr>
              <p:grpSpPr bwMode="auto">
                <a:xfrm>
                  <a:off x="629" y="731"/>
                  <a:ext cx="3523" cy="213"/>
                  <a:chOff x="629" y="731"/>
                  <a:chExt cx="3523" cy="213"/>
                </a:xfrm>
              </p:grpSpPr>
              <p:sp>
                <p:nvSpPr>
                  <p:cNvPr id="21641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731"/>
                    <a:ext cx="3523" cy="199"/>
                  </a:xfrm>
                  <a:prstGeom prst="roundRect">
                    <a:avLst>
                      <a:gd name="adj" fmla="val 449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grpSp>
                <p:nvGrpSpPr>
                  <p:cNvPr id="2164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629" y="731"/>
                    <a:ext cx="3521" cy="213"/>
                    <a:chOff x="629" y="731"/>
                    <a:chExt cx="3521" cy="213"/>
                  </a:xfrm>
                </p:grpSpPr>
                <p:sp>
                  <p:nvSpPr>
                    <p:cNvPr id="21643" name="AutoShap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9" y="731"/>
                      <a:ext cx="3521" cy="197"/>
                    </a:xfrm>
                    <a:prstGeom prst="roundRect">
                      <a:avLst>
                        <a:gd name="adj" fmla="val 454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grpSp>
                  <p:nvGrpSpPr>
                    <p:cNvPr id="21644" name="Group 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9" y="731"/>
                      <a:ext cx="3520" cy="213"/>
                      <a:chOff x="629" y="731"/>
                      <a:chExt cx="3520" cy="213"/>
                    </a:xfrm>
                  </p:grpSpPr>
                  <p:sp>
                    <p:nvSpPr>
                      <p:cNvPr id="21645" name="AutoShape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" y="731"/>
                        <a:ext cx="3520" cy="196"/>
                      </a:xfrm>
                      <a:prstGeom prst="roundRect">
                        <a:avLst>
                          <a:gd name="adj" fmla="val 454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21646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04" y="731"/>
                        <a:ext cx="1629" cy="213"/>
                      </a:xfrm>
                      <a:prstGeom prst="roundRect">
                        <a:avLst>
                          <a:gd name="adj" fmla="val 454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912973" algn="l"/>
                            <a:tab pos="1827387" algn="l"/>
                            <a:tab pos="2741800" algn="l"/>
                            <a:tab pos="3656214" algn="l"/>
                            <a:tab pos="4570627" algn="l"/>
                            <a:tab pos="5485041" algn="l"/>
                            <a:tab pos="6399454" algn="l"/>
                            <a:tab pos="7313868" algn="l"/>
                            <a:tab pos="8228281" algn="l"/>
                            <a:tab pos="9142695" algn="l"/>
                            <a:tab pos="10057108" algn="l"/>
                          </a:tabLst>
                        </a:pPr>
                        <a:r>
                          <a:rPr lang="en-GB" sz="2200" dirty="0">
                            <a:solidFill>
                              <a:srgbClr val="000000"/>
                            </a:solidFill>
                            <a:latin typeface="Times New Roman" charset="0"/>
                          </a:rPr>
                          <a:t>- susceptibility of </a:t>
                        </a:r>
                        <a:r>
                          <a:rPr lang="en-GB" sz="2200" dirty="0" smtClean="0">
                            <a:solidFill>
                              <a:srgbClr val="000000"/>
                            </a:solidFill>
                            <a:latin typeface="Times New Roman" charset="0"/>
                          </a:rPr>
                          <a:t>cattle/sheep.</a:t>
                        </a:r>
                        <a:endParaRPr lang="en-GB" sz="2200" dirty="0">
                          <a:solidFill>
                            <a:srgbClr val="000000"/>
                          </a:solidFill>
                          <a:latin typeface="Times New Roman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1508" name="Group 91"/>
          <p:cNvGrpSpPr>
            <a:grpSpLocks/>
          </p:cNvGrpSpPr>
          <p:nvPr/>
        </p:nvGrpSpPr>
        <p:grpSpPr bwMode="auto">
          <a:xfrm>
            <a:off x="418317" y="2685883"/>
            <a:ext cx="5726081" cy="413323"/>
            <a:chOff x="212" y="1081"/>
            <a:chExt cx="2705" cy="260"/>
          </a:xfrm>
        </p:grpSpPr>
        <p:grpSp>
          <p:nvGrpSpPr>
            <p:cNvPr id="21613" name="Group 92"/>
            <p:cNvGrpSpPr>
              <a:grpSpLocks/>
            </p:cNvGrpSpPr>
            <p:nvPr/>
          </p:nvGrpSpPr>
          <p:grpSpPr bwMode="auto">
            <a:xfrm>
              <a:off x="212" y="1081"/>
              <a:ext cx="456" cy="260"/>
              <a:chOff x="212" y="1081"/>
              <a:chExt cx="456" cy="260"/>
            </a:xfrm>
          </p:grpSpPr>
          <p:sp>
            <p:nvSpPr>
              <p:cNvPr id="21625" name="AutoShape 93"/>
              <p:cNvSpPr>
                <a:spLocks noChangeArrowheads="1"/>
              </p:cNvSpPr>
              <p:nvPr/>
            </p:nvSpPr>
            <p:spPr bwMode="auto">
              <a:xfrm>
                <a:off x="259" y="1081"/>
                <a:ext cx="409" cy="260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21626" name="Group 94"/>
              <p:cNvGrpSpPr>
                <a:grpSpLocks/>
              </p:cNvGrpSpPr>
              <p:nvPr/>
            </p:nvGrpSpPr>
            <p:grpSpPr bwMode="auto">
              <a:xfrm>
                <a:off x="212" y="1081"/>
                <a:ext cx="452" cy="256"/>
                <a:chOff x="212" y="1081"/>
                <a:chExt cx="452" cy="256"/>
              </a:xfrm>
            </p:grpSpPr>
            <p:sp>
              <p:nvSpPr>
                <p:cNvPr id="21627" name="AutoShape 95"/>
                <p:cNvSpPr>
                  <a:spLocks noChangeArrowheads="1"/>
                </p:cNvSpPr>
                <p:nvPr/>
              </p:nvSpPr>
              <p:spPr bwMode="auto">
                <a:xfrm>
                  <a:off x="259" y="1081"/>
                  <a:ext cx="405" cy="256"/>
                </a:xfrm>
                <a:prstGeom prst="roundRect">
                  <a:avLst>
                    <a:gd name="adj" fmla="val 352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pSp>
              <p:nvGrpSpPr>
                <p:cNvPr id="21628" name="Group 96"/>
                <p:cNvGrpSpPr>
                  <a:grpSpLocks/>
                </p:cNvGrpSpPr>
                <p:nvPr/>
              </p:nvGrpSpPr>
              <p:grpSpPr bwMode="auto">
                <a:xfrm>
                  <a:off x="212" y="1081"/>
                  <a:ext cx="450" cy="254"/>
                  <a:chOff x="212" y="1081"/>
                  <a:chExt cx="450" cy="254"/>
                </a:xfrm>
              </p:grpSpPr>
              <p:sp>
                <p:nvSpPr>
                  <p:cNvPr id="21629" name="AutoShape 97"/>
                  <p:cNvSpPr>
                    <a:spLocks noChangeArrowheads="1"/>
                  </p:cNvSpPr>
                  <p:nvPr/>
                </p:nvSpPr>
                <p:spPr bwMode="auto">
                  <a:xfrm>
                    <a:off x="259" y="1081"/>
                    <a:ext cx="403" cy="254"/>
                  </a:xfrm>
                  <a:prstGeom prst="roundRect">
                    <a:avLst>
                      <a:gd name="adj" fmla="val 352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grpSp>
                <p:nvGrpSpPr>
                  <p:cNvPr id="2163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12" y="1081"/>
                    <a:ext cx="447" cy="252"/>
                    <a:chOff x="212" y="1081"/>
                    <a:chExt cx="447" cy="252"/>
                  </a:xfrm>
                </p:grpSpPr>
                <p:sp>
                  <p:nvSpPr>
                    <p:cNvPr id="21631" name="AutoShap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" y="1081"/>
                      <a:ext cx="400" cy="252"/>
                    </a:xfrm>
                    <a:prstGeom prst="roundRect">
                      <a:avLst>
                        <a:gd name="adj" fmla="val 356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grpSp>
                  <p:nvGrpSpPr>
                    <p:cNvPr id="21632" name="Group 1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2" y="1081"/>
                      <a:ext cx="446" cy="251"/>
                      <a:chOff x="212" y="1081"/>
                      <a:chExt cx="446" cy="251"/>
                    </a:xfrm>
                  </p:grpSpPr>
                  <p:sp>
                    <p:nvSpPr>
                      <p:cNvPr id="21633" name="AutoShape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" y="1081"/>
                        <a:ext cx="399" cy="251"/>
                      </a:xfrm>
                      <a:prstGeom prst="roundRect">
                        <a:avLst>
                          <a:gd name="adj" fmla="val 356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21634" name="AutoShape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2" y="1081"/>
                        <a:ext cx="281" cy="213"/>
                      </a:xfrm>
                      <a:prstGeom prst="roundRect">
                        <a:avLst>
                          <a:gd name="adj" fmla="val 356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912973" algn="l"/>
                            <a:tab pos="1827387" algn="l"/>
                            <a:tab pos="2741800" algn="l"/>
                            <a:tab pos="3656214" algn="l"/>
                            <a:tab pos="4570627" algn="l"/>
                            <a:tab pos="5485041" algn="l"/>
                            <a:tab pos="6399454" algn="l"/>
                            <a:tab pos="7313868" algn="l"/>
                            <a:tab pos="8228281" algn="l"/>
                            <a:tab pos="9142695" algn="l"/>
                            <a:tab pos="10057108" algn="l"/>
                          </a:tabLst>
                        </a:pPr>
                        <a:r>
                          <a:rPr lang="en-GB" sz="2200" i="1" dirty="0">
                            <a:solidFill>
                              <a:srgbClr val="0000FF"/>
                            </a:solidFill>
                            <a:latin typeface="Times New Roman Ps" charset="0"/>
                          </a:rPr>
                          <a:t>N </a:t>
                        </a:r>
                        <a:r>
                          <a:rPr lang="en-GB" sz="2200" i="1" baseline="33000" dirty="0" err="1" smtClean="0">
                            <a:solidFill>
                              <a:srgbClr val="0000FF"/>
                            </a:solidFill>
                            <a:latin typeface="Times New Roman Ps" charset="0"/>
                          </a:rPr>
                          <a:t>i</a:t>
                        </a:r>
                        <a:r>
                          <a:rPr lang="en-GB" sz="2200" baseline="-33000" dirty="0" err="1" smtClean="0">
                            <a:solidFill>
                              <a:srgbClr val="0000FF"/>
                            </a:solidFill>
                            <a:latin typeface="Times New Roman Ps" charset="0"/>
                          </a:rPr>
                          <a:t>c</a:t>
                        </a:r>
                        <a:r>
                          <a:rPr lang="en-GB" sz="2200" baseline="-33000" dirty="0" smtClean="0">
                            <a:solidFill>
                              <a:srgbClr val="0000FF"/>
                            </a:solidFill>
                            <a:latin typeface="Times New Roman Ps" charset="0"/>
                          </a:rPr>
                          <a:t>/s</a:t>
                        </a:r>
                        <a:endParaRPr lang="en-GB" sz="2200" baseline="-33000" dirty="0">
                          <a:solidFill>
                            <a:srgbClr val="0000FF"/>
                          </a:solidFill>
                          <a:latin typeface="Times New Roman Ps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21614" name="Group 103"/>
            <p:cNvGrpSpPr>
              <a:grpSpLocks/>
            </p:cNvGrpSpPr>
            <p:nvPr/>
          </p:nvGrpSpPr>
          <p:grpSpPr bwMode="auto">
            <a:xfrm>
              <a:off x="720" y="1092"/>
              <a:ext cx="2197" cy="213"/>
              <a:chOff x="720" y="1092"/>
              <a:chExt cx="2197" cy="213"/>
            </a:xfrm>
          </p:grpSpPr>
          <p:sp>
            <p:nvSpPr>
              <p:cNvPr id="21615" name="AutoShape 104"/>
              <p:cNvSpPr>
                <a:spLocks noChangeArrowheads="1"/>
              </p:cNvSpPr>
              <p:nvPr/>
            </p:nvSpPr>
            <p:spPr bwMode="auto">
              <a:xfrm>
                <a:off x="720" y="1092"/>
                <a:ext cx="2197" cy="207"/>
              </a:xfrm>
              <a:prstGeom prst="roundRect">
                <a:avLst>
                  <a:gd name="adj" fmla="val 43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21616" name="Group 105"/>
              <p:cNvGrpSpPr>
                <a:grpSpLocks/>
              </p:cNvGrpSpPr>
              <p:nvPr/>
            </p:nvGrpSpPr>
            <p:grpSpPr bwMode="auto">
              <a:xfrm>
                <a:off x="720" y="1092"/>
                <a:ext cx="2194" cy="213"/>
                <a:chOff x="720" y="1092"/>
                <a:chExt cx="2194" cy="213"/>
              </a:xfrm>
            </p:grpSpPr>
            <p:sp>
              <p:nvSpPr>
                <p:cNvPr id="21617" name="AutoShape 106"/>
                <p:cNvSpPr>
                  <a:spLocks noChangeArrowheads="1"/>
                </p:cNvSpPr>
                <p:nvPr/>
              </p:nvSpPr>
              <p:spPr bwMode="auto">
                <a:xfrm>
                  <a:off x="720" y="1092"/>
                  <a:ext cx="2194" cy="203"/>
                </a:xfrm>
                <a:prstGeom prst="roundRect">
                  <a:avLst>
                    <a:gd name="adj" fmla="val 44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pSp>
              <p:nvGrpSpPr>
                <p:cNvPr id="21618" name="Group 107"/>
                <p:cNvGrpSpPr>
                  <a:grpSpLocks/>
                </p:cNvGrpSpPr>
                <p:nvPr/>
              </p:nvGrpSpPr>
              <p:grpSpPr bwMode="auto">
                <a:xfrm>
                  <a:off x="720" y="1092"/>
                  <a:ext cx="2191" cy="213"/>
                  <a:chOff x="720" y="1092"/>
                  <a:chExt cx="2191" cy="213"/>
                </a:xfrm>
              </p:grpSpPr>
              <p:sp>
                <p:nvSpPr>
                  <p:cNvPr id="21619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092"/>
                    <a:ext cx="2191" cy="201"/>
                  </a:xfrm>
                  <a:prstGeom prst="roundRect">
                    <a:avLst>
                      <a:gd name="adj" fmla="val 444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grpSp>
                <p:nvGrpSpPr>
                  <p:cNvPr id="21620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720" y="1092"/>
                    <a:ext cx="2189" cy="213"/>
                    <a:chOff x="720" y="1092"/>
                    <a:chExt cx="2189" cy="213"/>
                  </a:xfrm>
                </p:grpSpPr>
                <p:sp>
                  <p:nvSpPr>
                    <p:cNvPr id="21621" name="AutoShap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1092"/>
                      <a:ext cx="2189" cy="199"/>
                    </a:xfrm>
                    <a:prstGeom prst="roundRect">
                      <a:avLst>
                        <a:gd name="adj" fmla="val 449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grpSp>
                  <p:nvGrpSpPr>
                    <p:cNvPr id="21622" name="Group 1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092"/>
                      <a:ext cx="2188" cy="213"/>
                      <a:chOff x="720" y="1092"/>
                      <a:chExt cx="2188" cy="213"/>
                    </a:xfrm>
                  </p:grpSpPr>
                  <p:sp>
                    <p:nvSpPr>
                      <p:cNvPr id="21623" name="AutoShape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092"/>
                        <a:ext cx="2188" cy="197"/>
                      </a:xfrm>
                      <a:prstGeom prst="roundRect">
                        <a:avLst>
                          <a:gd name="adj" fmla="val 449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21624" name="AutoShape 1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8" y="1092"/>
                        <a:ext cx="1882" cy="213"/>
                      </a:xfrm>
                      <a:prstGeom prst="roundRect">
                        <a:avLst>
                          <a:gd name="adj" fmla="val 449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912973" algn="l"/>
                            <a:tab pos="1827387" algn="l"/>
                            <a:tab pos="2741800" algn="l"/>
                            <a:tab pos="3656214" algn="l"/>
                            <a:tab pos="4570627" algn="l"/>
                            <a:tab pos="5485041" algn="l"/>
                            <a:tab pos="6399454" algn="l"/>
                            <a:tab pos="7313868" algn="l"/>
                            <a:tab pos="8228281" algn="l"/>
                            <a:tab pos="9142695" algn="l"/>
                            <a:tab pos="10057108" algn="l"/>
                          </a:tabLst>
                        </a:pPr>
                        <a:r>
                          <a:rPr lang="en-GB" sz="2200" dirty="0">
                            <a:solidFill>
                              <a:srgbClr val="000000"/>
                            </a:solidFill>
                            <a:latin typeface="Times New Roman" charset="0"/>
                          </a:rPr>
                          <a:t>- number of </a:t>
                        </a:r>
                        <a:r>
                          <a:rPr lang="en-GB" sz="2200" dirty="0" smtClean="0">
                            <a:solidFill>
                              <a:srgbClr val="000000"/>
                            </a:solidFill>
                            <a:latin typeface="Times New Roman" charset="0"/>
                          </a:rPr>
                          <a:t>cattle/sheep </a:t>
                        </a:r>
                        <a:r>
                          <a:rPr lang="en-GB" sz="2200" dirty="0">
                            <a:solidFill>
                              <a:srgbClr val="000000"/>
                            </a:solidFill>
                            <a:latin typeface="Times New Roman" charset="0"/>
                          </a:rPr>
                          <a:t>on farm </a:t>
                        </a:r>
                        <a:r>
                          <a:rPr lang="en-GB" sz="2200" i="1" dirty="0" err="1">
                            <a:solidFill>
                              <a:srgbClr val="000000"/>
                            </a:solidFill>
                            <a:latin typeface="Times New Roman" charset="0"/>
                          </a:rPr>
                          <a:t>i</a:t>
                        </a:r>
                        <a:r>
                          <a:rPr lang="en-GB" sz="2200" i="1" dirty="0">
                            <a:solidFill>
                              <a:srgbClr val="000000"/>
                            </a:solidFill>
                            <a:latin typeface="Times New Roman" charset="0"/>
                          </a:rPr>
                          <a:t>.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1509" name="Group 114"/>
          <p:cNvGrpSpPr>
            <a:grpSpLocks/>
          </p:cNvGrpSpPr>
          <p:nvPr/>
        </p:nvGrpSpPr>
        <p:grpSpPr bwMode="auto">
          <a:xfrm>
            <a:off x="354869" y="3155372"/>
            <a:ext cx="8718075" cy="401802"/>
            <a:chOff x="203" y="1459"/>
            <a:chExt cx="4118" cy="253"/>
          </a:xfrm>
        </p:grpSpPr>
        <p:grpSp>
          <p:nvGrpSpPr>
            <p:cNvPr id="21601" name="Group 115"/>
            <p:cNvGrpSpPr>
              <a:grpSpLocks/>
            </p:cNvGrpSpPr>
            <p:nvPr/>
          </p:nvGrpSpPr>
          <p:grpSpPr bwMode="auto">
            <a:xfrm>
              <a:off x="203" y="1459"/>
              <a:ext cx="340" cy="253"/>
              <a:chOff x="203" y="1459"/>
              <a:chExt cx="340" cy="253"/>
            </a:xfrm>
          </p:grpSpPr>
          <p:sp>
            <p:nvSpPr>
              <p:cNvPr id="21603" name="AutoShape 116"/>
              <p:cNvSpPr>
                <a:spLocks noChangeArrowheads="1"/>
              </p:cNvSpPr>
              <p:nvPr/>
            </p:nvSpPr>
            <p:spPr bwMode="auto">
              <a:xfrm>
                <a:off x="235" y="1459"/>
                <a:ext cx="308" cy="253"/>
              </a:xfrm>
              <a:prstGeom prst="roundRect">
                <a:avLst>
                  <a:gd name="adj" fmla="val 35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21604" name="Group 117"/>
              <p:cNvGrpSpPr>
                <a:grpSpLocks/>
              </p:cNvGrpSpPr>
              <p:nvPr/>
            </p:nvGrpSpPr>
            <p:grpSpPr bwMode="auto">
              <a:xfrm>
                <a:off x="203" y="1459"/>
                <a:ext cx="336" cy="249"/>
                <a:chOff x="203" y="1459"/>
                <a:chExt cx="336" cy="249"/>
              </a:xfrm>
            </p:grpSpPr>
            <p:sp>
              <p:nvSpPr>
                <p:cNvPr id="21605" name="AutoShape 118"/>
                <p:cNvSpPr>
                  <a:spLocks noChangeArrowheads="1"/>
                </p:cNvSpPr>
                <p:nvPr/>
              </p:nvSpPr>
              <p:spPr bwMode="auto">
                <a:xfrm>
                  <a:off x="235" y="1459"/>
                  <a:ext cx="304" cy="249"/>
                </a:xfrm>
                <a:prstGeom prst="roundRect">
                  <a:avLst>
                    <a:gd name="adj" fmla="val 35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pSp>
              <p:nvGrpSpPr>
                <p:cNvPr id="21606" name="Group 119"/>
                <p:cNvGrpSpPr>
                  <a:grpSpLocks/>
                </p:cNvGrpSpPr>
                <p:nvPr/>
              </p:nvGrpSpPr>
              <p:grpSpPr bwMode="auto">
                <a:xfrm>
                  <a:off x="203" y="1459"/>
                  <a:ext cx="333" cy="246"/>
                  <a:chOff x="203" y="1459"/>
                  <a:chExt cx="333" cy="246"/>
                </a:xfrm>
              </p:grpSpPr>
              <p:sp>
                <p:nvSpPr>
                  <p:cNvPr id="21607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235" y="1459"/>
                    <a:ext cx="301" cy="246"/>
                  </a:xfrm>
                  <a:prstGeom prst="roundRect">
                    <a:avLst>
                      <a:gd name="adj" fmla="val 36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grpSp>
                <p:nvGrpSpPr>
                  <p:cNvPr id="21608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203" y="1459"/>
                    <a:ext cx="330" cy="243"/>
                    <a:chOff x="203" y="1459"/>
                    <a:chExt cx="330" cy="243"/>
                  </a:xfrm>
                </p:grpSpPr>
                <p:sp>
                  <p:nvSpPr>
                    <p:cNvPr id="21609" name="AutoShap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" y="1459"/>
                      <a:ext cx="298" cy="243"/>
                    </a:xfrm>
                    <a:prstGeom prst="roundRect">
                      <a:avLst>
                        <a:gd name="adj" fmla="val 366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grpSp>
                  <p:nvGrpSpPr>
                    <p:cNvPr id="21610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3" y="1459"/>
                      <a:ext cx="329" cy="241"/>
                      <a:chOff x="203" y="1459"/>
                      <a:chExt cx="329" cy="241"/>
                    </a:xfrm>
                  </p:grpSpPr>
                  <p:sp>
                    <p:nvSpPr>
                      <p:cNvPr id="21611" name="AutoShape 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" y="1459"/>
                        <a:ext cx="297" cy="241"/>
                      </a:xfrm>
                      <a:prstGeom prst="roundRect">
                        <a:avLst>
                          <a:gd name="adj" fmla="val 366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21612" name="AutoShape 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3" y="1459"/>
                        <a:ext cx="209" cy="213"/>
                      </a:xfrm>
                      <a:prstGeom prst="roundRect">
                        <a:avLst>
                          <a:gd name="adj" fmla="val 366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912973" algn="l"/>
                            <a:tab pos="1827387" algn="l"/>
                            <a:tab pos="2741800" algn="l"/>
                            <a:tab pos="3656214" algn="l"/>
                            <a:tab pos="4570627" algn="l"/>
                            <a:tab pos="5485041" algn="l"/>
                            <a:tab pos="6399454" algn="l"/>
                            <a:tab pos="7313868" algn="l"/>
                            <a:tab pos="8228281" algn="l"/>
                            <a:tab pos="9142695" algn="l"/>
                            <a:tab pos="10057108" algn="l"/>
                          </a:tabLst>
                        </a:pPr>
                        <a:r>
                          <a:rPr lang="en-GB" sz="2200" i="1" dirty="0" err="1" smtClean="0">
                            <a:solidFill>
                              <a:srgbClr val="FF3333"/>
                            </a:solidFill>
                            <a:latin typeface="Times New Roman Ps" charset="0"/>
                          </a:rPr>
                          <a:t>T</a:t>
                        </a:r>
                        <a:r>
                          <a:rPr lang="en-GB" sz="2200" baseline="-33000" dirty="0" err="1" smtClean="0">
                            <a:solidFill>
                              <a:srgbClr val="FF3333"/>
                            </a:solidFill>
                            <a:latin typeface="Times New Roman Ps" charset="0"/>
                          </a:rPr>
                          <a:t>c,s</a:t>
                        </a:r>
                        <a:endParaRPr lang="en-GB" sz="2200" baseline="-33000" dirty="0">
                          <a:solidFill>
                            <a:srgbClr val="FF3333"/>
                          </a:solidFill>
                          <a:latin typeface="Times New Roman Ps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21602" name="Text Box 126"/>
            <p:cNvSpPr txBox="1">
              <a:spLocks noChangeArrowheads="1"/>
            </p:cNvSpPr>
            <p:nvPr/>
          </p:nvSpPr>
          <p:spPr bwMode="auto">
            <a:xfrm>
              <a:off x="755" y="1459"/>
              <a:ext cx="356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lang="en-GB" sz="2200" b="0" dirty="0">
                  <a:solidFill>
                    <a:srgbClr val="000000"/>
                  </a:solidFill>
                  <a:latin typeface="Times New Roman" charset="0"/>
                </a:rPr>
                <a:t>- Transmission rate of </a:t>
              </a:r>
              <a:r>
                <a:rPr lang="en-GB" sz="2200" b="0" dirty="0" smtClean="0">
                  <a:solidFill>
                    <a:srgbClr val="000000"/>
                  </a:solidFill>
                  <a:latin typeface="Times New Roman" charset="0"/>
                </a:rPr>
                <a:t>cattle/sheep. </a:t>
              </a:r>
              <a:endParaRPr lang="en-GB" sz="2200" b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32" name="Group 127"/>
          <p:cNvGrpSpPr>
            <a:grpSpLocks/>
          </p:cNvGrpSpPr>
          <p:nvPr/>
        </p:nvGrpSpPr>
        <p:grpSpPr bwMode="auto">
          <a:xfrm>
            <a:off x="376320" y="3770316"/>
            <a:ext cx="11550720" cy="964901"/>
            <a:chOff x="204" y="1635"/>
            <a:chExt cx="4857" cy="608"/>
          </a:xfrm>
        </p:grpSpPr>
        <p:grpSp>
          <p:nvGrpSpPr>
            <p:cNvPr id="21589" name="Group 128"/>
            <p:cNvGrpSpPr>
              <a:grpSpLocks/>
            </p:cNvGrpSpPr>
            <p:nvPr/>
          </p:nvGrpSpPr>
          <p:grpSpPr bwMode="auto">
            <a:xfrm>
              <a:off x="204" y="1681"/>
              <a:ext cx="433" cy="562"/>
              <a:chOff x="204" y="1681"/>
              <a:chExt cx="433" cy="562"/>
            </a:xfrm>
          </p:grpSpPr>
          <p:sp>
            <p:nvSpPr>
              <p:cNvPr id="21591" name="AutoShape 129"/>
              <p:cNvSpPr>
                <a:spLocks noChangeArrowheads="1"/>
              </p:cNvSpPr>
              <p:nvPr/>
            </p:nvSpPr>
            <p:spPr bwMode="auto">
              <a:xfrm>
                <a:off x="228" y="1735"/>
                <a:ext cx="409" cy="256"/>
              </a:xfrm>
              <a:prstGeom prst="roundRect">
                <a:avLst>
                  <a:gd name="adj" fmla="val 35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21592" name="Group 130"/>
              <p:cNvGrpSpPr>
                <a:grpSpLocks/>
              </p:cNvGrpSpPr>
              <p:nvPr/>
            </p:nvGrpSpPr>
            <p:grpSpPr bwMode="auto">
              <a:xfrm>
                <a:off x="204" y="1681"/>
                <a:ext cx="421" cy="562"/>
                <a:chOff x="204" y="1681"/>
                <a:chExt cx="421" cy="562"/>
              </a:xfrm>
            </p:grpSpPr>
            <p:sp>
              <p:nvSpPr>
                <p:cNvPr id="21593" name="AutoShape 131"/>
                <p:cNvSpPr>
                  <a:spLocks noChangeArrowheads="1"/>
                </p:cNvSpPr>
                <p:nvPr/>
              </p:nvSpPr>
              <p:spPr bwMode="auto">
                <a:xfrm>
                  <a:off x="220" y="1991"/>
                  <a:ext cx="405" cy="252"/>
                </a:xfrm>
                <a:prstGeom prst="roundRect">
                  <a:avLst>
                    <a:gd name="adj" fmla="val 35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pSp>
              <p:nvGrpSpPr>
                <p:cNvPr id="21594" name="Group 132"/>
                <p:cNvGrpSpPr>
                  <a:grpSpLocks/>
                </p:cNvGrpSpPr>
                <p:nvPr/>
              </p:nvGrpSpPr>
              <p:grpSpPr bwMode="auto">
                <a:xfrm>
                  <a:off x="204" y="1681"/>
                  <a:ext cx="419" cy="559"/>
                  <a:chOff x="204" y="1681"/>
                  <a:chExt cx="419" cy="559"/>
                </a:xfrm>
              </p:grpSpPr>
              <p:sp>
                <p:nvSpPr>
                  <p:cNvPr id="21595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220" y="1991"/>
                    <a:ext cx="403" cy="249"/>
                  </a:xfrm>
                  <a:prstGeom prst="roundRect">
                    <a:avLst>
                      <a:gd name="adj" fmla="val 356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grpSp>
                <p:nvGrpSpPr>
                  <p:cNvPr id="21596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04" y="1681"/>
                    <a:ext cx="417" cy="557"/>
                    <a:chOff x="204" y="1681"/>
                    <a:chExt cx="417" cy="557"/>
                  </a:xfrm>
                </p:grpSpPr>
                <p:sp>
                  <p:nvSpPr>
                    <p:cNvPr id="21597" name="AutoShap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" y="1991"/>
                      <a:ext cx="401" cy="247"/>
                    </a:xfrm>
                    <a:prstGeom prst="roundRect">
                      <a:avLst>
                        <a:gd name="adj" fmla="val 361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grpSp>
                  <p:nvGrpSpPr>
                    <p:cNvPr id="21598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681"/>
                      <a:ext cx="416" cy="555"/>
                      <a:chOff x="204" y="1681"/>
                      <a:chExt cx="416" cy="555"/>
                    </a:xfrm>
                  </p:grpSpPr>
                  <p:sp>
                    <p:nvSpPr>
                      <p:cNvPr id="21599" name="AutoShape 1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" y="1991"/>
                        <a:ext cx="400" cy="245"/>
                      </a:xfrm>
                      <a:prstGeom prst="roundRect">
                        <a:avLst>
                          <a:gd name="adj" fmla="val 361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21600" name="AutoShap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4" y="1681"/>
                        <a:ext cx="281" cy="213"/>
                      </a:xfrm>
                      <a:prstGeom prst="roundRect">
                        <a:avLst>
                          <a:gd name="adj" fmla="val 361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>
                          <a:tabLst>
                            <a:tab pos="0" algn="l"/>
                            <a:tab pos="912973" algn="l"/>
                            <a:tab pos="1827387" algn="l"/>
                            <a:tab pos="2741800" algn="l"/>
                            <a:tab pos="3656214" algn="l"/>
                            <a:tab pos="4570627" algn="l"/>
                            <a:tab pos="5485041" algn="l"/>
                            <a:tab pos="6399454" algn="l"/>
                            <a:tab pos="7313868" algn="l"/>
                            <a:tab pos="8228281" algn="l"/>
                            <a:tab pos="9142695" algn="l"/>
                            <a:tab pos="10057108" algn="l"/>
                          </a:tabLst>
                        </a:pPr>
                        <a:r>
                          <a:rPr lang="en-GB" sz="2200" baseline="-33000">
                            <a:solidFill>
                              <a:srgbClr val="000000"/>
                            </a:solidFill>
                            <a:latin typeface="Times New Roman Ps" charset="0"/>
                          </a:rPr>
                          <a:t> </a:t>
                        </a:r>
                        <a:r>
                          <a:rPr lang="en-GB" sz="2200" i="1">
                            <a:solidFill>
                              <a:srgbClr val="008000"/>
                            </a:solidFill>
                            <a:latin typeface="Times New Roman Ps" charset="0"/>
                          </a:rPr>
                          <a:t>K</a:t>
                        </a:r>
                        <a:r>
                          <a:rPr lang="en-GB" sz="2200">
                            <a:solidFill>
                              <a:srgbClr val="008000"/>
                            </a:solidFill>
                            <a:latin typeface="Times New Roman Ps" charset="0"/>
                          </a:rPr>
                          <a:t>(</a:t>
                        </a:r>
                        <a:r>
                          <a:rPr lang="en-GB" sz="2200" i="1">
                            <a:solidFill>
                              <a:srgbClr val="008000"/>
                            </a:solidFill>
                            <a:latin typeface="Times New Roman Ps" charset="0"/>
                          </a:rPr>
                          <a:t>d</a:t>
                        </a:r>
                        <a:r>
                          <a:rPr lang="en-GB" sz="2200" i="1" baseline="-33000">
                            <a:solidFill>
                              <a:srgbClr val="008000"/>
                            </a:solidFill>
                            <a:latin typeface="Times New Roman Ps" charset="0"/>
                          </a:rPr>
                          <a:t>ij</a:t>
                        </a:r>
                        <a:r>
                          <a:rPr lang="en-GB" sz="2200">
                            <a:solidFill>
                              <a:srgbClr val="008000"/>
                            </a:solidFill>
                            <a:latin typeface="Times New Roman Ps" charset="0"/>
                          </a:rPr>
                          <a:t>)</a:t>
                        </a:r>
                      </a:p>
                    </p:txBody>
                  </p:sp>
                </p:grpSp>
              </p:grpSp>
            </p:grpSp>
          </p:grpSp>
        </p:grpSp>
        <p:sp>
          <p:nvSpPr>
            <p:cNvPr id="21590" name="Text Box 139"/>
            <p:cNvSpPr txBox="1">
              <a:spLocks noChangeArrowheads="1"/>
            </p:cNvSpPr>
            <p:nvPr/>
          </p:nvSpPr>
          <p:spPr bwMode="auto">
            <a:xfrm>
              <a:off x="785" y="1635"/>
              <a:ext cx="427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lang="en-GB" dirty="0">
                  <a:solidFill>
                    <a:srgbClr val="000000"/>
                  </a:solidFill>
                  <a:latin typeface="Times New Roman" charset="0"/>
                </a:rPr>
                <a:t>- The transmission kernel. A parameter which weights the probability of infection based on the distance between farm </a:t>
              </a:r>
              <a:r>
                <a:rPr lang="en-GB" i="1" dirty="0" err="1">
                  <a:solidFill>
                    <a:srgbClr val="000000"/>
                  </a:solidFill>
                  <a:latin typeface="Times New Roman" charset="0"/>
                </a:rPr>
                <a:t>i</a:t>
              </a:r>
              <a:r>
                <a:rPr lang="en-GB" dirty="0">
                  <a:solidFill>
                    <a:srgbClr val="000000"/>
                  </a:solidFill>
                  <a:latin typeface="Times New Roman" charset="0"/>
                </a:rPr>
                <a:t> and farm </a:t>
              </a:r>
              <a:r>
                <a:rPr lang="en-GB" i="1" dirty="0">
                  <a:solidFill>
                    <a:srgbClr val="000000"/>
                  </a:solidFill>
                  <a:latin typeface="Times New Roman" charset="0"/>
                </a:rPr>
                <a:t>j</a:t>
              </a:r>
              <a:r>
                <a:rPr lang="en-GB" dirty="0">
                  <a:solidFill>
                    <a:srgbClr val="000000"/>
                  </a:solidFill>
                  <a:latin typeface="Times New Roman" charset="0"/>
                </a:rPr>
                <a:t>.</a:t>
              </a:r>
            </a:p>
          </p:txBody>
        </p:sp>
      </p:grpSp>
      <p:sp>
        <p:nvSpPr>
          <p:cNvPr id="145" name="Text Box 180"/>
          <p:cNvSpPr txBox="1">
            <a:spLocks noChangeArrowheads="1"/>
          </p:cNvSpPr>
          <p:nvPr/>
        </p:nvSpPr>
        <p:spPr bwMode="auto">
          <a:xfrm>
            <a:off x="4375680" y="4795704"/>
            <a:ext cx="71251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/>
            <a:r>
              <a:rPr lang="en-GB">
                <a:solidFill>
                  <a:srgbClr val="000000"/>
                </a:solidFill>
                <a:latin typeface="Times New Roman" charset="0"/>
              </a:rPr>
              <a:t>All parameters are estimated through fitting to 2001 UK epidemic data.</a:t>
            </a:r>
          </a:p>
        </p:txBody>
      </p:sp>
      <p:grpSp>
        <p:nvGrpSpPr>
          <p:cNvPr id="21512" name="Group 5"/>
          <p:cNvGrpSpPr>
            <a:grpSpLocks/>
          </p:cNvGrpSpPr>
          <p:nvPr/>
        </p:nvGrpSpPr>
        <p:grpSpPr bwMode="auto">
          <a:xfrm>
            <a:off x="86401" y="1040742"/>
            <a:ext cx="13134720" cy="1289428"/>
            <a:chOff x="21" y="3169"/>
            <a:chExt cx="6205" cy="1359"/>
          </a:xfrm>
        </p:grpSpPr>
        <p:grpSp>
          <p:nvGrpSpPr>
            <p:cNvPr id="21521" name="Group 6"/>
            <p:cNvGrpSpPr>
              <a:grpSpLocks/>
            </p:cNvGrpSpPr>
            <p:nvPr/>
          </p:nvGrpSpPr>
          <p:grpSpPr bwMode="auto">
            <a:xfrm>
              <a:off x="2912" y="4136"/>
              <a:ext cx="736" cy="392"/>
              <a:chOff x="2912" y="4136"/>
              <a:chExt cx="736" cy="392"/>
            </a:xfrm>
          </p:grpSpPr>
          <p:sp>
            <p:nvSpPr>
              <p:cNvPr id="21579" name="AutoShape 7"/>
              <p:cNvSpPr>
                <a:spLocks noChangeArrowheads="1"/>
              </p:cNvSpPr>
              <p:nvPr/>
            </p:nvSpPr>
            <p:spPr bwMode="auto">
              <a:xfrm>
                <a:off x="3221" y="4136"/>
                <a:ext cx="427" cy="135"/>
              </a:xfrm>
              <a:prstGeom prst="roundRect">
                <a:avLst>
                  <a:gd name="adj" fmla="val 74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21580" name="Group 8"/>
              <p:cNvGrpSpPr>
                <a:grpSpLocks/>
              </p:cNvGrpSpPr>
              <p:nvPr/>
            </p:nvGrpSpPr>
            <p:grpSpPr bwMode="auto">
              <a:xfrm>
                <a:off x="2912" y="4136"/>
                <a:ext cx="735" cy="392"/>
                <a:chOff x="2912" y="4136"/>
                <a:chExt cx="735" cy="392"/>
              </a:xfrm>
            </p:grpSpPr>
            <p:sp>
              <p:nvSpPr>
                <p:cNvPr id="21581" name="AutoShape 9"/>
                <p:cNvSpPr>
                  <a:spLocks noChangeArrowheads="1"/>
                </p:cNvSpPr>
                <p:nvPr/>
              </p:nvSpPr>
              <p:spPr bwMode="auto">
                <a:xfrm>
                  <a:off x="3221" y="4136"/>
                  <a:ext cx="426" cy="134"/>
                </a:xfrm>
                <a:prstGeom prst="roundRect">
                  <a:avLst>
                    <a:gd name="adj" fmla="val 745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pSp>
              <p:nvGrpSpPr>
                <p:cNvPr id="21582" name="Group 10"/>
                <p:cNvGrpSpPr>
                  <a:grpSpLocks/>
                </p:cNvGrpSpPr>
                <p:nvPr/>
              </p:nvGrpSpPr>
              <p:grpSpPr bwMode="auto">
                <a:xfrm>
                  <a:off x="2912" y="4136"/>
                  <a:ext cx="735" cy="392"/>
                  <a:chOff x="2912" y="4136"/>
                  <a:chExt cx="735" cy="392"/>
                </a:xfrm>
              </p:grpSpPr>
              <p:sp>
                <p:nvSpPr>
                  <p:cNvPr id="2158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221" y="4136"/>
                    <a:ext cx="426" cy="134"/>
                  </a:xfrm>
                  <a:prstGeom prst="roundRect">
                    <a:avLst>
                      <a:gd name="adj" fmla="val 745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grpSp>
                <p:nvGrpSpPr>
                  <p:cNvPr id="2158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912" y="4136"/>
                    <a:ext cx="735" cy="392"/>
                    <a:chOff x="2912" y="4136"/>
                    <a:chExt cx="735" cy="392"/>
                  </a:xfrm>
                </p:grpSpPr>
                <p:sp>
                  <p:nvSpPr>
                    <p:cNvPr id="21585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1" y="4136"/>
                      <a:ext cx="426" cy="192"/>
                    </a:xfrm>
                    <a:prstGeom prst="roundRect">
                      <a:avLst>
                        <a:gd name="adj" fmla="val 519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grpSp>
                  <p:nvGrpSpPr>
                    <p:cNvPr id="21586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2" y="4137"/>
                      <a:ext cx="734" cy="391"/>
                      <a:chOff x="2912" y="4137"/>
                      <a:chExt cx="734" cy="391"/>
                    </a:xfrm>
                  </p:grpSpPr>
                  <p:sp>
                    <p:nvSpPr>
                      <p:cNvPr id="21587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21" y="4137"/>
                        <a:ext cx="425" cy="191"/>
                      </a:xfrm>
                      <a:prstGeom prst="roundRect">
                        <a:avLst>
                          <a:gd name="adj" fmla="val 523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21588" name="AutoShap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2" y="4225"/>
                        <a:ext cx="344" cy="303"/>
                      </a:xfrm>
                      <a:prstGeom prst="roundRect">
                        <a:avLst>
                          <a:gd name="adj" fmla="val 523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defTabSz="912973">
                          <a:lnSpc>
                            <a:spcPts val="2358"/>
                          </a:lnSpc>
                          <a:tabLst>
                            <a:tab pos="0" algn="l"/>
                            <a:tab pos="446407" algn="l"/>
                            <a:tab pos="895693" algn="l"/>
                            <a:tab pos="1344980" algn="l"/>
                            <a:tab pos="1794266" algn="l"/>
                            <a:tab pos="2243553" algn="l"/>
                            <a:tab pos="2692840" algn="l"/>
                            <a:tab pos="3142126" algn="l"/>
                            <a:tab pos="3591413" algn="l"/>
                            <a:tab pos="4040700" algn="l"/>
                            <a:tab pos="4489986" algn="l"/>
                            <a:tab pos="4939273" algn="l"/>
                            <a:tab pos="5388560" algn="l"/>
                            <a:tab pos="5837846" algn="l"/>
                            <a:tab pos="6287133" algn="l"/>
                            <a:tab pos="6736419" algn="l"/>
                            <a:tab pos="7185706" algn="l"/>
                            <a:tab pos="7634993" algn="l"/>
                            <a:tab pos="8084279" algn="l"/>
                            <a:tab pos="8532126" algn="l"/>
                            <a:tab pos="8981413" algn="l"/>
                          </a:tabLst>
                        </a:pPr>
                        <a:r>
                          <a:rPr lang="en-GB" sz="1400">
                            <a:latin typeface="Times New Roman" charset="0"/>
                          </a:rPr>
                          <a:t>Infected </a:t>
                        </a:r>
                        <a:r>
                          <a:rPr lang="en-GB" sz="1400" i="1">
                            <a:latin typeface="Times New Roman" charset="0"/>
                          </a:rPr>
                          <a:t>j</a:t>
                        </a:r>
                      </a:p>
                    </p:txBody>
                  </p:sp>
                </p:grpSp>
              </p:grpSp>
            </p:grpSp>
          </p:grpSp>
        </p:grpSp>
        <p:grpSp>
          <p:nvGrpSpPr>
            <p:cNvPr id="21522" name="Group 17"/>
            <p:cNvGrpSpPr>
              <a:grpSpLocks/>
            </p:cNvGrpSpPr>
            <p:nvPr/>
          </p:nvGrpSpPr>
          <p:grpSpPr bwMode="auto">
            <a:xfrm>
              <a:off x="21" y="3169"/>
              <a:ext cx="6205" cy="1267"/>
              <a:chOff x="144" y="3147"/>
              <a:chExt cx="6205" cy="1267"/>
            </a:xfrm>
          </p:grpSpPr>
          <p:sp>
            <p:nvSpPr>
              <p:cNvPr id="21534" name="Text Box 18"/>
              <p:cNvSpPr txBox="1">
                <a:spLocks noChangeArrowheads="1"/>
              </p:cNvSpPr>
              <p:nvPr/>
            </p:nvSpPr>
            <p:spPr bwMode="auto">
              <a:xfrm>
                <a:off x="144" y="3147"/>
                <a:ext cx="5910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006475" eaLnBrk="0">
                  <a:tabLst>
                    <a:tab pos="0" algn="l"/>
                    <a:tab pos="492125" algn="l"/>
                    <a:tab pos="987425" algn="l"/>
                    <a:tab pos="1482725" algn="l"/>
                    <a:tab pos="1978025" algn="l"/>
                    <a:tab pos="2473325" algn="l"/>
                    <a:tab pos="2968625" algn="l"/>
                    <a:tab pos="3463925" algn="l"/>
                    <a:tab pos="3959225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5938" algn="l"/>
                    <a:tab pos="9901238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1006475" eaLnBrk="0">
                  <a:tabLst>
                    <a:tab pos="0" algn="l"/>
                    <a:tab pos="492125" algn="l"/>
                    <a:tab pos="987425" algn="l"/>
                    <a:tab pos="1482725" algn="l"/>
                    <a:tab pos="1978025" algn="l"/>
                    <a:tab pos="2473325" algn="l"/>
                    <a:tab pos="2968625" algn="l"/>
                    <a:tab pos="3463925" algn="l"/>
                    <a:tab pos="3959225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5938" algn="l"/>
                    <a:tab pos="9901238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1006475" eaLnBrk="0">
                  <a:tabLst>
                    <a:tab pos="0" algn="l"/>
                    <a:tab pos="492125" algn="l"/>
                    <a:tab pos="987425" algn="l"/>
                    <a:tab pos="1482725" algn="l"/>
                    <a:tab pos="1978025" algn="l"/>
                    <a:tab pos="2473325" algn="l"/>
                    <a:tab pos="2968625" algn="l"/>
                    <a:tab pos="3463925" algn="l"/>
                    <a:tab pos="3959225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5938" algn="l"/>
                    <a:tab pos="9901238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1006475" eaLnBrk="0">
                  <a:tabLst>
                    <a:tab pos="0" algn="l"/>
                    <a:tab pos="492125" algn="l"/>
                    <a:tab pos="987425" algn="l"/>
                    <a:tab pos="1482725" algn="l"/>
                    <a:tab pos="1978025" algn="l"/>
                    <a:tab pos="2473325" algn="l"/>
                    <a:tab pos="2968625" algn="l"/>
                    <a:tab pos="3463925" algn="l"/>
                    <a:tab pos="3959225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5938" algn="l"/>
                    <a:tab pos="9901238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1006475" eaLnBrk="0">
                  <a:tabLst>
                    <a:tab pos="0" algn="l"/>
                    <a:tab pos="492125" algn="l"/>
                    <a:tab pos="987425" algn="l"/>
                    <a:tab pos="1482725" algn="l"/>
                    <a:tab pos="1978025" algn="l"/>
                    <a:tab pos="2473325" algn="l"/>
                    <a:tab pos="2968625" algn="l"/>
                    <a:tab pos="3463925" algn="l"/>
                    <a:tab pos="3959225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5938" algn="l"/>
                    <a:tab pos="9901238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defTabSz="1006475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tabLst>
                    <a:tab pos="0" algn="l"/>
                    <a:tab pos="492125" algn="l"/>
                    <a:tab pos="987425" algn="l"/>
                    <a:tab pos="1482725" algn="l"/>
                    <a:tab pos="1978025" algn="l"/>
                    <a:tab pos="2473325" algn="l"/>
                    <a:tab pos="2968625" algn="l"/>
                    <a:tab pos="3463925" algn="l"/>
                    <a:tab pos="3959225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5938" algn="l"/>
                    <a:tab pos="9901238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defTabSz="1006475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tabLst>
                    <a:tab pos="0" algn="l"/>
                    <a:tab pos="492125" algn="l"/>
                    <a:tab pos="987425" algn="l"/>
                    <a:tab pos="1482725" algn="l"/>
                    <a:tab pos="1978025" algn="l"/>
                    <a:tab pos="2473325" algn="l"/>
                    <a:tab pos="2968625" algn="l"/>
                    <a:tab pos="3463925" algn="l"/>
                    <a:tab pos="3959225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5938" algn="l"/>
                    <a:tab pos="9901238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defTabSz="1006475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tabLst>
                    <a:tab pos="0" algn="l"/>
                    <a:tab pos="492125" algn="l"/>
                    <a:tab pos="987425" algn="l"/>
                    <a:tab pos="1482725" algn="l"/>
                    <a:tab pos="1978025" algn="l"/>
                    <a:tab pos="2473325" algn="l"/>
                    <a:tab pos="2968625" algn="l"/>
                    <a:tab pos="3463925" algn="l"/>
                    <a:tab pos="3959225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5938" algn="l"/>
                    <a:tab pos="9901238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defTabSz="1006475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tabLst>
                    <a:tab pos="0" algn="l"/>
                    <a:tab pos="492125" algn="l"/>
                    <a:tab pos="987425" algn="l"/>
                    <a:tab pos="1482725" algn="l"/>
                    <a:tab pos="1978025" algn="l"/>
                    <a:tab pos="2473325" algn="l"/>
                    <a:tab pos="2968625" algn="l"/>
                    <a:tab pos="3463925" algn="l"/>
                    <a:tab pos="3959225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5938" algn="l"/>
                    <a:tab pos="9901238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>
                  <a:lnSpc>
                    <a:spcPts val="2416"/>
                  </a:lnSpc>
                </a:pPr>
                <a:r>
                  <a:rPr lang="en-GB" sz="2200" dirty="0">
                    <a:solidFill>
                      <a:srgbClr val="4700B8"/>
                    </a:solidFill>
                    <a:latin typeface="Times New Roman" charset="0"/>
                  </a:rPr>
                  <a:t>Probability of infection per day for every susceptible farm is given by:</a:t>
                </a:r>
              </a:p>
            </p:txBody>
          </p:sp>
          <p:grpSp>
            <p:nvGrpSpPr>
              <p:cNvPr id="21535" name="Group 19"/>
              <p:cNvGrpSpPr>
                <a:grpSpLocks/>
              </p:cNvGrpSpPr>
              <p:nvPr/>
            </p:nvGrpSpPr>
            <p:grpSpPr bwMode="auto">
              <a:xfrm>
                <a:off x="148" y="3833"/>
                <a:ext cx="6201" cy="344"/>
                <a:chOff x="148" y="3833"/>
                <a:chExt cx="6201" cy="344"/>
              </a:xfrm>
            </p:grpSpPr>
            <p:sp>
              <p:nvSpPr>
                <p:cNvPr id="21569" name="AutoShape 20"/>
                <p:cNvSpPr>
                  <a:spLocks noChangeArrowheads="1"/>
                </p:cNvSpPr>
                <p:nvPr/>
              </p:nvSpPr>
              <p:spPr bwMode="auto">
                <a:xfrm>
                  <a:off x="259" y="3833"/>
                  <a:ext cx="6090" cy="344"/>
                </a:xfrm>
                <a:prstGeom prst="roundRect">
                  <a:avLst>
                    <a:gd name="adj" fmla="val 28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pSp>
              <p:nvGrpSpPr>
                <p:cNvPr id="21570" name="Group 21"/>
                <p:cNvGrpSpPr>
                  <a:grpSpLocks/>
                </p:cNvGrpSpPr>
                <p:nvPr/>
              </p:nvGrpSpPr>
              <p:grpSpPr bwMode="auto">
                <a:xfrm>
                  <a:off x="148" y="3833"/>
                  <a:ext cx="6199" cy="343"/>
                  <a:chOff x="148" y="3833"/>
                  <a:chExt cx="6199" cy="343"/>
                </a:xfrm>
              </p:grpSpPr>
              <p:sp>
                <p:nvSpPr>
                  <p:cNvPr id="21571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259" y="3833"/>
                    <a:ext cx="6088" cy="342"/>
                  </a:xfrm>
                  <a:prstGeom prst="roundRect">
                    <a:avLst>
                      <a:gd name="adj" fmla="val 292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grpSp>
                <p:nvGrpSpPr>
                  <p:cNvPr id="21572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48" y="3833"/>
                    <a:ext cx="6198" cy="343"/>
                    <a:chOff x="148" y="3833"/>
                    <a:chExt cx="6198" cy="343"/>
                  </a:xfrm>
                </p:grpSpPr>
                <p:sp>
                  <p:nvSpPr>
                    <p:cNvPr id="21573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" y="3833"/>
                      <a:ext cx="6087" cy="341"/>
                    </a:xfrm>
                    <a:prstGeom prst="roundRect">
                      <a:avLst>
                        <a:gd name="adj" fmla="val 292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grpSp>
                  <p:nvGrpSpPr>
                    <p:cNvPr id="21574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" y="3833"/>
                      <a:ext cx="5906" cy="343"/>
                      <a:chOff x="148" y="3833"/>
                      <a:chExt cx="5906" cy="343"/>
                    </a:xfrm>
                  </p:grpSpPr>
                  <p:sp>
                    <p:nvSpPr>
                      <p:cNvPr id="21575" name="AutoShap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9" y="3833"/>
                        <a:ext cx="5795" cy="192"/>
                      </a:xfrm>
                      <a:prstGeom prst="roundRect">
                        <a:avLst>
                          <a:gd name="adj" fmla="val 519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charset="0"/>
                        </a:endParaRPr>
                      </a:p>
                    </p:txBody>
                  </p:sp>
                  <p:grpSp>
                    <p:nvGrpSpPr>
                      <p:cNvPr id="21576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8" y="3833"/>
                        <a:ext cx="5906" cy="343"/>
                        <a:chOff x="148" y="3833"/>
                        <a:chExt cx="5906" cy="343"/>
                      </a:xfrm>
                    </p:grpSpPr>
                    <p:sp>
                      <p:nvSpPr>
                        <p:cNvPr id="21577" name="AutoShap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9" y="3833"/>
                          <a:ext cx="5795" cy="192"/>
                        </a:xfrm>
                        <a:prstGeom prst="roundRect">
                          <a:avLst>
                            <a:gd name="adj" fmla="val 519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 charset="0"/>
                          </a:endParaRPr>
                        </a:p>
                      </p:txBody>
                    </p:sp>
                    <p:sp>
                      <p:nvSpPr>
                        <p:cNvPr id="21578" name="AutoShap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8" y="3833"/>
                          <a:ext cx="4024" cy="343"/>
                        </a:xfrm>
                        <a:prstGeom prst="roundRect">
                          <a:avLst>
                            <a:gd name="adj" fmla="val 523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pPr defTabSz="912973">
                            <a:lnSpc>
                              <a:spcPts val="2370"/>
                            </a:lnSpc>
                            <a:tabLst>
                              <a:tab pos="0" algn="l"/>
                              <a:tab pos="446407" algn="l"/>
                              <a:tab pos="895693" algn="l"/>
                              <a:tab pos="1344980" algn="l"/>
                              <a:tab pos="1794266" algn="l"/>
                              <a:tab pos="2243553" algn="l"/>
                              <a:tab pos="2692840" algn="l"/>
                              <a:tab pos="3142126" algn="l"/>
                              <a:tab pos="3591413" algn="l"/>
                              <a:tab pos="4040700" algn="l"/>
                              <a:tab pos="4489986" algn="l"/>
                              <a:tab pos="4939273" algn="l"/>
                              <a:tab pos="5388560" algn="l"/>
                              <a:tab pos="5837846" algn="l"/>
                              <a:tab pos="6287133" algn="l"/>
                              <a:tab pos="6736419" algn="l"/>
                              <a:tab pos="7185706" algn="l"/>
                              <a:tab pos="7634993" algn="l"/>
                              <a:tab pos="8084279" algn="l"/>
                              <a:tab pos="8532126" algn="l"/>
                              <a:tab pos="8981413" algn="l"/>
                            </a:tabLst>
                          </a:pPr>
                          <a:r>
                            <a:rPr lang="en-GB" sz="2200" dirty="0" err="1">
                              <a:latin typeface="Times New Roman Ps" charset="0"/>
                            </a:rPr>
                            <a:t>Prob</a:t>
                          </a:r>
                          <a:r>
                            <a:rPr lang="en-GB" sz="2200" dirty="0">
                              <a:latin typeface="Times New Roman Ps" charset="0"/>
                            </a:rPr>
                            <a:t> = 1 - </a:t>
                          </a:r>
                          <a:r>
                            <a:rPr lang="en-GB" sz="2200" dirty="0" err="1">
                              <a:latin typeface="Times New Roman Ps" charset="0"/>
                            </a:rPr>
                            <a:t>exp</a:t>
                          </a:r>
                          <a:r>
                            <a:rPr lang="en-GB" sz="2200" dirty="0">
                              <a:latin typeface="Times New Roman Ps" charset="0"/>
                            </a:rPr>
                            <a:t>   </a:t>
                          </a:r>
                          <a:r>
                            <a:rPr lang="en-GB" sz="2400" dirty="0">
                              <a:latin typeface="Times New Roman Ps" charset="0"/>
                            </a:rPr>
                            <a:t>-  </a:t>
                          </a:r>
                          <a:r>
                            <a:rPr lang="en-GB" sz="2400" dirty="0">
                              <a:solidFill>
                                <a:srgbClr val="0000FF"/>
                              </a:solidFill>
                              <a:latin typeface="Times New Roman Ps" charset="0"/>
                            </a:rPr>
                            <a:t>[</a:t>
                          </a:r>
                          <a:r>
                            <a:rPr lang="en-GB" sz="2400" i="1" dirty="0" err="1">
                              <a:solidFill>
                                <a:srgbClr val="0000FF"/>
                              </a:solidFill>
                              <a:latin typeface="Times New Roman Ps" charset="0"/>
                            </a:rPr>
                            <a:t>S</a:t>
                          </a:r>
                          <a:r>
                            <a:rPr lang="en-GB" sz="2400" baseline="-33000" dirty="0" err="1">
                              <a:solidFill>
                                <a:srgbClr val="0000FF"/>
                              </a:solidFill>
                              <a:latin typeface="Times New Roman Ps" charset="0"/>
                            </a:rPr>
                            <a:t>c</a:t>
                          </a:r>
                          <a:r>
                            <a:rPr lang="en-GB" sz="2400" i="1" dirty="0" err="1">
                              <a:solidFill>
                                <a:srgbClr val="0000FF"/>
                              </a:solidFill>
                              <a:latin typeface="Times New Roman Ps" charset="0"/>
                            </a:rPr>
                            <a:t>N</a:t>
                          </a:r>
                          <a:r>
                            <a:rPr lang="en-GB" sz="2400" baseline="-33000" dirty="0" err="1">
                              <a:solidFill>
                                <a:srgbClr val="0000FF"/>
                              </a:solidFill>
                              <a:latin typeface="Times New Roman Ps" charset="0"/>
                            </a:rPr>
                            <a:t>c,i</a:t>
                          </a:r>
                          <a:r>
                            <a:rPr lang="en-GB" sz="2400" i="1" baseline="30000" dirty="0" err="1">
                              <a:solidFill>
                                <a:srgbClr val="0000FF"/>
                              </a:solidFill>
                              <a:latin typeface="Times New Roman Ps" charset="0"/>
                            </a:rPr>
                            <a:t>pc</a:t>
                          </a:r>
                          <a:r>
                            <a:rPr lang="en-GB" sz="2400" dirty="0">
                              <a:solidFill>
                                <a:srgbClr val="0000FF"/>
                              </a:solidFill>
                              <a:latin typeface="Times New Roman Ps" charset="0"/>
                            </a:rPr>
                            <a:t>+ </a:t>
                          </a:r>
                          <a:r>
                            <a:rPr lang="en-GB" sz="2400" i="1" dirty="0" err="1">
                              <a:solidFill>
                                <a:srgbClr val="0000FF"/>
                              </a:solidFill>
                              <a:latin typeface="Times New Roman Ps" charset="0"/>
                            </a:rPr>
                            <a:t>S</a:t>
                          </a:r>
                          <a:r>
                            <a:rPr lang="en-GB" sz="2400" i="1" baseline="-33000" dirty="0" err="1">
                              <a:solidFill>
                                <a:srgbClr val="0000FF"/>
                              </a:solidFill>
                              <a:latin typeface="Times New Roman Ps" charset="0"/>
                            </a:rPr>
                            <a:t>s</a:t>
                          </a:r>
                          <a:r>
                            <a:rPr lang="en-GB" sz="2400" i="1" dirty="0" err="1">
                              <a:solidFill>
                                <a:srgbClr val="0000FF"/>
                              </a:solidFill>
                              <a:latin typeface="Times New Roman Ps" charset="0"/>
                            </a:rPr>
                            <a:t>N</a:t>
                          </a:r>
                          <a:r>
                            <a:rPr lang="en-GB" sz="2400" i="1" baseline="-33000" dirty="0" err="1">
                              <a:solidFill>
                                <a:srgbClr val="0000FF"/>
                              </a:solidFill>
                              <a:latin typeface="Times New Roman Ps" charset="0"/>
                            </a:rPr>
                            <a:t>s,i</a:t>
                          </a:r>
                          <a:r>
                            <a:rPr lang="en-GB" sz="2400" i="1" baseline="30000" dirty="0" err="1">
                              <a:solidFill>
                                <a:srgbClr val="0000FF"/>
                              </a:solidFill>
                              <a:latin typeface="Times New Roman Ps" charset="0"/>
                            </a:rPr>
                            <a:t>ps</a:t>
                          </a:r>
                          <a:r>
                            <a:rPr lang="en-GB" sz="2400" dirty="0">
                              <a:solidFill>
                                <a:srgbClr val="0000FF"/>
                              </a:solidFill>
                              <a:latin typeface="Times New Roman Ps" charset="0"/>
                            </a:rPr>
                            <a:t>]</a:t>
                          </a:r>
                          <a:r>
                            <a:rPr lang="en-GB" sz="2400" baseline="-33000" dirty="0">
                              <a:latin typeface="Times New Roman Ps" charset="0"/>
                            </a:rPr>
                            <a:t>    </a:t>
                          </a:r>
                          <a:r>
                            <a:rPr lang="en-GB" sz="2400" dirty="0">
                              <a:latin typeface="Times New Roman Ps" charset="0"/>
                            </a:rPr>
                            <a:t> </a:t>
                          </a:r>
                          <a:r>
                            <a:rPr lang="en-GB" sz="2800" dirty="0">
                              <a:solidFill>
                                <a:srgbClr val="FF0000"/>
                              </a:solidFill>
                              <a:latin typeface="Times New Roman Ps" charset="0"/>
                            </a:rPr>
                            <a:t>[</a:t>
                          </a:r>
                          <a:r>
                            <a:rPr lang="en-GB" sz="2800" i="1" dirty="0" err="1">
                              <a:solidFill>
                                <a:srgbClr val="FF0000"/>
                              </a:solidFill>
                              <a:latin typeface="Times New Roman Ps" charset="0"/>
                            </a:rPr>
                            <a:t>T</a:t>
                          </a:r>
                          <a:r>
                            <a:rPr lang="en-GB" sz="2800" i="1" baseline="-25000" dirty="0" err="1">
                              <a:solidFill>
                                <a:srgbClr val="FF0000"/>
                              </a:solidFill>
                              <a:latin typeface="Times New Roman Ps" charset="0"/>
                            </a:rPr>
                            <a:t>c</a:t>
                          </a:r>
                          <a:r>
                            <a:rPr lang="en-GB" sz="2800" i="1" dirty="0" err="1">
                              <a:solidFill>
                                <a:srgbClr val="FF0000"/>
                              </a:solidFill>
                              <a:latin typeface="Times New Roman Ps" charset="0"/>
                            </a:rPr>
                            <a:t>N</a:t>
                          </a:r>
                          <a:r>
                            <a:rPr lang="en-GB" sz="2800" baseline="-33000" dirty="0" err="1">
                              <a:solidFill>
                                <a:srgbClr val="FF0000"/>
                              </a:solidFill>
                              <a:latin typeface="Times New Roman Ps" charset="0"/>
                            </a:rPr>
                            <a:t>c,j</a:t>
                          </a:r>
                          <a:r>
                            <a:rPr lang="en-GB" sz="2800" i="1" baseline="30000" dirty="0" err="1">
                              <a:solidFill>
                                <a:srgbClr val="FF0000"/>
                              </a:solidFill>
                              <a:latin typeface="Times New Roman Ps" charset="0"/>
                            </a:rPr>
                            <a:t>qc</a:t>
                          </a:r>
                          <a:r>
                            <a:rPr lang="en-GB" sz="2800" dirty="0">
                              <a:solidFill>
                                <a:srgbClr val="FF0000"/>
                              </a:solidFill>
                              <a:latin typeface="Times New Roman Ps" charset="0"/>
                            </a:rPr>
                            <a:t> + </a:t>
                          </a:r>
                          <a:r>
                            <a:rPr lang="en-GB" sz="2800" i="1" dirty="0" err="1">
                              <a:solidFill>
                                <a:srgbClr val="FF0000"/>
                              </a:solidFill>
                              <a:latin typeface="Times New Roman Ps" charset="0"/>
                            </a:rPr>
                            <a:t>T</a:t>
                          </a:r>
                          <a:r>
                            <a:rPr lang="en-GB" sz="2800" baseline="-25000" dirty="0" err="1">
                              <a:solidFill>
                                <a:srgbClr val="FF0000"/>
                              </a:solidFill>
                              <a:latin typeface="Times New Roman Ps" charset="0"/>
                            </a:rPr>
                            <a:t>s</a:t>
                          </a:r>
                          <a:r>
                            <a:rPr lang="en-GB" sz="2800" i="1" dirty="0" err="1">
                              <a:solidFill>
                                <a:srgbClr val="FF0000"/>
                              </a:solidFill>
                              <a:latin typeface="Times New Roman Ps" charset="0"/>
                            </a:rPr>
                            <a:t>N</a:t>
                          </a:r>
                          <a:r>
                            <a:rPr lang="en-GB" sz="2800" baseline="-25000" dirty="0" err="1">
                              <a:solidFill>
                                <a:srgbClr val="FF0000"/>
                              </a:solidFill>
                              <a:latin typeface="Times New Roman Ps" charset="0"/>
                            </a:rPr>
                            <a:t>s,j</a:t>
                          </a:r>
                          <a:r>
                            <a:rPr lang="en-GB" sz="2800" i="1" baseline="30000" dirty="0" err="1">
                              <a:solidFill>
                                <a:srgbClr val="FF0000"/>
                              </a:solidFill>
                              <a:latin typeface="Times New Roman Ps" charset="0"/>
                            </a:rPr>
                            <a:t>qs</a:t>
                          </a:r>
                          <a:r>
                            <a:rPr lang="en-GB" sz="2800" dirty="0">
                              <a:solidFill>
                                <a:srgbClr val="FF0000"/>
                              </a:solidFill>
                              <a:latin typeface="Times New Roman Ps" charset="0"/>
                            </a:rPr>
                            <a:t>]</a:t>
                          </a:r>
                          <a:r>
                            <a:rPr lang="en-GB" sz="2800" i="1" dirty="0">
                              <a:solidFill>
                                <a:srgbClr val="00CC00"/>
                              </a:solidFill>
                              <a:latin typeface="Times New Roman Ps" charset="0"/>
                            </a:rPr>
                            <a:t>K</a:t>
                          </a:r>
                          <a:r>
                            <a:rPr lang="en-GB" sz="2800" dirty="0">
                              <a:solidFill>
                                <a:srgbClr val="00CC00"/>
                              </a:solidFill>
                              <a:latin typeface="Times New Roman Ps" charset="0"/>
                            </a:rPr>
                            <a:t>(</a:t>
                          </a:r>
                          <a:r>
                            <a:rPr lang="en-GB" sz="2800" i="1" dirty="0" err="1">
                              <a:solidFill>
                                <a:srgbClr val="00CC00"/>
                              </a:solidFill>
                              <a:latin typeface="Times New Roman Ps" charset="0"/>
                            </a:rPr>
                            <a:t>d</a:t>
                          </a:r>
                          <a:r>
                            <a:rPr lang="en-GB" sz="2800" i="1" baseline="-25000" dirty="0" err="1">
                              <a:solidFill>
                                <a:srgbClr val="00CC00"/>
                              </a:solidFill>
                              <a:latin typeface="Times New Roman Ps" charset="0"/>
                            </a:rPr>
                            <a:t>ij</a:t>
                          </a:r>
                          <a:r>
                            <a:rPr lang="en-GB" sz="2800" dirty="0">
                              <a:solidFill>
                                <a:srgbClr val="00CC00"/>
                              </a:solidFill>
                              <a:latin typeface="Times New Roman Ps" charset="0"/>
                            </a:rPr>
                            <a:t>)</a:t>
                          </a: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1536" name="Group 30"/>
              <p:cNvGrpSpPr>
                <a:grpSpLocks/>
              </p:cNvGrpSpPr>
              <p:nvPr/>
            </p:nvGrpSpPr>
            <p:grpSpPr bwMode="auto">
              <a:xfrm>
                <a:off x="2287" y="3615"/>
                <a:ext cx="1373" cy="799"/>
                <a:chOff x="2164" y="3630"/>
                <a:chExt cx="1373" cy="799"/>
              </a:xfrm>
            </p:grpSpPr>
            <p:sp>
              <p:nvSpPr>
                <p:cNvPr id="21559" name="AutoShape 31"/>
                <p:cNvSpPr>
                  <a:spLocks noChangeArrowheads="1"/>
                </p:cNvSpPr>
                <p:nvPr/>
              </p:nvSpPr>
              <p:spPr bwMode="auto">
                <a:xfrm>
                  <a:off x="3279" y="3711"/>
                  <a:ext cx="258" cy="575"/>
                </a:xfrm>
                <a:prstGeom prst="roundRect">
                  <a:avLst>
                    <a:gd name="adj" fmla="val 38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pSp>
              <p:nvGrpSpPr>
                <p:cNvPr id="21560" name="Group 32"/>
                <p:cNvGrpSpPr>
                  <a:grpSpLocks/>
                </p:cNvGrpSpPr>
                <p:nvPr/>
              </p:nvGrpSpPr>
              <p:grpSpPr bwMode="auto">
                <a:xfrm>
                  <a:off x="2164" y="3630"/>
                  <a:ext cx="1371" cy="799"/>
                  <a:chOff x="2164" y="3630"/>
                  <a:chExt cx="1371" cy="799"/>
                </a:xfrm>
              </p:grpSpPr>
              <p:sp>
                <p:nvSpPr>
                  <p:cNvPr id="21561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3279" y="3711"/>
                    <a:ext cx="256" cy="574"/>
                  </a:xfrm>
                  <a:prstGeom prst="roundRect">
                    <a:avLst>
                      <a:gd name="adj" fmla="val 389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grpSp>
                <p:nvGrpSpPr>
                  <p:cNvPr id="21562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164" y="3630"/>
                    <a:ext cx="1370" cy="799"/>
                    <a:chOff x="2164" y="3630"/>
                    <a:chExt cx="1370" cy="799"/>
                  </a:xfrm>
                </p:grpSpPr>
                <p:sp>
                  <p:nvSpPr>
                    <p:cNvPr id="21563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79" y="3711"/>
                      <a:ext cx="255" cy="573"/>
                    </a:xfrm>
                    <a:prstGeom prst="roundRect">
                      <a:avLst>
                        <a:gd name="adj" fmla="val 394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grpSp>
                  <p:nvGrpSpPr>
                    <p:cNvPr id="21564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64" y="3630"/>
                      <a:ext cx="1369" cy="799"/>
                      <a:chOff x="2164" y="3630"/>
                      <a:chExt cx="1369" cy="799"/>
                    </a:xfrm>
                  </p:grpSpPr>
                  <p:sp>
                    <p:nvSpPr>
                      <p:cNvPr id="21565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79" y="3711"/>
                        <a:ext cx="253" cy="457"/>
                      </a:xfrm>
                      <a:prstGeom prst="roundRect">
                        <a:avLst>
                          <a:gd name="adj" fmla="val 394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charset="0"/>
                        </a:endParaRPr>
                      </a:p>
                    </p:txBody>
                  </p:sp>
                  <p:grpSp>
                    <p:nvGrpSpPr>
                      <p:cNvPr id="21566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64" y="3630"/>
                        <a:ext cx="1369" cy="799"/>
                        <a:chOff x="2164" y="3630"/>
                        <a:chExt cx="1369" cy="799"/>
                      </a:xfrm>
                    </p:grpSpPr>
                    <p:sp>
                      <p:nvSpPr>
                        <p:cNvPr id="21567" name="AutoShape 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80" y="3712"/>
                          <a:ext cx="253" cy="457"/>
                        </a:xfrm>
                        <a:prstGeom prst="roundRect">
                          <a:avLst>
                            <a:gd name="adj" fmla="val 394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 charset="0"/>
                          </a:endParaRPr>
                        </a:p>
                      </p:txBody>
                    </p:sp>
                    <p:sp>
                      <p:nvSpPr>
                        <p:cNvPr id="21568" name="AutoShape 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64" y="3630"/>
                          <a:ext cx="194" cy="799"/>
                        </a:xfrm>
                        <a:prstGeom prst="roundRect">
                          <a:avLst>
                            <a:gd name="adj" fmla="val 394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pPr defTabSz="912973">
                            <a:lnSpc>
                              <a:spcPts val="5795"/>
                            </a:lnSpc>
                            <a:tabLst>
                              <a:tab pos="0" algn="l"/>
                              <a:tab pos="446407" algn="l"/>
                              <a:tab pos="895693" algn="l"/>
                              <a:tab pos="1344980" algn="l"/>
                              <a:tab pos="1794266" algn="l"/>
                              <a:tab pos="2243553" algn="l"/>
                              <a:tab pos="2692840" algn="l"/>
                              <a:tab pos="3142126" algn="l"/>
                              <a:tab pos="3591413" algn="l"/>
                              <a:tab pos="4040700" algn="l"/>
                              <a:tab pos="4489986" algn="l"/>
                              <a:tab pos="4939273" algn="l"/>
                              <a:tab pos="5388560" algn="l"/>
                              <a:tab pos="5837846" algn="l"/>
                              <a:tab pos="6287133" algn="l"/>
                              <a:tab pos="6736419" algn="l"/>
                              <a:tab pos="7185706" algn="l"/>
                              <a:tab pos="7634993" algn="l"/>
                              <a:tab pos="8084279" algn="l"/>
                              <a:tab pos="8532126" algn="l"/>
                              <a:tab pos="8981413" algn="l"/>
                            </a:tabLst>
                          </a:pPr>
                          <a:r>
                            <a:rPr lang="en-GB" sz="5400" dirty="0">
                              <a:latin typeface="Symbol" charset="0"/>
                            </a:rPr>
                            <a:t></a:t>
                          </a: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1537" name="Group 41"/>
              <p:cNvGrpSpPr>
                <a:grpSpLocks/>
              </p:cNvGrpSpPr>
              <p:nvPr/>
            </p:nvGrpSpPr>
            <p:grpSpPr bwMode="auto">
              <a:xfrm>
                <a:off x="1075" y="3587"/>
                <a:ext cx="340" cy="759"/>
                <a:chOff x="1075" y="3587"/>
                <a:chExt cx="340" cy="759"/>
              </a:xfrm>
            </p:grpSpPr>
            <p:sp>
              <p:nvSpPr>
                <p:cNvPr id="21549" name="AutoShape 42"/>
                <p:cNvSpPr>
                  <a:spLocks noChangeArrowheads="1"/>
                </p:cNvSpPr>
                <p:nvPr/>
              </p:nvSpPr>
              <p:spPr bwMode="auto">
                <a:xfrm>
                  <a:off x="1270" y="3696"/>
                  <a:ext cx="143" cy="519"/>
                </a:xfrm>
                <a:prstGeom prst="roundRect">
                  <a:avLst>
                    <a:gd name="adj" fmla="val 70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pSp>
              <p:nvGrpSpPr>
                <p:cNvPr id="21550" name="Group 43"/>
                <p:cNvGrpSpPr>
                  <a:grpSpLocks/>
                </p:cNvGrpSpPr>
                <p:nvPr/>
              </p:nvGrpSpPr>
              <p:grpSpPr bwMode="auto">
                <a:xfrm>
                  <a:off x="1075" y="3587"/>
                  <a:ext cx="340" cy="759"/>
                  <a:chOff x="1075" y="3587"/>
                  <a:chExt cx="340" cy="759"/>
                </a:xfrm>
              </p:grpSpPr>
              <p:sp>
                <p:nvSpPr>
                  <p:cNvPr id="21551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1270" y="3696"/>
                    <a:ext cx="142" cy="517"/>
                  </a:xfrm>
                  <a:prstGeom prst="roundRect">
                    <a:avLst>
                      <a:gd name="adj" fmla="val 704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grpSp>
                <p:nvGrpSpPr>
                  <p:cNvPr id="21552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075" y="3587"/>
                    <a:ext cx="340" cy="759"/>
                    <a:chOff x="1075" y="3587"/>
                    <a:chExt cx="340" cy="759"/>
                  </a:xfrm>
                </p:grpSpPr>
                <p:sp>
                  <p:nvSpPr>
                    <p:cNvPr id="21553" name="AutoShap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0" y="3696"/>
                      <a:ext cx="142" cy="517"/>
                    </a:xfrm>
                    <a:prstGeom prst="roundRect">
                      <a:avLst>
                        <a:gd name="adj" fmla="val 704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grpSp>
                  <p:nvGrpSpPr>
                    <p:cNvPr id="21554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5" y="3587"/>
                      <a:ext cx="340" cy="759"/>
                      <a:chOff x="1075" y="3587"/>
                      <a:chExt cx="340" cy="759"/>
                    </a:xfrm>
                  </p:grpSpPr>
                  <p:sp>
                    <p:nvSpPr>
                      <p:cNvPr id="21555" name="AutoShap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70" y="3696"/>
                        <a:ext cx="145" cy="436"/>
                      </a:xfrm>
                      <a:prstGeom prst="roundRect">
                        <a:avLst>
                          <a:gd name="adj" fmla="val 694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charset="0"/>
                        </a:endParaRPr>
                      </a:p>
                    </p:txBody>
                  </p:sp>
                  <p:grpSp>
                    <p:nvGrpSpPr>
                      <p:cNvPr id="21556" name="Group 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75" y="3587"/>
                        <a:ext cx="340" cy="759"/>
                        <a:chOff x="1075" y="3587"/>
                        <a:chExt cx="340" cy="759"/>
                      </a:xfrm>
                    </p:grpSpPr>
                    <p:sp>
                      <p:nvSpPr>
                        <p:cNvPr id="21557" name="AutoShape 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70" y="3696"/>
                          <a:ext cx="145" cy="436"/>
                        </a:xfrm>
                        <a:prstGeom prst="roundRect">
                          <a:avLst>
                            <a:gd name="adj" fmla="val 694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 charset="0"/>
                          </a:endParaRPr>
                        </a:p>
                      </p:txBody>
                    </p:sp>
                    <p:sp>
                      <p:nvSpPr>
                        <p:cNvPr id="21558" name="AutoShape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5" y="3587"/>
                          <a:ext cx="182" cy="759"/>
                        </a:xfrm>
                        <a:prstGeom prst="roundRect">
                          <a:avLst>
                            <a:gd name="adj" fmla="val 694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pPr defTabSz="912973">
                            <a:lnSpc>
                              <a:spcPts val="5443"/>
                            </a:lnSpc>
                            <a:tabLst>
                              <a:tab pos="0" algn="l"/>
                              <a:tab pos="446407" algn="l"/>
                              <a:tab pos="895693" algn="l"/>
                              <a:tab pos="1344980" algn="l"/>
                              <a:tab pos="1794266" algn="l"/>
                              <a:tab pos="2243553" algn="l"/>
                              <a:tab pos="2692840" algn="l"/>
                              <a:tab pos="3142126" algn="l"/>
                              <a:tab pos="3591413" algn="l"/>
                              <a:tab pos="4040700" algn="l"/>
                              <a:tab pos="4489986" algn="l"/>
                              <a:tab pos="4939273" algn="l"/>
                              <a:tab pos="5388560" algn="l"/>
                              <a:tab pos="5837846" algn="l"/>
                              <a:tab pos="6287133" algn="l"/>
                              <a:tab pos="6736419" algn="l"/>
                              <a:tab pos="7185706" algn="l"/>
                              <a:tab pos="7634993" algn="l"/>
                              <a:tab pos="8084279" algn="l"/>
                              <a:tab pos="8532126" algn="l"/>
                              <a:tab pos="8981413" algn="l"/>
                            </a:tabLst>
                          </a:pPr>
                          <a:r>
                            <a:rPr lang="en-GB" sz="5400" dirty="0">
                              <a:latin typeface="Times New Roman Ps" charset="0"/>
                            </a:rPr>
                            <a:t> [</a:t>
                          </a: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1538" name="Group 52"/>
              <p:cNvGrpSpPr>
                <a:grpSpLocks/>
              </p:cNvGrpSpPr>
              <p:nvPr/>
            </p:nvGrpSpPr>
            <p:grpSpPr bwMode="auto">
              <a:xfrm>
                <a:off x="4106" y="3561"/>
                <a:ext cx="2072" cy="760"/>
                <a:chOff x="3764" y="3561"/>
                <a:chExt cx="2072" cy="760"/>
              </a:xfrm>
            </p:grpSpPr>
            <p:sp>
              <p:nvSpPr>
                <p:cNvPr id="21539" name="AutoShape 53"/>
                <p:cNvSpPr>
                  <a:spLocks noChangeArrowheads="1"/>
                </p:cNvSpPr>
                <p:nvPr/>
              </p:nvSpPr>
              <p:spPr bwMode="auto">
                <a:xfrm>
                  <a:off x="5691" y="3696"/>
                  <a:ext cx="143" cy="558"/>
                </a:xfrm>
                <a:prstGeom prst="roundRect">
                  <a:avLst>
                    <a:gd name="adj" fmla="val 70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pSp>
              <p:nvGrpSpPr>
                <p:cNvPr id="21540" name="Group 54"/>
                <p:cNvGrpSpPr>
                  <a:grpSpLocks/>
                </p:cNvGrpSpPr>
                <p:nvPr/>
              </p:nvGrpSpPr>
              <p:grpSpPr bwMode="auto">
                <a:xfrm>
                  <a:off x="3764" y="3561"/>
                  <a:ext cx="2072" cy="760"/>
                  <a:chOff x="3764" y="3561"/>
                  <a:chExt cx="2072" cy="760"/>
                </a:xfrm>
              </p:grpSpPr>
              <p:sp>
                <p:nvSpPr>
                  <p:cNvPr id="21541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5691" y="3696"/>
                    <a:ext cx="142" cy="556"/>
                  </a:xfrm>
                  <a:prstGeom prst="roundRect">
                    <a:avLst>
                      <a:gd name="adj" fmla="val 704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grpSp>
                <p:nvGrpSpPr>
                  <p:cNvPr id="2154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3764" y="3561"/>
                    <a:ext cx="2072" cy="760"/>
                    <a:chOff x="3764" y="3561"/>
                    <a:chExt cx="2072" cy="760"/>
                  </a:xfrm>
                </p:grpSpPr>
                <p:sp>
                  <p:nvSpPr>
                    <p:cNvPr id="21543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91" y="3696"/>
                      <a:ext cx="142" cy="556"/>
                    </a:xfrm>
                    <a:prstGeom prst="roundRect">
                      <a:avLst>
                        <a:gd name="adj" fmla="val 704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grpSp>
                  <p:nvGrpSpPr>
                    <p:cNvPr id="21544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4" y="3561"/>
                      <a:ext cx="2072" cy="760"/>
                      <a:chOff x="3764" y="3561"/>
                      <a:chExt cx="2072" cy="760"/>
                    </a:xfrm>
                  </p:grpSpPr>
                  <p:sp>
                    <p:nvSpPr>
                      <p:cNvPr id="21545" name="AutoShape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91" y="3696"/>
                        <a:ext cx="144" cy="436"/>
                      </a:xfrm>
                      <a:prstGeom prst="roundRect">
                        <a:avLst>
                          <a:gd name="adj" fmla="val 694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charset="0"/>
                        </a:endParaRPr>
                      </a:p>
                    </p:txBody>
                  </p:sp>
                  <p:grpSp>
                    <p:nvGrpSpPr>
                      <p:cNvPr id="21546" name="Group 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64" y="3561"/>
                        <a:ext cx="2072" cy="760"/>
                        <a:chOff x="3764" y="3561"/>
                        <a:chExt cx="2072" cy="760"/>
                      </a:xfrm>
                    </p:grpSpPr>
                    <p:sp>
                      <p:nvSpPr>
                        <p:cNvPr id="21547" name="AutoShape 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92" y="3696"/>
                          <a:ext cx="144" cy="436"/>
                        </a:xfrm>
                        <a:prstGeom prst="roundRect">
                          <a:avLst>
                            <a:gd name="adj" fmla="val 694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 charset="0"/>
                          </a:endParaRPr>
                        </a:p>
                      </p:txBody>
                    </p:sp>
                    <p:sp>
                      <p:nvSpPr>
                        <p:cNvPr id="21548" name="AutoShape 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64" y="3561"/>
                          <a:ext cx="205" cy="760"/>
                        </a:xfrm>
                        <a:prstGeom prst="roundRect">
                          <a:avLst>
                            <a:gd name="adj" fmla="val 694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 defTabSz="912973">
                            <a:lnSpc>
                              <a:spcPts val="5443"/>
                            </a:lnSpc>
                            <a:tabLst>
                              <a:tab pos="0" algn="l"/>
                              <a:tab pos="446407" algn="l"/>
                              <a:tab pos="895693" algn="l"/>
                              <a:tab pos="1344980" algn="l"/>
                              <a:tab pos="1794266" algn="l"/>
                              <a:tab pos="2243553" algn="l"/>
                              <a:tab pos="2692840" algn="l"/>
                              <a:tab pos="3142126" algn="l"/>
                              <a:tab pos="3591413" algn="l"/>
                              <a:tab pos="4040700" algn="l"/>
                              <a:tab pos="4489986" algn="l"/>
                              <a:tab pos="4939273" algn="l"/>
                              <a:tab pos="5388560" algn="l"/>
                              <a:tab pos="5837846" algn="l"/>
                              <a:tab pos="6287133" algn="l"/>
                              <a:tab pos="6736419" algn="l"/>
                              <a:tab pos="7185706" algn="l"/>
                              <a:tab pos="7634993" algn="l"/>
                              <a:tab pos="8084279" algn="l"/>
                              <a:tab pos="8532126" algn="l"/>
                              <a:tab pos="8981413" algn="l"/>
                            </a:tabLst>
                          </a:pPr>
                          <a:r>
                            <a:rPr lang="en-GB" sz="5400" dirty="0">
                              <a:latin typeface="Times New Roman" charset="0"/>
                            </a:rPr>
                            <a:t>]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21523" name="Group 63"/>
            <p:cNvGrpSpPr>
              <a:grpSpLocks/>
            </p:cNvGrpSpPr>
            <p:nvPr/>
          </p:nvGrpSpPr>
          <p:grpSpPr bwMode="auto">
            <a:xfrm>
              <a:off x="401" y="3995"/>
              <a:ext cx="146" cy="314"/>
              <a:chOff x="401" y="3995"/>
              <a:chExt cx="146" cy="314"/>
            </a:xfrm>
          </p:grpSpPr>
          <p:sp>
            <p:nvSpPr>
              <p:cNvPr id="21524" name="AutoShape 64"/>
              <p:cNvSpPr>
                <a:spLocks noChangeArrowheads="1"/>
              </p:cNvSpPr>
              <p:nvPr/>
            </p:nvSpPr>
            <p:spPr bwMode="auto">
              <a:xfrm>
                <a:off x="510" y="3995"/>
                <a:ext cx="37" cy="192"/>
              </a:xfrm>
              <a:prstGeom prst="roundRect">
                <a:avLst>
                  <a:gd name="adj" fmla="val 277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21525" name="Group 65"/>
              <p:cNvGrpSpPr>
                <a:grpSpLocks/>
              </p:cNvGrpSpPr>
              <p:nvPr/>
            </p:nvGrpSpPr>
            <p:grpSpPr bwMode="auto">
              <a:xfrm>
                <a:off x="401" y="3995"/>
                <a:ext cx="143" cy="314"/>
                <a:chOff x="401" y="3995"/>
                <a:chExt cx="143" cy="314"/>
              </a:xfrm>
            </p:grpSpPr>
            <p:sp>
              <p:nvSpPr>
                <p:cNvPr id="21526" name="AutoShape 66"/>
                <p:cNvSpPr>
                  <a:spLocks noChangeArrowheads="1"/>
                </p:cNvSpPr>
                <p:nvPr/>
              </p:nvSpPr>
              <p:spPr bwMode="auto">
                <a:xfrm>
                  <a:off x="510" y="3995"/>
                  <a:ext cx="34" cy="189"/>
                </a:xfrm>
                <a:prstGeom prst="roundRect">
                  <a:avLst>
                    <a:gd name="adj" fmla="val 2940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pSp>
              <p:nvGrpSpPr>
                <p:cNvPr id="21527" name="Group 67"/>
                <p:cNvGrpSpPr>
                  <a:grpSpLocks/>
                </p:cNvGrpSpPr>
                <p:nvPr/>
              </p:nvGrpSpPr>
              <p:grpSpPr bwMode="auto">
                <a:xfrm>
                  <a:off x="401" y="3995"/>
                  <a:ext cx="141" cy="314"/>
                  <a:chOff x="401" y="3995"/>
                  <a:chExt cx="141" cy="314"/>
                </a:xfrm>
              </p:grpSpPr>
              <p:sp>
                <p:nvSpPr>
                  <p:cNvPr id="21528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510" y="3995"/>
                    <a:ext cx="32" cy="187"/>
                  </a:xfrm>
                  <a:prstGeom prst="roundRect">
                    <a:avLst>
                      <a:gd name="adj" fmla="val 3125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grpSp>
                <p:nvGrpSpPr>
                  <p:cNvPr id="2152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401" y="3995"/>
                    <a:ext cx="140" cy="314"/>
                    <a:chOff x="401" y="3995"/>
                    <a:chExt cx="140" cy="314"/>
                  </a:xfrm>
                </p:grpSpPr>
                <p:sp>
                  <p:nvSpPr>
                    <p:cNvPr id="21530" name="AutoShap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" y="3995"/>
                      <a:ext cx="31" cy="186"/>
                    </a:xfrm>
                    <a:prstGeom prst="roundRect">
                      <a:avLst>
                        <a:gd name="adj" fmla="val 3333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grpSp>
                  <p:nvGrpSpPr>
                    <p:cNvPr id="21531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1" y="3995"/>
                      <a:ext cx="140" cy="314"/>
                      <a:chOff x="401" y="3995"/>
                      <a:chExt cx="140" cy="314"/>
                    </a:xfrm>
                  </p:grpSpPr>
                  <p:sp>
                    <p:nvSpPr>
                      <p:cNvPr id="21532" name="AutoShap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0" y="3995"/>
                        <a:ext cx="31" cy="186"/>
                      </a:xfrm>
                      <a:prstGeom prst="roundRect">
                        <a:avLst>
                          <a:gd name="adj" fmla="val 3333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charset="0"/>
                        </a:endParaRPr>
                      </a:p>
                    </p:txBody>
                  </p:sp>
                  <p:sp>
                    <p:nvSpPr>
                      <p:cNvPr id="21533" name="AutoShap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" y="3995"/>
                        <a:ext cx="69" cy="314"/>
                      </a:xfrm>
                      <a:prstGeom prst="roundRect">
                        <a:avLst>
                          <a:gd name="adj" fmla="val 3333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defTabSz="912973">
                          <a:lnSpc>
                            <a:spcPts val="2358"/>
                          </a:lnSpc>
                          <a:tabLst>
                            <a:tab pos="0" algn="l"/>
                            <a:tab pos="446407" algn="l"/>
                            <a:tab pos="895693" algn="l"/>
                            <a:tab pos="1344980" algn="l"/>
                            <a:tab pos="1794266" algn="l"/>
                            <a:tab pos="2243553" algn="l"/>
                            <a:tab pos="2692840" algn="l"/>
                            <a:tab pos="3142126" algn="l"/>
                            <a:tab pos="3591413" algn="l"/>
                            <a:tab pos="4040700" algn="l"/>
                            <a:tab pos="4489986" algn="l"/>
                            <a:tab pos="4939273" algn="l"/>
                            <a:tab pos="5388560" algn="l"/>
                            <a:tab pos="5837846" algn="l"/>
                            <a:tab pos="6287133" algn="l"/>
                            <a:tab pos="6736419" algn="l"/>
                            <a:tab pos="7185706" algn="l"/>
                            <a:tab pos="7634993" algn="l"/>
                            <a:tab pos="8084279" algn="l"/>
                            <a:tab pos="8532126" algn="l"/>
                            <a:tab pos="8981413" algn="l"/>
                          </a:tabLst>
                        </a:pPr>
                        <a:r>
                          <a:rPr lang="en-GB" i="1" dirty="0" err="1">
                            <a:latin typeface="Times New Roman" charset="0"/>
                          </a:rPr>
                          <a:t>i</a:t>
                        </a:r>
                        <a:endParaRPr lang="en-GB" i="1" dirty="0">
                          <a:latin typeface="Times New Roman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16" name="Group 18"/>
          <p:cNvGrpSpPr>
            <a:grpSpLocks/>
          </p:cNvGrpSpPr>
          <p:nvPr/>
        </p:nvGrpSpPr>
        <p:grpSpPr bwMode="auto">
          <a:xfrm>
            <a:off x="280761" y="4678330"/>
            <a:ext cx="7990599" cy="2169372"/>
            <a:chOff x="199" y="599"/>
            <a:chExt cx="3775" cy="1826"/>
          </a:xfrm>
        </p:grpSpPr>
        <p:grpSp>
          <p:nvGrpSpPr>
            <p:cNvPr id="21514" name="Group 19"/>
            <p:cNvGrpSpPr>
              <a:grpSpLocks/>
            </p:cNvGrpSpPr>
            <p:nvPr/>
          </p:nvGrpSpPr>
          <p:grpSpPr bwMode="auto">
            <a:xfrm>
              <a:off x="199" y="599"/>
              <a:ext cx="3775" cy="1826"/>
              <a:chOff x="199" y="599"/>
              <a:chExt cx="3775" cy="1826"/>
            </a:xfrm>
          </p:grpSpPr>
          <p:sp>
            <p:nvSpPr>
              <p:cNvPr id="21516" name="Freeform 20"/>
              <p:cNvSpPr>
                <a:spLocks noChangeArrowheads="1"/>
              </p:cNvSpPr>
              <p:nvPr/>
            </p:nvSpPr>
            <p:spPr bwMode="auto">
              <a:xfrm>
                <a:off x="490" y="772"/>
                <a:ext cx="3326" cy="1329"/>
              </a:xfrm>
              <a:custGeom>
                <a:avLst/>
                <a:gdLst>
                  <a:gd name="T0" fmla="*/ 0 w 16178"/>
                  <a:gd name="T1" fmla="*/ 0 h 6465"/>
                  <a:gd name="T2" fmla="*/ 4 w 16178"/>
                  <a:gd name="T3" fmla="*/ 1 h 6465"/>
                  <a:gd name="T4" fmla="*/ 6 w 16178"/>
                  <a:gd name="T5" fmla="*/ 3 h 6465"/>
                  <a:gd name="T6" fmla="*/ 10 w 16178"/>
                  <a:gd name="T7" fmla="*/ 9 h 6465"/>
                  <a:gd name="T8" fmla="*/ 14 w 16178"/>
                  <a:gd name="T9" fmla="*/ 23 h 6465"/>
                  <a:gd name="T10" fmla="*/ 17 w 16178"/>
                  <a:gd name="T11" fmla="*/ 33 h 6465"/>
                  <a:gd name="T12" fmla="*/ 23 w 16178"/>
                  <a:gd name="T13" fmla="*/ 41 h 6465"/>
                  <a:gd name="T14" fmla="*/ 29 w 16178"/>
                  <a:gd name="T15" fmla="*/ 44 h 6465"/>
                  <a:gd name="T16" fmla="*/ 36 w 16178"/>
                  <a:gd name="T17" fmla="*/ 47 h 6465"/>
                  <a:gd name="T18" fmla="*/ 47 w 16178"/>
                  <a:gd name="T19" fmla="*/ 50 h 6465"/>
                  <a:gd name="T20" fmla="*/ 69 w 16178"/>
                  <a:gd name="T21" fmla="*/ 53 h 6465"/>
                  <a:gd name="T22" fmla="*/ 88 w 16178"/>
                  <a:gd name="T23" fmla="*/ 55 h 6465"/>
                  <a:gd name="T24" fmla="*/ 116 w 16178"/>
                  <a:gd name="T25" fmla="*/ 55 h 6465"/>
                  <a:gd name="T26" fmla="*/ 141 w 16178"/>
                  <a:gd name="T27" fmla="*/ 56 h 64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178"/>
                  <a:gd name="T43" fmla="*/ 0 h 6465"/>
                  <a:gd name="T44" fmla="*/ 16178 w 16178"/>
                  <a:gd name="T45" fmla="*/ 6465 h 64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178" h="6465">
                    <a:moveTo>
                      <a:pt x="0" y="0"/>
                    </a:moveTo>
                    <a:lnTo>
                      <a:pt x="469" y="101"/>
                    </a:lnTo>
                    <a:lnTo>
                      <a:pt x="737" y="335"/>
                    </a:lnTo>
                    <a:lnTo>
                      <a:pt x="1105" y="1005"/>
                    </a:lnTo>
                    <a:lnTo>
                      <a:pt x="1608" y="2646"/>
                    </a:lnTo>
                    <a:lnTo>
                      <a:pt x="1943" y="3785"/>
                    </a:lnTo>
                    <a:lnTo>
                      <a:pt x="2680" y="4689"/>
                    </a:lnTo>
                    <a:lnTo>
                      <a:pt x="3282" y="5124"/>
                    </a:lnTo>
                    <a:lnTo>
                      <a:pt x="4187" y="5459"/>
                    </a:lnTo>
                    <a:lnTo>
                      <a:pt x="5459" y="5761"/>
                    </a:lnTo>
                    <a:lnTo>
                      <a:pt x="8005" y="6129"/>
                    </a:lnTo>
                    <a:lnTo>
                      <a:pt x="10115" y="6297"/>
                    </a:lnTo>
                    <a:lnTo>
                      <a:pt x="13296" y="6364"/>
                    </a:lnTo>
                    <a:lnTo>
                      <a:pt x="16177" y="6464"/>
                    </a:lnTo>
                  </a:path>
                </a:pathLst>
              </a:custGeom>
              <a:noFill/>
              <a:ln w="4572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7" name="Line 21"/>
              <p:cNvSpPr>
                <a:spLocks noChangeShapeType="1"/>
              </p:cNvSpPr>
              <p:nvPr/>
            </p:nvSpPr>
            <p:spPr bwMode="auto">
              <a:xfrm flipV="1">
                <a:off x="420" y="605"/>
                <a:ext cx="1" cy="156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8" name="Line 22"/>
              <p:cNvSpPr>
                <a:spLocks noChangeShapeType="1"/>
              </p:cNvSpPr>
              <p:nvPr/>
            </p:nvSpPr>
            <p:spPr bwMode="auto">
              <a:xfrm flipV="1">
                <a:off x="372" y="2127"/>
                <a:ext cx="3602" cy="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Text Box 23"/>
              <p:cNvSpPr txBox="1">
                <a:spLocks noChangeArrowheads="1"/>
              </p:cNvSpPr>
              <p:nvPr/>
            </p:nvSpPr>
            <p:spPr bwMode="auto">
              <a:xfrm rot="16200000">
                <a:off x="-506" y="1304"/>
                <a:ext cx="152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defTabSz="449263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defTabSz="449263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defTabSz="449263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defTabSz="449263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SzPct val="60000"/>
                </a:pPr>
                <a:r>
                  <a:rPr lang="en-GB" sz="1600">
                    <a:solidFill>
                      <a:srgbClr val="000000"/>
                    </a:solidFill>
                    <a:latin typeface="Times New Roman Ps" charset="0"/>
                  </a:rPr>
                  <a:t>Transmission Risk</a:t>
                </a:r>
              </a:p>
            </p:txBody>
          </p:sp>
          <p:sp>
            <p:nvSpPr>
              <p:cNvPr id="21520" name="Text Box 24"/>
              <p:cNvSpPr txBox="1">
                <a:spLocks noChangeArrowheads="1"/>
              </p:cNvSpPr>
              <p:nvPr/>
            </p:nvSpPr>
            <p:spPr bwMode="auto">
              <a:xfrm>
                <a:off x="1249" y="2218"/>
                <a:ext cx="991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defTabSz="449263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defTabSz="449263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defTabSz="449263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defTabSz="449263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0"/>
                  <a:tabLst>
                    <a:tab pos="0" algn="l"/>
                    <a:tab pos="1006475" algn="l"/>
                    <a:tab pos="2014538" algn="l"/>
                    <a:tab pos="3022600" algn="l"/>
                    <a:tab pos="4030663" algn="l"/>
                    <a:tab pos="5038725" algn="l"/>
                    <a:tab pos="6046788" algn="l"/>
                    <a:tab pos="7054850" algn="l"/>
                    <a:tab pos="8062913" algn="l"/>
                    <a:tab pos="9070975" algn="l"/>
                    <a:tab pos="10079038" algn="l"/>
                    <a:tab pos="11087100" algn="l"/>
                  </a:tabLs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SzPct val="60000"/>
                </a:pPr>
                <a:r>
                  <a:rPr lang="en-GB" sz="1600">
                    <a:solidFill>
                      <a:srgbClr val="000000"/>
                    </a:solidFill>
                    <a:latin typeface="Times New Roman Ps" charset="0"/>
                  </a:rPr>
                  <a:t>Distance from source</a:t>
                </a:r>
              </a:p>
            </p:txBody>
          </p:sp>
        </p:grpSp>
        <p:sp>
          <p:nvSpPr>
            <p:cNvPr id="21515" name="Text Box 25"/>
            <p:cNvSpPr txBox="1">
              <a:spLocks noChangeArrowheads="1"/>
            </p:cNvSpPr>
            <p:nvPr/>
          </p:nvSpPr>
          <p:spPr bwMode="auto">
            <a:xfrm>
              <a:off x="879" y="1102"/>
              <a:ext cx="45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>
                  <a:solidFill>
                    <a:srgbClr val="FF0000"/>
                  </a:solidFill>
                  <a:latin typeface="Times New Roman Ps" charset="0"/>
                </a:rPr>
                <a:t>Kernel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99014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94" y="359981"/>
            <a:ext cx="10972800" cy="114300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Results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17638"/>
            <a:ext cx="10540651" cy="3808256"/>
          </a:xfrm>
        </p:spPr>
      </p:pic>
      <p:grpSp>
        <p:nvGrpSpPr>
          <p:cNvPr id="10" name="Group 9"/>
          <p:cNvGrpSpPr/>
          <p:nvPr/>
        </p:nvGrpSpPr>
        <p:grpSpPr>
          <a:xfrm>
            <a:off x="609600" y="3924301"/>
            <a:ext cx="10447867" cy="1947925"/>
            <a:chOff x="457200" y="3924300"/>
            <a:chExt cx="7835900" cy="1947925"/>
          </a:xfrm>
        </p:grpSpPr>
        <p:sp>
          <p:nvSpPr>
            <p:cNvPr id="3" name="Oval 2"/>
            <p:cNvSpPr/>
            <p:nvPr/>
          </p:nvSpPr>
          <p:spPr>
            <a:xfrm>
              <a:off x="6261100" y="3924300"/>
              <a:ext cx="850900" cy="381000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3" idx="3"/>
            </p:cNvCxnSpPr>
            <p:nvPr/>
          </p:nvCxnSpPr>
          <p:spPr>
            <a:xfrm flipH="1">
              <a:off x="2489200" y="4249504"/>
              <a:ext cx="3896511" cy="97639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57200" y="5225894"/>
              <a:ext cx="7835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Average number of cattle culled (in millions) for vaccine efficacy of 90%, 6 day delay to immunity and 50000 doses per day.</a:t>
              </a:r>
              <a:endParaRPr lang="en-US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5638800" y="1193800"/>
            <a:ext cx="1134533" cy="1397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44267" y="2133600"/>
            <a:ext cx="1134533" cy="1397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5919975"/>
            <a:ext cx="1044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strategy is independent of time delay to immunity.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1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Results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17638"/>
            <a:ext cx="10540651" cy="3808256"/>
          </a:xfrm>
        </p:spPr>
      </p:pic>
      <p:sp>
        <p:nvSpPr>
          <p:cNvPr id="7" name="TextBox 6"/>
          <p:cNvSpPr txBox="1"/>
          <p:nvPr/>
        </p:nvSpPr>
        <p:spPr>
          <a:xfrm>
            <a:off x="609600" y="5225895"/>
            <a:ext cx="1044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number of cattle culled (in millions) for vaccine efficacy of 90%, 6 day delay to immunity and 50000 doses per day.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919975"/>
            <a:ext cx="1044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strategy is independent of time delay to immunity.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26667" y="1790700"/>
            <a:ext cx="3403600" cy="2197100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2667" y="6252982"/>
            <a:ext cx="1044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vaccination radius highly dependent upon number of doses per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6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89711" y="1160466"/>
            <a:ext cx="5267656" cy="4702972"/>
            <a:chOff x="5092283" y="611302"/>
            <a:chExt cx="3950742" cy="47029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98" r="12691" b="62592"/>
            <a:stretch/>
          </p:blipFill>
          <p:spPr>
            <a:xfrm>
              <a:off x="5092283" y="611302"/>
              <a:ext cx="3073817" cy="47029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03" t="36438" b="32917"/>
            <a:stretch/>
          </p:blipFill>
          <p:spPr>
            <a:xfrm>
              <a:off x="8001208" y="2120900"/>
              <a:ext cx="1041817" cy="2006600"/>
            </a:xfrm>
            <a:prstGeom prst="rect">
              <a:avLst/>
            </a:prstGeom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96456" y="620985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Uncertainty in Vaccine Capacity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162" y="1665496"/>
            <a:ext cx="6620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it is possible to know </a:t>
            </a:r>
            <a:r>
              <a:rPr lang="en-US" sz="2400" i="1" dirty="0" smtClean="0"/>
              <a:t>a priori </a:t>
            </a:r>
            <a:r>
              <a:rPr lang="en-US" sz="2400" dirty="0" smtClean="0"/>
              <a:t>how many doses are available, the optimal strategy can be determined.</a:t>
            </a:r>
            <a:endParaRPr lang="en-US" sz="24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82162" y="2288427"/>
            <a:ext cx="8856133" cy="1605697"/>
            <a:chOff x="127000" y="2044700"/>
            <a:chExt cx="6642100" cy="1605697"/>
          </a:xfrm>
        </p:grpSpPr>
        <p:sp>
          <p:nvSpPr>
            <p:cNvPr id="7" name="Oval 6"/>
            <p:cNvSpPr/>
            <p:nvPr/>
          </p:nvSpPr>
          <p:spPr>
            <a:xfrm>
              <a:off x="6324600" y="2044700"/>
              <a:ext cx="444500" cy="333673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022600" y="2209800"/>
              <a:ext cx="3302000" cy="60960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7000" y="2819400"/>
              <a:ext cx="49652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100% sure that 20,000 doses are available – 5km vaccination optimal.</a:t>
              </a:r>
              <a:endParaRPr lang="en-US" sz="2400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3848" y="3985751"/>
            <a:ext cx="9855200" cy="1063070"/>
            <a:chOff x="279400" y="3639403"/>
            <a:chExt cx="7391400" cy="1063070"/>
          </a:xfrm>
        </p:grpSpPr>
        <p:sp>
          <p:nvSpPr>
            <p:cNvPr id="11" name="Oval 10"/>
            <p:cNvSpPr/>
            <p:nvPr/>
          </p:nvSpPr>
          <p:spPr>
            <a:xfrm>
              <a:off x="7226300" y="4368800"/>
              <a:ext cx="444500" cy="333673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 flipH="1" flipV="1">
              <a:off x="3263900" y="4470400"/>
              <a:ext cx="4184650" cy="232073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79400" y="3639403"/>
              <a:ext cx="49652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100% sure that 50,000 doses are available – 15km vaccination optimal.</a:t>
              </a:r>
              <a:endParaRPr lang="en-US" sz="2400" i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5733" y="5764773"/>
            <a:ext cx="1085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Optimal strategy varies depending upon your weight of belief in the three levels of constraint.</a:t>
            </a:r>
            <a:endParaRPr lang="en-US" sz="2400" i="1" dirty="0"/>
          </a:p>
        </p:txBody>
      </p:sp>
      <p:sp>
        <p:nvSpPr>
          <p:cNvPr id="15" name="Rectangle 14"/>
          <p:cNvSpPr/>
          <p:nvPr/>
        </p:nvSpPr>
        <p:spPr>
          <a:xfrm>
            <a:off x="7261003" y="1808703"/>
            <a:ext cx="2937754" cy="32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26"/>
          <a:stretch/>
        </p:blipFill>
        <p:spPr>
          <a:xfrm>
            <a:off x="1483924" y="1336473"/>
            <a:ext cx="8269801" cy="2473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3" t="37013" b="34189"/>
          <a:stretch/>
        </p:blipFill>
        <p:spPr>
          <a:xfrm>
            <a:off x="8543862" y="1552149"/>
            <a:ext cx="1298120" cy="18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4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26"/>
          <a:stretch/>
        </p:blipFill>
        <p:spPr>
          <a:xfrm>
            <a:off x="1483924" y="1336473"/>
            <a:ext cx="8269801" cy="2473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3" t="37013" b="34189"/>
          <a:stretch/>
        </p:blipFill>
        <p:spPr>
          <a:xfrm>
            <a:off x="8543862" y="1552149"/>
            <a:ext cx="1298120" cy="1885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0" r="17112" b="33625"/>
          <a:stretch/>
        </p:blipFill>
        <p:spPr>
          <a:xfrm>
            <a:off x="1496750" y="4412713"/>
            <a:ext cx="6854679" cy="1770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991" y="3769236"/>
            <a:ext cx="1144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Optimal strategy to </a:t>
            </a:r>
            <a:r>
              <a:rPr lang="en-US" sz="2400" dirty="0" err="1" smtClean="0"/>
              <a:t>minimise</a:t>
            </a:r>
            <a:r>
              <a:rPr lang="en-US" sz="2400" dirty="0" smtClean="0"/>
              <a:t> epidemic duration is independent of efficac</a:t>
            </a:r>
            <a:r>
              <a:rPr lang="en-US" sz="2400" dirty="0" smtClean="0"/>
              <a:t>y and time delay.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0618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the savings that can be made by resolving the uncertainty surrounding vaccination?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5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the savings that can be made by resolving the uncertainty surrounding vaccination?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Looking at livestock culled: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If we resolved all uncertainty, we predict that </a:t>
            </a:r>
            <a:r>
              <a:rPr lang="en-GB" b="1" dirty="0" smtClean="0"/>
              <a:t>221,900</a:t>
            </a:r>
            <a:r>
              <a:rPr lang="en-GB" dirty="0" smtClean="0"/>
              <a:t> fewer livestock would need to be culled.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2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the savings that can be made by resolving the uncertainty surrounding vaccination?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Looking at livestock culled: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If we resolved all uncertainty, we predict that </a:t>
            </a:r>
            <a:r>
              <a:rPr lang="en-GB" b="1" dirty="0" smtClean="0"/>
              <a:t>221,900</a:t>
            </a:r>
            <a:r>
              <a:rPr lang="en-GB" dirty="0" smtClean="0"/>
              <a:t> fewer livestock would need to be culled.</a:t>
            </a:r>
          </a:p>
          <a:p>
            <a:endParaRPr lang="en-GB" dirty="0" smtClean="0"/>
          </a:p>
          <a:p>
            <a:r>
              <a:rPr lang="en-GB" dirty="0" smtClean="0"/>
              <a:t>Knowing the true: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vaccine delay would give </a:t>
            </a:r>
            <a:r>
              <a:rPr lang="en-GB" b="1" dirty="0"/>
              <a:t>3</a:t>
            </a:r>
            <a:r>
              <a:rPr lang="en-GB" b="1" dirty="0" smtClean="0"/>
              <a:t>%</a:t>
            </a:r>
            <a:r>
              <a:rPr lang="en-GB" dirty="0" smtClean="0"/>
              <a:t> </a:t>
            </a:r>
            <a:r>
              <a:rPr lang="en-GB" dirty="0" smtClean="0"/>
              <a:t>of this saving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0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information (VOI) 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outbreaks research focuses on </a:t>
            </a:r>
            <a:r>
              <a:rPr lang="en-US" dirty="0" err="1" smtClean="0"/>
              <a:t>analysing</a:t>
            </a:r>
            <a:r>
              <a:rPr lang="en-US" dirty="0" smtClean="0"/>
              <a:t> the dynamics of that outbreak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0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the savings that can be made by resolving the uncertainty surrounding vaccination?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Looking at livestock culled: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If we resolved all uncertainty, we predict that </a:t>
            </a:r>
            <a:r>
              <a:rPr lang="en-GB" b="1" dirty="0" smtClean="0"/>
              <a:t>221,900</a:t>
            </a:r>
            <a:r>
              <a:rPr lang="en-GB" dirty="0" smtClean="0"/>
              <a:t> fewer livestock would need to be culled.</a:t>
            </a:r>
          </a:p>
          <a:p>
            <a:endParaRPr lang="en-GB" dirty="0" smtClean="0"/>
          </a:p>
          <a:p>
            <a:r>
              <a:rPr lang="en-GB" dirty="0" smtClean="0"/>
              <a:t>Knowing the true: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vaccine delay would give </a:t>
            </a:r>
            <a:r>
              <a:rPr lang="en-GB" b="1" dirty="0"/>
              <a:t>3</a:t>
            </a:r>
            <a:r>
              <a:rPr lang="en-GB" b="1" dirty="0" smtClean="0"/>
              <a:t>%</a:t>
            </a:r>
            <a:r>
              <a:rPr lang="en-GB" dirty="0" smtClean="0"/>
              <a:t> </a:t>
            </a:r>
            <a:r>
              <a:rPr lang="en-GB" dirty="0" smtClean="0"/>
              <a:t>of this saving</a:t>
            </a:r>
          </a:p>
          <a:p>
            <a:pPr marL="0" indent="0">
              <a:buNone/>
            </a:pPr>
            <a:r>
              <a:rPr lang="en-GB" dirty="0" smtClean="0"/>
              <a:t>	vaccine efficacy would give </a:t>
            </a:r>
            <a:r>
              <a:rPr lang="en-GB" b="1" dirty="0"/>
              <a:t>7</a:t>
            </a:r>
            <a:r>
              <a:rPr lang="en-GB" b="1" dirty="0" smtClean="0"/>
              <a:t>.3</a:t>
            </a:r>
            <a:r>
              <a:rPr lang="en-GB" b="1" dirty="0" smtClean="0"/>
              <a:t>%</a:t>
            </a:r>
            <a:r>
              <a:rPr lang="en-GB" dirty="0" smtClean="0"/>
              <a:t> of this saving </a:t>
            </a:r>
          </a:p>
          <a:p>
            <a:pPr marL="0" indent="0">
              <a:buNone/>
            </a:pPr>
            <a:r>
              <a:rPr lang="en-GB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3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the savings that can be made by resolving the uncertainty surrounding vaccination?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Looking at livestock culled: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If we resolved all uncertainty, we predict that </a:t>
            </a:r>
            <a:r>
              <a:rPr lang="en-GB" b="1" dirty="0" smtClean="0"/>
              <a:t>221,900</a:t>
            </a:r>
            <a:r>
              <a:rPr lang="en-GB" dirty="0" smtClean="0"/>
              <a:t> fewer livestock would need to be culled.</a:t>
            </a:r>
          </a:p>
          <a:p>
            <a:endParaRPr lang="en-GB" dirty="0" smtClean="0"/>
          </a:p>
          <a:p>
            <a:r>
              <a:rPr lang="en-GB" dirty="0" smtClean="0"/>
              <a:t>Knowing the true: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vaccine delay would give </a:t>
            </a:r>
            <a:r>
              <a:rPr lang="en-GB" b="1" dirty="0"/>
              <a:t>3</a:t>
            </a:r>
            <a:r>
              <a:rPr lang="en-GB" b="1" dirty="0" smtClean="0"/>
              <a:t>%</a:t>
            </a:r>
            <a:r>
              <a:rPr lang="en-GB" dirty="0" smtClean="0"/>
              <a:t> </a:t>
            </a:r>
            <a:r>
              <a:rPr lang="en-GB" dirty="0" smtClean="0"/>
              <a:t>of this saving</a:t>
            </a:r>
          </a:p>
          <a:p>
            <a:pPr marL="0" indent="0">
              <a:buNone/>
            </a:pPr>
            <a:r>
              <a:rPr lang="en-GB" dirty="0" smtClean="0"/>
              <a:t>	vaccine efficacy would give </a:t>
            </a:r>
            <a:r>
              <a:rPr lang="en-GB" b="1" dirty="0"/>
              <a:t>7</a:t>
            </a:r>
            <a:r>
              <a:rPr lang="en-GB" b="1" dirty="0" smtClean="0"/>
              <a:t>.3</a:t>
            </a:r>
            <a:r>
              <a:rPr lang="en-GB" b="1" dirty="0" smtClean="0"/>
              <a:t>%</a:t>
            </a:r>
            <a:r>
              <a:rPr lang="en-GB" dirty="0" smtClean="0"/>
              <a:t> of this saving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vaccine capacity would give </a:t>
            </a:r>
            <a:r>
              <a:rPr lang="en-GB" b="1" dirty="0" smtClean="0"/>
              <a:t>89.7%</a:t>
            </a:r>
            <a:r>
              <a:rPr lang="en-GB" dirty="0" smtClean="0"/>
              <a:t> of this saving 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3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potential savings to be made by </a:t>
            </a:r>
            <a:r>
              <a:rPr lang="en-GB" dirty="0" smtClean="0"/>
              <a:t>resolving uncertainty regarding the capacity </a:t>
            </a:r>
            <a:r>
              <a:rPr lang="en-GB" dirty="0" smtClean="0"/>
              <a:t>for emergency vaccination before a FMD outbreak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55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potential savings to be made by </a:t>
            </a:r>
            <a:r>
              <a:rPr lang="en-GB" dirty="0" smtClean="0"/>
              <a:t>resolving uncertainty regarding the capacity </a:t>
            </a:r>
            <a:r>
              <a:rPr lang="en-GB" dirty="0" smtClean="0"/>
              <a:t>for emergency vaccination before a FMD outbreak</a:t>
            </a:r>
          </a:p>
          <a:p>
            <a:endParaRPr lang="en-GB" dirty="0"/>
          </a:p>
          <a:p>
            <a:r>
              <a:rPr lang="en-GB" dirty="0" smtClean="0"/>
              <a:t>Resolving uncertainty regarding the </a:t>
            </a:r>
            <a:r>
              <a:rPr lang="en-GB" dirty="0" smtClean="0"/>
              <a:t>effectiveness of the vaccine </a:t>
            </a:r>
            <a:r>
              <a:rPr lang="en-GB" dirty="0" smtClean="0"/>
              <a:t>appears to have significantly less effect upon the optimal vaccination strategy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32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potential savings to be made by </a:t>
            </a:r>
            <a:r>
              <a:rPr lang="en-GB" dirty="0" smtClean="0"/>
              <a:t>resolving uncertainty regarding the capacity </a:t>
            </a:r>
            <a:r>
              <a:rPr lang="en-GB" dirty="0" smtClean="0"/>
              <a:t>for emergency vaccination before a FMD outbreak</a:t>
            </a:r>
          </a:p>
          <a:p>
            <a:endParaRPr lang="en-GB" dirty="0"/>
          </a:p>
          <a:p>
            <a:r>
              <a:rPr lang="en-GB" dirty="0"/>
              <a:t>Resolving uncertainty regarding the effectiveness of the vaccine appears to have significantly less effect upon the optimal vaccination strategy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This allows for informed decisions to be made about the best vaccination ring size for outbreak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2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0776" y="534073"/>
            <a:ext cx="10394880" cy="113339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b="1" dirty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Acknowledgements</a:t>
            </a:r>
          </a:p>
        </p:txBody>
      </p:sp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557488" y="2106360"/>
            <a:ext cx="4238819" cy="266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>
            <a:lvl1pPr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dirty="0" smtClean="0">
                <a:latin typeface="Times New Roman" charset="0"/>
              </a:rPr>
              <a:t>Naomi Bradbury (Warwick)</a:t>
            </a:r>
            <a:endParaRPr lang="en-GB" dirty="0">
              <a:latin typeface="Times New Roman" charset="0"/>
            </a:endParaRPr>
          </a:p>
          <a:p>
            <a:r>
              <a:rPr lang="en-GB" dirty="0" smtClean="0">
                <a:latin typeface="Times New Roman" charset="0"/>
              </a:rPr>
              <a:t>Will </a:t>
            </a:r>
            <a:r>
              <a:rPr lang="en-GB" dirty="0" err="1" smtClean="0">
                <a:latin typeface="Times New Roman" charset="0"/>
              </a:rPr>
              <a:t>Probert</a:t>
            </a:r>
            <a:r>
              <a:rPr lang="en-GB" dirty="0" smtClean="0">
                <a:latin typeface="Times New Roman" charset="0"/>
              </a:rPr>
              <a:t> (Warwick)</a:t>
            </a:r>
            <a:endParaRPr lang="en-GB" dirty="0">
              <a:latin typeface="Times New Roman" charset="0"/>
            </a:endParaRPr>
          </a:p>
          <a:p>
            <a:r>
              <a:rPr lang="en-GB" dirty="0" smtClean="0">
                <a:latin typeface="Times New Roman" charset="0"/>
              </a:rPr>
              <a:t>Matt </a:t>
            </a:r>
            <a:r>
              <a:rPr lang="en-GB" dirty="0">
                <a:latin typeface="Times New Roman" charset="0"/>
              </a:rPr>
              <a:t>Ferrari (Penn State</a:t>
            </a:r>
            <a:r>
              <a:rPr lang="en-GB" dirty="0" smtClean="0">
                <a:latin typeface="Times New Roman" charset="0"/>
              </a:rPr>
              <a:t>)</a:t>
            </a:r>
          </a:p>
          <a:p>
            <a:r>
              <a:rPr lang="en-GB" dirty="0" smtClean="0">
                <a:latin typeface="Times New Roman" charset="0"/>
              </a:rPr>
              <a:t>Kat Shea (Penn State)</a:t>
            </a:r>
          </a:p>
          <a:p>
            <a:r>
              <a:rPr lang="en-GB" dirty="0" smtClean="0">
                <a:latin typeface="Times New Roman" charset="0"/>
              </a:rPr>
              <a:t>Matt Keeling (Warwick)</a:t>
            </a:r>
          </a:p>
          <a:p>
            <a:r>
              <a:rPr lang="en-GB" dirty="0" smtClean="0">
                <a:latin typeface="Times New Roman" charset="0"/>
              </a:rPr>
              <a:t>Chris </a:t>
            </a:r>
            <a:r>
              <a:rPr lang="en-GB" dirty="0" err="1" smtClean="0">
                <a:latin typeface="Times New Roman" charset="0"/>
              </a:rPr>
              <a:t>Fonnesbeck</a:t>
            </a:r>
            <a:r>
              <a:rPr lang="en-GB" dirty="0" smtClean="0">
                <a:latin typeface="Times New Roman" charset="0"/>
              </a:rPr>
              <a:t> (Vanderbilt)</a:t>
            </a:r>
          </a:p>
          <a:p>
            <a:r>
              <a:rPr lang="en-GB" dirty="0" smtClean="0">
                <a:latin typeface="Times New Roman" charset="0"/>
              </a:rPr>
              <a:t>Mike </a:t>
            </a:r>
            <a:r>
              <a:rPr lang="en-GB" dirty="0" err="1" smtClean="0">
                <a:latin typeface="Times New Roman" charset="0"/>
              </a:rPr>
              <a:t>Runge</a:t>
            </a:r>
            <a:r>
              <a:rPr lang="en-GB" dirty="0" smtClean="0">
                <a:latin typeface="Times New Roman" charset="0"/>
              </a:rPr>
              <a:t> (USGS)</a:t>
            </a:r>
            <a:endParaRPr lang="en-GB" dirty="0" smtClean="0">
              <a:latin typeface="Times New Roman" charset="0"/>
            </a:endParaRPr>
          </a:p>
        </p:txBody>
      </p:sp>
      <p:pic>
        <p:nvPicPr>
          <p:cNvPr id="30724" name="Picture 13" descr="N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120" y="2522074"/>
            <a:ext cx="1478400" cy="111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 descr="new-bbsrc-colour.gi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59" y="1547068"/>
            <a:ext cx="3467520" cy="98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 descr="fao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41" y="5430812"/>
            <a:ext cx="1516800" cy="113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5" descr="sponsor-hi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52" y="4133434"/>
            <a:ext cx="2482560" cy="74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01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information (VOI) 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outbreaks research focuses on </a:t>
            </a:r>
            <a:r>
              <a:rPr lang="en-US" dirty="0" err="1" smtClean="0"/>
              <a:t>analysing</a:t>
            </a:r>
            <a:r>
              <a:rPr lang="en-US" dirty="0" smtClean="0"/>
              <a:t> the dynamics of that outbreak</a:t>
            </a:r>
          </a:p>
          <a:p>
            <a:endParaRPr lang="en-US" dirty="0"/>
          </a:p>
          <a:p>
            <a:r>
              <a:rPr lang="en-US" dirty="0" smtClean="0"/>
              <a:t>Between outbreaks we can increase our knowledge so there is less uncertainty in future outbreaks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3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information (VOI) 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outbreaks research focuses on </a:t>
            </a:r>
            <a:r>
              <a:rPr lang="en-US" dirty="0" err="1" smtClean="0"/>
              <a:t>analysing</a:t>
            </a:r>
            <a:r>
              <a:rPr lang="en-US" dirty="0" smtClean="0"/>
              <a:t> the dynamics of that outbreak</a:t>
            </a:r>
          </a:p>
          <a:p>
            <a:endParaRPr lang="en-US" dirty="0"/>
          </a:p>
          <a:p>
            <a:r>
              <a:rPr lang="en-US" dirty="0" smtClean="0"/>
              <a:t>Between outbreaks we can increase our knowledge so there is less uncertainty in future outbreaks</a:t>
            </a:r>
          </a:p>
          <a:p>
            <a:endParaRPr lang="en-US" dirty="0"/>
          </a:p>
          <a:p>
            <a:r>
              <a:rPr lang="en-US" dirty="0" smtClean="0"/>
              <a:t>The use of emergency FMD vaccination as a control measure has been contentious, partly due to uncertainty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3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45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how do we deal with uncertainty when making predictions regarding control?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0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Uncertainty surrounding emergency vaccination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does emergency vaccination work in livestock?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How effective is the vaccine?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How long is the delay between vaccination and immunity</a:t>
            </a:r>
            <a:r>
              <a:rPr lang="en-GB" dirty="0" smtClean="0"/>
              <a:t>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194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Uncertainty surrounding emergency vaccination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does emergency vaccination work in livestock?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How effective is the vaccine?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How long is the delay between vaccination and immunity?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How many cattle do we have the capacity to vaccinate each day as part of an emergency response?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0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367" y="1432844"/>
            <a:ext cx="3885420" cy="2877257"/>
            <a:chOff x="241773" y="1432844"/>
            <a:chExt cx="5296001" cy="5141844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241773" y="1432844"/>
              <a:ext cx="5296001" cy="5141844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735351" y="3866395"/>
              <a:ext cx="119980" cy="114627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511461" y="3221447"/>
              <a:ext cx="97484" cy="96432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782128" y="3645035"/>
              <a:ext cx="104983" cy="101891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435310" y="4752268"/>
              <a:ext cx="104983" cy="101891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791206" y="4863291"/>
              <a:ext cx="103108" cy="100071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332992" y="1894014"/>
              <a:ext cx="89985" cy="87335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796764" y="3762240"/>
              <a:ext cx="104983" cy="101891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487801" y="1834359"/>
              <a:ext cx="104983" cy="101891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641134" y="2638173"/>
              <a:ext cx="104983" cy="101891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985089" y="2740064"/>
              <a:ext cx="112481" cy="109169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15323" y="4752268"/>
              <a:ext cx="112481" cy="109169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838073" y="5860484"/>
              <a:ext cx="112481" cy="109169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422977" y="6235333"/>
              <a:ext cx="104983" cy="100071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4080203" y="6000726"/>
              <a:ext cx="104983" cy="101891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5010130" y="4439559"/>
              <a:ext cx="119980" cy="114627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507254" y="4035076"/>
              <a:ext cx="97484" cy="94613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2713563" y="4035072"/>
              <a:ext cx="176221" cy="296575"/>
              <a:chOff x="2684" y="2906"/>
              <a:chExt cx="94" cy="163"/>
            </a:xfrm>
          </p:grpSpPr>
          <p:sp>
            <p:nvSpPr>
              <p:cNvPr id="22" name="AutoShape 22"/>
              <p:cNvSpPr>
                <a:spLocks noChangeArrowheads="1"/>
              </p:cNvSpPr>
              <p:nvPr/>
            </p:nvSpPr>
            <p:spPr bwMode="auto">
              <a:xfrm>
                <a:off x="2689" y="2906"/>
                <a:ext cx="89" cy="121"/>
              </a:xfrm>
              <a:prstGeom prst="roundRect">
                <a:avLst>
                  <a:gd name="adj" fmla="val 1019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2684" y="2906"/>
                <a:ext cx="91" cy="163"/>
                <a:chOff x="2684" y="2906"/>
                <a:chExt cx="91" cy="163"/>
              </a:xfrm>
            </p:grpSpPr>
            <p:sp>
              <p:nvSpPr>
                <p:cNvPr id="24" name="AutoShape 24"/>
                <p:cNvSpPr>
                  <a:spLocks noChangeArrowheads="1"/>
                </p:cNvSpPr>
                <p:nvPr/>
              </p:nvSpPr>
              <p:spPr bwMode="auto">
                <a:xfrm>
                  <a:off x="2689" y="2906"/>
                  <a:ext cx="86" cy="118"/>
                </a:xfrm>
                <a:prstGeom prst="roundRect">
                  <a:avLst>
                    <a:gd name="adj" fmla="val 1042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" name="Group 25"/>
                <p:cNvGrpSpPr>
                  <a:grpSpLocks/>
                </p:cNvGrpSpPr>
                <p:nvPr/>
              </p:nvGrpSpPr>
              <p:grpSpPr bwMode="auto">
                <a:xfrm>
                  <a:off x="2684" y="2906"/>
                  <a:ext cx="88" cy="163"/>
                  <a:chOff x="2684" y="2906"/>
                  <a:chExt cx="88" cy="163"/>
                </a:xfrm>
              </p:grpSpPr>
              <p:sp>
                <p:nvSpPr>
                  <p:cNvPr id="26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2689" y="2906"/>
                    <a:ext cx="83" cy="116"/>
                  </a:xfrm>
                  <a:prstGeom prst="roundRect">
                    <a:avLst>
                      <a:gd name="adj" fmla="val 1060"/>
                    </a:avLst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684" y="2906"/>
                    <a:ext cx="87" cy="163"/>
                    <a:chOff x="2684" y="2906"/>
                    <a:chExt cx="87" cy="163"/>
                  </a:xfrm>
                </p:grpSpPr>
                <p:sp>
                  <p:nvSpPr>
                    <p:cNvPr id="28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9" y="2906"/>
                      <a:ext cx="82" cy="115"/>
                    </a:xfrm>
                    <a:prstGeom prst="roundRect">
                      <a:avLst>
                        <a:gd name="adj" fmla="val 1060"/>
                      </a:avLst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4" y="2906"/>
                      <a:ext cx="87" cy="163"/>
                    </a:xfrm>
                    <a:prstGeom prst="roundRect">
                      <a:avLst>
                        <a:gd name="adj" fmla="val 1060"/>
                      </a:avLst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l" defTabSz="495300">
                        <a:lnSpc>
                          <a:spcPct val="100000"/>
                        </a:lnSpc>
                        <a:tabLst>
                          <a:tab pos="0" algn="l"/>
                          <a:tab pos="1008063" algn="l"/>
                          <a:tab pos="2016125" algn="l"/>
                          <a:tab pos="3024188" algn="l"/>
                          <a:tab pos="4032250" algn="l"/>
                          <a:tab pos="5040313" algn="l"/>
                          <a:tab pos="6048375" algn="l"/>
                          <a:tab pos="7054850" algn="l"/>
                          <a:tab pos="8062913" algn="l"/>
                          <a:tab pos="9070975" algn="l"/>
                          <a:tab pos="10079038" algn="l"/>
                          <a:tab pos="11087100" algn="l"/>
                        </a:tabLst>
                      </a:pPr>
                      <a:r>
                        <a:rPr lang="en-GB" sz="1400" b="0" dirty="0">
                          <a:solidFill>
                            <a:srgbClr val="DC2300"/>
                          </a:solidFill>
                          <a:latin typeface="Times New Roman" charset="0"/>
                        </a:rPr>
                        <a:t>IP</a:t>
                      </a:r>
                    </a:p>
                  </p:txBody>
                </p:sp>
              </p:grpSp>
            </p:grpSp>
          </p:grpSp>
        </p:grpSp>
      </p:grp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832064" y="1236279"/>
            <a:ext cx="356361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buFont typeface="StarBats" charset="0"/>
              <a:buNone/>
            </a:pPr>
            <a:r>
              <a:rPr lang="en-GB" sz="2200" b="0" dirty="0" smtClean="0">
                <a:solidFill>
                  <a:srgbClr val="000000"/>
                </a:solidFill>
                <a:latin typeface="Times New Roman Ps" charset="0"/>
              </a:rPr>
              <a:t>What size of </a:t>
            </a:r>
            <a:r>
              <a:rPr lang="en-GB" sz="2200" b="0" dirty="0" smtClean="0">
                <a:solidFill>
                  <a:srgbClr val="000000"/>
                </a:solidFill>
                <a:latin typeface="Times New Roman Ps" charset="0"/>
              </a:rPr>
              <a:t>vaccination </a:t>
            </a:r>
            <a:r>
              <a:rPr lang="en-GB" sz="2200" b="0" dirty="0" smtClean="0">
                <a:solidFill>
                  <a:srgbClr val="000000"/>
                </a:solidFill>
                <a:latin typeface="Times New Roman Ps" charset="0"/>
              </a:rPr>
              <a:t>ring </a:t>
            </a:r>
            <a:r>
              <a:rPr lang="en-GB" sz="2200" b="0" dirty="0" smtClean="0">
                <a:solidFill>
                  <a:srgbClr val="000000"/>
                </a:solidFill>
                <a:latin typeface="Times New Roman Ps" charset="0"/>
              </a:rPr>
              <a:t>should we use?</a:t>
            </a:r>
            <a:endParaRPr lang="en-GB" sz="2200" b="0" dirty="0">
              <a:solidFill>
                <a:srgbClr val="000000"/>
              </a:solidFill>
              <a:latin typeface="Times New Roman Ps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03658" y="8642"/>
            <a:ext cx="11311895" cy="1876663"/>
            <a:chOff x="527743" y="8641"/>
            <a:chExt cx="8483921" cy="1876663"/>
          </a:xfrm>
        </p:grpSpPr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6943678" y="8641"/>
              <a:ext cx="2067986" cy="1876663"/>
              <a:chOff x="4374" y="5"/>
              <a:chExt cx="1303" cy="1183"/>
            </a:xfrm>
          </p:grpSpPr>
          <p:sp>
            <p:nvSpPr>
              <p:cNvPr id="38" name="Freeform 4"/>
              <p:cNvSpPr>
                <a:spLocks noChangeArrowheads="1"/>
              </p:cNvSpPr>
              <p:nvPr/>
            </p:nvSpPr>
            <p:spPr bwMode="auto">
              <a:xfrm>
                <a:off x="5161" y="714"/>
                <a:ext cx="290" cy="289"/>
              </a:xfrm>
              <a:custGeom>
                <a:avLst/>
                <a:gdLst>
                  <a:gd name="T0" fmla="*/ 161 w 1417"/>
                  <a:gd name="T1" fmla="*/ 289 h 1408"/>
                  <a:gd name="T2" fmla="*/ 0 w 1417"/>
                  <a:gd name="T3" fmla="*/ 144 h 1408"/>
                  <a:gd name="T4" fmla="*/ 129 w 1417"/>
                  <a:gd name="T5" fmla="*/ 0 h 1408"/>
                  <a:gd name="T6" fmla="*/ 290 w 1417"/>
                  <a:gd name="T7" fmla="*/ 145 h 1408"/>
                  <a:gd name="T8" fmla="*/ 161 w 1417"/>
                  <a:gd name="T9" fmla="*/ 289 h 1408"/>
                  <a:gd name="T10" fmla="*/ 161 w 1417"/>
                  <a:gd name="T11" fmla="*/ 289 h 14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17" h="1408">
                    <a:moveTo>
                      <a:pt x="788" y="1407"/>
                    </a:moveTo>
                    <a:lnTo>
                      <a:pt x="0" y="700"/>
                    </a:lnTo>
                    <a:lnTo>
                      <a:pt x="628" y="0"/>
                    </a:lnTo>
                    <a:lnTo>
                      <a:pt x="1416" y="707"/>
                    </a:lnTo>
                    <a:lnTo>
                      <a:pt x="788" y="1407"/>
                    </a:lnTo>
                  </a:path>
                </a:pathLst>
              </a:custGeom>
              <a:solidFill>
                <a:srgbClr val="FAFFC2"/>
              </a:solidFill>
              <a:ln w="9360">
                <a:solidFill>
                  <a:srgbClr val="FAFFC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5"/>
              <p:cNvSpPr>
                <a:spLocks noChangeArrowheads="1"/>
              </p:cNvSpPr>
              <p:nvPr/>
            </p:nvSpPr>
            <p:spPr bwMode="auto">
              <a:xfrm>
                <a:off x="4374" y="5"/>
                <a:ext cx="915" cy="849"/>
              </a:xfrm>
              <a:custGeom>
                <a:avLst/>
                <a:gdLst>
                  <a:gd name="T0" fmla="*/ 203 w 4451"/>
                  <a:gd name="T1" fmla="*/ 0 h 4133"/>
                  <a:gd name="T2" fmla="*/ 254 w 4451"/>
                  <a:gd name="T3" fmla="*/ 45 h 4133"/>
                  <a:gd name="T4" fmla="*/ 218 w 4451"/>
                  <a:gd name="T5" fmla="*/ 85 h 4133"/>
                  <a:gd name="T6" fmla="*/ 915 w 4451"/>
                  <a:gd name="T7" fmla="*/ 710 h 4133"/>
                  <a:gd name="T8" fmla="*/ 790 w 4451"/>
                  <a:gd name="T9" fmla="*/ 849 h 4133"/>
                  <a:gd name="T10" fmla="*/ 93 w 4451"/>
                  <a:gd name="T11" fmla="*/ 224 h 4133"/>
                  <a:gd name="T12" fmla="*/ 51 w 4451"/>
                  <a:gd name="T13" fmla="*/ 272 h 4133"/>
                  <a:gd name="T14" fmla="*/ 0 w 4451"/>
                  <a:gd name="T15" fmla="*/ 226 h 4133"/>
                  <a:gd name="T16" fmla="*/ 203 w 4451"/>
                  <a:gd name="T17" fmla="*/ 0 h 4133"/>
                  <a:gd name="T18" fmla="*/ 203 w 4451"/>
                  <a:gd name="T19" fmla="*/ 0 h 41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51" h="4133">
                    <a:moveTo>
                      <a:pt x="988" y="0"/>
                    </a:moveTo>
                    <a:lnTo>
                      <a:pt x="1234" y="221"/>
                    </a:lnTo>
                    <a:lnTo>
                      <a:pt x="1061" y="414"/>
                    </a:lnTo>
                    <a:lnTo>
                      <a:pt x="4450" y="3454"/>
                    </a:lnTo>
                    <a:lnTo>
                      <a:pt x="3843" y="4132"/>
                    </a:lnTo>
                    <a:lnTo>
                      <a:pt x="454" y="1092"/>
                    </a:lnTo>
                    <a:lnTo>
                      <a:pt x="246" y="1322"/>
                    </a:lnTo>
                    <a:lnTo>
                      <a:pt x="0" y="1102"/>
                    </a:lnTo>
                    <a:lnTo>
                      <a:pt x="988" y="0"/>
                    </a:lnTo>
                  </a:path>
                </a:pathLst>
              </a:custGeom>
              <a:solidFill>
                <a:srgbClr val="E6E6E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6"/>
              <p:cNvSpPr>
                <a:spLocks noChangeArrowheads="1"/>
              </p:cNvSpPr>
              <p:nvPr/>
            </p:nvSpPr>
            <p:spPr bwMode="auto">
              <a:xfrm>
                <a:off x="4632" y="222"/>
                <a:ext cx="859" cy="813"/>
              </a:xfrm>
              <a:custGeom>
                <a:avLst/>
                <a:gdLst>
                  <a:gd name="T0" fmla="*/ 685 w 4180"/>
                  <a:gd name="T1" fmla="*/ 805 h 3957"/>
                  <a:gd name="T2" fmla="*/ 83 w 4180"/>
                  <a:gd name="T3" fmla="*/ 265 h 3957"/>
                  <a:gd name="T4" fmla="*/ 46 w 4180"/>
                  <a:gd name="T5" fmla="*/ 306 h 3957"/>
                  <a:gd name="T6" fmla="*/ 0 w 4180"/>
                  <a:gd name="T7" fmla="*/ 265 h 3957"/>
                  <a:gd name="T8" fmla="*/ 52 w 4180"/>
                  <a:gd name="T9" fmla="*/ 206 h 3957"/>
                  <a:gd name="T10" fmla="*/ 691 w 4180"/>
                  <a:gd name="T11" fmla="*/ 780 h 3957"/>
                  <a:gd name="T12" fmla="*/ 822 w 4180"/>
                  <a:gd name="T13" fmla="*/ 635 h 3957"/>
                  <a:gd name="T14" fmla="*/ 182 w 4180"/>
                  <a:gd name="T15" fmla="*/ 61 h 3957"/>
                  <a:gd name="T16" fmla="*/ 237 w 4180"/>
                  <a:gd name="T17" fmla="*/ 0 h 3957"/>
                  <a:gd name="T18" fmla="*/ 284 w 4180"/>
                  <a:gd name="T19" fmla="*/ 42 h 3957"/>
                  <a:gd name="T20" fmla="*/ 242 w 4180"/>
                  <a:gd name="T21" fmla="*/ 88 h 3957"/>
                  <a:gd name="T22" fmla="*/ 849 w 4180"/>
                  <a:gd name="T23" fmla="*/ 633 h 3957"/>
                  <a:gd name="T24" fmla="*/ 859 w 4180"/>
                  <a:gd name="T25" fmla="*/ 804 h 3957"/>
                  <a:gd name="T26" fmla="*/ 693 w 4180"/>
                  <a:gd name="T27" fmla="*/ 813 h 3957"/>
                  <a:gd name="T28" fmla="*/ 685 w 4180"/>
                  <a:gd name="T29" fmla="*/ 805 h 3957"/>
                  <a:gd name="T30" fmla="*/ 685 w 4180"/>
                  <a:gd name="T31" fmla="*/ 805 h 395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180" h="3957">
                    <a:moveTo>
                      <a:pt x="3331" y="3918"/>
                    </a:moveTo>
                    <a:lnTo>
                      <a:pt x="404" y="1291"/>
                    </a:lnTo>
                    <a:lnTo>
                      <a:pt x="226" y="1491"/>
                    </a:lnTo>
                    <a:lnTo>
                      <a:pt x="0" y="1288"/>
                    </a:lnTo>
                    <a:lnTo>
                      <a:pt x="254" y="1005"/>
                    </a:lnTo>
                    <a:lnTo>
                      <a:pt x="3364" y="3796"/>
                    </a:lnTo>
                    <a:lnTo>
                      <a:pt x="3999" y="3089"/>
                    </a:lnTo>
                    <a:lnTo>
                      <a:pt x="887" y="297"/>
                    </a:lnTo>
                    <a:lnTo>
                      <a:pt x="1154" y="0"/>
                    </a:lnTo>
                    <a:lnTo>
                      <a:pt x="1380" y="203"/>
                    </a:lnTo>
                    <a:lnTo>
                      <a:pt x="1177" y="429"/>
                    </a:lnTo>
                    <a:lnTo>
                      <a:pt x="4133" y="3081"/>
                    </a:lnTo>
                    <a:lnTo>
                      <a:pt x="4179" y="3913"/>
                    </a:lnTo>
                    <a:lnTo>
                      <a:pt x="3374" y="3956"/>
                    </a:lnTo>
                    <a:lnTo>
                      <a:pt x="3331" y="3918"/>
                    </a:lnTo>
                  </a:path>
                </a:pathLst>
              </a:custGeom>
              <a:solidFill>
                <a:srgbClr val="E6E6E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7"/>
              <p:cNvSpPr>
                <a:spLocks noChangeArrowheads="1"/>
              </p:cNvSpPr>
              <p:nvPr/>
            </p:nvSpPr>
            <p:spPr bwMode="auto">
              <a:xfrm>
                <a:off x="5475" y="1011"/>
                <a:ext cx="202" cy="177"/>
              </a:xfrm>
              <a:custGeom>
                <a:avLst/>
                <a:gdLst>
                  <a:gd name="T0" fmla="*/ 16 w 985"/>
                  <a:gd name="T1" fmla="*/ 16 h 866"/>
                  <a:gd name="T2" fmla="*/ 0 w 985"/>
                  <a:gd name="T3" fmla="*/ 18 h 866"/>
                  <a:gd name="T4" fmla="*/ 202 w 985"/>
                  <a:gd name="T5" fmla="*/ 177 h 866"/>
                  <a:gd name="T6" fmla="*/ 16 w 985"/>
                  <a:gd name="T7" fmla="*/ 0 h 866"/>
                  <a:gd name="T8" fmla="*/ 16 w 985"/>
                  <a:gd name="T9" fmla="*/ 16 h 866"/>
                  <a:gd name="T10" fmla="*/ 16 w 985"/>
                  <a:gd name="T11" fmla="*/ 16 h 8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5" h="866">
                    <a:moveTo>
                      <a:pt x="76" y="78"/>
                    </a:moveTo>
                    <a:lnTo>
                      <a:pt x="0" y="89"/>
                    </a:lnTo>
                    <a:lnTo>
                      <a:pt x="984" y="865"/>
                    </a:lnTo>
                    <a:lnTo>
                      <a:pt x="79" y="0"/>
                    </a:lnTo>
                    <a:lnTo>
                      <a:pt x="76" y="78"/>
                    </a:lnTo>
                  </a:path>
                </a:pathLst>
              </a:custGeom>
              <a:solidFill>
                <a:srgbClr val="8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 flipH="1" flipV="1">
                <a:off x="5482" y="1026"/>
                <a:ext cx="118" cy="95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096000" y="111115"/>
              <a:ext cx="1924317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lnSpc>
                  <a:spcPct val="100000"/>
                </a:lnSpc>
                <a:buSzPct val="27000"/>
                <a:buFont typeface="StarBats" charset="0"/>
                <a:buNone/>
              </a:pPr>
              <a:r>
                <a:rPr lang="en-GB" sz="3600" dirty="0">
                  <a:solidFill>
                    <a:srgbClr val="000000"/>
                  </a:solidFill>
                  <a:latin typeface="Times New Roman Ps" charset="0"/>
                </a:rPr>
                <a:t>Vaccination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527743" y="733290"/>
              <a:ext cx="677879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lnSpc>
                  <a:spcPct val="100000"/>
                </a:lnSpc>
                <a:buFont typeface="StarBats" charset="0"/>
                <a:buNone/>
              </a:pPr>
              <a:r>
                <a:rPr lang="en-GB" sz="2200" b="0" dirty="0">
                  <a:solidFill>
                    <a:srgbClr val="000000"/>
                  </a:solidFill>
                  <a:latin typeface="Times New Roman Ps" charset="0"/>
                </a:rPr>
                <a:t>Throughout the </a:t>
              </a:r>
              <a:r>
                <a:rPr lang="en-GB" sz="2200" b="0" dirty="0" smtClean="0">
                  <a:solidFill>
                    <a:srgbClr val="000000"/>
                  </a:solidFill>
                  <a:latin typeface="Times New Roman Ps" charset="0"/>
                </a:rPr>
                <a:t>2001 UK FMD epidemic </a:t>
              </a:r>
              <a:r>
                <a:rPr lang="en-GB" sz="2200" b="0" dirty="0">
                  <a:solidFill>
                    <a:srgbClr val="000000"/>
                  </a:solidFill>
                  <a:latin typeface="Times New Roman Ps" charset="0"/>
                </a:rPr>
                <a:t>we were continually asked about vaccination.</a:t>
              </a:r>
            </a:p>
          </p:txBody>
        </p:sp>
      </p:grp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804864" y="2222478"/>
            <a:ext cx="58691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buFont typeface="StarBats" charset="0"/>
              <a:buNone/>
            </a:pPr>
            <a:r>
              <a:rPr lang="en-GB" sz="2200" b="0" dirty="0" smtClean="0">
                <a:solidFill>
                  <a:srgbClr val="000000"/>
                </a:solidFill>
                <a:latin typeface="Times New Roman Ps" charset="0"/>
              </a:rPr>
              <a:t>How do we determine the optimal ring </a:t>
            </a:r>
            <a:r>
              <a:rPr lang="en-GB" sz="2200" b="0" dirty="0" smtClean="0">
                <a:solidFill>
                  <a:srgbClr val="000000"/>
                </a:solidFill>
                <a:latin typeface="Times New Roman Ps" charset="0"/>
              </a:rPr>
              <a:t>with uncertainty regarding efficacy, capacity and time delay?</a:t>
            </a:r>
            <a:endParaRPr lang="en-GB" sz="2200" b="0" dirty="0">
              <a:solidFill>
                <a:srgbClr val="000000"/>
              </a:solidFill>
              <a:latin typeface="Times New Roman Ps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718756" y="3357788"/>
            <a:ext cx="8117144" cy="952312"/>
            <a:chOff x="3718756" y="3357788"/>
            <a:chExt cx="8117144" cy="952312"/>
          </a:xfrm>
        </p:grpSpPr>
        <p:sp>
          <p:nvSpPr>
            <p:cNvPr id="4" name="Rectangle 3"/>
            <p:cNvSpPr/>
            <p:nvPr/>
          </p:nvSpPr>
          <p:spPr>
            <a:xfrm>
              <a:off x="3887073" y="4079203"/>
              <a:ext cx="7697171" cy="230897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135242" y="3655890"/>
              <a:ext cx="700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100%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18756" y="366718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0%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11855" y="3357788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Vaccine Efficacy</a:t>
              </a:r>
              <a:endParaRPr lang="en-US" b="1" dirty="0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3912729" y="4335757"/>
            <a:ext cx="0" cy="57724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139913" y="4832967"/>
            <a:ext cx="164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Don’t vaccinate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11557043" y="4347053"/>
            <a:ext cx="0" cy="57724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951000" y="4818603"/>
            <a:ext cx="109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Vaccinate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0887549" y="5189074"/>
            <a:ext cx="130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rings?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7746945" y="3680014"/>
            <a:ext cx="583663" cy="1229925"/>
            <a:chOff x="7746945" y="3680014"/>
            <a:chExt cx="583663" cy="1229925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8001971" y="4332693"/>
              <a:ext cx="0" cy="577246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746945" y="3680014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0%</a:t>
              </a:r>
              <a:endParaRPr lang="en-US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0901" y="4869916"/>
            <a:ext cx="196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“Maybe” vaccinate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435107" y="5174712"/>
            <a:ext cx="130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rings?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/>
      <p:bldP spid="47" grpId="0"/>
      <p:bldP spid="49" grpId="0"/>
      <p:bldP spid="50" grpId="0"/>
      <p:bldP spid="53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367" y="1432844"/>
            <a:ext cx="3885420" cy="2877257"/>
            <a:chOff x="241773" y="1432844"/>
            <a:chExt cx="5296001" cy="5141844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241773" y="1432844"/>
              <a:ext cx="5296001" cy="5141844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735351" y="3866395"/>
              <a:ext cx="119980" cy="114627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511461" y="3221447"/>
              <a:ext cx="97484" cy="96432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782128" y="3645035"/>
              <a:ext cx="104983" cy="101891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435310" y="4752268"/>
              <a:ext cx="104983" cy="101891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791206" y="4863291"/>
              <a:ext cx="103108" cy="100071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332992" y="1894014"/>
              <a:ext cx="89985" cy="87335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796764" y="3762240"/>
              <a:ext cx="104983" cy="101891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487801" y="1834359"/>
              <a:ext cx="104983" cy="101891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641134" y="2638173"/>
              <a:ext cx="104983" cy="101891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985089" y="2740064"/>
              <a:ext cx="112481" cy="109169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15323" y="4752268"/>
              <a:ext cx="112481" cy="109169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838073" y="5860484"/>
              <a:ext cx="112481" cy="109169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422977" y="6235333"/>
              <a:ext cx="104983" cy="100071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4080203" y="6000726"/>
              <a:ext cx="104983" cy="101891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5010130" y="4439559"/>
              <a:ext cx="119980" cy="114627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507254" y="4035076"/>
              <a:ext cx="97484" cy="94613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2713563" y="4035072"/>
              <a:ext cx="176221" cy="296575"/>
              <a:chOff x="2684" y="2906"/>
              <a:chExt cx="94" cy="163"/>
            </a:xfrm>
          </p:grpSpPr>
          <p:sp>
            <p:nvSpPr>
              <p:cNvPr id="22" name="AutoShape 22"/>
              <p:cNvSpPr>
                <a:spLocks noChangeArrowheads="1"/>
              </p:cNvSpPr>
              <p:nvPr/>
            </p:nvSpPr>
            <p:spPr bwMode="auto">
              <a:xfrm>
                <a:off x="2689" y="2906"/>
                <a:ext cx="89" cy="121"/>
              </a:xfrm>
              <a:prstGeom prst="roundRect">
                <a:avLst>
                  <a:gd name="adj" fmla="val 1019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2684" y="2906"/>
                <a:ext cx="91" cy="163"/>
                <a:chOff x="2684" y="2906"/>
                <a:chExt cx="91" cy="163"/>
              </a:xfrm>
            </p:grpSpPr>
            <p:sp>
              <p:nvSpPr>
                <p:cNvPr id="24" name="AutoShape 24"/>
                <p:cNvSpPr>
                  <a:spLocks noChangeArrowheads="1"/>
                </p:cNvSpPr>
                <p:nvPr/>
              </p:nvSpPr>
              <p:spPr bwMode="auto">
                <a:xfrm>
                  <a:off x="2689" y="2906"/>
                  <a:ext cx="86" cy="118"/>
                </a:xfrm>
                <a:prstGeom prst="roundRect">
                  <a:avLst>
                    <a:gd name="adj" fmla="val 1042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" name="Group 25"/>
                <p:cNvGrpSpPr>
                  <a:grpSpLocks/>
                </p:cNvGrpSpPr>
                <p:nvPr/>
              </p:nvGrpSpPr>
              <p:grpSpPr bwMode="auto">
                <a:xfrm>
                  <a:off x="2684" y="2906"/>
                  <a:ext cx="88" cy="163"/>
                  <a:chOff x="2684" y="2906"/>
                  <a:chExt cx="88" cy="163"/>
                </a:xfrm>
              </p:grpSpPr>
              <p:sp>
                <p:nvSpPr>
                  <p:cNvPr id="26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2689" y="2906"/>
                    <a:ext cx="83" cy="116"/>
                  </a:xfrm>
                  <a:prstGeom prst="roundRect">
                    <a:avLst>
                      <a:gd name="adj" fmla="val 1060"/>
                    </a:avLst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684" y="2906"/>
                    <a:ext cx="87" cy="163"/>
                    <a:chOff x="2684" y="2906"/>
                    <a:chExt cx="87" cy="163"/>
                  </a:xfrm>
                </p:grpSpPr>
                <p:sp>
                  <p:nvSpPr>
                    <p:cNvPr id="28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9" y="2906"/>
                      <a:ext cx="82" cy="115"/>
                    </a:xfrm>
                    <a:prstGeom prst="roundRect">
                      <a:avLst>
                        <a:gd name="adj" fmla="val 1060"/>
                      </a:avLst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4" y="2906"/>
                      <a:ext cx="87" cy="163"/>
                    </a:xfrm>
                    <a:prstGeom prst="roundRect">
                      <a:avLst>
                        <a:gd name="adj" fmla="val 1060"/>
                      </a:avLst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l" defTabSz="495300">
                        <a:lnSpc>
                          <a:spcPct val="100000"/>
                        </a:lnSpc>
                        <a:tabLst>
                          <a:tab pos="0" algn="l"/>
                          <a:tab pos="1008063" algn="l"/>
                          <a:tab pos="2016125" algn="l"/>
                          <a:tab pos="3024188" algn="l"/>
                          <a:tab pos="4032250" algn="l"/>
                          <a:tab pos="5040313" algn="l"/>
                          <a:tab pos="6048375" algn="l"/>
                          <a:tab pos="7054850" algn="l"/>
                          <a:tab pos="8062913" algn="l"/>
                          <a:tab pos="9070975" algn="l"/>
                          <a:tab pos="10079038" algn="l"/>
                          <a:tab pos="11087100" algn="l"/>
                        </a:tabLst>
                      </a:pPr>
                      <a:r>
                        <a:rPr lang="en-GB" sz="1400" b="0" dirty="0">
                          <a:solidFill>
                            <a:srgbClr val="DC2300"/>
                          </a:solidFill>
                          <a:latin typeface="Times New Roman" charset="0"/>
                        </a:rPr>
                        <a:t>IP</a:t>
                      </a:r>
                    </a:p>
                  </p:txBody>
                </p:sp>
              </p:grpSp>
            </p:grpSp>
          </p:grpSp>
        </p:grpSp>
      </p:grp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832064" y="1236279"/>
            <a:ext cx="356361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buFont typeface="StarBats" charset="0"/>
              <a:buNone/>
            </a:pPr>
            <a:r>
              <a:rPr lang="en-GB" sz="2200" b="0" dirty="0" smtClean="0">
                <a:solidFill>
                  <a:srgbClr val="000000"/>
                </a:solidFill>
                <a:latin typeface="Times New Roman Ps" charset="0"/>
              </a:rPr>
              <a:t>What size of </a:t>
            </a:r>
            <a:r>
              <a:rPr lang="en-GB" sz="2200" b="0" dirty="0" smtClean="0">
                <a:solidFill>
                  <a:srgbClr val="000000"/>
                </a:solidFill>
                <a:latin typeface="Times New Roman Ps" charset="0"/>
              </a:rPr>
              <a:t>vaccination </a:t>
            </a:r>
            <a:r>
              <a:rPr lang="en-GB" sz="2200" b="0" dirty="0" smtClean="0">
                <a:solidFill>
                  <a:srgbClr val="000000"/>
                </a:solidFill>
                <a:latin typeface="Times New Roman Ps" charset="0"/>
              </a:rPr>
              <a:t>ring </a:t>
            </a:r>
            <a:r>
              <a:rPr lang="en-GB" sz="2200" b="0" dirty="0" smtClean="0">
                <a:solidFill>
                  <a:srgbClr val="000000"/>
                </a:solidFill>
                <a:latin typeface="Times New Roman Ps" charset="0"/>
              </a:rPr>
              <a:t>should we use?</a:t>
            </a:r>
            <a:endParaRPr lang="en-GB" sz="2200" b="0" dirty="0">
              <a:solidFill>
                <a:srgbClr val="000000"/>
              </a:solidFill>
              <a:latin typeface="Times New Roman Ps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03658" y="8642"/>
            <a:ext cx="11311895" cy="1876663"/>
            <a:chOff x="527743" y="8641"/>
            <a:chExt cx="8483921" cy="1876663"/>
          </a:xfrm>
        </p:grpSpPr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6943678" y="8641"/>
              <a:ext cx="2067986" cy="1876663"/>
              <a:chOff x="4374" y="5"/>
              <a:chExt cx="1303" cy="1183"/>
            </a:xfrm>
          </p:grpSpPr>
          <p:sp>
            <p:nvSpPr>
              <p:cNvPr id="38" name="Freeform 4"/>
              <p:cNvSpPr>
                <a:spLocks noChangeArrowheads="1"/>
              </p:cNvSpPr>
              <p:nvPr/>
            </p:nvSpPr>
            <p:spPr bwMode="auto">
              <a:xfrm>
                <a:off x="5161" y="714"/>
                <a:ext cx="290" cy="289"/>
              </a:xfrm>
              <a:custGeom>
                <a:avLst/>
                <a:gdLst>
                  <a:gd name="T0" fmla="*/ 161 w 1417"/>
                  <a:gd name="T1" fmla="*/ 289 h 1408"/>
                  <a:gd name="T2" fmla="*/ 0 w 1417"/>
                  <a:gd name="T3" fmla="*/ 144 h 1408"/>
                  <a:gd name="T4" fmla="*/ 129 w 1417"/>
                  <a:gd name="T5" fmla="*/ 0 h 1408"/>
                  <a:gd name="T6" fmla="*/ 290 w 1417"/>
                  <a:gd name="T7" fmla="*/ 145 h 1408"/>
                  <a:gd name="T8" fmla="*/ 161 w 1417"/>
                  <a:gd name="T9" fmla="*/ 289 h 1408"/>
                  <a:gd name="T10" fmla="*/ 161 w 1417"/>
                  <a:gd name="T11" fmla="*/ 289 h 14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17" h="1408">
                    <a:moveTo>
                      <a:pt x="788" y="1407"/>
                    </a:moveTo>
                    <a:lnTo>
                      <a:pt x="0" y="700"/>
                    </a:lnTo>
                    <a:lnTo>
                      <a:pt x="628" y="0"/>
                    </a:lnTo>
                    <a:lnTo>
                      <a:pt x="1416" y="707"/>
                    </a:lnTo>
                    <a:lnTo>
                      <a:pt x="788" y="1407"/>
                    </a:lnTo>
                  </a:path>
                </a:pathLst>
              </a:custGeom>
              <a:solidFill>
                <a:srgbClr val="FAFFC2"/>
              </a:solidFill>
              <a:ln w="9360">
                <a:solidFill>
                  <a:srgbClr val="FAFFC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5"/>
              <p:cNvSpPr>
                <a:spLocks noChangeArrowheads="1"/>
              </p:cNvSpPr>
              <p:nvPr/>
            </p:nvSpPr>
            <p:spPr bwMode="auto">
              <a:xfrm>
                <a:off x="4374" y="5"/>
                <a:ext cx="915" cy="849"/>
              </a:xfrm>
              <a:custGeom>
                <a:avLst/>
                <a:gdLst>
                  <a:gd name="T0" fmla="*/ 203 w 4451"/>
                  <a:gd name="T1" fmla="*/ 0 h 4133"/>
                  <a:gd name="T2" fmla="*/ 254 w 4451"/>
                  <a:gd name="T3" fmla="*/ 45 h 4133"/>
                  <a:gd name="T4" fmla="*/ 218 w 4451"/>
                  <a:gd name="T5" fmla="*/ 85 h 4133"/>
                  <a:gd name="T6" fmla="*/ 915 w 4451"/>
                  <a:gd name="T7" fmla="*/ 710 h 4133"/>
                  <a:gd name="T8" fmla="*/ 790 w 4451"/>
                  <a:gd name="T9" fmla="*/ 849 h 4133"/>
                  <a:gd name="T10" fmla="*/ 93 w 4451"/>
                  <a:gd name="T11" fmla="*/ 224 h 4133"/>
                  <a:gd name="T12" fmla="*/ 51 w 4451"/>
                  <a:gd name="T13" fmla="*/ 272 h 4133"/>
                  <a:gd name="T14" fmla="*/ 0 w 4451"/>
                  <a:gd name="T15" fmla="*/ 226 h 4133"/>
                  <a:gd name="T16" fmla="*/ 203 w 4451"/>
                  <a:gd name="T17" fmla="*/ 0 h 4133"/>
                  <a:gd name="T18" fmla="*/ 203 w 4451"/>
                  <a:gd name="T19" fmla="*/ 0 h 41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51" h="4133">
                    <a:moveTo>
                      <a:pt x="988" y="0"/>
                    </a:moveTo>
                    <a:lnTo>
                      <a:pt x="1234" y="221"/>
                    </a:lnTo>
                    <a:lnTo>
                      <a:pt x="1061" y="414"/>
                    </a:lnTo>
                    <a:lnTo>
                      <a:pt x="4450" y="3454"/>
                    </a:lnTo>
                    <a:lnTo>
                      <a:pt x="3843" y="4132"/>
                    </a:lnTo>
                    <a:lnTo>
                      <a:pt x="454" y="1092"/>
                    </a:lnTo>
                    <a:lnTo>
                      <a:pt x="246" y="1322"/>
                    </a:lnTo>
                    <a:lnTo>
                      <a:pt x="0" y="1102"/>
                    </a:lnTo>
                    <a:lnTo>
                      <a:pt x="988" y="0"/>
                    </a:lnTo>
                  </a:path>
                </a:pathLst>
              </a:custGeom>
              <a:solidFill>
                <a:srgbClr val="E6E6E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6"/>
              <p:cNvSpPr>
                <a:spLocks noChangeArrowheads="1"/>
              </p:cNvSpPr>
              <p:nvPr/>
            </p:nvSpPr>
            <p:spPr bwMode="auto">
              <a:xfrm>
                <a:off x="4632" y="222"/>
                <a:ext cx="859" cy="813"/>
              </a:xfrm>
              <a:custGeom>
                <a:avLst/>
                <a:gdLst>
                  <a:gd name="T0" fmla="*/ 685 w 4180"/>
                  <a:gd name="T1" fmla="*/ 805 h 3957"/>
                  <a:gd name="T2" fmla="*/ 83 w 4180"/>
                  <a:gd name="T3" fmla="*/ 265 h 3957"/>
                  <a:gd name="T4" fmla="*/ 46 w 4180"/>
                  <a:gd name="T5" fmla="*/ 306 h 3957"/>
                  <a:gd name="T6" fmla="*/ 0 w 4180"/>
                  <a:gd name="T7" fmla="*/ 265 h 3957"/>
                  <a:gd name="T8" fmla="*/ 52 w 4180"/>
                  <a:gd name="T9" fmla="*/ 206 h 3957"/>
                  <a:gd name="T10" fmla="*/ 691 w 4180"/>
                  <a:gd name="T11" fmla="*/ 780 h 3957"/>
                  <a:gd name="T12" fmla="*/ 822 w 4180"/>
                  <a:gd name="T13" fmla="*/ 635 h 3957"/>
                  <a:gd name="T14" fmla="*/ 182 w 4180"/>
                  <a:gd name="T15" fmla="*/ 61 h 3957"/>
                  <a:gd name="T16" fmla="*/ 237 w 4180"/>
                  <a:gd name="T17" fmla="*/ 0 h 3957"/>
                  <a:gd name="T18" fmla="*/ 284 w 4180"/>
                  <a:gd name="T19" fmla="*/ 42 h 3957"/>
                  <a:gd name="T20" fmla="*/ 242 w 4180"/>
                  <a:gd name="T21" fmla="*/ 88 h 3957"/>
                  <a:gd name="T22" fmla="*/ 849 w 4180"/>
                  <a:gd name="T23" fmla="*/ 633 h 3957"/>
                  <a:gd name="T24" fmla="*/ 859 w 4180"/>
                  <a:gd name="T25" fmla="*/ 804 h 3957"/>
                  <a:gd name="T26" fmla="*/ 693 w 4180"/>
                  <a:gd name="T27" fmla="*/ 813 h 3957"/>
                  <a:gd name="T28" fmla="*/ 685 w 4180"/>
                  <a:gd name="T29" fmla="*/ 805 h 3957"/>
                  <a:gd name="T30" fmla="*/ 685 w 4180"/>
                  <a:gd name="T31" fmla="*/ 805 h 395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180" h="3957">
                    <a:moveTo>
                      <a:pt x="3331" y="3918"/>
                    </a:moveTo>
                    <a:lnTo>
                      <a:pt x="404" y="1291"/>
                    </a:lnTo>
                    <a:lnTo>
                      <a:pt x="226" y="1491"/>
                    </a:lnTo>
                    <a:lnTo>
                      <a:pt x="0" y="1288"/>
                    </a:lnTo>
                    <a:lnTo>
                      <a:pt x="254" y="1005"/>
                    </a:lnTo>
                    <a:lnTo>
                      <a:pt x="3364" y="3796"/>
                    </a:lnTo>
                    <a:lnTo>
                      <a:pt x="3999" y="3089"/>
                    </a:lnTo>
                    <a:lnTo>
                      <a:pt x="887" y="297"/>
                    </a:lnTo>
                    <a:lnTo>
                      <a:pt x="1154" y="0"/>
                    </a:lnTo>
                    <a:lnTo>
                      <a:pt x="1380" y="203"/>
                    </a:lnTo>
                    <a:lnTo>
                      <a:pt x="1177" y="429"/>
                    </a:lnTo>
                    <a:lnTo>
                      <a:pt x="4133" y="3081"/>
                    </a:lnTo>
                    <a:lnTo>
                      <a:pt x="4179" y="3913"/>
                    </a:lnTo>
                    <a:lnTo>
                      <a:pt x="3374" y="3956"/>
                    </a:lnTo>
                    <a:lnTo>
                      <a:pt x="3331" y="3918"/>
                    </a:lnTo>
                  </a:path>
                </a:pathLst>
              </a:custGeom>
              <a:solidFill>
                <a:srgbClr val="E6E6E6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7"/>
              <p:cNvSpPr>
                <a:spLocks noChangeArrowheads="1"/>
              </p:cNvSpPr>
              <p:nvPr/>
            </p:nvSpPr>
            <p:spPr bwMode="auto">
              <a:xfrm>
                <a:off x="5475" y="1011"/>
                <a:ext cx="202" cy="177"/>
              </a:xfrm>
              <a:custGeom>
                <a:avLst/>
                <a:gdLst>
                  <a:gd name="T0" fmla="*/ 16 w 985"/>
                  <a:gd name="T1" fmla="*/ 16 h 866"/>
                  <a:gd name="T2" fmla="*/ 0 w 985"/>
                  <a:gd name="T3" fmla="*/ 18 h 866"/>
                  <a:gd name="T4" fmla="*/ 202 w 985"/>
                  <a:gd name="T5" fmla="*/ 177 h 866"/>
                  <a:gd name="T6" fmla="*/ 16 w 985"/>
                  <a:gd name="T7" fmla="*/ 0 h 866"/>
                  <a:gd name="T8" fmla="*/ 16 w 985"/>
                  <a:gd name="T9" fmla="*/ 16 h 866"/>
                  <a:gd name="T10" fmla="*/ 16 w 985"/>
                  <a:gd name="T11" fmla="*/ 16 h 8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5" h="866">
                    <a:moveTo>
                      <a:pt x="76" y="78"/>
                    </a:moveTo>
                    <a:lnTo>
                      <a:pt x="0" y="89"/>
                    </a:lnTo>
                    <a:lnTo>
                      <a:pt x="984" y="865"/>
                    </a:lnTo>
                    <a:lnTo>
                      <a:pt x="79" y="0"/>
                    </a:lnTo>
                    <a:lnTo>
                      <a:pt x="76" y="78"/>
                    </a:lnTo>
                  </a:path>
                </a:pathLst>
              </a:custGeom>
              <a:solidFill>
                <a:srgbClr val="80808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 flipH="1" flipV="1">
                <a:off x="5482" y="1026"/>
                <a:ext cx="118" cy="95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096000" y="111115"/>
              <a:ext cx="1924317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lnSpc>
                  <a:spcPct val="100000"/>
                </a:lnSpc>
                <a:buSzPct val="27000"/>
                <a:buFont typeface="StarBats" charset="0"/>
                <a:buNone/>
              </a:pPr>
              <a:r>
                <a:rPr lang="en-GB" sz="3600" dirty="0">
                  <a:solidFill>
                    <a:srgbClr val="000000"/>
                  </a:solidFill>
                  <a:latin typeface="Times New Roman Ps" charset="0"/>
                </a:rPr>
                <a:t>Vaccination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527743" y="733290"/>
              <a:ext cx="677879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95300" eaLnBrk="0"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953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lnSpc>
                  <a:spcPct val="100000"/>
                </a:lnSpc>
                <a:buFont typeface="StarBats" charset="0"/>
                <a:buNone/>
              </a:pPr>
              <a:r>
                <a:rPr lang="en-GB" sz="2200" b="0" dirty="0">
                  <a:solidFill>
                    <a:srgbClr val="000000"/>
                  </a:solidFill>
                  <a:latin typeface="Times New Roman Ps" charset="0"/>
                </a:rPr>
                <a:t>Throughout the </a:t>
              </a:r>
              <a:r>
                <a:rPr lang="en-GB" sz="2200" b="0" dirty="0" smtClean="0">
                  <a:solidFill>
                    <a:srgbClr val="000000"/>
                  </a:solidFill>
                  <a:latin typeface="Times New Roman Ps" charset="0"/>
                </a:rPr>
                <a:t>2001 UK FMD epidemic </a:t>
              </a:r>
              <a:r>
                <a:rPr lang="en-GB" sz="2200" b="0" dirty="0">
                  <a:solidFill>
                    <a:srgbClr val="000000"/>
                  </a:solidFill>
                  <a:latin typeface="Times New Roman Ps" charset="0"/>
                </a:rPr>
                <a:t>we were continually asked about vaccination.</a:t>
              </a:r>
            </a:p>
          </p:txBody>
        </p:sp>
      </p:grp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804864" y="2222478"/>
            <a:ext cx="58691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95300" eaLnBrk="0"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953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buFont typeface="StarBats" charset="0"/>
              <a:buNone/>
            </a:pPr>
            <a:r>
              <a:rPr lang="en-GB" sz="2200" b="0" dirty="0" smtClean="0">
                <a:solidFill>
                  <a:srgbClr val="000000"/>
                </a:solidFill>
                <a:latin typeface="Times New Roman Ps" charset="0"/>
              </a:rPr>
              <a:t>How do we determine the optimal ring </a:t>
            </a:r>
            <a:r>
              <a:rPr lang="en-GB" sz="2200" b="0" dirty="0" smtClean="0">
                <a:solidFill>
                  <a:srgbClr val="000000"/>
                </a:solidFill>
                <a:latin typeface="Times New Roman Ps" charset="0"/>
              </a:rPr>
              <a:t>with uncertainty regarding efficacy, capacity and time delay?</a:t>
            </a:r>
            <a:endParaRPr lang="en-GB" sz="2200" b="0" dirty="0">
              <a:solidFill>
                <a:srgbClr val="000000"/>
              </a:solidFill>
              <a:latin typeface="Times New Roman P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7073" y="4079203"/>
            <a:ext cx="7697171" cy="2308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135242" y="3655890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718756" y="366718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11855" y="335778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Vaccine Efficacy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746945" y="3680014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678219" y="5033607"/>
            <a:ext cx="220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 we vaccinate?</a:t>
            </a:r>
            <a:endParaRPr lang="en-US" dirty="0"/>
          </a:p>
        </p:txBody>
      </p:sp>
      <p:sp>
        <p:nvSpPr>
          <p:cNvPr id="43" name="Left Brace 42"/>
          <p:cNvSpPr/>
          <p:nvPr/>
        </p:nvSpPr>
        <p:spPr>
          <a:xfrm rot="16200000">
            <a:off x="7443843" y="804689"/>
            <a:ext cx="564460" cy="7665035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189188" y="5442560"/>
            <a:ext cx="347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so, what ring size should we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9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1076</Words>
  <Application>Microsoft Macintosh PowerPoint</Application>
  <PresentationFormat>Custom</PresentationFormat>
  <Paragraphs>150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1_Office Theme</vt:lpstr>
      <vt:lpstr>Custom Design</vt:lpstr>
      <vt:lpstr>Microsoft Equation</vt:lpstr>
      <vt:lpstr>Quantifying the Value of Perfect Information in Emergency Vaccination Campaigns for FMD </vt:lpstr>
      <vt:lpstr>Value of information (VOI)  analysis</vt:lpstr>
      <vt:lpstr>Value of information (VOI)  analysis</vt:lpstr>
      <vt:lpstr>Value of information (VOI)  analysis</vt:lpstr>
      <vt:lpstr>So how do we deal with uncertainty when making predictions regarding control?</vt:lpstr>
      <vt:lpstr>Uncertainty surrounding emergency vaccination</vt:lpstr>
      <vt:lpstr>Uncertainty surrounding emergency vaccination</vt:lpstr>
      <vt:lpstr>PowerPoint Presentation</vt:lpstr>
      <vt:lpstr>PowerPoint Presentation</vt:lpstr>
      <vt:lpstr>A Toy Example</vt:lpstr>
      <vt:lpstr>The Warwick Model</vt:lpstr>
      <vt:lpstr>Results</vt:lpstr>
      <vt:lpstr>Results</vt:lpstr>
      <vt:lpstr>PowerPoint Presentation</vt:lpstr>
      <vt:lpstr>PowerPoint Presentation</vt:lpstr>
      <vt:lpstr>PowerPoint Presentation</vt:lpstr>
      <vt:lpstr>What are the savings that can be made by resolving the uncertainty surrounding vaccination?</vt:lpstr>
      <vt:lpstr>What are the savings that can be made by resolving the uncertainty surrounding vaccination?</vt:lpstr>
      <vt:lpstr>What are the savings that can be made by resolving the uncertainty surrounding vaccination?</vt:lpstr>
      <vt:lpstr>What are the savings that can be made by resolving the uncertainty surrounding vaccination?</vt:lpstr>
      <vt:lpstr>What are the savings that can be made by resolving the uncertainty surrounding vaccination?</vt:lpstr>
      <vt:lpstr>Conclusions</vt:lpstr>
      <vt:lpstr>Conclusions</vt:lpstr>
      <vt:lpstr>Conclusions</vt:lpstr>
      <vt:lpstr>Acknowledgements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Rumich, Nadia (AGAH)</dc:creator>
  <cp:lastModifiedBy>Mike Tildesley</cp:lastModifiedBy>
  <cp:revision>22</cp:revision>
  <dcterms:created xsi:type="dcterms:W3CDTF">2016-10-06T12:20:10Z</dcterms:created>
  <dcterms:modified xsi:type="dcterms:W3CDTF">2016-10-20T20:55:08Z</dcterms:modified>
</cp:coreProperties>
</file>