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  <p:sldMasterId id="2147483738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3366FF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101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8900-9B3F-4841-9247-1431E6211A28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C6530-8FC5-4027-B047-F855C849707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03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C6530-8FC5-4027-B047-F855C84970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5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C6530-8FC5-4027-B047-F855C84970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75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C6530-8FC5-4027-B047-F855C84970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5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52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4480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25439" y="6424613"/>
            <a:ext cx="581843" cy="242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OS16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86263" y="6492876"/>
            <a:ext cx="429712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33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561158" y="6356352"/>
            <a:ext cx="54932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OS16</a:t>
            </a:r>
            <a:endParaRPr lang="en-GB" sz="9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386263" y="6492876"/>
            <a:ext cx="429712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63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9419" y="1104900"/>
            <a:ext cx="1907381" cy="50212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76350"/>
            <a:ext cx="5900738" cy="48498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386263" y="6492876"/>
            <a:ext cx="429712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561158" y="6356352"/>
            <a:ext cx="54932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OS16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251110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120" y="2281238"/>
            <a:ext cx="7886700" cy="3751072"/>
          </a:xfrm>
        </p:spPr>
        <p:txBody>
          <a:bodyPr anchor="b">
            <a:normAutofit/>
          </a:bodyPr>
          <a:lstStyle>
            <a:lvl1pPr algn="ctr">
              <a:defRPr sz="3000" baseline="0">
                <a:latin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856914" y="6411980"/>
            <a:ext cx="4127411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/>
              <a:t>Pezzoni Giulia</a:t>
            </a:r>
            <a:r>
              <a:rPr lang="en-US" sz="900" baseline="0" dirty="0" smtClean="0"/>
              <a:t> - </a:t>
            </a:r>
            <a:r>
              <a:rPr lang="en-US" sz="900" dirty="0" smtClean="0"/>
              <a:t>Open Session of the EuFMD - Cascais –Portugal 26-28 October 2016</a:t>
            </a:r>
            <a:endParaRPr lang="en-GB" sz="900" dirty="0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7" r="34538" b="31942"/>
          <a:stretch/>
        </p:blipFill>
        <p:spPr>
          <a:xfrm>
            <a:off x="0" y="6411980"/>
            <a:ext cx="399997" cy="41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8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9400" y="1515969"/>
            <a:ext cx="7886700" cy="2852737"/>
          </a:xfrm>
        </p:spPr>
        <p:txBody>
          <a:bodyPr anchor="b"/>
          <a:lstStyle>
            <a:lvl1pPr algn="ctr">
              <a:defRPr sz="4500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Title - Author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16927" y="6230912"/>
            <a:ext cx="9127073" cy="6270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927" y="1"/>
            <a:ext cx="9127073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101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120" y="2281238"/>
            <a:ext cx="7886700" cy="3751072"/>
          </a:xfrm>
        </p:spPr>
        <p:txBody>
          <a:bodyPr anchor="b">
            <a:normAutofit/>
          </a:bodyPr>
          <a:lstStyle>
            <a:lvl1pPr algn="ctr">
              <a:defRPr sz="3000" baseline="0">
                <a:latin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OS16</a:t>
            </a:r>
            <a:endParaRPr lang="en-GB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360460" y="6356351"/>
            <a:ext cx="3595637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/>
              <a:t>Open Session of the EuFMD - </a:t>
            </a:r>
            <a:r>
              <a:rPr lang="en-US" sz="900" dirty="0" err="1" smtClean="0"/>
              <a:t>Cascais</a:t>
            </a:r>
            <a:r>
              <a:rPr lang="en-US" sz="900" dirty="0" smtClean="0"/>
              <a:t> –Portugal 26-28 October 2016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084604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OS16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C33B-37CB-41A6-81AE-FCF849B70C9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5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88" y="924399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25439" y="6424613"/>
            <a:ext cx="549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OS16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86263" y="6492876"/>
            <a:ext cx="429712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0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8756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25439" y="6424613"/>
            <a:ext cx="549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OS16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86263" y="6492876"/>
            <a:ext cx="429712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02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39" y="948179"/>
            <a:ext cx="8090457" cy="5706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71529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788" y="166767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525439" y="6424613"/>
            <a:ext cx="549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OS16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86263" y="6492876"/>
            <a:ext cx="429712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60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525439" y="6424613"/>
            <a:ext cx="549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OS16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386263" y="6492876"/>
            <a:ext cx="429712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94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88" y="105497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3"/>
          </p:nvPr>
        </p:nvSpPr>
        <p:spPr>
          <a:xfrm>
            <a:off x="525439" y="6424613"/>
            <a:ext cx="549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OS16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386263" y="6492876"/>
            <a:ext cx="429712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20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386263" y="6492876"/>
            <a:ext cx="429712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561158" y="6356352"/>
            <a:ext cx="54932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OS16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73545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33450"/>
            <a:ext cx="3008313" cy="5016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4762" y="1304926"/>
            <a:ext cx="4872038" cy="482123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386263" y="6492876"/>
            <a:ext cx="429712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561158" y="6356352"/>
            <a:ext cx="54932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OS16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31237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6" y="1438275"/>
            <a:ext cx="5399882" cy="32893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386263" y="6492876"/>
            <a:ext cx="429712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561158" y="6356352"/>
            <a:ext cx="54932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OS16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63434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3788" y="89305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788" y="2222737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439" y="6424613"/>
            <a:ext cx="549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OS16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86263" y="6492876"/>
            <a:ext cx="429712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927" y="1"/>
            <a:ext cx="9127073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6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3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2700" kern="1200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OS16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606A8-E80A-4C63-8A51-B1F9579168BC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7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-344396"/>
            <a:ext cx="7886700" cy="3751072"/>
          </a:xfrm>
        </p:spPr>
        <p:txBody>
          <a:bodyPr/>
          <a:lstStyle/>
          <a:p>
            <a:r>
              <a:rPr lang="en-US" b="1" dirty="0"/>
              <a:t>ANTIGENIC AND EVOLUTIONARY ANALYSIS OF FMD VIRUSES FROM THE 2014-2015 OUTBREAKS IN THE MAGHREB REGION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26244" y="3072080"/>
            <a:ext cx="871775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/>
              <a:t>G. </a:t>
            </a:r>
            <a:r>
              <a:rPr lang="nl-NL" i="1" dirty="0" smtClean="0"/>
              <a:t>Pezzoni</a:t>
            </a:r>
            <a:r>
              <a:rPr lang="nl-NL" i="1" baseline="30000" dirty="0" smtClean="0"/>
              <a:t>1</a:t>
            </a:r>
            <a:r>
              <a:rPr lang="nl-NL" i="1" dirty="0" smtClean="0"/>
              <a:t>, </a:t>
            </a:r>
            <a:r>
              <a:rPr lang="nl-NL" i="1" dirty="0"/>
              <a:t>M. </a:t>
            </a:r>
            <a:r>
              <a:rPr lang="nl-NL" i="1" dirty="0" smtClean="0"/>
              <a:t>Calzolari</a:t>
            </a:r>
            <a:r>
              <a:rPr lang="nl-NL" i="1" baseline="30000" dirty="0" smtClean="0"/>
              <a:t>1</a:t>
            </a:r>
            <a:r>
              <a:rPr lang="nl-NL" i="1" dirty="0" smtClean="0"/>
              <a:t>, </a:t>
            </a:r>
            <a:r>
              <a:rPr lang="nl-NL" i="1" dirty="0"/>
              <a:t>S. </a:t>
            </a:r>
            <a:r>
              <a:rPr lang="nl-NL" i="1" dirty="0" smtClean="0"/>
              <a:t>Sghaier</a:t>
            </a:r>
            <a:r>
              <a:rPr lang="nl-NL" i="1" baseline="30000" dirty="0" smtClean="0"/>
              <a:t>2</a:t>
            </a:r>
            <a:r>
              <a:rPr lang="nl-NL" i="1" dirty="0" smtClean="0"/>
              <a:t>, </a:t>
            </a:r>
            <a:r>
              <a:rPr lang="nl-NL" i="1" dirty="0"/>
              <a:t>H. </a:t>
            </a:r>
            <a:r>
              <a:rPr lang="nl-NL" i="1" dirty="0" smtClean="0"/>
              <a:t>Madani</a:t>
            </a:r>
            <a:r>
              <a:rPr lang="nl-NL" i="1" baseline="30000" dirty="0" smtClean="0"/>
              <a:t>3</a:t>
            </a:r>
            <a:r>
              <a:rPr lang="nl-NL" i="1" dirty="0" smtClean="0"/>
              <a:t>, </a:t>
            </a:r>
            <a:r>
              <a:rPr lang="nl-NL" i="1" dirty="0"/>
              <a:t>C. </a:t>
            </a:r>
            <a:r>
              <a:rPr lang="nl-NL" i="1" dirty="0" smtClean="0"/>
              <a:t>Chiapponi</a:t>
            </a:r>
            <a:r>
              <a:rPr lang="nl-NL" i="1" baseline="30000" dirty="0" smtClean="0"/>
              <a:t>1</a:t>
            </a:r>
            <a:r>
              <a:rPr lang="nl-NL" i="1" dirty="0" smtClean="0"/>
              <a:t>, </a:t>
            </a:r>
            <a:r>
              <a:rPr lang="nl-NL" i="1" dirty="0"/>
              <a:t>S. </a:t>
            </a:r>
            <a:r>
              <a:rPr lang="nl-NL" i="1" dirty="0" smtClean="0"/>
              <a:t>Grazioli</a:t>
            </a:r>
            <a:r>
              <a:rPr lang="nl-NL" i="1" baseline="30000" dirty="0" smtClean="0"/>
              <a:t>1</a:t>
            </a:r>
            <a:r>
              <a:rPr lang="nl-NL" i="1" dirty="0" smtClean="0"/>
              <a:t>, </a:t>
            </a:r>
            <a:r>
              <a:rPr lang="nl-NL" i="1" dirty="0"/>
              <a:t>A. </a:t>
            </a:r>
            <a:r>
              <a:rPr lang="nl-NL" i="1" dirty="0" smtClean="0"/>
              <a:t>Relmy</a:t>
            </a:r>
            <a:r>
              <a:rPr lang="nl-NL" i="1" baseline="30000" dirty="0" smtClean="0"/>
              <a:t>4</a:t>
            </a:r>
            <a:r>
              <a:rPr lang="nl-NL" i="1" dirty="0" smtClean="0"/>
              <a:t>, </a:t>
            </a:r>
            <a:r>
              <a:rPr lang="nl-NL" i="1" dirty="0"/>
              <a:t>L. </a:t>
            </a:r>
            <a:r>
              <a:rPr lang="nl-NL" i="1" dirty="0" smtClean="0"/>
              <a:t>Bakkali</a:t>
            </a:r>
            <a:r>
              <a:rPr lang="nl-NL" i="1" baseline="30000" dirty="0" smtClean="0"/>
              <a:t>4</a:t>
            </a:r>
            <a:r>
              <a:rPr lang="nl-NL" i="1" dirty="0" smtClean="0"/>
              <a:t>, </a:t>
            </a:r>
            <a:r>
              <a:rPr lang="nl-NL" i="1" dirty="0"/>
              <a:t>E. </a:t>
            </a:r>
            <a:r>
              <a:rPr lang="nl-NL" i="1" dirty="0" smtClean="0"/>
              <a:t>Foglia</a:t>
            </a:r>
            <a:r>
              <a:rPr lang="nl-NL" i="1" baseline="30000" dirty="0" smtClean="0"/>
              <a:t>1</a:t>
            </a:r>
            <a:r>
              <a:rPr lang="nl-NL" i="1" dirty="0" smtClean="0"/>
              <a:t>, </a:t>
            </a:r>
            <a:r>
              <a:rPr lang="nl-NL" i="1" baseline="30000" dirty="0" smtClean="0"/>
              <a:t> </a:t>
            </a:r>
            <a:r>
              <a:rPr lang="nl-NL" i="1" dirty="0"/>
              <a:t>E. </a:t>
            </a:r>
            <a:r>
              <a:rPr lang="nl-NL" i="1" dirty="0" smtClean="0"/>
              <a:t>Brocchi</a:t>
            </a:r>
            <a:r>
              <a:rPr lang="nl-NL" i="1" baseline="30000" dirty="0" smtClean="0"/>
              <a:t>1</a:t>
            </a:r>
          </a:p>
          <a:p>
            <a:pPr algn="ctr"/>
            <a:endParaRPr lang="nl-NL" i="1" dirty="0" smtClean="0"/>
          </a:p>
          <a:p>
            <a:pPr algn="ctr"/>
            <a:r>
              <a:rPr lang="it-IT" sz="1600" b="1" dirty="0" smtClean="0"/>
              <a:t>1</a:t>
            </a:r>
            <a:r>
              <a:rPr lang="it-IT" sz="1600" dirty="0" smtClean="0"/>
              <a:t>. Istituto Zooprofilattico Sperimentale della Lombardia e dell’Emilia Romagna (IZSLER), </a:t>
            </a:r>
            <a:r>
              <a:rPr lang="it-IT" sz="1600" b="1" dirty="0" smtClean="0"/>
              <a:t>2</a:t>
            </a:r>
            <a:r>
              <a:rPr lang="it-IT" sz="1600" dirty="0" smtClean="0"/>
              <a:t>. </a:t>
            </a:r>
            <a:r>
              <a:rPr lang="it-IT" sz="1600" dirty="0" err="1" smtClean="0"/>
              <a:t>Institut</a:t>
            </a:r>
            <a:r>
              <a:rPr lang="it-IT" sz="1600" dirty="0" smtClean="0"/>
              <a:t> </a:t>
            </a:r>
            <a:r>
              <a:rPr lang="it-IT" sz="1600" dirty="0"/>
              <a:t>de la </a:t>
            </a:r>
            <a:r>
              <a:rPr lang="it-IT" sz="1600" dirty="0" err="1"/>
              <a:t>Recherche</a:t>
            </a:r>
            <a:r>
              <a:rPr lang="it-IT" sz="1600" dirty="0"/>
              <a:t> </a:t>
            </a:r>
            <a:r>
              <a:rPr lang="it-IT" sz="1600" dirty="0" err="1"/>
              <a:t>Vétérinaire</a:t>
            </a:r>
            <a:r>
              <a:rPr lang="it-IT" sz="1600" dirty="0"/>
              <a:t> de </a:t>
            </a:r>
            <a:r>
              <a:rPr lang="it-IT" sz="1600" dirty="0" err="1" smtClean="0"/>
              <a:t>Tunisie</a:t>
            </a:r>
            <a:r>
              <a:rPr lang="it-IT" sz="1600" dirty="0" smtClean="0"/>
              <a:t>, </a:t>
            </a:r>
            <a:r>
              <a:rPr lang="it-IT" sz="1600" b="1" dirty="0" smtClean="0"/>
              <a:t>3</a:t>
            </a:r>
            <a:r>
              <a:rPr lang="it-IT" sz="1600" dirty="0" smtClean="0"/>
              <a:t>. </a:t>
            </a:r>
            <a:r>
              <a:rPr lang="it-IT" sz="1600" dirty="0" err="1" smtClean="0"/>
              <a:t>Institut</a:t>
            </a:r>
            <a:r>
              <a:rPr lang="it-IT" sz="1600" dirty="0" smtClean="0"/>
              <a:t> </a:t>
            </a:r>
            <a:r>
              <a:rPr lang="it-IT" sz="1600" dirty="0"/>
              <a:t>National de la </a:t>
            </a:r>
            <a:r>
              <a:rPr lang="it-IT" sz="1600" dirty="0" err="1"/>
              <a:t>Médecine</a:t>
            </a:r>
            <a:r>
              <a:rPr lang="it-IT" sz="1600" dirty="0"/>
              <a:t> </a:t>
            </a:r>
            <a:r>
              <a:rPr lang="it-IT" sz="1600" dirty="0" err="1" smtClean="0"/>
              <a:t>Vétérinaire</a:t>
            </a:r>
            <a:r>
              <a:rPr lang="it-IT" sz="1600" dirty="0"/>
              <a:t> </a:t>
            </a:r>
            <a:r>
              <a:rPr lang="it-IT" sz="1600" dirty="0" smtClean="0"/>
              <a:t>(Algeria), </a:t>
            </a:r>
            <a:r>
              <a:rPr lang="it-IT" sz="1600" b="1" dirty="0" smtClean="0"/>
              <a:t>4</a:t>
            </a:r>
            <a:r>
              <a:rPr lang="it-IT" sz="1600" dirty="0" smtClean="0"/>
              <a:t>. </a:t>
            </a:r>
            <a:r>
              <a:rPr lang="en-GB" sz="1600" dirty="0" err="1" smtClean="0"/>
              <a:t>Agence</a:t>
            </a:r>
            <a:r>
              <a:rPr lang="en-GB" sz="1600" dirty="0" smtClean="0"/>
              <a:t> </a:t>
            </a:r>
            <a:r>
              <a:rPr lang="en-GB" sz="1600" dirty="0" err="1"/>
              <a:t>N</a:t>
            </a:r>
            <a:r>
              <a:rPr lang="en-GB" sz="1600" dirty="0" err="1" smtClean="0"/>
              <a:t>ationale</a:t>
            </a:r>
            <a:r>
              <a:rPr lang="en-GB" sz="1600" dirty="0" smtClean="0"/>
              <a:t> </a:t>
            </a:r>
            <a:r>
              <a:rPr lang="en-GB" sz="1600" dirty="0"/>
              <a:t>de </a:t>
            </a:r>
            <a:r>
              <a:rPr lang="en-GB" sz="1600" dirty="0" err="1"/>
              <a:t>S</a:t>
            </a:r>
            <a:r>
              <a:rPr lang="en-GB" sz="1600" dirty="0" err="1" smtClean="0"/>
              <a:t>écurité</a:t>
            </a:r>
            <a:r>
              <a:rPr lang="en-GB" sz="1600" dirty="0" smtClean="0"/>
              <a:t> </a:t>
            </a:r>
            <a:r>
              <a:rPr lang="en-GB" sz="1600" dirty="0"/>
              <a:t>S</a:t>
            </a:r>
            <a:r>
              <a:rPr lang="en-GB" sz="1600" dirty="0" smtClean="0"/>
              <a:t>anitaire </a:t>
            </a:r>
            <a:r>
              <a:rPr lang="en-GB" sz="1600" dirty="0"/>
              <a:t>(ANSES</a:t>
            </a:r>
            <a:r>
              <a:rPr lang="en-GB" sz="1600" dirty="0" smtClean="0"/>
              <a:t>) 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24155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120" y="1217983"/>
            <a:ext cx="7886700" cy="3751072"/>
          </a:xfrm>
        </p:spPr>
        <p:txBody>
          <a:bodyPr anchor="ctr">
            <a:normAutofit/>
          </a:bodyPr>
          <a:lstStyle/>
          <a:p>
            <a:r>
              <a:rPr lang="it-IT" sz="4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THANK YOU </a:t>
            </a:r>
            <a:br>
              <a:rPr lang="it-IT" sz="4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</a:br>
            <a:r>
              <a:rPr lang="it-IT" sz="4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FOR YOUR ATTENTION</a:t>
            </a:r>
            <a:endParaRPr lang="en-US" sz="4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0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 txBox="1">
            <a:spLocks/>
          </p:cNvSpPr>
          <p:nvPr/>
        </p:nvSpPr>
        <p:spPr>
          <a:xfrm>
            <a:off x="107695" y="1338989"/>
            <a:ext cx="6453125" cy="2328953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8163" indent="-447675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1F4F7B"/>
                </a:solidFill>
              </a:rPr>
              <a:t>April 2014 to November 2015</a:t>
            </a:r>
          </a:p>
          <a:p>
            <a:pPr marL="719138" lvl="1" indent="-271463" eaLnBrk="1" hangingPunct="1">
              <a:spcAft>
                <a:spcPts val="600"/>
              </a:spcAft>
              <a:defRPr/>
            </a:pPr>
            <a:r>
              <a:rPr lang="en-US" dirty="0" smtClean="0"/>
              <a:t>FMDV</a:t>
            </a:r>
            <a:r>
              <a:rPr lang="en-US" dirty="0" smtClean="0">
                <a:solidFill>
                  <a:srgbClr val="1F4F7B"/>
                </a:solidFill>
              </a:rPr>
              <a:t> </a:t>
            </a:r>
            <a:r>
              <a:rPr lang="en-US" dirty="0" smtClean="0"/>
              <a:t>outbreaks  in Maghreb region</a:t>
            </a:r>
          </a:p>
          <a:p>
            <a:pPr marL="719138" lvl="1" indent="-271463" eaLnBrk="1" hangingPunct="1">
              <a:spcAft>
                <a:spcPts val="600"/>
              </a:spcAft>
              <a:defRPr/>
            </a:pPr>
            <a:r>
              <a:rPr lang="en-US" dirty="0" smtClean="0"/>
              <a:t>First FMDV incursion after 15 years of absence</a:t>
            </a:r>
          </a:p>
          <a:p>
            <a:pPr marL="719138" lvl="1" indent="-271463" eaLnBrk="1" hangingPunct="1">
              <a:spcAft>
                <a:spcPts val="600"/>
              </a:spcAft>
              <a:defRPr/>
            </a:pPr>
            <a:r>
              <a:rPr lang="en-US" dirty="0" smtClean="0"/>
              <a:t>FMDV lineage type O Ind-2001d based on phylogenetic analysis of VP1 region</a:t>
            </a:r>
          </a:p>
          <a:p>
            <a:pPr marL="447675" lvl="1" indent="0" defTabSz="719138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8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4" t="6990" r="24358" b="56751"/>
          <a:stretch/>
        </p:blipFill>
        <p:spPr>
          <a:xfrm>
            <a:off x="6309360" y="1634489"/>
            <a:ext cx="2411730" cy="135058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07694" y="3906126"/>
            <a:ext cx="9036306" cy="1990606"/>
          </a:xfrm>
          <a:prstGeom prst="rect">
            <a:avLst/>
          </a:prstGeom>
        </p:spPr>
        <p:txBody>
          <a:bodyPr/>
          <a:lstStyle/>
          <a:p>
            <a:pPr marL="538163" indent="-447675" eaLnBrk="1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1F4F7B"/>
                </a:solidFill>
                <a:latin typeface="+mn-lt"/>
              </a:rPr>
              <a:t>Lineage</a:t>
            </a:r>
            <a:r>
              <a:rPr lang="fr-FR" sz="2800" dirty="0" smtClean="0">
                <a:solidFill>
                  <a:srgbClr val="1F4F7B"/>
                </a:solidFill>
                <a:latin typeface="+mn-lt"/>
              </a:rPr>
              <a:t> type O Ind-2001d</a:t>
            </a:r>
          </a:p>
          <a:p>
            <a:pPr marL="719138" lvl="1" indent="-271463" eaLnBrk="1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Belong</a:t>
            </a:r>
            <a:r>
              <a:rPr lang="fr-FR" sz="2400" dirty="0" smtClean="0">
                <a:latin typeface="+mn-lt"/>
              </a:rPr>
              <a:t> to Middle East-South Asia topotype (ME-SA)</a:t>
            </a:r>
          </a:p>
          <a:p>
            <a:pPr marL="719138" lvl="1" indent="-271463" eaLnBrk="1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latin typeface="+mn-lt"/>
              </a:rPr>
              <a:t>First </a:t>
            </a:r>
            <a:r>
              <a:rPr lang="fr-FR" sz="2400" dirty="0">
                <a:latin typeface="+mn-lt"/>
              </a:rPr>
              <a:t>identified </a:t>
            </a:r>
            <a:r>
              <a:rPr lang="fr-FR" sz="2400" dirty="0" smtClean="0">
                <a:latin typeface="+mn-lt"/>
              </a:rPr>
              <a:t> in </a:t>
            </a:r>
            <a:r>
              <a:rPr lang="en-GB" sz="2400" dirty="0" smtClean="0">
                <a:latin typeface="+mn-lt"/>
              </a:rPr>
              <a:t>Indian</a:t>
            </a:r>
            <a:r>
              <a:rPr lang="fr-FR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sub-continent</a:t>
            </a:r>
            <a:r>
              <a:rPr lang="fr-FR" sz="2400" dirty="0" smtClean="0">
                <a:latin typeface="+mn-lt"/>
              </a:rPr>
              <a:t> in 2001</a:t>
            </a:r>
          </a:p>
          <a:p>
            <a:pPr marL="719138" lvl="1" indent="-271463" eaLnBrk="1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Sporadic</a:t>
            </a:r>
            <a:r>
              <a:rPr lang="fr-FR" sz="2400" dirty="0" smtClean="0">
                <a:latin typeface="+mn-lt"/>
              </a:rPr>
              <a:t> outbreaks in </a:t>
            </a:r>
            <a:r>
              <a:rPr lang="en-US" sz="2400" dirty="0" smtClean="0">
                <a:latin typeface="+mn-lt"/>
              </a:rPr>
              <a:t>Arabian</a:t>
            </a:r>
            <a:r>
              <a:rPr lang="fr-FR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peninsula</a:t>
            </a:r>
            <a:endParaRPr lang="en-US" sz="2400" u="sng" dirty="0" smtClean="0">
              <a:latin typeface="+mn-lt"/>
            </a:endParaRPr>
          </a:p>
          <a:p>
            <a:pPr marL="447675" lvl="1" algn="ctr" eaLnBrk="1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defRPr/>
            </a:pPr>
            <a:r>
              <a:rPr lang="fr-FR" sz="3600" dirty="0" smtClean="0">
                <a:solidFill>
                  <a:srgbClr val="FF0000"/>
                </a:solidFill>
              </a:rPr>
              <a:t>O Ind-2001d </a:t>
            </a:r>
            <a:r>
              <a:rPr lang="fr-FR" sz="3600" dirty="0" smtClean="0">
                <a:solidFill>
                  <a:srgbClr val="FF0000"/>
                </a:solidFill>
                <a:latin typeface="+mn-lt"/>
              </a:rPr>
              <a:t>in Lybia</a:t>
            </a:r>
            <a:r>
              <a:rPr lang="fr-FR" sz="3600" dirty="0">
                <a:solidFill>
                  <a:srgbClr val="FF0000"/>
                </a:solidFill>
              </a:rPr>
              <a:t> from 2013</a:t>
            </a:r>
            <a:r>
              <a:rPr lang="fr-FR" sz="3600" dirty="0" smtClean="0">
                <a:solidFill>
                  <a:srgbClr val="FF0000"/>
                </a:solidFill>
                <a:latin typeface="+mn-lt"/>
              </a:rPr>
              <a:t> </a:t>
            </a:r>
            <a:endParaRPr lang="fr-FR" sz="3600" dirty="0">
              <a:solidFill>
                <a:srgbClr val="FF0000"/>
              </a:solidFill>
              <a:latin typeface="+mn-lt"/>
            </a:endParaRPr>
          </a:p>
          <a:p>
            <a:pPr marL="90488" eaLnBrk="1" hangingPunct="1">
              <a:lnSpc>
                <a:spcPct val="90000"/>
              </a:lnSpc>
              <a:spcBef>
                <a:spcPts val="1000"/>
              </a:spcBef>
            </a:pPr>
            <a:r>
              <a:rPr lang="fr-FR" sz="2800" dirty="0" smtClean="0">
                <a:solidFill>
                  <a:srgbClr val="1F4F7B"/>
                </a:solidFill>
                <a:latin typeface="+mn-lt"/>
              </a:rPr>
              <a:t> </a:t>
            </a:r>
            <a:endParaRPr lang="en-US" sz="2800" dirty="0">
              <a:solidFill>
                <a:srgbClr val="1F4F7B"/>
              </a:solidFill>
              <a:latin typeface="+mn-lt"/>
            </a:endParaRP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0" y="564638"/>
            <a:ext cx="8208339" cy="736600"/>
          </a:xfrm>
        </p:spPr>
        <p:txBody>
          <a:bodyPr>
            <a:normAutofit/>
          </a:bodyPr>
          <a:lstStyle/>
          <a:p>
            <a:pPr algn="l"/>
            <a:r>
              <a:rPr lang="en-US" altLang="it-IT" b="1" dirty="0" smtClean="0">
                <a:latin typeface="+mn-lt"/>
                <a:ea typeface="Univers 67 Condensed"/>
                <a:cs typeface="Univers 67 Condensed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73698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-3" y="653316"/>
            <a:ext cx="8208339" cy="736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90488" algn="l">
              <a:defRPr/>
            </a:pPr>
            <a:r>
              <a:rPr lang="fr-FR" b="1" dirty="0" smtClean="0"/>
              <a:t>Objective</a:t>
            </a:r>
            <a:endParaRPr lang="fr-FR" b="1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08857" y="1400802"/>
            <a:ext cx="9403155" cy="4016722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538163" lvl="1" indent="-447675" eaLnBrk="1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800">
                <a:solidFill>
                  <a:srgbClr val="1F4F7B"/>
                </a:solidFill>
                <a:latin typeface="+mn-lt"/>
              </a:defRPr>
            </a:lvl2pPr>
            <a:lvl3pPr marL="1168400" lvl="2" indent="-271463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+mn-lt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9pPr>
          </a:lstStyle>
          <a:p>
            <a:pPr marL="90488" lvl="1" indent="0">
              <a:buNone/>
            </a:pPr>
            <a:r>
              <a:rPr lang="en-US" sz="2400" dirty="0" smtClean="0"/>
              <a:t>Get insight virus evolution and epidemiological relationship between </a:t>
            </a:r>
            <a:r>
              <a:rPr lang="en-US" sz="2400" dirty="0"/>
              <a:t>FMD viruses from 2014-2015 epidemic in Maghreb </a:t>
            </a:r>
            <a:r>
              <a:rPr lang="en-US" sz="2400" dirty="0" smtClean="0"/>
              <a:t>region</a:t>
            </a:r>
          </a:p>
          <a:p>
            <a:pPr marL="90488" lvl="1" indent="0">
              <a:buNone/>
            </a:pPr>
            <a:endParaRPr lang="en-US" dirty="0" smtClean="0"/>
          </a:p>
          <a:p>
            <a:pPr marL="90488" lvl="1" indent="0">
              <a:buNone/>
            </a:pPr>
            <a:endParaRPr lang="it-IT" sz="1050" dirty="0" smtClean="0"/>
          </a:p>
          <a:p>
            <a:pPr marL="90488" lvl="1" indent="0">
              <a:buNone/>
            </a:pPr>
            <a:endParaRPr lang="en-US" sz="1050" dirty="0" smtClean="0"/>
          </a:p>
          <a:p>
            <a:pPr marL="533400" lvl="2" indent="-276225"/>
            <a:r>
              <a:rPr lang="en-US" sz="2400" dirty="0" smtClean="0"/>
              <a:t>12 isolates from Tunisia from April to September 2014 epidemic</a:t>
            </a:r>
          </a:p>
          <a:p>
            <a:pPr marL="533400" lvl="2" indent="-276225"/>
            <a:r>
              <a:rPr lang="it-IT" sz="2400" dirty="0" smtClean="0"/>
              <a:t>5 isolates from Algeria from July 2014 to February 2015 epidemic</a:t>
            </a:r>
          </a:p>
          <a:p>
            <a:pPr marL="892175" lvl="2" indent="-276225"/>
            <a:endParaRPr lang="it-IT" sz="2400" dirty="0"/>
          </a:p>
          <a:p>
            <a:pPr marL="615950" lvl="2" indent="0">
              <a:buNone/>
            </a:pPr>
            <a:endParaRPr lang="it-IT" sz="2400" dirty="0"/>
          </a:p>
          <a:p>
            <a:pPr marL="615950" lvl="2" indent="0">
              <a:buNone/>
            </a:pPr>
            <a:endParaRPr lang="en-US" sz="1050" dirty="0" smtClean="0"/>
          </a:p>
          <a:p>
            <a:pPr marL="533400" lvl="2" indent="-276225"/>
            <a:r>
              <a:rPr lang="en-US" sz="2400" dirty="0" smtClean="0"/>
              <a:t>Phylogenetic </a:t>
            </a:r>
            <a:r>
              <a:rPr lang="en-US" sz="2400" dirty="0"/>
              <a:t>analysis </a:t>
            </a:r>
            <a:endParaRPr lang="en-US" sz="2400" dirty="0" smtClean="0"/>
          </a:p>
          <a:p>
            <a:pPr marL="533400" lvl="2" indent="-276225"/>
            <a:r>
              <a:rPr lang="it-IT" sz="2400" dirty="0" err="1" smtClean="0"/>
              <a:t>Antigenic</a:t>
            </a:r>
            <a:r>
              <a:rPr lang="it-IT" sz="2400" dirty="0" smtClean="0"/>
              <a:t> </a:t>
            </a:r>
            <a:r>
              <a:rPr lang="it-IT" sz="2400" dirty="0" err="1" smtClean="0"/>
              <a:t>profile</a:t>
            </a:r>
            <a:endParaRPr lang="en-US" sz="2400" dirty="0"/>
          </a:p>
        </p:txBody>
      </p:sp>
      <p:sp>
        <p:nvSpPr>
          <p:cNvPr id="6" name="Freccia in giù 5"/>
          <p:cNvSpPr/>
          <p:nvPr/>
        </p:nvSpPr>
        <p:spPr>
          <a:xfrm>
            <a:off x="4083113" y="2322464"/>
            <a:ext cx="423573" cy="681996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ccia in giù 7"/>
          <p:cNvSpPr/>
          <p:nvPr/>
        </p:nvSpPr>
        <p:spPr>
          <a:xfrm>
            <a:off x="4061337" y="4031529"/>
            <a:ext cx="423573" cy="681996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266774" y="2798111"/>
            <a:ext cx="8631158" cy="1272961"/>
            <a:chOff x="266774" y="2741561"/>
            <a:chExt cx="8631158" cy="1272961"/>
          </a:xfrm>
        </p:grpSpPr>
        <p:pic>
          <p:nvPicPr>
            <p:cNvPr id="12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774" y="3348685"/>
              <a:ext cx="8608298" cy="359695"/>
            </a:xfrm>
            <a:prstGeom prst="rect">
              <a:avLst/>
            </a:prstGeom>
          </p:spPr>
        </p:pic>
        <p:sp>
          <p:nvSpPr>
            <p:cNvPr id="14" name="CasellaDiTesto 13"/>
            <p:cNvSpPr txBox="1"/>
            <p:nvPr/>
          </p:nvSpPr>
          <p:spPr>
            <a:xfrm>
              <a:off x="7966267" y="3706745"/>
              <a:ext cx="9316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/>
                <a:t>7,5-8,5 Kb</a:t>
              </a:r>
              <a:endParaRPr lang="en-US" sz="1400" b="1" dirty="0"/>
            </a:p>
          </p:txBody>
        </p:sp>
        <p:sp>
          <p:nvSpPr>
            <p:cNvPr id="15" name="Parentesi graffa chiusa 14"/>
            <p:cNvSpPr/>
            <p:nvPr/>
          </p:nvSpPr>
          <p:spPr>
            <a:xfrm rot="16200000">
              <a:off x="4481703" y="-525939"/>
              <a:ext cx="178440" cy="741484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3751953" y="2741561"/>
              <a:ext cx="17752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/>
                <a:t>ORF/Polyprotein</a:t>
              </a:r>
              <a:endParaRPr lang="en-US" b="1" dirty="0"/>
            </a:p>
          </p:txBody>
        </p:sp>
      </p:grpSp>
      <p:sp>
        <p:nvSpPr>
          <p:cNvPr id="17" name="Rettangolo 16"/>
          <p:cNvSpPr/>
          <p:nvPr/>
        </p:nvSpPr>
        <p:spPr>
          <a:xfrm>
            <a:off x="6522409" y="1774908"/>
            <a:ext cx="2496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Full genome </a:t>
            </a:r>
            <a:r>
              <a:rPr lang="it-IT" b="1" dirty="0"/>
              <a:t>sequence </a:t>
            </a:r>
            <a:r>
              <a:rPr lang="it-IT" b="1" dirty="0" smtClean="0"/>
              <a:t>of 8076 nucleotides</a:t>
            </a:r>
            <a:endParaRPr lang="it-IT" b="1" dirty="0"/>
          </a:p>
        </p:txBody>
      </p:sp>
      <p:cxnSp>
        <p:nvCxnSpPr>
          <p:cNvPr id="20" name="Straight Arrow Connector 8"/>
          <p:cNvCxnSpPr/>
          <p:nvPr/>
        </p:nvCxnSpPr>
        <p:spPr>
          <a:xfrm>
            <a:off x="2923310" y="2047587"/>
            <a:ext cx="68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220687" y="4296789"/>
            <a:ext cx="2296576" cy="10802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ct val="107000"/>
              </a:lnSpc>
              <a:spcAft>
                <a:spcPts val="0"/>
              </a:spcAft>
              <a:defRPr sz="2000" b="1"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55 </a:t>
            </a:r>
            <a:r>
              <a:rPr lang="it-IT" dirty="0" err="1" smtClean="0"/>
              <a:t>MAbs</a:t>
            </a:r>
            <a:endParaRPr lang="it-IT" dirty="0" smtClean="0"/>
          </a:p>
          <a:p>
            <a:r>
              <a:rPr lang="it-IT" dirty="0" smtClean="0"/>
              <a:t>22 </a:t>
            </a:r>
            <a:r>
              <a:rPr lang="it-IT" dirty="0" err="1" smtClean="0"/>
              <a:t>neutralizing</a:t>
            </a:r>
            <a:r>
              <a:rPr lang="it-IT" dirty="0"/>
              <a:t> </a:t>
            </a:r>
            <a:r>
              <a:rPr lang="it-IT" dirty="0" smtClean="0"/>
              <a:t>and 23 non </a:t>
            </a:r>
            <a:r>
              <a:rPr lang="it-IT" dirty="0" err="1" smtClean="0"/>
              <a:t>neutralizing</a:t>
            </a:r>
            <a:endParaRPr lang="en-US" dirty="0"/>
          </a:p>
        </p:txBody>
      </p:sp>
      <p:cxnSp>
        <p:nvCxnSpPr>
          <p:cNvPr id="22" name="Straight Arrow Connector 8"/>
          <p:cNvCxnSpPr/>
          <p:nvPr/>
        </p:nvCxnSpPr>
        <p:spPr>
          <a:xfrm>
            <a:off x="4438222" y="4841932"/>
            <a:ext cx="68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2216613" y="4652271"/>
            <a:ext cx="208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ANTIGENIC PROFILE</a:t>
            </a:r>
            <a:endParaRPr lang="en-US" b="1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-209550" y="591911"/>
            <a:ext cx="4286250" cy="735980"/>
          </a:xfrm>
        </p:spPr>
        <p:txBody>
          <a:bodyPr/>
          <a:lstStyle/>
          <a:p>
            <a:r>
              <a:rPr lang="it-IT" b="1" dirty="0" smtClean="0"/>
              <a:t>Materials and methods</a:t>
            </a:r>
            <a:endParaRPr lang="it-IT" b="1" dirty="0"/>
          </a:p>
        </p:txBody>
      </p:sp>
      <p:sp>
        <p:nvSpPr>
          <p:cNvPr id="26" name="Rectangle 11"/>
          <p:cNvSpPr/>
          <p:nvPr/>
        </p:nvSpPr>
        <p:spPr>
          <a:xfrm>
            <a:off x="3265310" y="1372728"/>
            <a:ext cx="3050500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it-IT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Miseq </a:t>
            </a:r>
            <a:r>
              <a:rPr lang="it-IT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Istrument (Illumina) </a:t>
            </a:r>
            <a:r>
              <a:rPr lang="it-IT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SeqMan Ngen 12.0 (DNASTAR)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it-IT" sz="20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8"/>
          <p:cNvCxnSpPr/>
          <p:nvPr/>
        </p:nvCxnSpPr>
        <p:spPr>
          <a:xfrm>
            <a:off x="5800305" y="2059041"/>
            <a:ext cx="68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16"/>
          <p:cNvSpPr/>
          <p:nvPr/>
        </p:nvSpPr>
        <p:spPr>
          <a:xfrm>
            <a:off x="112711" y="1851933"/>
            <a:ext cx="2995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PHYLOGENETIC ANALYSIS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8823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2" r="3125" b="58558"/>
          <a:stretch/>
        </p:blipFill>
        <p:spPr>
          <a:xfrm>
            <a:off x="696096" y="1284467"/>
            <a:ext cx="7682737" cy="343941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0" y="5064291"/>
            <a:ext cx="908684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b="1" dirty="0" smtClean="0"/>
              <a:t>Unique introduction in North Africa (all Libyan isolates share a common ancestor </a:t>
            </a:r>
            <a:r>
              <a:rPr lang="en-GB" b="1" baseline="-25000" dirty="0" smtClean="0"/>
              <a:t> </a:t>
            </a:r>
            <a:r>
              <a:rPr lang="en-GB" b="1" baseline="-25000" dirty="0"/>
              <a:t>͌</a:t>
            </a:r>
            <a:r>
              <a:rPr lang="en-GB" b="1" dirty="0" smtClean="0"/>
              <a:t> Jul 2013)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b="1" dirty="0" smtClean="0"/>
              <a:t>From Libya, unique introduction into Maghreb region (common ancestor beginning 2014)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b="1" dirty="0" smtClean="0"/>
              <a:t>Tunisian field viruses evolved on different branches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b="1" dirty="0" smtClean="0"/>
              <a:t>Two different introductions into Algeria</a:t>
            </a:r>
            <a:endParaRPr lang="en-GB" b="1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74830" y="538166"/>
            <a:ext cx="6113831" cy="735980"/>
          </a:xfrm>
        </p:spPr>
        <p:txBody>
          <a:bodyPr/>
          <a:lstStyle/>
          <a:p>
            <a:pPr algn="l"/>
            <a:r>
              <a:rPr lang="it-IT" b="1" dirty="0" err="1" smtClean="0"/>
              <a:t>Phylogenetic</a:t>
            </a:r>
            <a:r>
              <a:rPr lang="it-IT" b="1" dirty="0" smtClean="0"/>
              <a:t> </a:t>
            </a:r>
            <a:r>
              <a:rPr lang="it-IT" b="1" dirty="0" err="1" smtClean="0"/>
              <a:t>analysis</a:t>
            </a:r>
            <a:r>
              <a:rPr lang="it-IT" b="1" dirty="0" smtClean="0"/>
              <a:t> (VP1)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5244663" y="886215"/>
            <a:ext cx="3899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/>
              <a:t>Bayesian</a:t>
            </a:r>
            <a:r>
              <a:rPr lang="it-IT" b="1" dirty="0"/>
              <a:t> </a:t>
            </a:r>
            <a:r>
              <a:rPr lang="it-IT" b="1" dirty="0" err="1"/>
              <a:t>evolutionary</a:t>
            </a:r>
            <a:r>
              <a:rPr lang="it-IT" b="1" dirty="0"/>
              <a:t> </a:t>
            </a:r>
            <a:r>
              <a:rPr lang="it-IT" b="1" dirty="0" err="1"/>
              <a:t>analysis</a:t>
            </a:r>
            <a:r>
              <a:rPr lang="it-IT" b="1" dirty="0"/>
              <a:t> (BEAST)</a:t>
            </a:r>
          </a:p>
        </p:txBody>
      </p:sp>
      <p:sp>
        <p:nvSpPr>
          <p:cNvPr id="7" name="Ovale 6"/>
          <p:cNvSpPr>
            <a:spLocks noChangeAspect="1"/>
          </p:cNvSpPr>
          <p:nvPr/>
        </p:nvSpPr>
        <p:spPr>
          <a:xfrm>
            <a:off x="963184" y="4320678"/>
            <a:ext cx="253495" cy="253495"/>
          </a:xfrm>
          <a:prstGeom prst="ellipse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e 7"/>
          <p:cNvSpPr>
            <a:spLocks noChangeAspect="1"/>
          </p:cNvSpPr>
          <p:nvPr/>
        </p:nvSpPr>
        <p:spPr>
          <a:xfrm>
            <a:off x="2326693" y="2571713"/>
            <a:ext cx="253495" cy="253495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245333" y="1624879"/>
            <a:ext cx="12227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9900"/>
                </a:solidFill>
              </a:rPr>
              <a:t>LIBYA</a:t>
            </a:r>
          </a:p>
          <a:p>
            <a:r>
              <a:rPr lang="it-IT" b="1" dirty="0" smtClean="0">
                <a:solidFill>
                  <a:srgbClr val="00FF00"/>
                </a:solidFill>
              </a:rPr>
              <a:t>TUNISIA</a:t>
            </a:r>
          </a:p>
          <a:p>
            <a:r>
              <a:rPr lang="it-IT" b="1" dirty="0" smtClean="0">
                <a:solidFill>
                  <a:srgbClr val="0000FF"/>
                </a:solidFill>
              </a:rPr>
              <a:t>ALGERIA</a:t>
            </a:r>
          </a:p>
          <a:p>
            <a:r>
              <a:rPr lang="it-IT" b="1" dirty="0" smtClean="0">
                <a:solidFill>
                  <a:srgbClr val="FF33CC"/>
                </a:solidFill>
              </a:rPr>
              <a:t>MOROCCO</a:t>
            </a:r>
            <a:endParaRPr lang="it-IT" b="1" dirty="0">
              <a:solidFill>
                <a:srgbClr val="FF33CC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097536" y="476795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2015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36518" y="476795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2013</a:t>
            </a:r>
            <a:endParaRPr lang="it-IT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467027" y="473175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2014</a:t>
            </a:r>
            <a:endParaRPr lang="it-IT" b="1" dirty="0"/>
          </a:p>
        </p:txBody>
      </p:sp>
      <p:sp>
        <p:nvSpPr>
          <p:cNvPr id="14" name="Ovale 7"/>
          <p:cNvSpPr>
            <a:spLocks noChangeAspect="1"/>
          </p:cNvSpPr>
          <p:nvPr/>
        </p:nvSpPr>
        <p:spPr>
          <a:xfrm>
            <a:off x="2739071" y="2260903"/>
            <a:ext cx="180000" cy="180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e 7"/>
          <p:cNvSpPr>
            <a:spLocks noChangeAspect="1"/>
          </p:cNvSpPr>
          <p:nvPr/>
        </p:nvSpPr>
        <p:spPr>
          <a:xfrm>
            <a:off x="4347971" y="3692311"/>
            <a:ext cx="180000" cy="180000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96096" y="4750025"/>
            <a:ext cx="67719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03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8" r="8087" b="23641"/>
          <a:stretch/>
        </p:blipFill>
        <p:spPr>
          <a:xfrm>
            <a:off x="250239" y="1480560"/>
            <a:ext cx="4001670" cy="4504191"/>
          </a:xfrm>
          <a:prstGeom prst="rect">
            <a:avLst/>
          </a:prstGeom>
        </p:spPr>
      </p:pic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-709824" y="763582"/>
            <a:ext cx="6363915" cy="73598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Phylogenetic analysis (ORF</a:t>
            </a:r>
            <a:r>
              <a:rPr lang="it-IT" b="1" dirty="0"/>
              <a:t>) </a:t>
            </a:r>
            <a:r>
              <a:rPr lang="it-IT" sz="2200" b="1" dirty="0"/>
              <a:t>(BEAST)</a:t>
            </a:r>
            <a:br>
              <a:rPr lang="it-IT" sz="2200" b="1" dirty="0"/>
            </a:br>
            <a:endParaRPr lang="it-IT" sz="2200" b="1" dirty="0"/>
          </a:p>
        </p:txBody>
      </p:sp>
      <p:sp>
        <p:nvSpPr>
          <p:cNvPr id="5" name="Rectangle 2"/>
          <p:cNvSpPr/>
          <p:nvPr/>
        </p:nvSpPr>
        <p:spPr>
          <a:xfrm>
            <a:off x="453737" y="1424837"/>
            <a:ext cx="2183200" cy="2486500"/>
          </a:xfrm>
          <a:prstGeom prst="rect">
            <a:avLst/>
          </a:prstGeom>
          <a:solidFill>
            <a:srgbClr val="FF33CC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ctangle 3"/>
          <p:cNvSpPr/>
          <p:nvPr/>
        </p:nvSpPr>
        <p:spPr>
          <a:xfrm>
            <a:off x="445770" y="3986173"/>
            <a:ext cx="2093930" cy="915947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ctangle 4"/>
          <p:cNvSpPr/>
          <p:nvPr/>
        </p:nvSpPr>
        <p:spPr>
          <a:xfrm>
            <a:off x="857412" y="4976956"/>
            <a:ext cx="1682288" cy="420556"/>
          </a:xfrm>
          <a:prstGeom prst="rect">
            <a:avLst/>
          </a:prstGeom>
          <a:solidFill>
            <a:schemeClr val="accent4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ctangle 8"/>
          <p:cNvSpPr/>
          <p:nvPr/>
        </p:nvSpPr>
        <p:spPr>
          <a:xfrm>
            <a:off x="2042680" y="5433976"/>
            <a:ext cx="1803180" cy="270545"/>
          </a:xfrm>
          <a:prstGeom prst="rect">
            <a:avLst/>
          </a:prstGeom>
          <a:solidFill>
            <a:srgbClr val="92D05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4"/>
          <p:cNvSpPr txBox="1"/>
          <p:nvPr/>
        </p:nvSpPr>
        <p:spPr>
          <a:xfrm>
            <a:off x="2636937" y="1073330"/>
            <a:ext cx="4849765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b="1" dirty="0" smtClean="0"/>
              <a:t>The full genome analysis confirmed a common ancestor between Tunisian and Algeria 2014 isolates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b="1" dirty="0" smtClean="0"/>
              <a:t>The </a:t>
            </a:r>
            <a:r>
              <a:rPr lang="en-GB" b="1" dirty="0"/>
              <a:t>Morocco isolate </a:t>
            </a:r>
            <a:r>
              <a:rPr lang="en-GB" b="1" dirty="0" smtClean="0"/>
              <a:t>was confirmed to be </a:t>
            </a:r>
            <a:r>
              <a:rPr lang="en-GB" b="1" dirty="0"/>
              <a:t>closely related </a:t>
            </a:r>
            <a:r>
              <a:rPr lang="en-GB" b="1" dirty="0" smtClean="0"/>
              <a:t>to the second incursion in 2015  in Algeria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b="1" dirty="0" smtClean="0"/>
              <a:t>Tunisian field viruses clustered in three main branches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b="1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2856860" y="6100272"/>
            <a:ext cx="626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2015</a:t>
            </a:r>
            <a:endParaRPr lang="it-IT" b="1" dirty="0"/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4" t="1778" r="5511" b="3861"/>
          <a:stretch/>
        </p:blipFill>
        <p:spPr>
          <a:xfrm>
            <a:off x="7507140" y="999780"/>
            <a:ext cx="1608082" cy="3595687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12" name="Oval 29"/>
          <p:cNvSpPr>
            <a:spLocks noChangeAspect="1"/>
          </p:cNvSpPr>
          <p:nvPr/>
        </p:nvSpPr>
        <p:spPr>
          <a:xfrm>
            <a:off x="8214894" y="1553219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 37"/>
          <p:cNvSpPr>
            <a:spLocks noChangeAspect="1"/>
          </p:cNvSpPr>
          <p:nvPr/>
        </p:nvSpPr>
        <p:spPr>
          <a:xfrm>
            <a:off x="8420409" y="1489028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2" t="6406" r="3607" b="6250"/>
          <a:stretch/>
        </p:blipFill>
        <p:spPr>
          <a:xfrm>
            <a:off x="4494025" y="3239972"/>
            <a:ext cx="2858815" cy="2953407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15" name="Oval 38"/>
          <p:cNvSpPr>
            <a:spLocks noChangeAspect="1"/>
          </p:cNvSpPr>
          <p:nvPr/>
        </p:nvSpPr>
        <p:spPr>
          <a:xfrm>
            <a:off x="8638900" y="1424837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 39"/>
          <p:cNvSpPr>
            <a:spLocks noChangeAspect="1"/>
          </p:cNvSpPr>
          <p:nvPr/>
        </p:nvSpPr>
        <p:spPr>
          <a:xfrm>
            <a:off x="8643746" y="1598938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 41"/>
          <p:cNvSpPr>
            <a:spLocks noChangeAspect="1"/>
          </p:cNvSpPr>
          <p:nvPr/>
        </p:nvSpPr>
        <p:spPr>
          <a:xfrm>
            <a:off x="8790173" y="2013165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 42"/>
          <p:cNvSpPr>
            <a:spLocks noChangeAspect="1"/>
          </p:cNvSpPr>
          <p:nvPr/>
        </p:nvSpPr>
        <p:spPr>
          <a:xfrm>
            <a:off x="8664094" y="2407593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 43"/>
          <p:cNvSpPr>
            <a:spLocks noChangeAspect="1"/>
          </p:cNvSpPr>
          <p:nvPr/>
        </p:nvSpPr>
        <p:spPr>
          <a:xfrm>
            <a:off x="8163787" y="2471784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 44"/>
          <p:cNvSpPr>
            <a:spLocks noChangeAspect="1"/>
          </p:cNvSpPr>
          <p:nvPr/>
        </p:nvSpPr>
        <p:spPr>
          <a:xfrm>
            <a:off x="8615873" y="3010152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 45"/>
          <p:cNvSpPr>
            <a:spLocks noChangeAspect="1"/>
          </p:cNvSpPr>
          <p:nvPr/>
        </p:nvSpPr>
        <p:spPr>
          <a:xfrm>
            <a:off x="8330241" y="2273384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 46"/>
          <p:cNvSpPr>
            <a:spLocks noChangeAspect="1"/>
          </p:cNvSpPr>
          <p:nvPr/>
        </p:nvSpPr>
        <p:spPr>
          <a:xfrm>
            <a:off x="6551539" y="3473748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 47"/>
          <p:cNvSpPr>
            <a:spLocks noChangeAspect="1"/>
          </p:cNvSpPr>
          <p:nvPr/>
        </p:nvSpPr>
        <p:spPr>
          <a:xfrm>
            <a:off x="6042254" y="3480364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 48"/>
          <p:cNvSpPr>
            <a:spLocks noChangeAspect="1"/>
          </p:cNvSpPr>
          <p:nvPr/>
        </p:nvSpPr>
        <p:spPr>
          <a:xfrm>
            <a:off x="6318684" y="3767690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 51"/>
          <p:cNvSpPr>
            <a:spLocks noChangeAspect="1"/>
          </p:cNvSpPr>
          <p:nvPr/>
        </p:nvSpPr>
        <p:spPr>
          <a:xfrm>
            <a:off x="5928768" y="3590236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 52"/>
          <p:cNvSpPr>
            <a:spLocks noChangeAspect="1"/>
          </p:cNvSpPr>
          <p:nvPr/>
        </p:nvSpPr>
        <p:spPr>
          <a:xfrm>
            <a:off x="6583634" y="3654427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TextBox 53"/>
          <p:cNvSpPr txBox="1"/>
          <p:nvPr/>
        </p:nvSpPr>
        <p:spPr>
          <a:xfrm>
            <a:off x="5567487" y="4622749"/>
            <a:ext cx="100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ALGERIA</a:t>
            </a:r>
            <a:endParaRPr lang="it-IT" b="1" dirty="0"/>
          </a:p>
        </p:txBody>
      </p:sp>
      <p:sp>
        <p:nvSpPr>
          <p:cNvPr id="28" name="TextBox 55"/>
          <p:cNvSpPr txBox="1"/>
          <p:nvPr/>
        </p:nvSpPr>
        <p:spPr>
          <a:xfrm>
            <a:off x="7945703" y="3360835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TUNISIA</a:t>
            </a:r>
            <a:endParaRPr lang="it-IT" b="1" dirty="0"/>
          </a:p>
        </p:txBody>
      </p:sp>
      <p:sp>
        <p:nvSpPr>
          <p:cNvPr id="29" name="Oval 57"/>
          <p:cNvSpPr>
            <a:spLocks noChangeAspect="1"/>
          </p:cNvSpPr>
          <p:nvPr/>
        </p:nvSpPr>
        <p:spPr>
          <a:xfrm>
            <a:off x="5919243" y="3488782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 58"/>
          <p:cNvSpPr>
            <a:spLocks noChangeAspect="1"/>
          </p:cNvSpPr>
          <p:nvPr/>
        </p:nvSpPr>
        <p:spPr>
          <a:xfrm>
            <a:off x="6035211" y="3703499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 59"/>
          <p:cNvSpPr>
            <a:spLocks noChangeAspect="1"/>
          </p:cNvSpPr>
          <p:nvPr/>
        </p:nvSpPr>
        <p:spPr>
          <a:xfrm>
            <a:off x="6395493" y="3466411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 60"/>
          <p:cNvSpPr>
            <a:spLocks noChangeAspect="1"/>
          </p:cNvSpPr>
          <p:nvPr/>
        </p:nvSpPr>
        <p:spPr>
          <a:xfrm>
            <a:off x="5787811" y="3597456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 61"/>
          <p:cNvSpPr>
            <a:spLocks noChangeAspect="1"/>
          </p:cNvSpPr>
          <p:nvPr/>
        </p:nvSpPr>
        <p:spPr>
          <a:xfrm>
            <a:off x="5697809" y="4025902"/>
            <a:ext cx="64191" cy="64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 9"/>
          <p:cNvSpPr>
            <a:spLocks noChangeAspect="1"/>
          </p:cNvSpPr>
          <p:nvPr/>
        </p:nvSpPr>
        <p:spPr>
          <a:xfrm>
            <a:off x="5636150" y="3959855"/>
            <a:ext cx="188861" cy="186867"/>
          </a:xfrm>
          <a:prstGeom prst="ellipse">
            <a:avLst/>
          </a:prstGeom>
          <a:solidFill>
            <a:srgbClr val="92D05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 11"/>
          <p:cNvSpPr/>
          <p:nvPr/>
        </p:nvSpPr>
        <p:spPr>
          <a:xfrm rot="21184357">
            <a:off x="8326899" y="1270665"/>
            <a:ext cx="485894" cy="2052318"/>
          </a:xfrm>
          <a:prstGeom prst="ellipse">
            <a:avLst/>
          </a:prstGeom>
          <a:solidFill>
            <a:srgbClr val="FF33CC">
              <a:alpha val="23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 49"/>
          <p:cNvSpPr/>
          <p:nvPr/>
        </p:nvSpPr>
        <p:spPr>
          <a:xfrm rot="16200000">
            <a:off x="5974749" y="3152207"/>
            <a:ext cx="478170" cy="950014"/>
          </a:xfrm>
          <a:prstGeom prst="ellipse">
            <a:avLst/>
          </a:prstGeom>
          <a:solidFill>
            <a:srgbClr val="FF33CC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 13"/>
          <p:cNvSpPr/>
          <p:nvPr/>
        </p:nvSpPr>
        <p:spPr>
          <a:xfrm rot="20179318">
            <a:off x="8040453" y="1358509"/>
            <a:ext cx="850158" cy="311844"/>
          </a:xfrm>
          <a:prstGeom prst="ellipse">
            <a:avLst/>
          </a:prstGeom>
          <a:solidFill>
            <a:srgbClr val="FFC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 14"/>
          <p:cNvSpPr/>
          <p:nvPr/>
        </p:nvSpPr>
        <p:spPr>
          <a:xfrm rot="19558272">
            <a:off x="7928493" y="2121933"/>
            <a:ext cx="1160209" cy="331688"/>
          </a:xfrm>
          <a:prstGeom prst="ellipse">
            <a:avLst/>
          </a:prstGeom>
          <a:solidFill>
            <a:schemeClr val="accent1">
              <a:alpha val="2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CasellaDiTesto 40"/>
          <p:cNvSpPr txBox="1"/>
          <p:nvPr/>
        </p:nvSpPr>
        <p:spPr>
          <a:xfrm>
            <a:off x="857412" y="6082371"/>
            <a:ext cx="626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2014</a:t>
            </a:r>
            <a:endParaRPr lang="it-IT" b="1" dirty="0"/>
          </a:p>
        </p:txBody>
      </p:sp>
      <p:sp>
        <p:nvSpPr>
          <p:cNvPr id="42" name="Parentesi quadra aperta 41"/>
          <p:cNvSpPr/>
          <p:nvPr/>
        </p:nvSpPr>
        <p:spPr>
          <a:xfrm rot="16200000">
            <a:off x="3068479" y="5109837"/>
            <a:ext cx="45719" cy="1986866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Parentesi quadra aperta 42"/>
          <p:cNvSpPr/>
          <p:nvPr/>
        </p:nvSpPr>
        <p:spPr>
          <a:xfrm rot="16200000">
            <a:off x="1079680" y="5163156"/>
            <a:ext cx="45719" cy="1880279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Ovale 43"/>
          <p:cNvSpPr>
            <a:spLocks noChangeAspect="1"/>
          </p:cNvSpPr>
          <p:nvPr/>
        </p:nvSpPr>
        <p:spPr>
          <a:xfrm>
            <a:off x="585351" y="2988231"/>
            <a:ext cx="148292" cy="14947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e 44"/>
          <p:cNvSpPr>
            <a:spLocks noChangeAspect="1"/>
          </p:cNvSpPr>
          <p:nvPr/>
        </p:nvSpPr>
        <p:spPr>
          <a:xfrm>
            <a:off x="1857486" y="5606973"/>
            <a:ext cx="148292" cy="14947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e 43"/>
          <p:cNvSpPr>
            <a:spLocks noChangeAspect="1"/>
          </p:cNvSpPr>
          <p:nvPr/>
        </p:nvSpPr>
        <p:spPr>
          <a:xfrm>
            <a:off x="686392" y="4471041"/>
            <a:ext cx="148292" cy="14947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e 43"/>
          <p:cNvSpPr>
            <a:spLocks noChangeAspect="1"/>
          </p:cNvSpPr>
          <p:nvPr/>
        </p:nvSpPr>
        <p:spPr>
          <a:xfrm>
            <a:off x="885272" y="5112496"/>
            <a:ext cx="148292" cy="14947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0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1"/>
          <p:cNvSpPr>
            <a:spLocks noGrp="1"/>
          </p:cNvSpPr>
          <p:nvPr>
            <p:ph type="title"/>
          </p:nvPr>
        </p:nvSpPr>
        <p:spPr>
          <a:xfrm>
            <a:off x="-1718262" y="589306"/>
            <a:ext cx="7872761" cy="735980"/>
          </a:xfrm>
        </p:spPr>
        <p:txBody>
          <a:bodyPr/>
          <a:lstStyle/>
          <a:p>
            <a:r>
              <a:rPr lang="it-IT" b="1" dirty="0" smtClean="0"/>
              <a:t>Phylogenetic analysis (ORF)</a:t>
            </a:r>
            <a:endParaRPr lang="it-IT" b="1" dirty="0"/>
          </a:p>
        </p:txBody>
      </p:sp>
      <p:sp>
        <p:nvSpPr>
          <p:cNvPr id="83" name="Rettangolo 13"/>
          <p:cNvSpPr/>
          <p:nvPr/>
        </p:nvSpPr>
        <p:spPr>
          <a:xfrm>
            <a:off x="-27932" y="1226139"/>
            <a:ext cx="5179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Statistical parsimony </a:t>
            </a:r>
            <a:r>
              <a:rPr lang="en-US" dirty="0" smtClean="0"/>
              <a:t>analysis </a:t>
            </a:r>
            <a:r>
              <a:rPr lang="en-US" dirty="0"/>
              <a:t>as implemented by TCS </a:t>
            </a:r>
            <a:endParaRPr lang="it-IT" dirty="0"/>
          </a:p>
        </p:txBody>
      </p:sp>
      <p:grpSp>
        <p:nvGrpSpPr>
          <p:cNvPr id="107" name="Group 53"/>
          <p:cNvGrpSpPr/>
          <p:nvPr/>
        </p:nvGrpSpPr>
        <p:grpSpPr>
          <a:xfrm>
            <a:off x="21270" y="2458543"/>
            <a:ext cx="9024487" cy="2317698"/>
            <a:chOff x="112041" y="2702346"/>
            <a:chExt cx="9024487" cy="1924522"/>
          </a:xfrm>
        </p:grpSpPr>
        <p:pic>
          <p:nvPicPr>
            <p:cNvPr id="108" name="Picture 3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806" b="38194"/>
            <a:stretch/>
          </p:blipFill>
          <p:spPr>
            <a:xfrm>
              <a:off x="112041" y="2832206"/>
              <a:ext cx="8973312" cy="1794662"/>
            </a:xfrm>
            <a:prstGeom prst="rect">
              <a:avLst/>
            </a:prstGeom>
            <a:solidFill>
              <a:srgbClr val="FFC000"/>
            </a:solidFill>
            <a:ln w="9525">
              <a:noFill/>
            </a:ln>
          </p:spPr>
        </p:pic>
        <p:grpSp>
          <p:nvGrpSpPr>
            <p:cNvPr id="109" name="Group 52"/>
            <p:cNvGrpSpPr/>
            <p:nvPr/>
          </p:nvGrpSpPr>
          <p:grpSpPr>
            <a:xfrm>
              <a:off x="902580" y="2702346"/>
              <a:ext cx="8233948" cy="1490054"/>
              <a:chOff x="902580" y="2702346"/>
              <a:chExt cx="8233948" cy="1490054"/>
            </a:xfrm>
          </p:grpSpPr>
          <p:sp>
            <p:nvSpPr>
              <p:cNvPr id="131" name="Rettangolo 28"/>
              <p:cNvSpPr/>
              <p:nvPr/>
            </p:nvSpPr>
            <p:spPr>
              <a:xfrm>
                <a:off x="1951618" y="2936928"/>
                <a:ext cx="630302" cy="1916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900" b="1" dirty="0" smtClean="0">
                    <a:solidFill>
                      <a:srgbClr val="00B050"/>
                    </a:solidFill>
                  </a:rPr>
                  <a:t>07/05/14</a:t>
                </a:r>
                <a:endParaRPr lang="en-US" sz="9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1" name="Rettangolo 38"/>
              <p:cNvSpPr/>
              <p:nvPr/>
            </p:nvSpPr>
            <p:spPr>
              <a:xfrm>
                <a:off x="4820920" y="3042594"/>
                <a:ext cx="630302" cy="1916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900" b="1" dirty="0" smtClean="0">
                    <a:solidFill>
                      <a:srgbClr val="00B050"/>
                    </a:solidFill>
                  </a:rPr>
                  <a:t>09/06/14</a:t>
                </a:r>
                <a:endParaRPr lang="en-US" sz="900" b="1" dirty="0">
                  <a:solidFill>
                    <a:srgbClr val="00B050"/>
                  </a:solidFill>
                </a:endParaRPr>
              </a:p>
            </p:txBody>
          </p:sp>
          <p:grpSp>
            <p:nvGrpSpPr>
              <p:cNvPr id="113" name="Group 17"/>
              <p:cNvGrpSpPr/>
              <p:nvPr/>
            </p:nvGrpSpPr>
            <p:grpSpPr>
              <a:xfrm>
                <a:off x="902580" y="2702346"/>
                <a:ext cx="885404" cy="289068"/>
                <a:chOff x="1238093" y="1495088"/>
                <a:chExt cx="885404" cy="289068"/>
              </a:xfrm>
            </p:grpSpPr>
            <p:sp>
              <p:nvSpPr>
                <p:cNvPr id="128" name="CasellaDiTesto 6"/>
                <p:cNvSpPr txBox="1"/>
                <p:nvPr/>
              </p:nvSpPr>
              <p:spPr>
                <a:xfrm>
                  <a:off x="1238093" y="1495088"/>
                  <a:ext cx="184731" cy="23000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endParaRPr lang="en-US" sz="1200" b="1" dirty="0">
                    <a:solidFill>
                      <a:srgbClr val="339933"/>
                    </a:solidFill>
                  </a:endParaRPr>
                </a:p>
              </p:txBody>
            </p:sp>
            <p:sp>
              <p:nvSpPr>
                <p:cNvPr id="129" name="Rettangolo 33"/>
                <p:cNvSpPr/>
                <p:nvPr/>
              </p:nvSpPr>
              <p:spPr>
                <a:xfrm>
                  <a:off x="1493196" y="1592482"/>
                  <a:ext cx="630301" cy="19167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it-IT" sz="900" b="1" dirty="0" smtClean="0">
                      <a:solidFill>
                        <a:srgbClr val="00B050"/>
                      </a:solidFill>
                    </a:rPr>
                    <a:t>26/04/14</a:t>
                  </a:r>
                  <a:endParaRPr lang="en-US" sz="900" b="1" dirty="0">
                    <a:solidFill>
                      <a:srgbClr val="00B050"/>
                    </a:solidFill>
                  </a:endParaRPr>
                </a:p>
              </p:txBody>
            </p:sp>
          </p:grpSp>
          <p:sp>
            <p:nvSpPr>
              <p:cNvPr id="114" name="Rettangolo 37"/>
              <p:cNvSpPr/>
              <p:nvPr/>
            </p:nvSpPr>
            <p:spPr>
              <a:xfrm>
                <a:off x="8506226" y="3272012"/>
                <a:ext cx="630302" cy="1916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900" b="1" dirty="0" smtClean="0">
                    <a:solidFill>
                      <a:srgbClr val="00B050"/>
                    </a:solidFill>
                  </a:rPr>
                  <a:t>15/09/14</a:t>
                </a:r>
                <a:endParaRPr lang="en-US" sz="9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7" name="Rettangolo 31"/>
              <p:cNvSpPr/>
              <p:nvPr/>
            </p:nvSpPr>
            <p:spPr>
              <a:xfrm>
                <a:off x="3330247" y="3243253"/>
                <a:ext cx="1197713" cy="1916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900" b="1" dirty="0" smtClean="0">
                    <a:solidFill>
                      <a:srgbClr val="00B050"/>
                    </a:solidFill>
                  </a:rPr>
                  <a:t>01/06/14</a:t>
                </a:r>
                <a:endParaRPr lang="en-US" sz="9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3" name="Rettangolo 29"/>
              <p:cNvSpPr/>
              <p:nvPr/>
            </p:nvSpPr>
            <p:spPr>
              <a:xfrm>
                <a:off x="2649986" y="3724412"/>
                <a:ext cx="680262" cy="1916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900" b="1" dirty="0" smtClean="0">
                    <a:solidFill>
                      <a:srgbClr val="00B050"/>
                    </a:solidFill>
                  </a:rPr>
                  <a:t>14/05/14</a:t>
                </a:r>
                <a:endParaRPr lang="en-US" sz="9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4" name="Rettangolo 34"/>
              <p:cNvSpPr/>
              <p:nvPr/>
            </p:nvSpPr>
            <p:spPr>
              <a:xfrm>
                <a:off x="8222112" y="3868174"/>
                <a:ext cx="630302" cy="1916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900" b="1" dirty="0" smtClean="0">
                    <a:solidFill>
                      <a:srgbClr val="00B050"/>
                    </a:solidFill>
                  </a:rPr>
                  <a:t>05/09/14</a:t>
                </a:r>
                <a:endParaRPr lang="en-US" sz="9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5" name="Rettangolo 40"/>
              <p:cNvSpPr/>
              <p:nvPr/>
            </p:nvSpPr>
            <p:spPr>
              <a:xfrm>
                <a:off x="6386930" y="3351580"/>
                <a:ext cx="630302" cy="1916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900" b="1" dirty="0" smtClean="0">
                    <a:solidFill>
                      <a:srgbClr val="00B050"/>
                    </a:solidFill>
                  </a:rPr>
                  <a:t>14/07/14</a:t>
                </a:r>
                <a:endParaRPr lang="en-US" sz="9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6" name="Rettangolo 36"/>
              <p:cNvSpPr/>
              <p:nvPr/>
            </p:nvSpPr>
            <p:spPr>
              <a:xfrm>
                <a:off x="3079601" y="3602109"/>
                <a:ext cx="640370" cy="1916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900" b="1" dirty="0" smtClean="0">
                    <a:solidFill>
                      <a:srgbClr val="00B050"/>
                    </a:solidFill>
                  </a:rPr>
                  <a:t>28/05/14</a:t>
                </a:r>
                <a:endParaRPr lang="en-US" sz="9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7" name="Rettangolo 29"/>
              <p:cNvSpPr/>
              <p:nvPr/>
            </p:nvSpPr>
            <p:spPr>
              <a:xfrm>
                <a:off x="5238127" y="4000727"/>
                <a:ext cx="997295" cy="1916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sz="900" b="1" dirty="0" smtClean="0">
                    <a:solidFill>
                      <a:srgbClr val="3366FF"/>
                    </a:solidFill>
                  </a:rPr>
                  <a:t> 29/07/14</a:t>
                </a:r>
                <a:endParaRPr lang="en-US" sz="900" b="1" dirty="0">
                  <a:solidFill>
                    <a:srgbClr val="3366FF"/>
                  </a:solidFill>
                </a:endParaRPr>
              </a:p>
            </p:txBody>
          </p:sp>
        </p:grpSp>
      </p:grpSp>
      <p:sp>
        <p:nvSpPr>
          <p:cNvPr id="132" name="Rettangolo 39"/>
          <p:cNvSpPr/>
          <p:nvPr/>
        </p:nvSpPr>
        <p:spPr>
          <a:xfrm>
            <a:off x="4324313" y="3417173"/>
            <a:ext cx="63030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900" b="1" dirty="0" smtClean="0">
                <a:solidFill>
                  <a:srgbClr val="00B050"/>
                </a:solidFill>
              </a:rPr>
              <a:t>07/07/14</a:t>
            </a:r>
            <a:endParaRPr lang="en-US" sz="900" b="1" dirty="0">
              <a:solidFill>
                <a:srgbClr val="00B050"/>
              </a:solidFill>
            </a:endParaRPr>
          </a:p>
        </p:txBody>
      </p:sp>
      <p:sp>
        <p:nvSpPr>
          <p:cNvPr id="142" name="Rettangolo 29"/>
          <p:cNvSpPr/>
          <p:nvPr/>
        </p:nvSpPr>
        <p:spPr>
          <a:xfrm>
            <a:off x="3293473" y="4159851"/>
            <a:ext cx="18402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900" b="1" dirty="0" smtClean="0">
                <a:solidFill>
                  <a:srgbClr val="3366FF"/>
                </a:solidFill>
              </a:rPr>
              <a:t>29/07/14</a:t>
            </a:r>
            <a:endParaRPr lang="en-US" sz="900" b="1" dirty="0">
              <a:solidFill>
                <a:srgbClr val="3366FF"/>
              </a:solidFill>
            </a:endParaRPr>
          </a:p>
        </p:txBody>
      </p:sp>
      <p:sp>
        <p:nvSpPr>
          <p:cNvPr id="143" name="Rettangolo 29"/>
          <p:cNvSpPr/>
          <p:nvPr/>
        </p:nvSpPr>
        <p:spPr>
          <a:xfrm>
            <a:off x="6774752" y="4300812"/>
            <a:ext cx="18402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900" b="1" dirty="0" smtClean="0">
                <a:solidFill>
                  <a:srgbClr val="3366FF"/>
                </a:solidFill>
              </a:rPr>
              <a:t> 20/09/14</a:t>
            </a:r>
            <a:endParaRPr lang="en-US" sz="900" b="1" dirty="0">
              <a:solidFill>
                <a:srgbClr val="3366FF"/>
              </a:solidFill>
            </a:endParaRPr>
          </a:p>
        </p:txBody>
      </p:sp>
      <p:sp>
        <p:nvSpPr>
          <p:cNvPr id="156" name="TextBox 83"/>
          <p:cNvSpPr txBox="1"/>
          <p:nvPr/>
        </p:nvSpPr>
        <p:spPr>
          <a:xfrm>
            <a:off x="7251328" y="1908128"/>
            <a:ext cx="1168140" cy="523220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it-IT" dirty="0"/>
              <a:t>Neutralizing  </a:t>
            </a:r>
          </a:p>
          <a:p>
            <a:r>
              <a:rPr lang="it-IT" dirty="0"/>
              <a:t>Site 4</a:t>
            </a:r>
          </a:p>
        </p:txBody>
      </p:sp>
      <p:cxnSp>
        <p:nvCxnSpPr>
          <p:cNvPr id="157" name="Straight Arrow Connector 84"/>
          <p:cNvCxnSpPr/>
          <p:nvPr/>
        </p:nvCxnSpPr>
        <p:spPr>
          <a:xfrm flipH="1">
            <a:off x="7247645" y="2431348"/>
            <a:ext cx="442786" cy="494147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85"/>
          <p:cNvCxnSpPr/>
          <p:nvPr/>
        </p:nvCxnSpPr>
        <p:spPr>
          <a:xfrm>
            <a:off x="8115323" y="2443814"/>
            <a:ext cx="308910" cy="504495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95"/>
          <p:cNvCxnSpPr/>
          <p:nvPr/>
        </p:nvCxnSpPr>
        <p:spPr>
          <a:xfrm flipH="1">
            <a:off x="5471378" y="2473597"/>
            <a:ext cx="13672" cy="77344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96"/>
          <p:cNvSpPr txBox="1"/>
          <p:nvPr/>
        </p:nvSpPr>
        <p:spPr>
          <a:xfrm>
            <a:off x="5016664" y="1908128"/>
            <a:ext cx="1168140" cy="523220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it-IT" dirty="0"/>
              <a:t>Neutralizing  </a:t>
            </a:r>
          </a:p>
          <a:p>
            <a:r>
              <a:rPr lang="it-IT" dirty="0"/>
              <a:t>Site 1</a:t>
            </a:r>
          </a:p>
        </p:txBody>
      </p:sp>
      <p:cxnSp>
        <p:nvCxnSpPr>
          <p:cNvPr id="171" name="Straight Arrow Connector 110"/>
          <p:cNvCxnSpPr>
            <a:stCxn id="128" idx="0"/>
          </p:cNvCxnSpPr>
          <p:nvPr/>
        </p:nvCxnSpPr>
        <p:spPr>
          <a:xfrm>
            <a:off x="904175" y="2458543"/>
            <a:ext cx="18095" cy="635428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11"/>
          <p:cNvSpPr txBox="1"/>
          <p:nvPr/>
        </p:nvSpPr>
        <p:spPr>
          <a:xfrm>
            <a:off x="455331" y="1908128"/>
            <a:ext cx="1168140" cy="523220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sz="1400" b="1" dirty="0" smtClean="0"/>
              <a:t>Neutralizing  </a:t>
            </a:r>
          </a:p>
          <a:p>
            <a:pPr algn="ctr"/>
            <a:r>
              <a:rPr lang="it-IT" sz="1400" b="1" dirty="0" smtClean="0"/>
              <a:t>Site 1</a:t>
            </a:r>
            <a:endParaRPr lang="it-IT" sz="1400" b="1" dirty="0"/>
          </a:p>
        </p:txBody>
      </p:sp>
      <p:sp>
        <p:nvSpPr>
          <p:cNvPr id="176" name="Stella a 5 punte 60"/>
          <p:cNvSpPr>
            <a:spLocks noChangeAspect="1"/>
          </p:cNvSpPr>
          <p:nvPr/>
        </p:nvSpPr>
        <p:spPr>
          <a:xfrm>
            <a:off x="7690431" y="3828353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2" name="Picture 1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551" y="4106477"/>
            <a:ext cx="128027" cy="134124"/>
          </a:xfrm>
          <a:prstGeom prst="rect">
            <a:avLst/>
          </a:prstGeom>
        </p:spPr>
      </p:pic>
      <p:pic>
        <p:nvPicPr>
          <p:cNvPr id="183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096" y="4011594"/>
            <a:ext cx="128027" cy="134124"/>
          </a:xfrm>
          <a:prstGeom prst="rect">
            <a:avLst/>
          </a:prstGeom>
        </p:spPr>
      </p:pic>
      <p:pic>
        <p:nvPicPr>
          <p:cNvPr id="184" name="Picture 1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904" y="4120766"/>
            <a:ext cx="128027" cy="134124"/>
          </a:xfrm>
          <a:prstGeom prst="rect">
            <a:avLst/>
          </a:prstGeom>
        </p:spPr>
      </p:pic>
      <p:sp>
        <p:nvSpPr>
          <p:cNvPr id="193" name="CasellaDiTesto 192"/>
          <p:cNvSpPr txBox="1"/>
          <p:nvPr/>
        </p:nvSpPr>
        <p:spPr>
          <a:xfrm>
            <a:off x="1101094" y="4993056"/>
            <a:ext cx="2469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00B050"/>
                </a:solidFill>
              </a:rPr>
              <a:t>Tunisia </a:t>
            </a:r>
            <a:r>
              <a:rPr lang="it-IT" sz="2000" dirty="0" err="1" smtClean="0">
                <a:solidFill>
                  <a:srgbClr val="00B050"/>
                </a:solidFill>
              </a:rPr>
              <a:t>isolates</a:t>
            </a:r>
            <a:r>
              <a:rPr lang="it-IT" sz="2000" dirty="0" smtClean="0">
                <a:solidFill>
                  <a:srgbClr val="00B050"/>
                </a:solidFill>
              </a:rPr>
              <a:t> 2014</a:t>
            </a:r>
          </a:p>
          <a:p>
            <a:r>
              <a:rPr lang="it-IT" sz="2000" dirty="0" err="1" smtClean="0">
                <a:solidFill>
                  <a:srgbClr val="0000FF"/>
                </a:solidFill>
              </a:rPr>
              <a:t>Algerian</a:t>
            </a:r>
            <a:r>
              <a:rPr lang="it-IT" sz="2000" dirty="0" smtClean="0"/>
              <a:t> </a:t>
            </a:r>
            <a:r>
              <a:rPr lang="it-IT" sz="2000" dirty="0" err="1">
                <a:solidFill>
                  <a:srgbClr val="0000FF"/>
                </a:solidFill>
              </a:rPr>
              <a:t>isolates</a:t>
            </a:r>
            <a:r>
              <a:rPr lang="it-IT" sz="2000" dirty="0">
                <a:solidFill>
                  <a:srgbClr val="0000FF"/>
                </a:solidFill>
              </a:rPr>
              <a:t> 2014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4" name="Ovale 193"/>
          <p:cNvSpPr>
            <a:spLocks noChangeAspect="1"/>
          </p:cNvSpPr>
          <p:nvPr/>
        </p:nvSpPr>
        <p:spPr>
          <a:xfrm>
            <a:off x="339617" y="3513015"/>
            <a:ext cx="100584" cy="10058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CasellaDiTesto 194"/>
          <p:cNvSpPr txBox="1"/>
          <p:nvPr/>
        </p:nvSpPr>
        <p:spPr>
          <a:xfrm>
            <a:off x="951695" y="5882639"/>
            <a:ext cx="715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High </a:t>
            </a:r>
            <a:r>
              <a:rPr lang="it-IT" b="1" dirty="0" err="1" smtClean="0"/>
              <a:t>number</a:t>
            </a:r>
            <a:r>
              <a:rPr lang="it-IT" b="1" dirty="0" smtClean="0"/>
              <a:t> of nucleotide </a:t>
            </a:r>
            <a:r>
              <a:rPr lang="it-IT" b="1" dirty="0" err="1" smtClean="0"/>
              <a:t>substitutions</a:t>
            </a:r>
            <a:r>
              <a:rPr lang="it-IT" b="1" dirty="0" smtClean="0"/>
              <a:t> </a:t>
            </a:r>
            <a:r>
              <a:rPr lang="it-IT" b="1" dirty="0" err="1" smtClean="0"/>
              <a:t>between</a:t>
            </a:r>
            <a:r>
              <a:rPr lang="it-IT" b="1" dirty="0" smtClean="0"/>
              <a:t> and </a:t>
            </a:r>
            <a:r>
              <a:rPr lang="it-IT" b="1" dirty="0" err="1" smtClean="0"/>
              <a:t>within</a:t>
            </a:r>
            <a:r>
              <a:rPr lang="it-IT" b="1" dirty="0" smtClean="0"/>
              <a:t> clusters</a:t>
            </a:r>
            <a:endParaRPr lang="en-US" b="1" dirty="0"/>
          </a:p>
        </p:txBody>
      </p:sp>
      <p:pic>
        <p:nvPicPr>
          <p:cNvPr id="94" name="Picture 1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393" y="3977350"/>
            <a:ext cx="128027" cy="134124"/>
          </a:xfrm>
          <a:prstGeom prst="rect">
            <a:avLst/>
          </a:prstGeom>
        </p:spPr>
      </p:pic>
      <p:pic>
        <p:nvPicPr>
          <p:cNvPr id="95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037" y="3229053"/>
            <a:ext cx="128027" cy="134124"/>
          </a:xfrm>
          <a:prstGeom prst="rect">
            <a:avLst/>
          </a:prstGeom>
        </p:spPr>
      </p:pic>
      <p:pic>
        <p:nvPicPr>
          <p:cNvPr id="96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725" y="3824666"/>
            <a:ext cx="128027" cy="134124"/>
          </a:xfrm>
          <a:prstGeom prst="rect">
            <a:avLst/>
          </a:prstGeom>
        </p:spPr>
      </p:pic>
      <p:pic>
        <p:nvPicPr>
          <p:cNvPr id="97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766" y="3124083"/>
            <a:ext cx="128027" cy="134124"/>
          </a:xfrm>
          <a:prstGeom prst="rect">
            <a:avLst/>
          </a:prstGeom>
        </p:spPr>
      </p:pic>
      <p:pic>
        <p:nvPicPr>
          <p:cNvPr id="98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147" y="2973158"/>
            <a:ext cx="128027" cy="134124"/>
          </a:xfrm>
          <a:prstGeom prst="rect">
            <a:avLst/>
          </a:prstGeom>
        </p:spPr>
      </p:pic>
      <p:pic>
        <p:nvPicPr>
          <p:cNvPr id="99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9244" y="3136191"/>
            <a:ext cx="128027" cy="134124"/>
          </a:xfrm>
          <a:prstGeom prst="rect">
            <a:avLst/>
          </a:prstGeom>
        </p:spPr>
      </p:pic>
      <p:pic>
        <p:nvPicPr>
          <p:cNvPr id="100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264" y="3391996"/>
            <a:ext cx="128027" cy="13412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4233" y="2968304"/>
            <a:ext cx="128027" cy="134124"/>
          </a:xfrm>
          <a:prstGeom prst="rect">
            <a:avLst/>
          </a:prstGeom>
        </p:spPr>
      </p:pic>
      <p:grpSp>
        <p:nvGrpSpPr>
          <p:cNvPr id="2" name="Gruppo 1"/>
          <p:cNvGrpSpPr/>
          <p:nvPr/>
        </p:nvGrpSpPr>
        <p:grpSpPr>
          <a:xfrm>
            <a:off x="4097839" y="5139707"/>
            <a:ext cx="4899675" cy="651005"/>
            <a:chOff x="187371" y="5185118"/>
            <a:chExt cx="4899675" cy="651005"/>
          </a:xfrm>
        </p:grpSpPr>
        <p:sp>
          <p:nvSpPr>
            <p:cNvPr id="134" name="Stella a 5 punte 55"/>
            <p:cNvSpPr>
              <a:spLocks noChangeAspect="1"/>
            </p:cNvSpPr>
            <p:nvPr/>
          </p:nvSpPr>
          <p:spPr>
            <a:xfrm>
              <a:off x="207925" y="5528038"/>
              <a:ext cx="144000" cy="144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TextBox 57"/>
            <p:cNvSpPr txBox="1"/>
            <p:nvPr/>
          </p:nvSpPr>
          <p:spPr>
            <a:xfrm>
              <a:off x="334666" y="5461385"/>
              <a:ext cx="29922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</a:rPr>
                <a:t>Nonsynounymous substitutions on SP</a:t>
              </a:r>
              <a:endParaRPr lang="it-IT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36" name="TextBox 58"/>
            <p:cNvSpPr txBox="1"/>
            <p:nvPr/>
          </p:nvSpPr>
          <p:spPr>
            <a:xfrm>
              <a:off x="341804" y="5202844"/>
              <a:ext cx="31109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err="1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Nonsynounymous</a:t>
              </a:r>
              <a:r>
                <a:rPr lang="it-IT" sz="1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substitutions on NSP</a:t>
              </a:r>
              <a:endParaRPr lang="it-IT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7" name="Right Bracket 59"/>
            <p:cNvSpPr/>
            <p:nvPr/>
          </p:nvSpPr>
          <p:spPr>
            <a:xfrm>
              <a:off x="3346962" y="5185118"/>
              <a:ext cx="45719" cy="651005"/>
            </a:xfrm>
            <a:prstGeom prst="rightBracket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8" name="TextBox 60"/>
            <p:cNvSpPr txBox="1"/>
            <p:nvPr/>
          </p:nvSpPr>
          <p:spPr>
            <a:xfrm>
              <a:off x="3369020" y="5204205"/>
              <a:ext cx="1718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 smtClean="0"/>
                <a:t>a total of 48</a:t>
              </a:r>
            </a:p>
            <a:p>
              <a:r>
                <a:rPr lang="it-IT" sz="1600" b="1" dirty="0" smtClean="0"/>
                <a:t>in </a:t>
              </a:r>
              <a:r>
                <a:rPr lang="it-IT" sz="1600" b="1" dirty="0" err="1" smtClean="0"/>
                <a:t>twelve</a:t>
              </a:r>
              <a:r>
                <a:rPr lang="it-IT" sz="1600" b="1" dirty="0" smtClean="0"/>
                <a:t> </a:t>
              </a:r>
              <a:r>
                <a:rPr lang="it-IT" sz="1600" b="1" dirty="0" err="1" smtClean="0"/>
                <a:t>isolates</a:t>
              </a:r>
              <a:endParaRPr lang="it-IT" sz="1600" b="1" dirty="0"/>
            </a:p>
          </p:txBody>
        </p:sp>
        <p:sp>
          <p:nvSpPr>
            <p:cNvPr id="103" name="Stella a 5 punte 60"/>
            <p:cNvSpPr>
              <a:spLocks noChangeAspect="1"/>
            </p:cNvSpPr>
            <p:nvPr/>
          </p:nvSpPr>
          <p:spPr>
            <a:xfrm>
              <a:off x="187371" y="5288548"/>
              <a:ext cx="180000" cy="180000"/>
            </a:xfrm>
            <a:prstGeom prst="star5">
              <a:avLst/>
            </a:prstGeom>
            <a:solidFill>
              <a:srgbClr val="FFC000"/>
            </a:solidFill>
            <a:ln w="9525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4" name="Stella a 5 punte 60"/>
          <p:cNvSpPr>
            <a:spLocks noChangeAspect="1"/>
          </p:cNvSpPr>
          <p:nvPr/>
        </p:nvSpPr>
        <p:spPr>
          <a:xfrm>
            <a:off x="7711697" y="2966586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Stella a 5 punte 60"/>
          <p:cNvSpPr>
            <a:spLocks noChangeAspect="1"/>
          </p:cNvSpPr>
          <p:nvPr/>
        </p:nvSpPr>
        <p:spPr>
          <a:xfrm>
            <a:off x="5577852" y="2948309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Stella a 5 punte 60"/>
          <p:cNvSpPr>
            <a:spLocks noChangeAspect="1"/>
          </p:cNvSpPr>
          <p:nvPr/>
        </p:nvSpPr>
        <p:spPr>
          <a:xfrm>
            <a:off x="4939598" y="3778763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Stella a 5 punte 60"/>
          <p:cNvSpPr>
            <a:spLocks noChangeAspect="1"/>
          </p:cNvSpPr>
          <p:nvPr/>
        </p:nvSpPr>
        <p:spPr>
          <a:xfrm>
            <a:off x="5184381" y="4150790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Stella a 5 punte 60"/>
          <p:cNvSpPr>
            <a:spLocks noChangeAspect="1"/>
          </p:cNvSpPr>
          <p:nvPr/>
        </p:nvSpPr>
        <p:spPr>
          <a:xfrm>
            <a:off x="5613407" y="4478854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Stella a 5 punte 60"/>
          <p:cNvSpPr>
            <a:spLocks noChangeAspect="1"/>
          </p:cNvSpPr>
          <p:nvPr/>
        </p:nvSpPr>
        <p:spPr>
          <a:xfrm>
            <a:off x="5383033" y="4471759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Stella a 5 punte 60"/>
          <p:cNvSpPr>
            <a:spLocks noChangeAspect="1"/>
          </p:cNvSpPr>
          <p:nvPr/>
        </p:nvSpPr>
        <p:spPr>
          <a:xfrm>
            <a:off x="5142034" y="4475302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Stella a 5 punte 60"/>
          <p:cNvSpPr>
            <a:spLocks noChangeAspect="1"/>
          </p:cNvSpPr>
          <p:nvPr/>
        </p:nvSpPr>
        <p:spPr>
          <a:xfrm>
            <a:off x="3672913" y="4462271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Stella a 5 punte 60"/>
          <p:cNvSpPr>
            <a:spLocks noChangeAspect="1"/>
          </p:cNvSpPr>
          <p:nvPr/>
        </p:nvSpPr>
        <p:spPr>
          <a:xfrm>
            <a:off x="3094764" y="4459570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Stella a 5 punte 60"/>
          <p:cNvSpPr>
            <a:spLocks noChangeAspect="1"/>
          </p:cNvSpPr>
          <p:nvPr/>
        </p:nvSpPr>
        <p:spPr>
          <a:xfrm>
            <a:off x="2499791" y="4352397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Stella a 5 punte 60"/>
          <p:cNvSpPr>
            <a:spLocks noChangeAspect="1"/>
          </p:cNvSpPr>
          <p:nvPr/>
        </p:nvSpPr>
        <p:spPr>
          <a:xfrm>
            <a:off x="2331865" y="4132601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Stella a 5 punte 60"/>
          <p:cNvSpPr>
            <a:spLocks noChangeAspect="1"/>
          </p:cNvSpPr>
          <p:nvPr/>
        </p:nvSpPr>
        <p:spPr>
          <a:xfrm>
            <a:off x="2090262" y="4124538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Stella a 5 punte 60"/>
          <p:cNvSpPr>
            <a:spLocks noChangeAspect="1"/>
          </p:cNvSpPr>
          <p:nvPr/>
        </p:nvSpPr>
        <p:spPr>
          <a:xfrm>
            <a:off x="680070" y="2768184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Stella a 5 punte 60"/>
          <p:cNvSpPr>
            <a:spLocks noChangeAspect="1"/>
          </p:cNvSpPr>
          <p:nvPr/>
        </p:nvSpPr>
        <p:spPr>
          <a:xfrm>
            <a:off x="1109010" y="2748725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Stella a 5 punte 60"/>
          <p:cNvSpPr>
            <a:spLocks noChangeAspect="1"/>
          </p:cNvSpPr>
          <p:nvPr/>
        </p:nvSpPr>
        <p:spPr>
          <a:xfrm>
            <a:off x="1112555" y="2928020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Stella a 5 punte 60"/>
          <p:cNvSpPr>
            <a:spLocks noChangeAspect="1"/>
          </p:cNvSpPr>
          <p:nvPr/>
        </p:nvSpPr>
        <p:spPr>
          <a:xfrm>
            <a:off x="1296854" y="2922593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Stella a 5 punte 60"/>
          <p:cNvSpPr>
            <a:spLocks noChangeAspect="1"/>
          </p:cNvSpPr>
          <p:nvPr/>
        </p:nvSpPr>
        <p:spPr>
          <a:xfrm>
            <a:off x="1920924" y="2911491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Stella a 5 punte 60"/>
          <p:cNvSpPr>
            <a:spLocks noChangeAspect="1"/>
          </p:cNvSpPr>
          <p:nvPr/>
        </p:nvSpPr>
        <p:spPr>
          <a:xfrm>
            <a:off x="2308302" y="2905219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Stella a 5 punte 60"/>
          <p:cNvSpPr>
            <a:spLocks noChangeAspect="1"/>
          </p:cNvSpPr>
          <p:nvPr/>
        </p:nvSpPr>
        <p:spPr>
          <a:xfrm>
            <a:off x="1095624" y="3127545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" name="Stella a 5 punte 60"/>
          <p:cNvSpPr>
            <a:spLocks noChangeAspect="1"/>
          </p:cNvSpPr>
          <p:nvPr/>
        </p:nvSpPr>
        <p:spPr>
          <a:xfrm>
            <a:off x="861590" y="3390426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" name="Stella a 5 punte 60"/>
          <p:cNvSpPr>
            <a:spLocks noChangeAspect="1"/>
          </p:cNvSpPr>
          <p:nvPr/>
        </p:nvSpPr>
        <p:spPr>
          <a:xfrm>
            <a:off x="1628374" y="3110145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Stella a 5 punte 60"/>
          <p:cNvSpPr>
            <a:spLocks noChangeAspect="1"/>
          </p:cNvSpPr>
          <p:nvPr/>
        </p:nvSpPr>
        <p:spPr>
          <a:xfrm>
            <a:off x="1620247" y="3338535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Stella a 5 punte 60"/>
          <p:cNvSpPr>
            <a:spLocks noChangeAspect="1"/>
          </p:cNvSpPr>
          <p:nvPr/>
        </p:nvSpPr>
        <p:spPr>
          <a:xfrm>
            <a:off x="1913829" y="3063891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Stella a 5 punte 60"/>
          <p:cNvSpPr>
            <a:spLocks noChangeAspect="1"/>
          </p:cNvSpPr>
          <p:nvPr/>
        </p:nvSpPr>
        <p:spPr>
          <a:xfrm>
            <a:off x="1913829" y="3361426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Stella a 5 punte 60"/>
          <p:cNvSpPr>
            <a:spLocks noChangeAspect="1"/>
          </p:cNvSpPr>
          <p:nvPr/>
        </p:nvSpPr>
        <p:spPr>
          <a:xfrm>
            <a:off x="2549706" y="3544710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1" name="Picture 1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318" y="3991521"/>
            <a:ext cx="128027" cy="134124"/>
          </a:xfrm>
          <a:prstGeom prst="rect">
            <a:avLst/>
          </a:prstGeom>
        </p:spPr>
      </p:pic>
      <p:sp>
        <p:nvSpPr>
          <p:cNvPr id="81" name="Stella a 5 punte 60"/>
          <p:cNvSpPr>
            <a:spLocks noChangeAspect="1"/>
          </p:cNvSpPr>
          <p:nvPr/>
        </p:nvSpPr>
        <p:spPr>
          <a:xfrm>
            <a:off x="3106538" y="3249654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Stella a 5 punte 60"/>
          <p:cNvSpPr>
            <a:spLocks noChangeAspect="1"/>
          </p:cNvSpPr>
          <p:nvPr/>
        </p:nvSpPr>
        <p:spPr>
          <a:xfrm>
            <a:off x="2584790" y="3840553"/>
            <a:ext cx="108000" cy="108000"/>
          </a:xfrm>
          <a:prstGeom prst="star5">
            <a:avLst/>
          </a:prstGeom>
          <a:solidFill>
            <a:srgbClr val="FFC000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TextBox 100"/>
          <p:cNvSpPr txBox="1"/>
          <p:nvPr/>
        </p:nvSpPr>
        <p:spPr>
          <a:xfrm>
            <a:off x="2395220" y="1908128"/>
            <a:ext cx="1168140" cy="523220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it-IT" dirty="0"/>
              <a:t>Neutralizing  </a:t>
            </a:r>
          </a:p>
          <a:p>
            <a:r>
              <a:rPr lang="it-IT" dirty="0"/>
              <a:t>Site 2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270855" y="4911658"/>
            <a:ext cx="2010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/>
              <a:t>Nucleotide </a:t>
            </a:r>
            <a:r>
              <a:rPr lang="it-IT" sz="1400" b="1" dirty="0" err="1" smtClean="0"/>
              <a:t>substitutions</a:t>
            </a:r>
            <a:endParaRPr lang="en-US" sz="1400" b="1" dirty="0"/>
          </a:p>
        </p:txBody>
      </p:sp>
      <p:sp>
        <p:nvSpPr>
          <p:cNvPr id="19" name="Ovale 18"/>
          <p:cNvSpPr>
            <a:spLocks noChangeAspect="1"/>
          </p:cNvSpPr>
          <p:nvPr/>
        </p:nvSpPr>
        <p:spPr>
          <a:xfrm>
            <a:off x="4135780" y="501570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ttore 2 22"/>
          <p:cNvCxnSpPr>
            <a:stCxn id="170" idx="2"/>
          </p:cNvCxnSpPr>
          <p:nvPr/>
        </p:nvCxnSpPr>
        <p:spPr>
          <a:xfrm>
            <a:off x="2979290" y="2431348"/>
            <a:ext cx="693623" cy="1517205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99"/>
          <p:cNvCxnSpPr>
            <a:cxnSpLocks/>
          </p:cNvCxnSpPr>
          <p:nvPr/>
        </p:nvCxnSpPr>
        <p:spPr>
          <a:xfrm flipH="1">
            <a:off x="2875246" y="2451825"/>
            <a:ext cx="1252" cy="93600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16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-403504" y="646907"/>
            <a:ext cx="7757652" cy="735980"/>
          </a:xfrm>
        </p:spPr>
        <p:txBody>
          <a:bodyPr>
            <a:normAutofit/>
          </a:bodyPr>
          <a:lstStyle/>
          <a:p>
            <a:r>
              <a:rPr lang="it-IT" b="1" dirty="0" err="1" smtClean="0"/>
              <a:t>Antigenic</a:t>
            </a:r>
            <a:r>
              <a:rPr lang="it-IT" b="1" dirty="0" smtClean="0"/>
              <a:t> </a:t>
            </a:r>
            <a:r>
              <a:rPr lang="it-IT" b="1" dirty="0" err="1" smtClean="0"/>
              <a:t>profile</a:t>
            </a:r>
            <a:r>
              <a:rPr lang="it-IT" b="1" dirty="0" smtClean="0"/>
              <a:t> by </a:t>
            </a:r>
            <a:r>
              <a:rPr lang="it-IT" b="1" dirty="0" err="1" smtClean="0"/>
              <a:t>monoclonal</a:t>
            </a:r>
            <a:r>
              <a:rPr lang="it-IT" b="1" dirty="0" smtClean="0"/>
              <a:t> </a:t>
            </a:r>
            <a:r>
              <a:rPr lang="it-IT" b="1" dirty="0" err="1" smtClean="0"/>
              <a:t>antibodies</a:t>
            </a:r>
            <a:endParaRPr lang="it-IT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885626"/>
              </p:ext>
            </p:extLst>
          </p:nvPr>
        </p:nvGraphicFramePr>
        <p:xfrm>
          <a:off x="66124" y="1606164"/>
          <a:ext cx="4320008" cy="4206969"/>
        </p:xfrm>
        <a:graphic>
          <a:graphicData uri="http://schemas.openxmlformats.org/drawingml/2006/table">
            <a:tbl>
              <a:tblPr/>
              <a:tblGrid>
                <a:gridCol w="238411"/>
                <a:gridCol w="333773"/>
                <a:gridCol w="174492"/>
                <a:gridCol w="206966"/>
                <a:gridCol w="190729"/>
                <a:gridCol w="190729"/>
                <a:gridCol w="190729"/>
                <a:gridCol w="190729"/>
                <a:gridCol w="190729"/>
                <a:gridCol w="190729"/>
                <a:gridCol w="190729"/>
                <a:gridCol w="190729"/>
                <a:gridCol w="190729"/>
                <a:gridCol w="190729"/>
                <a:gridCol w="190729"/>
                <a:gridCol w="190729"/>
                <a:gridCol w="190729"/>
                <a:gridCol w="190729"/>
                <a:gridCol w="123973"/>
                <a:gridCol w="190729"/>
                <a:gridCol w="190729"/>
                <a:gridCol w="190729"/>
              </a:tblGrid>
              <a:tr h="1184001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Monoclonal</a:t>
                      </a:r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it-IT" sz="800" b="1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it-IT" sz="8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Antibodies</a:t>
                      </a:r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7200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O LIB B5 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1/8/13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O LIB E1 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8/9/13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O LIB Y3 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22/10/13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1030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26/4/14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1101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5/5/14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1114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7/5/14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1846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15/7/14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1223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14/5/14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1412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28/5/14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1771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1/6/14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1566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9/6/14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1797 </a:t>
                      </a:r>
                      <a:r>
                        <a:rPr lang="it-IT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7/7/14</a:t>
                      </a:r>
                      <a:endParaRPr lang="it-IT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2152 B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5/9/14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2157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15/9/14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O ALG 1628 </a:t>
                      </a:r>
                      <a:r>
                        <a:rPr lang="it-IT" sz="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O ALG 1631 </a:t>
                      </a:r>
                      <a:r>
                        <a:rPr lang="it-IT" sz="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O </a:t>
                      </a:r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Manisa</a:t>
                      </a:r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O BFS</a:t>
                      </a: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O UK2001 (</a:t>
                      </a:r>
                      <a:r>
                        <a:rPr lang="it-IT" sz="8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PanAsia</a:t>
                      </a:r>
                      <a:r>
                        <a:rPr lang="it-IT" sz="8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72000" vert="vert27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54"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effectLst/>
                          <a:latin typeface="Arial" panose="020B0604020202020204" pitchFamily="34" charset="0"/>
                        </a:rPr>
                        <a:t>NEUTRALIZING </a:t>
                      </a:r>
                      <a:r>
                        <a:rPr lang="it-IT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MAbs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vert="vert27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7E1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pPr algn="ctr" fontAlgn="ctr"/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2C10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2F10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1E9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280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4C9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4C6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4E3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B2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2A10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1D7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4E1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3B12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1C12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4B7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1C6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</a:rPr>
                        <a:t>3H4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1F3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2E9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2G6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1A7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3D8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785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6C3</a:t>
                      </a:r>
                    </a:p>
                  </a:txBody>
                  <a:tcPr marL="3937" marR="3937" marT="393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37" marR="3937" marT="3937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698056"/>
              </p:ext>
            </p:extLst>
          </p:nvPr>
        </p:nvGraphicFramePr>
        <p:xfrm>
          <a:off x="4481956" y="1622424"/>
          <a:ext cx="4319992" cy="4679989"/>
        </p:xfrm>
        <a:graphic>
          <a:graphicData uri="http://schemas.openxmlformats.org/drawingml/2006/table">
            <a:tbl>
              <a:tblPr/>
              <a:tblGrid>
                <a:gridCol w="238411"/>
                <a:gridCol w="333774"/>
                <a:gridCol w="190728"/>
                <a:gridCol w="190728"/>
                <a:gridCol w="190728"/>
                <a:gridCol w="190728"/>
                <a:gridCol w="190728"/>
                <a:gridCol w="190728"/>
                <a:gridCol w="190728"/>
                <a:gridCol w="196064"/>
                <a:gridCol w="185392"/>
                <a:gridCol w="190728"/>
                <a:gridCol w="190728"/>
                <a:gridCol w="190728"/>
                <a:gridCol w="190728"/>
                <a:gridCol w="190728"/>
                <a:gridCol w="190728"/>
                <a:gridCol w="190728"/>
                <a:gridCol w="123975"/>
                <a:gridCol w="190728"/>
                <a:gridCol w="190728"/>
                <a:gridCol w="190728"/>
              </a:tblGrid>
              <a:tr h="1167350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Monoclonal</a:t>
                      </a:r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Antibodies</a:t>
                      </a:r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O LIB B5 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1/8/13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O LIB E1 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8/9/13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O LIB Y3 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22/10/13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1030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26/4/14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1101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5/5/14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1114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7/5/14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1846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15/7/14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1223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14/5/14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1412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28/5/14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1771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1/6/14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1566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9/6/14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1797 </a:t>
                      </a:r>
                      <a:r>
                        <a:rPr lang="it-IT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7/7/14</a:t>
                      </a:r>
                      <a:endParaRPr lang="it-IT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2152 B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5/9/14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O TUN 2157 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15/9/14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O ALG 1628 </a:t>
                      </a:r>
                      <a:r>
                        <a:rPr lang="it-IT" sz="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O ALG 1631 </a:t>
                      </a:r>
                      <a:r>
                        <a:rPr lang="it-IT" sz="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  <a:r>
                        <a:rPr lang="it-IT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14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O </a:t>
                      </a:r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Manisa</a:t>
                      </a:r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O BFS</a:t>
                      </a: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O UK2001 (</a:t>
                      </a:r>
                      <a:r>
                        <a:rPr lang="it-IT" sz="8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PanAsia</a:t>
                      </a:r>
                      <a:r>
                        <a:rPr lang="it-IT" sz="8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0" marB="7200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3">
                <a:tc rowSpan="23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effectLst/>
                          <a:latin typeface="Arial" panose="020B0604020202020204" pitchFamily="34" charset="0"/>
                        </a:rPr>
                        <a:t>NON NEUTRALIZING </a:t>
                      </a:r>
                      <a:r>
                        <a:rPr lang="it-IT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MAbs</a:t>
                      </a:r>
                      <a:endParaRPr lang="it-IT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2D2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1F7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1H3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A8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2B8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2B1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1F12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3F5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1B1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3667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3C9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2D2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1H10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2E3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3D7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4H12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3C8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1D5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1B3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1G5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1G3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3B11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1E10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534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4D11</a:t>
                      </a: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08" marR="3808" marT="380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641643"/>
              </p:ext>
            </p:extLst>
          </p:nvPr>
        </p:nvGraphicFramePr>
        <p:xfrm>
          <a:off x="8278632" y="836787"/>
          <a:ext cx="647700" cy="711200"/>
        </p:xfrm>
        <a:graphic>
          <a:graphicData uri="http://schemas.openxmlformats.org/drawingml/2006/table">
            <a:tbl>
              <a:tblPr/>
              <a:tblGrid>
                <a:gridCol w="647700"/>
              </a:tblGrid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0-14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15-39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40-69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70-100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7"/>
          <p:cNvSpPr txBox="1"/>
          <p:nvPr/>
        </p:nvSpPr>
        <p:spPr>
          <a:xfrm>
            <a:off x="605744" y="6201110"/>
            <a:ext cx="990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rgbClr val="FF33CC"/>
                </a:solidFill>
              </a:rPr>
              <a:t>Target site 3 </a:t>
            </a:r>
            <a:endParaRPr lang="it-IT" sz="1200" b="1" dirty="0">
              <a:solidFill>
                <a:srgbClr val="FF33CC"/>
              </a:solidFill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605744" y="5846625"/>
            <a:ext cx="955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</a:rPr>
              <a:t>Target site 1</a:t>
            </a:r>
            <a:endParaRPr lang="it-IT" sz="1200" b="1" dirty="0">
              <a:solidFill>
                <a:srgbClr val="0000FF"/>
              </a:solidFill>
            </a:endParaRPr>
          </a:p>
        </p:txBody>
      </p:sp>
      <p:sp>
        <p:nvSpPr>
          <p:cNvPr id="9" name="TextBox 14"/>
          <p:cNvSpPr txBox="1"/>
          <p:nvPr/>
        </p:nvSpPr>
        <p:spPr>
          <a:xfrm>
            <a:off x="605744" y="6012061"/>
            <a:ext cx="955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rgbClr val="00B050"/>
                </a:solidFill>
              </a:rPr>
              <a:t>Target site 2</a:t>
            </a:r>
            <a:endParaRPr lang="it-IT" sz="1200" b="1" dirty="0">
              <a:solidFill>
                <a:srgbClr val="00B050"/>
              </a:solidFill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605744" y="6390159"/>
            <a:ext cx="13379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</a:rPr>
              <a:t>Mixed Target </a:t>
            </a:r>
            <a:r>
              <a:rPr lang="it-IT" sz="1200" b="1" dirty="0" err="1" smtClean="0">
                <a:solidFill>
                  <a:srgbClr val="FF0000"/>
                </a:solidFill>
              </a:rPr>
              <a:t>sites</a:t>
            </a:r>
            <a:endParaRPr lang="it-IT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7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6191" y="839991"/>
            <a:ext cx="2599860" cy="538122"/>
          </a:xfrm>
        </p:spPr>
        <p:txBody>
          <a:bodyPr>
            <a:normAutofit fontScale="90000"/>
          </a:bodyPr>
          <a:lstStyle/>
          <a:p>
            <a:pPr algn="l"/>
            <a:r>
              <a:rPr lang="it-IT" b="1" dirty="0" smtClean="0"/>
              <a:t>CONCLUSIONS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7862" y="1164134"/>
            <a:ext cx="875341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All Tunisian isolates shared a common putative ancestor and evolved in different branches, probably in relation with animal movements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Two different FMDV introductions in Algeria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Many nucleotide substitutions between and within isolates: probable undetected FMDV infections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Limited antigenic variation among isolates, restricted to neutralizing </a:t>
            </a:r>
            <a:r>
              <a:rPr lang="en-US" sz="2800" dirty="0" err="1" smtClean="0"/>
              <a:t>MAbs</a:t>
            </a: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76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702</Words>
  <Application>Microsoft Office PowerPoint</Application>
  <PresentationFormat>Presentazione su schermo (4:3)</PresentationFormat>
  <Paragraphs>196</Paragraphs>
  <Slides>10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Univers 67 Condensed</vt:lpstr>
      <vt:lpstr>Wingdings</vt:lpstr>
      <vt:lpstr>1_Office Theme</vt:lpstr>
      <vt:lpstr>Custom Design</vt:lpstr>
      <vt:lpstr>ANTIGENIC AND EVOLUTIONARY ANALYSIS OF FMD VIRUSES FROM THE 2014-2015 OUTBREAKS IN THE MAGHREB REGION </vt:lpstr>
      <vt:lpstr>Introduction</vt:lpstr>
      <vt:lpstr>Presentazione standard di PowerPoint</vt:lpstr>
      <vt:lpstr>Materials and methods</vt:lpstr>
      <vt:lpstr>Phylogenetic analysis (VP1)</vt:lpstr>
      <vt:lpstr>Phylogenetic analysis (ORF) (BEAST) </vt:lpstr>
      <vt:lpstr>Phylogenetic analysis (ORF)</vt:lpstr>
      <vt:lpstr>Antigenic profile by monoclonal antibodies</vt:lpstr>
      <vt:lpstr>CONCLUSIONS</vt:lpstr>
      <vt:lpstr>THANK YOU  FOR YOUR ATTENTION</vt:lpstr>
    </vt:vector>
  </TitlesOfParts>
  <Company>FAO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Rumich, Nadia (AGAH)</dc:creator>
  <cp:lastModifiedBy>v Pezzoni Giulia</cp:lastModifiedBy>
  <cp:revision>84</cp:revision>
  <dcterms:created xsi:type="dcterms:W3CDTF">2016-10-06T12:20:10Z</dcterms:created>
  <dcterms:modified xsi:type="dcterms:W3CDTF">2016-10-24T15:07:47Z</dcterms:modified>
</cp:coreProperties>
</file>