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15"/>
  </p:notesMasterIdLst>
  <p:sldIdLst>
    <p:sldId id="257" r:id="rId3"/>
    <p:sldId id="267" r:id="rId4"/>
    <p:sldId id="268" r:id="rId5"/>
    <p:sldId id="266" r:id="rId6"/>
    <p:sldId id="260" r:id="rId7"/>
    <p:sldId id="269" r:id="rId8"/>
    <p:sldId id="265" r:id="rId9"/>
    <p:sldId id="261" r:id="rId10"/>
    <p:sldId id="262" r:id="rId11"/>
    <p:sldId id="263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18" d="100"/>
          <a:sy n="118" d="100"/>
        </p:scale>
        <p:origin x="-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 dirty="0" smtClean="0">
                <a:solidFill>
                  <a:schemeClr val="bg1"/>
                </a:solidFill>
              </a:rPr>
              <a:t>Animal </a:t>
            </a:r>
            <a:r>
              <a:rPr lang="da-DK" dirty="0" err="1" smtClean="0">
                <a:solidFill>
                  <a:schemeClr val="bg1"/>
                </a:solidFill>
              </a:rPr>
              <a:t>healt</a:t>
            </a:r>
            <a:r>
              <a:rPr lang="da-DK" baseline="0" dirty="0" err="1" smtClean="0">
                <a:solidFill>
                  <a:schemeClr val="bg1"/>
                </a:solidFill>
              </a:rPr>
              <a:t>h</a:t>
            </a:r>
            <a:r>
              <a:rPr lang="da-DK" baseline="0" dirty="0" smtClean="0">
                <a:solidFill>
                  <a:schemeClr val="bg1"/>
                </a:solidFill>
              </a:rPr>
              <a:t> </a:t>
            </a:r>
            <a:r>
              <a:rPr lang="da-DK" baseline="0" dirty="0" err="1" smtClean="0">
                <a:solidFill>
                  <a:schemeClr val="bg1"/>
                </a:solidFill>
              </a:rPr>
              <a:t>costs</a:t>
            </a:r>
            <a:r>
              <a:rPr lang="da-DK" baseline="0" dirty="0" smtClean="0">
                <a:solidFill>
                  <a:schemeClr val="bg1"/>
                </a:solidFill>
              </a:rPr>
              <a:t> 2013</a:t>
            </a:r>
          </a:p>
          <a:p>
            <a:pPr>
              <a:defRPr/>
            </a:pPr>
            <a:r>
              <a:rPr lang="en-GB" sz="2160" b="1" i="0" u="none" strike="noStrike" baseline="0" dirty="0" smtClean="0">
                <a:solidFill>
                  <a:schemeClr val="bg1"/>
                </a:solidFill>
                <a:effectLst/>
              </a:rPr>
              <a:t>€32 million</a:t>
            </a:r>
            <a:endParaRPr lang="da-DK" baseline="0" dirty="0" smtClean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Mio. kr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cat>
            <c:strRef>
              <c:f>'Ark1'!$A$2:$A$4</c:f>
              <c:strCache>
                <c:ptCount val="3"/>
                <c:pt idx="0">
                  <c:v>Pig sector</c:v>
                </c:pt>
                <c:pt idx="1">
                  <c:v>Cattle sector</c:v>
                </c:pt>
                <c:pt idx="2">
                  <c:v>The state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148</c:v>
                </c:pt>
                <c:pt idx="1">
                  <c:v>63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Mill euro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cat>
            <c:strRef>
              <c:f>'Ark1'!$A$2:$A$6</c:f>
              <c:strCache>
                <c:ptCount val="5"/>
                <c:pt idx="0">
                  <c:v>Truck wash - nat</c:v>
                </c:pt>
                <c:pt idx="1">
                  <c:v>Safe delivery on farms</c:v>
                </c:pt>
                <c:pt idx="2">
                  <c:v>FMD lab</c:v>
                </c:pt>
                <c:pt idx="3">
                  <c:v>Animal registration</c:v>
                </c:pt>
                <c:pt idx="4">
                  <c:v>Animal identification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8.6</c:v>
                </c:pt>
                <c:pt idx="1">
                  <c:v>4.5</c:v>
                </c:pt>
                <c:pt idx="2">
                  <c:v>3.5</c:v>
                </c:pt>
                <c:pt idx="3">
                  <c:v>3.2</c:v>
                </c:pt>
                <c:pt idx="4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36576"/>
        <c:axId val="121338112"/>
      </c:barChart>
      <c:catAx>
        <c:axId val="12133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38112"/>
        <c:crosses val="autoZero"/>
        <c:auto val="1"/>
        <c:lblAlgn val="ctr"/>
        <c:lblOffset val="100"/>
        <c:noMultiLvlLbl val="0"/>
      </c:catAx>
      <c:valAx>
        <c:axId val="12133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3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'Ark1'!$A$2:$A$6</c:f>
              <c:strCache>
                <c:ptCount val="5"/>
                <c:pt idx="0">
                  <c:v>Prevent intro</c:v>
                </c:pt>
                <c:pt idx="1">
                  <c:v>Early detection</c:v>
                </c:pt>
                <c:pt idx="2">
                  <c:v>Limit spread</c:v>
                </c:pt>
                <c:pt idx="3">
                  <c:v>I&amp;R</c:v>
                </c:pt>
                <c:pt idx="4">
                  <c:v>Education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1.5</c:v>
                </c:pt>
                <c:pt idx="1">
                  <c:v>3</c:v>
                </c:pt>
                <c:pt idx="2">
                  <c:v>23</c:v>
                </c:pt>
                <c:pt idx="3">
                  <c:v>5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54880"/>
        <c:axId val="121942400"/>
      </c:barChart>
      <c:catAx>
        <c:axId val="12135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942400"/>
        <c:crosses val="autoZero"/>
        <c:auto val="1"/>
        <c:lblAlgn val="ctr"/>
        <c:lblOffset val="100"/>
        <c:noMultiLvlLbl val="0"/>
      </c:catAx>
      <c:valAx>
        <c:axId val="1219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5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 dirty="0" smtClean="0">
                <a:solidFill>
                  <a:schemeClr val="bg1"/>
                </a:solidFill>
              </a:rPr>
              <a:t>State</a:t>
            </a:r>
            <a:r>
              <a:rPr lang="da-DK" baseline="0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expenses</a:t>
            </a:r>
            <a:r>
              <a:rPr lang="da-DK" dirty="0" smtClean="0">
                <a:solidFill>
                  <a:schemeClr val="bg1"/>
                </a:solidFill>
              </a:rPr>
              <a:t> 2013</a:t>
            </a:r>
            <a:endParaRPr lang="da-DK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Mio. kr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7.0547716920342188E-2"/>
                  <c:y val="-6.2378167641325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8501728974558379E-2"/>
                  <c:y val="-8.57699805068226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4250777691367627E-2"/>
                  <c:y val="-0.101364522417153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138484612820797E-3"/>
                  <c:y val="-9.87654320987654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FMD lab</c:v>
                </c:pt>
                <c:pt idx="1">
                  <c:v>Border inspection</c:v>
                </c:pt>
                <c:pt idx="2">
                  <c:v>OIE, EUFMD and vacc bank</c:v>
                </c:pt>
                <c:pt idx="3">
                  <c:v>Models</c:v>
                </c:pt>
                <c:pt idx="4">
                  <c:v>Cont plan / Simex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2.9487179487179489</c:v>
                </c:pt>
                <c:pt idx="1">
                  <c:v>0.17948717948717949</c:v>
                </c:pt>
                <c:pt idx="2">
                  <c:v>7.6923076923076927E-2</c:v>
                </c:pt>
                <c:pt idx="3">
                  <c:v>7.6923076923076927E-2</c:v>
                </c:pt>
                <c:pt idx="4">
                  <c:v>0.17948717948717949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Billion </a:t>
            </a:r>
            <a:r>
              <a:rPr lang="da-DK"/>
              <a:t>€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Tab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accent1"/>
                </a:solidFill>
              </a:ln>
            </c:spPr>
          </c:dPt>
          <c:dLbls>
            <c:numFmt formatCode="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'Ark1'!$A$2:$A$7</c:f>
              <c:strCache>
                <c:ptCount val="6"/>
                <c:pt idx="0">
                  <c:v>Basis</c:v>
                </c:pt>
                <c:pt idx="1">
                  <c:v>25% better biosec in cattle</c:v>
                </c:pt>
                <c:pt idx="2">
                  <c:v>50% less kill cap.</c:v>
                </c:pt>
                <c:pt idx="3">
                  <c:v>100 visits per day</c:v>
                </c:pt>
                <c:pt idx="4">
                  <c:v>80% epi visits in low risk</c:v>
                </c:pt>
                <c:pt idx="5">
                  <c:v>Local risk reduction 25%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1.040846153846154</c:v>
                </c:pt>
                <c:pt idx="1">
                  <c:v>1.0301282051282052</c:v>
                </c:pt>
                <c:pt idx="2">
                  <c:v>1.0415384615384615</c:v>
                </c:pt>
                <c:pt idx="3">
                  <c:v>1.3574358974358975</c:v>
                </c:pt>
                <c:pt idx="4">
                  <c:v>0.84666666666666668</c:v>
                </c:pt>
                <c:pt idx="5">
                  <c:v>0.80333333333333334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9371136"/>
        <c:axId val="366698496"/>
      </c:barChart>
      <c:catAx>
        <c:axId val="359371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66698496"/>
        <c:crosses val="autoZero"/>
        <c:auto val="1"/>
        <c:lblAlgn val="ctr"/>
        <c:lblOffset val="100"/>
        <c:noMultiLvlLbl val="0"/>
      </c:catAx>
      <c:valAx>
        <c:axId val="36669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937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3154D-8843-4FAF-AA27-76AF25F83F4A}" type="datetimeFigureOut">
              <a:rPr lang="da-DK" smtClean="0"/>
              <a:t>17-10-2016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6FDBF-9D1E-40EF-8F9A-3007BC873D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79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620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F8ED1-D08A-432C-BB0F-E041D69E5077}" type="slidenum">
              <a:rPr lang="en-US"/>
              <a:pPr/>
              <a:t>8</a:t>
            </a:fld>
            <a:endParaRPr lang="en-US"/>
          </a:p>
        </p:txBody>
      </p:sp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883388" y="8685031"/>
            <a:ext cx="2972990" cy="4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4" tIns="45631" rIns="91264" bIns="45631" anchor="b"/>
          <a:lstStyle/>
          <a:p>
            <a:pPr algn="r"/>
            <a:fld id="{CD59A0E2-B297-4953-9728-B0D001899060}" type="slidenum">
              <a:rPr lang="da-DK" sz="1200"/>
              <a:pPr algn="r"/>
              <a:t>8</a:t>
            </a:fld>
            <a:endParaRPr lang="da-DK" sz="1200" dirty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1" y="4344729"/>
            <a:ext cx="5485101" cy="4113030"/>
          </a:xfrm>
        </p:spPr>
        <p:txBody>
          <a:bodyPr lIns="91264" tIns="45631" rIns="91264" bIns="45631"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6000" y="0"/>
            <a:ext cx="813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11151"/>
            <a:ext cx="2928144" cy="5770562"/>
          </a:xfrm>
        </p:spPr>
        <p:txBody>
          <a:bodyPr/>
          <a:lstStyle>
            <a:lvl1pPr>
              <a:lnSpc>
                <a:spcPct val="94000"/>
              </a:lnSpc>
              <a:defRPr sz="1500" baseline="0">
                <a:solidFill>
                  <a:srgbClr val="003127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 smtClean="0"/>
              <a:t>Klik for at tilføje tekst - Grøn tekst får du ved at bruge TAB-knappen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921716" y="1195389"/>
            <a:ext cx="6404568" cy="4886325"/>
          </a:xfrm>
          <a:noFill/>
        </p:spPr>
        <p:txBody>
          <a:bodyPr lIns="0" tIns="0"/>
          <a:lstStyle>
            <a:lvl1pPr>
              <a:lnSpc>
                <a:spcPct val="94000"/>
              </a:lnSpc>
              <a:defRPr sz="1500"/>
            </a:lvl1pPr>
            <a:lvl2pPr>
              <a:lnSpc>
                <a:spcPct val="94000"/>
              </a:lnSpc>
              <a:defRPr sz="1500"/>
            </a:lvl2pPr>
            <a:lvl5pPr>
              <a:defRPr/>
            </a:lvl5pPr>
          </a:lstStyle>
          <a:p>
            <a:pPr lvl="0"/>
            <a:r>
              <a:rPr lang="da-DK" dirty="0" smtClean="0"/>
              <a:t>Klik og indsæt diagram eller tabel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Danish Veterinary and Food Administration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>
          <a:xfrm>
            <a:off x="1091723" y="6398800"/>
            <a:ext cx="397835" cy="201461"/>
          </a:xfrm>
          <a:prstGeom prst="rect">
            <a:avLst/>
          </a:prstGeom>
        </p:spPr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EB2121-F3F7-4D97-BE46-1F408C1C052B}" type="datetime4">
              <a:rPr lang="da-DK" smtClean="0"/>
              <a:t>16-10-17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3207657" y="311151"/>
            <a:ext cx="3207657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5" name="Rectangle 5"/>
            <p:cNvSpPr/>
            <p:nvPr userDrawn="1"/>
          </p:nvSpPr>
          <p:spPr bwMode="auto">
            <a:xfrm>
              <a:off x="-2405743" y="1655465"/>
              <a:ext cx="2405743" cy="16619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frem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sort 15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 grøn 15 pkt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= Punkt-liste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at gå tilbage i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tekst-niveauer,</a:t>
              </a:r>
              <a:r>
                <a:rPr lang="da-DK" sz="900" baseline="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isteniveau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000" y="5777865"/>
            <a:ext cx="1917803" cy="10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185" y="1274121"/>
            <a:ext cx="10932583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1" y="2243442"/>
            <a:ext cx="10932583" cy="3611258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4998-F900-4072-AC86-B5D34E5B0B06}" type="datetime2">
              <a:rPr lang="da-DK" smtClean="0"/>
              <a:t>17. oktober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091723" y="6398800"/>
            <a:ext cx="397835" cy="201461"/>
          </a:xfrm>
          <a:prstGeom prst="rect">
            <a:avLst/>
          </a:prstGeom>
        </p:spPr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4009717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8182283" y="4121"/>
            <a:ext cx="4009717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091140" y="4121"/>
            <a:ext cx="4009717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9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  <p:sldLayoutId id="2147483742" r:id="rId13"/>
    <p:sldLayoutId id="21474837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oi:%2010.1016/j.prevetmed.2016.07.0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COSTS AND EFFECTS OF ACTIVITIES TO PREVENT FOOT AND MOUTH DISEASE IN </a:t>
            </a:r>
            <a:r>
              <a:rPr lang="en-US" dirty="0" smtClean="0"/>
              <a:t>DENMARK</a:t>
            </a:r>
            <a:br>
              <a:rPr lang="en-US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2700" b="1" dirty="0">
                <a:solidFill>
                  <a:schemeClr val="accent3">
                    <a:lumMod val="75000"/>
                  </a:schemeClr>
                </a:solidFill>
              </a:rPr>
              <a:t>S. Denver</a:t>
            </a:r>
            <a:r>
              <a:rPr lang="da-DK" sz="2700" b="1" baseline="300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da-DK" sz="2700" dirty="0"/>
              <a:t>, L. Alban</a:t>
            </a:r>
            <a:r>
              <a:rPr lang="da-DK" sz="2700" baseline="30000" dirty="0"/>
              <a:t>2</a:t>
            </a:r>
            <a:r>
              <a:rPr lang="da-DK" sz="2700" dirty="0"/>
              <a:t>, A. Boklund</a:t>
            </a:r>
            <a:r>
              <a:rPr lang="da-DK" sz="2700" baseline="30000" dirty="0"/>
              <a:t>3</a:t>
            </a:r>
            <a:r>
              <a:rPr lang="da-DK" sz="2700" dirty="0"/>
              <a:t>, T. Halasa</a:t>
            </a:r>
            <a:r>
              <a:rPr lang="da-DK" sz="2700" baseline="30000" dirty="0"/>
              <a:t>3</a:t>
            </a:r>
            <a:r>
              <a:rPr lang="da-DK" sz="2700" dirty="0"/>
              <a:t>, H. Houe</a:t>
            </a:r>
            <a:r>
              <a:rPr lang="da-DK" sz="2700" baseline="30000" dirty="0"/>
              <a:t>1</a:t>
            </a:r>
            <a:r>
              <a:rPr lang="da-DK" sz="2700" dirty="0"/>
              <a:t>, S. Mortensen*</a:t>
            </a:r>
            <a:r>
              <a:rPr lang="da-DK" sz="2700" baseline="30000" dirty="0"/>
              <a:t>4</a:t>
            </a:r>
            <a:r>
              <a:rPr lang="da-DK" sz="2700" dirty="0"/>
              <a:t>, E. Rattenborg</a:t>
            </a:r>
            <a:r>
              <a:rPr lang="da-DK" sz="2700" baseline="30000" dirty="0"/>
              <a:t>5</a:t>
            </a:r>
            <a:r>
              <a:rPr lang="da-DK" sz="2700" dirty="0"/>
              <a:t>, </a:t>
            </a:r>
            <a:r>
              <a:rPr lang="da-DK" sz="2700" b="1" dirty="0">
                <a:solidFill>
                  <a:schemeClr val="accent3">
                    <a:lumMod val="75000"/>
                  </a:schemeClr>
                </a:solidFill>
              </a:rPr>
              <a:t>T.V. Tamstorf</a:t>
            </a:r>
            <a:r>
              <a:rPr lang="da-DK" sz="2700" b="1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da-DK" sz="2700" b="1" dirty="0">
                <a:solidFill>
                  <a:schemeClr val="accent3">
                    <a:lumMod val="75000"/>
                  </a:schemeClr>
                </a:solidFill>
              </a:rPr>
              <a:t>, H. Zobbe</a:t>
            </a:r>
            <a:r>
              <a:rPr lang="da-DK" sz="2700" b="1" baseline="300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da-DK" sz="2700" b="1" dirty="0">
                <a:solidFill>
                  <a:schemeClr val="accent3">
                    <a:lumMod val="75000"/>
                  </a:schemeClr>
                </a:solidFill>
              </a:rPr>
              <a:t>, T. </a:t>
            </a:r>
            <a:r>
              <a:rPr lang="da-DK" sz="2700" b="1" dirty="0" smtClean="0">
                <a:solidFill>
                  <a:schemeClr val="accent3">
                    <a:lumMod val="75000"/>
                  </a:schemeClr>
                </a:solidFill>
              </a:rPr>
              <a:t>Christensen</a:t>
            </a:r>
            <a:r>
              <a:rPr lang="da-DK" sz="2700" b="1" baseline="30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da-DK" sz="2700" dirty="0" smtClean="0"/>
              <a:t/>
            </a:r>
            <a:br>
              <a:rPr lang="da-DK" sz="2700" dirty="0" smtClean="0"/>
            </a:br>
            <a:r>
              <a:rPr lang="da-DK" sz="2700" dirty="0" smtClean="0"/>
              <a:t/>
            </a:r>
            <a:br>
              <a:rPr lang="da-DK" sz="2700" dirty="0" smtClean="0"/>
            </a:br>
            <a:r>
              <a:rPr lang="en-US" sz="2700" dirty="0"/>
              <a:t>1 University of Copenhagen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>2 </a:t>
            </a:r>
            <a:r>
              <a:rPr lang="en-US" sz="2700" dirty="0"/>
              <a:t>Danish Agriculture &amp; Food Council.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3 </a:t>
            </a:r>
            <a:r>
              <a:rPr lang="en-US" sz="2700" dirty="0"/>
              <a:t>Technical University of Denmark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>4 </a:t>
            </a:r>
            <a:r>
              <a:rPr lang="en-US" sz="2700" dirty="0"/>
              <a:t>Danish Veterinary and Food Administration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>5 </a:t>
            </a:r>
            <a:r>
              <a:rPr lang="en-US" sz="2700" dirty="0"/>
              <a:t>SEGES- Knowledge </a:t>
            </a:r>
            <a:r>
              <a:rPr lang="en-US" sz="2700" dirty="0" err="1"/>
              <a:t>centre</a:t>
            </a:r>
            <a:r>
              <a:rPr lang="en-US" sz="2700" dirty="0"/>
              <a:t> for cattle production.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load </a:t>
            </a:r>
            <a:r>
              <a:rPr lang="da-DK" dirty="0" err="1" smtClean="0"/>
              <a:t>during</a:t>
            </a:r>
            <a:r>
              <a:rPr lang="da-DK" dirty="0" smtClean="0"/>
              <a:t> an </a:t>
            </a:r>
            <a:r>
              <a:rPr lang="da-DK" dirty="0" err="1" smtClean="0"/>
              <a:t>outbreak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err="1" smtClean="0"/>
              <a:t>Outbreak</a:t>
            </a:r>
            <a:r>
              <a:rPr lang="da-DK" dirty="0" smtClean="0"/>
              <a:t> farms (killing </a:t>
            </a:r>
            <a:r>
              <a:rPr lang="da-DK" dirty="0" err="1" smtClean="0"/>
              <a:t>capacity</a:t>
            </a:r>
            <a:r>
              <a:rPr lang="da-DK" dirty="0" smtClean="0"/>
              <a:t>: 4800 pigs + 2000 </a:t>
            </a:r>
            <a:r>
              <a:rPr lang="da-DK" dirty="0" err="1" smtClean="0"/>
              <a:t>cattle</a:t>
            </a:r>
            <a:r>
              <a:rPr lang="da-DK" dirty="0" smtClean="0"/>
              <a:t> per </a:t>
            </a:r>
            <a:r>
              <a:rPr lang="da-DK" dirty="0" err="1" smtClean="0"/>
              <a:t>day</a:t>
            </a:r>
            <a:r>
              <a:rPr lang="da-DK" dirty="0" smtClean="0"/>
              <a:t>)</a:t>
            </a:r>
          </a:p>
          <a:p>
            <a:pPr lvl="1"/>
            <a:r>
              <a:rPr lang="da-DK" dirty="0" err="1" smtClean="0"/>
              <a:t>Valuation</a:t>
            </a:r>
            <a:endParaRPr lang="da-DK" dirty="0" smtClean="0"/>
          </a:p>
          <a:p>
            <a:pPr lvl="1"/>
            <a:r>
              <a:rPr lang="da-DK" dirty="0" smtClean="0"/>
              <a:t>Killing of </a:t>
            </a:r>
            <a:r>
              <a:rPr lang="da-DK" dirty="0" err="1" smtClean="0"/>
              <a:t>animals</a:t>
            </a:r>
            <a:endParaRPr lang="da-DK" dirty="0" smtClean="0"/>
          </a:p>
          <a:p>
            <a:pPr lvl="1"/>
            <a:r>
              <a:rPr lang="da-DK" dirty="0" err="1" smtClean="0"/>
              <a:t>Hygiene</a:t>
            </a:r>
            <a:r>
              <a:rPr lang="da-DK" dirty="0" smtClean="0"/>
              <a:t> </a:t>
            </a:r>
            <a:r>
              <a:rPr lang="da-DK" dirty="0" err="1" smtClean="0"/>
              <a:t>barriers</a:t>
            </a:r>
            <a:r>
              <a:rPr lang="da-DK" dirty="0" smtClean="0"/>
              <a:t> for personel and trucks</a:t>
            </a:r>
          </a:p>
          <a:p>
            <a:pPr lvl="1"/>
            <a:r>
              <a:rPr lang="da-DK" dirty="0" smtClean="0"/>
              <a:t>Rendering of </a:t>
            </a:r>
            <a:r>
              <a:rPr lang="da-DK" dirty="0" err="1" smtClean="0"/>
              <a:t>animals</a:t>
            </a:r>
            <a:endParaRPr lang="da-DK" dirty="0" smtClean="0"/>
          </a:p>
          <a:p>
            <a:pPr lvl="1"/>
            <a:r>
              <a:rPr lang="da-DK" dirty="0" err="1" smtClean="0"/>
              <a:t>Cleaning</a:t>
            </a:r>
            <a:r>
              <a:rPr lang="da-DK" dirty="0" smtClean="0"/>
              <a:t> and </a:t>
            </a:r>
            <a:r>
              <a:rPr lang="da-DK" dirty="0" err="1" smtClean="0"/>
              <a:t>disinfection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 err="1" smtClean="0"/>
              <a:t>Suspect</a:t>
            </a:r>
            <a:r>
              <a:rPr lang="da-DK" dirty="0" smtClean="0"/>
              <a:t> farms</a:t>
            </a:r>
          </a:p>
          <a:p>
            <a:pPr lvl="1"/>
            <a:r>
              <a:rPr lang="da-DK" dirty="0" err="1" smtClean="0"/>
              <a:t>Clinical</a:t>
            </a:r>
            <a:r>
              <a:rPr lang="da-DK" dirty="0" smtClean="0"/>
              <a:t> visits</a:t>
            </a:r>
          </a:p>
          <a:p>
            <a:pPr lvl="1"/>
            <a:r>
              <a:rPr lang="da-DK" dirty="0" err="1" smtClean="0"/>
              <a:t>Identify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 farms</a:t>
            </a:r>
          </a:p>
          <a:p>
            <a:pPr lvl="2"/>
            <a:r>
              <a:rPr lang="da-DK" dirty="0" smtClean="0"/>
              <a:t>Medium </a:t>
            </a:r>
            <a:r>
              <a:rPr lang="da-DK" dirty="0" err="1" smtClean="0"/>
              <a:t>risk</a:t>
            </a:r>
            <a:r>
              <a:rPr lang="da-DK" dirty="0" smtClean="0"/>
              <a:t>: </a:t>
            </a:r>
            <a:r>
              <a:rPr lang="da-DK" dirty="0" err="1" smtClean="0"/>
              <a:t>vets</a:t>
            </a:r>
            <a:r>
              <a:rPr lang="da-DK" dirty="0" smtClean="0"/>
              <a:t> and AI </a:t>
            </a:r>
            <a:r>
              <a:rPr lang="da-DK" dirty="0" err="1" smtClean="0"/>
              <a:t>technicians</a:t>
            </a:r>
            <a:r>
              <a:rPr lang="da-DK" dirty="0" smtClean="0"/>
              <a:t>		</a:t>
            </a:r>
            <a:r>
              <a:rPr lang="da-DK" dirty="0" smtClean="0">
                <a:solidFill>
                  <a:schemeClr val="tx1"/>
                </a:solidFill>
              </a:rPr>
              <a:t>80% </a:t>
            </a:r>
            <a:r>
              <a:rPr lang="da-DK" dirty="0" err="1" smtClean="0">
                <a:solidFill>
                  <a:schemeClr val="tx1"/>
                </a:solidFill>
              </a:rPr>
              <a:t>follow</a:t>
            </a:r>
            <a:r>
              <a:rPr lang="da-DK" dirty="0" smtClean="0">
                <a:solidFill>
                  <a:schemeClr val="tx1"/>
                </a:solidFill>
              </a:rPr>
              <a:t> up</a:t>
            </a:r>
          </a:p>
          <a:p>
            <a:pPr lvl="2"/>
            <a:r>
              <a:rPr lang="da-DK" dirty="0" smtClean="0"/>
              <a:t>Low </a:t>
            </a:r>
            <a:r>
              <a:rPr lang="da-DK" dirty="0" err="1" smtClean="0"/>
              <a:t>risk</a:t>
            </a:r>
            <a:r>
              <a:rPr lang="da-DK" dirty="0" smtClean="0"/>
              <a:t>: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visitors</a:t>
            </a:r>
            <a:r>
              <a:rPr lang="da-DK" dirty="0" smtClean="0"/>
              <a:t>, trucks</a:t>
            </a:r>
            <a:r>
              <a:rPr lang="da-DK" dirty="0"/>
              <a:t>		</a:t>
            </a:r>
            <a:r>
              <a:rPr lang="da-DK" dirty="0" smtClean="0">
                <a:solidFill>
                  <a:schemeClr val="tx1"/>
                </a:solidFill>
              </a:rPr>
              <a:t>30% </a:t>
            </a:r>
            <a:r>
              <a:rPr lang="da-DK" dirty="0" err="1">
                <a:solidFill>
                  <a:schemeClr val="tx1"/>
                </a:solidFill>
              </a:rPr>
              <a:t>follow</a:t>
            </a:r>
            <a:r>
              <a:rPr lang="da-DK" dirty="0">
                <a:solidFill>
                  <a:schemeClr val="tx1"/>
                </a:solidFill>
              </a:rPr>
              <a:t> up</a:t>
            </a:r>
            <a:endParaRPr lang="da-DK" dirty="0" smtClean="0">
              <a:solidFill>
                <a:schemeClr val="tx1"/>
              </a:solidFill>
            </a:endParaRPr>
          </a:p>
          <a:p>
            <a:pPr lvl="1"/>
            <a:r>
              <a:rPr lang="da-DK" dirty="0" err="1" smtClean="0"/>
              <a:t>Take</a:t>
            </a:r>
            <a:r>
              <a:rPr lang="da-DK" dirty="0" smtClean="0"/>
              <a:t> samples</a:t>
            </a:r>
          </a:p>
          <a:p>
            <a:pPr lvl="1"/>
            <a:endParaRPr lang="da-DK" dirty="0"/>
          </a:p>
          <a:p>
            <a:r>
              <a:rPr lang="da-DK" dirty="0" smtClean="0"/>
              <a:t>Zone farms 	(</a:t>
            </a:r>
            <a:r>
              <a:rPr lang="da-DK" dirty="0" err="1" smtClean="0"/>
              <a:t>capacity</a:t>
            </a:r>
            <a:r>
              <a:rPr lang="da-DK" dirty="0" smtClean="0"/>
              <a:t>: 450 visits per </a:t>
            </a:r>
            <a:r>
              <a:rPr lang="da-DK" dirty="0" err="1" smtClean="0"/>
              <a:t>day</a:t>
            </a:r>
            <a:r>
              <a:rPr lang="da-DK" dirty="0" smtClean="0"/>
              <a:t>)</a:t>
            </a:r>
          </a:p>
          <a:p>
            <a:pPr lvl="1"/>
            <a:r>
              <a:rPr lang="da-DK" dirty="0" err="1" smtClean="0"/>
              <a:t>Clinical</a:t>
            </a:r>
            <a:r>
              <a:rPr lang="da-DK" dirty="0" smtClean="0"/>
              <a:t> </a:t>
            </a:r>
            <a:r>
              <a:rPr lang="da-DK" dirty="0" err="1" smtClean="0"/>
              <a:t>surveillance</a:t>
            </a:r>
            <a:endParaRPr lang="da-DK" dirty="0" smtClean="0"/>
          </a:p>
          <a:p>
            <a:pPr lvl="1"/>
            <a:r>
              <a:rPr lang="da-DK" dirty="0" smtClean="0"/>
              <a:t>Samples from </a:t>
            </a:r>
            <a:r>
              <a:rPr lang="da-DK" dirty="0" err="1" smtClean="0"/>
              <a:t>sheep</a:t>
            </a:r>
            <a:r>
              <a:rPr lang="da-DK" dirty="0" smtClean="0"/>
              <a:t> and </a:t>
            </a:r>
            <a:r>
              <a:rPr lang="da-DK" dirty="0" err="1" smtClean="0"/>
              <a:t>goats</a:t>
            </a:r>
            <a:endParaRPr lang="da-DK" dirty="0" smtClean="0"/>
          </a:p>
          <a:p>
            <a:pPr marL="0" lvl="1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>
          <a:xfrm>
            <a:off x="13326564" y="6398800"/>
            <a:ext cx="2844800" cy="365125"/>
          </a:xfrm>
          <a:prstGeom prst="rect">
            <a:avLst/>
          </a:prstGeom>
        </p:spPr>
        <p:txBody>
          <a:bodyPr/>
          <a:lstStyle/>
          <a:p>
            <a:fld id="{FCB242FD-5708-4EC0-AC85-63C7D4B7511F}" type="datetime4">
              <a:rPr lang="da-DK" smtClean="0"/>
              <a:t>16-10-17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23392" y="865848"/>
            <a:ext cx="2928144" cy="5237370"/>
          </a:xfrm>
        </p:spPr>
        <p:txBody>
          <a:bodyPr>
            <a:normAutofit lnSpcReduction="10000"/>
          </a:bodyPr>
          <a:lstStyle/>
          <a:p>
            <a:r>
              <a:rPr lang="da-DK" sz="2000" dirty="0" err="1" smtClean="0"/>
              <a:t>Better</a:t>
            </a:r>
            <a:r>
              <a:rPr lang="da-DK" sz="2000" dirty="0" smtClean="0"/>
              <a:t> </a:t>
            </a:r>
            <a:r>
              <a:rPr lang="da-DK" sz="2000" dirty="0" err="1" smtClean="0"/>
              <a:t>biosecurity</a:t>
            </a:r>
            <a:r>
              <a:rPr lang="da-DK" sz="2000" dirty="0" smtClean="0"/>
              <a:t> in </a:t>
            </a:r>
            <a:r>
              <a:rPr lang="da-DK" sz="2000" dirty="0" err="1" smtClean="0"/>
              <a:t>cattle</a:t>
            </a:r>
            <a:r>
              <a:rPr lang="da-DK" sz="2000" dirty="0" smtClean="0"/>
              <a:t> farms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err="1" smtClean="0"/>
              <a:t>Effects</a:t>
            </a:r>
            <a:r>
              <a:rPr lang="da-DK" sz="2000" dirty="0" smtClean="0"/>
              <a:t> of ressources for the </a:t>
            </a:r>
            <a:r>
              <a:rPr lang="da-DK" sz="2000" dirty="0" err="1" smtClean="0"/>
              <a:t>contingency</a:t>
            </a:r>
            <a:r>
              <a:rPr lang="da-DK" sz="2000" dirty="0" smtClean="0"/>
              <a:t> plan</a:t>
            </a:r>
          </a:p>
          <a:p>
            <a:endParaRPr lang="da-DK" sz="2000" dirty="0" smtClean="0"/>
          </a:p>
          <a:p>
            <a:r>
              <a:rPr lang="da-DK" dirty="0" smtClean="0"/>
              <a:t>50% </a:t>
            </a:r>
            <a:r>
              <a:rPr lang="da-DK" dirty="0" err="1" smtClean="0"/>
              <a:t>less</a:t>
            </a:r>
            <a:r>
              <a:rPr lang="da-DK" dirty="0" smtClean="0"/>
              <a:t> killing </a:t>
            </a:r>
            <a:r>
              <a:rPr lang="da-DK" dirty="0" err="1" smtClean="0"/>
              <a:t>capacity</a:t>
            </a:r>
            <a:endParaRPr lang="da-DK" dirty="0"/>
          </a:p>
          <a:p>
            <a:endParaRPr lang="da-DK" dirty="0" smtClean="0"/>
          </a:p>
          <a:p>
            <a:r>
              <a:rPr lang="da-DK" dirty="0" err="1" smtClean="0"/>
              <a:t>Reduced</a:t>
            </a:r>
            <a:r>
              <a:rPr lang="da-DK" dirty="0" smtClean="0"/>
              <a:t>  </a:t>
            </a:r>
            <a:r>
              <a:rPr lang="da-DK" dirty="0" err="1" smtClean="0"/>
              <a:t>capacity</a:t>
            </a:r>
            <a:r>
              <a:rPr lang="da-DK" dirty="0" smtClean="0"/>
              <a:t> to visit farms in zones </a:t>
            </a:r>
            <a:r>
              <a:rPr lang="da-DK" dirty="0" err="1" smtClean="0"/>
              <a:t>within</a:t>
            </a:r>
            <a:r>
              <a:rPr lang="da-DK" dirty="0" smtClean="0"/>
              <a:t> 7 </a:t>
            </a:r>
            <a:r>
              <a:rPr lang="da-DK" dirty="0" err="1" smtClean="0"/>
              <a:t>days</a:t>
            </a:r>
            <a:r>
              <a:rPr lang="da-DK" dirty="0" smtClean="0"/>
              <a:t> from 450/d to 100/d</a:t>
            </a:r>
            <a:endParaRPr lang="da-DK" dirty="0" smtClean="0">
              <a:solidFill>
                <a:srgbClr val="0070C0"/>
              </a:solidFill>
            </a:endParaRPr>
          </a:p>
          <a:p>
            <a:endParaRPr lang="da-DK" dirty="0"/>
          </a:p>
          <a:p>
            <a:r>
              <a:rPr lang="da-DK" dirty="0" err="1" smtClean="0"/>
              <a:t>Epi</a:t>
            </a:r>
            <a:r>
              <a:rPr lang="da-DK" dirty="0" smtClean="0"/>
              <a:t> visit </a:t>
            </a:r>
            <a:r>
              <a:rPr lang="da-DK" dirty="0"/>
              <a:t>in 80% </a:t>
            </a:r>
            <a:r>
              <a:rPr lang="da-DK" dirty="0" err="1"/>
              <a:t>contact</a:t>
            </a:r>
            <a:r>
              <a:rPr lang="da-DK" dirty="0"/>
              <a:t> </a:t>
            </a:r>
            <a:r>
              <a:rPr lang="da-DK" dirty="0" smtClean="0"/>
              <a:t>farms of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Local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reduction</a:t>
            </a:r>
            <a:r>
              <a:rPr lang="da-DK" dirty="0" smtClean="0"/>
              <a:t> by 25% -  </a:t>
            </a:r>
            <a:r>
              <a:rPr lang="da-DK" dirty="0" err="1" smtClean="0"/>
              <a:t>effect</a:t>
            </a:r>
            <a:r>
              <a:rPr lang="da-DK" dirty="0" smtClean="0"/>
              <a:t> of distance </a:t>
            </a:r>
            <a:r>
              <a:rPr lang="da-DK" dirty="0" err="1" smtClean="0"/>
              <a:t>between</a:t>
            </a:r>
            <a:r>
              <a:rPr lang="da-DK" dirty="0" smtClean="0"/>
              <a:t> farms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7205143"/>
              </p:ext>
            </p:extLst>
          </p:nvPr>
        </p:nvGraphicFramePr>
        <p:xfrm>
          <a:off x="4559829" y="476673"/>
          <a:ext cx="7200800" cy="582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78" y="4517017"/>
            <a:ext cx="4737561" cy="18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Conclusions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Combining</a:t>
            </a:r>
            <a:r>
              <a:rPr lang="da-DK" dirty="0" smtClean="0"/>
              <a:t> </a:t>
            </a:r>
            <a:r>
              <a:rPr lang="da-DK" dirty="0" err="1" smtClean="0"/>
              <a:t>epi-modelling</a:t>
            </a:r>
            <a:r>
              <a:rPr lang="da-DK" dirty="0" smtClean="0"/>
              <a:t> with </a:t>
            </a:r>
            <a:r>
              <a:rPr lang="da-DK" dirty="0" err="1" smtClean="0"/>
              <a:t>economic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costs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allready</a:t>
            </a:r>
            <a:r>
              <a:rPr lang="da-DK" dirty="0" smtClean="0"/>
              <a:t> 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private and public partners</a:t>
            </a:r>
          </a:p>
          <a:p>
            <a:r>
              <a:rPr lang="da-DK" dirty="0" smtClean="0"/>
              <a:t>By public </a:t>
            </a:r>
            <a:r>
              <a:rPr lang="da-DK" dirty="0" err="1" smtClean="0"/>
              <a:t>spending</a:t>
            </a:r>
            <a:r>
              <a:rPr lang="da-DK" dirty="0" smtClean="0"/>
              <a:t> </a:t>
            </a:r>
            <a:r>
              <a:rPr lang="da-DK" dirty="0" err="1" smtClean="0"/>
              <a:t>cuts</a:t>
            </a:r>
            <a:r>
              <a:rPr lang="da-DK" dirty="0" smtClean="0"/>
              <a:t>: FMD lab at </a:t>
            </a:r>
            <a:r>
              <a:rPr lang="da-DK" dirty="0" err="1" smtClean="0"/>
              <a:t>risk</a:t>
            </a:r>
            <a:endParaRPr lang="da-DK" dirty="0"/>
          </a:p>
          <a:p>
            <a:endParaRPr lang="da-DK" dirty="0" smtClean="0"/>
          </a:p>
          <a:p>
            <a:r>
              <a:rPr lang="da-DK" dirty="0" err="1" smtClean="0"/>
              <a:t>Improved</a:t>
            </a:r>
            <a:r>
              <a:rPr lang="da-DK" dirty="0" smtClean="0"/>
              <a:t> </a:t>
            </a:r>
            <a:r>
              <a:rPr lang="da-DK" dirty="0" err="1" smtClean="0"/>
              <a:t>method</a:t>
            </a:r>
            <a:r>
              <a:rPr lang="da-DK" dirty="0" smtClean="0"/>
              <a:t> to </a:t>
            </a:r>
            <a:r>
              <a:rPr lang="da-DK" dirty="0" err="1" smtClean="0"/>
              <a:t>prioritizing</a:t>
            </a:r>
            <a:r>
              <a:rPr lang="da-DK" dirty="0" smtClean="0"/>
              <a:t> </a:t>
            </a:r>
            <a:r>
              <a:rPr lang="da-DK" dirty="0" err="1" smtClean="0"/>
              <a:t>investments</a:t>
            </a:r>
            <a:r>
              <a:rPr lang="da-DK" dirty="0" smtClean="0"/>
              <a:t> in Animal Health</a:t>
            </a:r>
          </a:p>
          <a:p>
            <a:r>
              <a:rPr lang="da-DK" dirty="0" err="1" smtClean="0"/>
              <a:t>Providing</a:t>
            </a:r>
            <a:r>
              <a:rPr lang="da-DK" dirty="0" smtClean="0"/>
              <a:t> </a:t>
            </a:r>
            <a:r>
              <a:rPr lang="da-DK" dirty="0" err="1" smtClean="0"/>
              <a:t>better</a:t>
            </a:r>
            <a:r>
              <a:rPr lang="da-DK" dirty="0" smtClean="0"/>
              <a:t> data for policy/</a:t>
            </a:r>
            <a:r>
              <a:rPr lang="da-DK" dirty="0" err="1" smtClean="0"/>
              <a:t>political</a:t>
            </a:r>
            <a:r>
              <a:rPr lang="da-DK" dirty="0" smtClean="0"/>
              <a:t> </a:t>
            </a:r>
            <a:r>
              <a:rPr lang="da-DK" dirty="0" err="1" smtClean="0"/>
              <a:t>discussions</a:t>
            </a:r>
            <a:r>
              <a:rPr lang="da-DK" dirty="0" smtClean="0"/>
              <a:t> 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More info: </a:t>
            </a:r>
            <a:r>
              <a:rPr lang="da-DK" dirty="0" smtClean="0">
                <a:hlinkClick r:id="rId3"/>
              </a:rPr>
              <a:t>DOI: 10.1016/j.prevetmed.2016.07.010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99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Materials and </a:t>
            </a:r>
            <a:r>
              <a:rPr lang="da-DK" dirty="0" err="1" smtClean="0"/>
              <a:t>methods</a:t>
            </a:r>
            <a:r>
              <a:rPr lang="da-DK" dirty="0" smtClean="0"/>
              <a:t> – </a:t>
            </a:r>
            <a:r>
              <a:rPr lang="da-DK" dirty="0" err="1" smtClean="0"/>
              <a:t>determining</a:t>
            </a:r>
            <a:r>
              <a:rPr lang="da-DK" dirty="0" smtClean="0"/>
              <a:t> </a:t>
            </a:r>
            <a:r>
              <a:rPr lang="da-DK" dirty="0" err="1" smtClean="0"/>
              <a:t>costs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28651" y="2708920"/>
            <a:ext cx="10932583" cy="3888432"/>
          </a:xfrm>
        </p:spPr>
        <p:txBody>
          <a:bodyPr>
            <a:normAutofit/>
          </a:bodyPr>
          <a:lstStyle/>
          <a:p>
            <a:r>
              <a:rPr lang="da-DK" dirty="0" smtClean="0"/>
              <a:t>27 peacetime </a:t>
            </a:r>
            <a:r>
              <a:rPr lang="da-DK" dirty="0" err="1" smtClean="0"/>
              <a:t>activities</a:t>
            </a:r>
            <a:r>
              <a:rPr lang="da-DK" dirty="0" smtClean="0"/>
              <a:t> </a:t>
            </a:r>
            <a:r>
              <a:rPr lang="da-DK" dirty="0" err="1" smtClean="0"/>
              <a:t>identified</a:t>
            </a:r>
            <a:endParaRPr lang="da-DK" dirty="0" smtClean="0"/>
          </a:p>
          <a:p>
            <a:r>
              <a:rPr lang="da-DK" dirty="0" err="1" smtClean="0"/>
              <a:t>Categorisation</a:t>
            </a:r>
            <a:r>
              <a:rPr lang="da-DK" dirty="0" smtClean="0"/>
              <a:t> </a:t>
            </a:r>
            <a:r>
              <a:rPr lang="da-DK" dirty="0"/>
              <a:t>in 3 </a:t>
            </a:r>
            <a:r>
              <a:rPr lang="da-DK" dirty="0" smtClean="0"/>
              <a:t>dimensions</a:t>
            </a:r>
          </a:p>
          <a:p>
            <a:pPr lvl="1"/>
            <a:r>
              <a:rPr lang="da-DK" dirty="0" err="1" smtClean="0"/>
              <a:t>Prevent</a:t>
            </a:r>
            <a:r>
              <a:rPr lang="da-DK" dirty="0" smtClean="0"/>
              <a:t> </a:t>
            </a:r>
            <a:r>
              <a:rPr lang="da-DK" dirty="0"/>
              <a:t>intro, </a:t>
            </a:r>
            <a:r>
              <a:rPr lang="da-DK" dirty="0" err="1"/>
              <a:t>early</a:t>
            </a:r>
            <a:r>
              <a:rPr lang="da-DK" dirty="0"/>
              <a:t> </a:t>
            </a:r>
            <a:r>
              <a:rPr lang="da-DK" dirty="0" err="1"/>
              <a:t>detection</a:t>
            </a:r>
            <a:r>
              <a:rPr lang="da-DK" dirty="0"/>
              <a:t>, limit </a:t>
            </a:r>
            <a:r>
              <a:rPr lang="da-DK" dirty="0" err="1" smtClean="0"/>
              <a:t>spread</a:t>
            </a:r>
            <a:r>
              <a:rPr lang="da-DK" dirty="0" smtClean="0"/>
              <a:t>/</a:t>
            </a:r>
            <a:r>
              <a:rPr lang="da-DK" dirty="0" err="1" smtClean="0"/>
              <a:t>biosecurity</a:t>
            </a:r>
            <a:r>
              <a:rPr lang="da-DK" dirty="0" smtClean="0"/>
              <a:t>, </a:t>
            </a:r>
            <a:r>
              <a:rPr lang="da-DK" dirty="0" err="1"/>
              <a:t>traceability</a:t>
            </a:r>
            <a:r>
              <a:rPr lang="da-DK" dirty="0"/>
              <a:t>, </a:t>
            </a:r>
            <a:r>
              <a:rPr lang="da-DK" dirty="0" err="1" smtClean="0"/>
              <a:t>education</a:t>
            </a:r>
            <a:endParaRPr lang="da-DK" dirty="0" smtClean="0"/>
          </a:p>
          <a:p>
            <a:pPr lvl="1"/>
            <a:r>
              <a:rPr lang="da-DK" dirty="0" err="1" smtClean="0"/>
              <a:t>Taxpayers</a:t>
            </a:r>
            <a:r>
              <a:rPr lang="da-DK" dirty="0"/>
              <a:t>, pig </a:t>
            </a:r>
            <a:r>
              <a:rPr lang="da-DK" dirty="0" err="1"/>
              <a:t>industry</a:t>
            </a:r>
            <a:r>
              <a:rPr lang="da-DK" dirty="0"/>
              <a:t>, </a:t>
            </a:r>
            <a:r>
              <a:rPr lang="da-DK" dirty="0" err="1"/>
              <a:t>cattle</a:t>
            </a:r>
            <a:r>
              <a:rPr lang="da-DK" dirty="0"/>
              <a:t> </a:t>
            </a:r>
            <a:r>
              <a:rPr lang="da-DK" dirty="0" err="1" smtClean="0"/>
              <a:t>industry</a:t>
            </a:r>
            <a:endParaRPr lang="da-DK" dirty="0" smtClean="0"/>
          </a:p>
          <a:p>
            <a:pPr lvl="1"/>
            <a:r>
              <a:rPr lang="da-DK" dirty="0" smtClean="0"/>
              <a:t>Legal</a:t>
            </a:r>
            <a:r>
              <a:rPr lang="da-DK" dirty="0"/>
              <a:t>, private standard, </a:t>
            </a:r>
            <a:r>
              <a:rPr lang="da-DK" dirty="0" err="1"/>
              <a:t>individual</a:t>
            </a:r>
            <a:r>
              <a:rPr lang="da-DK" dirty="0"/>
              <a:t> </a:t>
            </a:r>
            <a:r>
              <a:rPr lang="da-DK" dirty="0" err="1"/>
              <a:t>choice</a:t>
            </a:r>
            <a:r>
              <a:rPr lang="da-DK" dirty="0"/>
              <a:t> (</a:t>
            </a:r>
            <a:r>
              <a:rPr lang="da-DK" dirty="0" err="1"/>
              <a:t>economic</a:t>
            </a:r>
            <a:r>
              <a:rPr lang="da-DK" dirty="0"/>
              <a:t> or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reason</a:t>
            </a:r>
            <a:r>
              <a:rPr lang="da-DK" dirty="0" smtClean="0"/>
              <a:t>)</a:t>
            </a:r>
          </a:p>
          <a:p>
            <a:r>
              <a:rPr lang="da-DK" dirty="0" smtClean="0"/>
              <a:t>Data from </a:t>
            </a:r>
            <a:r>
              <a:rPr lang="da-DK" dirty="0" err="1" smtClean="0"/>
              <a:t>statistic</a:t>
            </a:r>
            <a:r>
              <a:rPr lang="da-DK" dirty="0" smtClean="0"/>
              <a:t> </a:t>
            </a:r>
            <a:r>
              <a:rPr lang="da-DK" dirty="0" err="1" smtClean="0"/>
              <a:t>reports</a:t>
            </a:r>
            <a:r>
              <a:rPr lang="da-DK" dirty="0" smtClean="0"/>
              <a:t>, </a:t>
            </a:r>
            <a:r>
              <a:rPr lang="da-DK" dirty="0" err="1" smtClean="0"/>
              <a:t>accounting</a:t>
            </a:r>
            <a:r>
              <a:rPr lang="da-DK" dirty="0" smtClean="0"/>
              <a:t> </a:t>
            </a:r>
            <a:r>
              <a:rPr lang="da-DK" dirty="0" smtClean="0"/>
              <a:t>systems, databases and </a:t>
            </a:r>
            <a:r>
              <a:rPr lang="da-DK" dirty="0" err="1" smtClean="0"/>
              <a:t>expert</a:t>
            </a:r>
            <a:r>
              <a:rPr lang="da-DK" dirty="0" smtClean="0"/>
              <a:t> opinion</a:t>
            </a:r>
            <a:endParaRPr lang="da-DK" dirty="0" smtClean="0"/>
          </a:p>
          <a:p>
            <a:r>
              <a:rPr lang="da-DK" dirty="0" smtClean="0"/>
              <a:t>Time </a:t>
            </a:r>
            <a:r>
              <a:rPr lang="da-DK" dirty="0" err="1" smtClean="0"/>
              <a:t>cost</a:t>
            </a:r>
            <a:r>
              <a:rPr lang="da-DK" dirty="0" smtClean="0"/>
              <a:t>, </a:t>
            </a:r>
            <a:r>
              <a:rPr lang="da-DK" dirty="0" err="1" smtClean="0"/>
              <a:t>investment</a:t>
            </a:r>
            <a:r>
              <a:rPr lang="da-DK" dirty="0" smtClean="0"/>
              <a:t> </a:t>
            </a:r>
            <a:r>
              <a:rPr lang="da-DK" dirty="0" err="1" smtClean="0"/>
              <a:t>costs</a:t>
            </a:r>
            <a:r>
              <a:rPr lang="da-DK" dirty="0" smtClean="0"/>
              <a:t> and </a:t>
            </a:r>
            <a:r>
              <a:rPr lang="da-DK" dirty="0" err="1" smtClean="0"/>
              <a:t>consumables</a:t>
            </a:r>
            <a:endParaRPr lang="da-DK" dirty="0" smtClean="0"/>
          </a:p>
          <a:p>
            <a:r>
              <a:rPr lang="da-DK" dirty="0" err="1" smtClean="0"/>
              <a:t>Activities</a:t>
            </a:r>
            <a:r>
              <a:rPr lang="da-DK" dirty="0" smtClean="0"/>
              <a:t> have multiple </a:t>
            </a:r>
            <a:r>
              <a:rPr lang="da-DK" dirty="0" err="1" smtClean="0"/>
              <a:t>effects</a:t>
            </a:r>
            <a:r>
              <a:rPr lang="da-DK" dirty="0" smtClean="0"/>
              <a:t> – </a:t>
            </a:r>
            <a:r>
              <a:rPr lang="da-DK" dirty="0" err="1" smtClean="0"/>
              <a:t>share</a:t>
            </a:r>
            <a:r>
              <a:rPr lang="da-DK" dirty="0" smtClean="0"/>
              <a:t> of </a:t>
            </a:r>
            <a:r>
              <a:rPr lang="da-DK" dirty="0" err="1" smtClean="0"/>
              <a:t>cost</a:t>
            </a:r>
            <a:r>
              <a:rPr lang="da-DK" dirty="0" smtClean="0"/>
              <a:t> default 25%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43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Materials and </a:t>
            </a:r>
            <a:r>
              <a:rPr lang="da-DK" dirty="0" err="1"/>
              <a:t>methods</a:t>
            </a:r>
            <a:r>
              <a:rPr lang="da-DK" dirty="0"/>
              <a:t> – </a:t>
            </a:r>
            <a:r>
              <a:rPr lang="da-DK" dirty="0" err="1"/>
              <a:t>determining</a:t>
            </a:r>
            <a:r>
              <a:rPr lang="da-DK" dirty="0"/>
              <a:t> </a:t>
            </a:r>
            <a:r>
              <a:rPr lang="da-DK" dirty="0" err="1"/>
              <a:t>costs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36751"/>
              </p:ext>
            </p:extLst>
          </p:nvPr>
        </p:nvGraphicFramePr>
        <p:xfrm>
          <a:off x="1818638" y="2222500"/>
          <a:ext cx="863701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664296"/>
                <a:gridCol w="3020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2013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Cattle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sector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Pig </a:t>
                      </a:r>
                      <a:r>
                        <a:rPr lang="da-DK" dirty="0" err="1" smtClean="0"/>
                        <a:t>sector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Herds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18,000 ( - 3,500 </a:t>
                      </a:r>
                      <a:r>
                        <a:rPr lang="da-DK" dirty="0" err="1" smtClean="0"/>
                        <a:t>dairy</a:t>
                      </a:r>
                      <a:r>
                        <a:rPr lang="da-DK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9,200 ( - 3,100 SPF farms)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Population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1,6 million </a:t>
                      </a:r>
                      <a:r>
                        <a:rPr lang="da-DK" dirty="0" err="1" smtClean="0"/>
                        <a:t>cattle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 million</a:t>
                      </a:r>
                      <a:r>
                        <a:rPr lang="da-DK" baseline="0" dirty="0" smtClean="0"/>
                        <a:t> pigs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New-</a:t>
                      </a:r>
                      <a:r>
                        <a:rPr lang="da-DK" dirty="0" err="1" smtClean="0"/>
                        <a:t>born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638,000 </a:t>
                      </a:r>
                      <a:r>
                        <a:rPr lang="da-DK" dirty="0" err="1" smtClean="0"/>
                        <a:t>calves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28 million </a:t>
                      </a:r>
                      <a:r>
                        <a:rPr lang="da-DK" dirty="0" err="1" smtClean="0"/>
                        <a:t>piglets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 smtClean="0"/>
                        <a:t>Slaughtered</a:t>
                      </a:r>
                      <a:r>
                        <a:rPr lang="da-DK" dirty="0" smtClean="0"/>
                        <a:t> in Denmark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489,000 cattle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18,6 million </a:t>
                      </a:r>
                      <a:r>
                        <a:rPr lang="da-DK" dirty="0" err="1" smtClean="0"/>
                        <a:t>finishers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 smtClean="0"/>
                        <a:t>Exported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78,000 (most </a:t>
                      </a:r>
                      <a:r>
                        <a:rPr lang="da-DK" dirty="0" err="1" smtClean="0"/>
                        <a:t>calves</a:t>
                      </a:r>
                      <a:r>
                        <a:rPr lang="da-DK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9,2 million </a:t>
                      </a:r>
                      <a:r>
                        <a:rPr lang="da-DK" dirty="0" err="1" smtClean="0"/>
                        <a:t>weaners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 smtClean="0"/>
                        <a:t>Imported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459 </a:t>
                      </a:r>
                      <a:r>
                        <a:rPr lang="da-DK" dirty="0" err="1" smtClean="0"/>
                        <a:t>cattle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pigs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err="1" smtClean="0"/>
                        <a:t>Movements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between</a:t>
                      </a:r>
                      <a:r>
                        <a:rPr lang="da-DK" dirty="0" smtClean="0"/>
                        <a:t> herds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687,000 </a:t>
                      </a:r>
                      <a:r>
                        <a:rPr lang="da-DK" dirty="0" err="1" smtClean="0"/>
                        <a:t>cattle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795,000 </a:t>
                      </a:r>
                      <a:r>
                        <a:rPr lang="da-DK" dirty="0" err="1" smtClean="0"/>
                        <a:t>batches</a:t>
                      </a:r>
                      <a:r>
                        <a:rPr lang="da-DK" dirty="0" smtClean="0"/>
                        <a:t> of pigs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Trucks </a:t>
                      </a:r>
                      <a:r>
                        <a:rPr lang="da-DK" dirty="0" err="1" smtClean="0"/>
                        <a:t>domestic</a:t>
                      </a:r>
                      <a:r>
                        <a:rPr lang="da-DK" baseline="0" dirty="0" smtClean="0"/>
                        <a:t> transports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53,300 trucks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124,000 trucks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Trucks </a:t>
                      </a:r>
                      <a:r>
                        <a:rPr lang="da-DK" dirty="0" err="1" smtClean="0"/>
                        <a:t>intl</a:t>
                      </a:r>
                      <a:r>
                        <a:rPr lang="da-DK" dirty="0" smtClean="0"/>
                        <a:t>.</a:t>
                      </a:r>
                      <a:r>
                        <a:rPr lang="da-DK" baseline="0" dirty="0" smtClean="0"/>
                        <a:t> Transports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2,700 trucks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22,000 trucks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..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dirty="0" smtClean="0"/>
                        <a:t>….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299405" y="979135"/>
            <a:ext cx="3492339" cy="5102577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 smtClean="0"/>
          </a:p>
          <a:p>
            <a:r>
              <a:rPr lang="da-DK" sz="2000" dirty="0" smtClean="0"/>
              <a:t>Pigs </a:t>
            </a:r>
            <a:r>
              <a:rPr lang="da-DK" sz="2000" dirty="0"/>
              <a:t>	</a:t>
            </a:r>
            <a:r>
              <a:rPr lang="en-GB" sz="2000" dirty="0"/>
              <a:t> </a:t>
            </a:r>
            <a:r>
              <a:rPr lang="en-GB" sz="2000" dirty="0" smtClean="0"/>
              <a:t>	€</a:t>
            </a:r>
            <a:r>
              <a:rPr lang="en-GB" sz="2000" dirty="0"/>
              <a:t>20 million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 err="1" smtClean="0"/>
              <a:t>Cattle</a:t>
            </a:r>
            <a:r>
              <a:rPr lang="da-DK" sz="2000" dirty="0" smtClean="0"/>
              <a:t> 	</a:t>
            </a:r>
            <a:r>
              <a:rPr lang="en-GB" sz="2000" dirty="0" smtClean="0"/>
              <a:t>€</a:t>
            </a:r>
            <a:r>
              <a:rPr lang="en-GB" sz="2000" dirty="0"/>
              <a:t>8 million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 smtClean="0"/>
              <a:t>State</a:t>
            </a:r>
            <a:r>
              <a:rPr lang="da-DK" sz="2000" dirty="0"/>
              <a:t>	</a:t>
            </a:r>
            <a:r>
              <a:rPr lang="en-GB" sz="2000" dirty="0"/>
              <a:t> </a:t>
            </a:r>
            <a:r>
              <a:rPr lang="en-GB" sz="2000" dirty="0" smtClean="0"/>
              <a:t>	€4 </a:t>
            </a:r>
            <a:r>
              <a:rPr lang="en-GB" sz="2000" dirty="0"/>
              <a:t>million</a:t>
            </a:r>
            <a:endParaRPr lang="da-DK" sz="2000" dirty="0"/>
          </a:p>
          <a:p>
            <a:endParaRPr lang="da-DK" sz="2000" dirty="0"/>
          </a:p>
        </p:txBody>
      </p:sp>
      <p:graphicFrame>
        <p:nvGraphicFramePr>
          <p:cNvPr id="6" name="Pladsholder til indhold 1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03610797"/>
              </p:ext>
            </p:extLst>
          </p:nvPr>
        </p:nvGraphicFramePr>
        <p:xfrm>
          <a:off x="4271797" y="1195389"/>
          <a:ext cx="7680853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0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5 expenditures in euros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779929"/>
              </p:ext>
            </p:extLst>
          </p:nvPr>
        </p:nvGraphicFramePr>
        <p:xfrm>
          <a:off x="1547729" y="2265770"/>
          <a:ext cx="9044745" cy="411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by </a:t>
            </a:r>
            <a:r>
              <a:rPr lang="en-US" dirty="0"/>
              <a:t>main </a:t>
            </a:r>
            <a:r>
              <a:rPr lang="en-US" dirty="0" smtClean="0"/>
              <a:t>effect </a:t>
            </a:r>
            <a:r>
              <a:rPr lang="en-US" dirty="0"/>
              <a:t>(mill €) </a:t>
            </a:r>
            <a:endParaRPr lang="en-GB" dirty="0"/>
          </a:p>
        </p:txBody>
      </p:sp>
      <p:graphicFrame>
        <p:nvGraphicFramePr>
          <p:cNvPr id="6" name="Pladsholder til ind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33218"/>
              </p:ext>
            </p:extLst>
          </p:nvPr>
        </p:nvGraphicFramePr>
        <p:xfrm>
          <a:off x="604838" y="2222500"/>
          <a:ext cx="10972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4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287901" y="837134"/>
            <a:ext cx="3744416" cy="5770562"/>
          </a:xfrm>
        </p:spPr>
        <p:txBody>
          <a:bodyPr/>
          <a:lstStyle/>
          <a:p>
            <a:r>
              <a:rPr lang="da-DK" sz="2000" b="1" dirty="0" smtClean="0">
                <a:solidFill>
                  <a:schemeClr val="accent1"/>
                </a:solidFill>
              </a:rPr>
              <a:t>The </a:t>
            </a:r>
            <a:r>
              <a:rPr lang="da-DK" sz="2000" b="1" dirty="0" err="1" smtClean="0">
                <a:solidFill>
                  <a:schemeClr val="accent1"/>
                </a:solidFill>
              </a:rPr>
              <a:t>state</a:t>
            </a:r>
            <a:r>
              <a:rPr lang="da-DK" sz="2000" b="1" dirty="0" smtClean="0">
                <a:solidFill>
                  <a:schemeClr val="accent1"/>
                </a:solidFill>
              </a:rPr>
              <a:t>: 3.5 </a:t>
            </a:r>
            <a:r>
              <a:rPr lang="da-DK" sz="2000" b="1" dirty="0">
                <a:solidFill>
                  <a:schemeClr val="accent1"/>
                </a:solidFill>
              </a:rPr>
              <a:t>mio. </a:t>
            </a:r>
            <a:r>
              <a:rPr lang="da-DK" sz="2000" b="1" dirty="0" smtClean="0">
                <a:solidFill>
                  <a:schemeClr val="accent1"/>
                </a:solidFill>
              </a:rPr>
              <a:t>€</a:t>
            </a:r>
          </a:p>
          <a:p>
            <a:endParaRPr lang="da-DK" dirty="0"/>
          </a:p>
          <a:p>
            <a:r>
              <a:rPr lang="da-DK" dirty="0" smtClean="0"/>
              <a:t>FMD lab:	</a:t>
            </a:r>
            <a:r>
              <a:rPr lang="da-DK" dirty="0"/>
              <a:t>	</a:t>
            </a:r>
            <a:r>
              <a:rPr lang="da-DK" dirty="0" smtClean="0"/>
              <a:t>2.9 </a:t>
            </a:r>
            <a:r>
              <a:rPr lang="da-DK" dirty="0"/>
              <a:t>mio. €</a:t>
            </a:r>
          </a:p>
          <a:p>
            <a:endParaRPr lang="da-DK" dirty="0" smtClean="0"/>
          </a:p>
          <a:p>
            <a:r>
              <a:rPr lang="da-DK" dirty="0" smtClean="0"/>
              <a:t>Border </a:t>
            </a:r>
            <a:r>
              <a:rPr lang="da-DK" dirty="0" err="1" smtClean="0"/>
              <a:t>inspection</a:t>
            </a:r>
            <a:r>
              <a:rPr lang="da-DK" dirty="0" smtClean="0"/>
              <a:t>: 		0.2 </a:t>
            </a:r>
            <a:r>
              <a:rPr lang="da-DK" dirty="0"/>
              <a:t>mio. €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Cont</a:t>
            </a:r>
            <a:r>
              <a:rPr lang="da-DK" dirty="0" smtClean="0"/>
              <a:t> plan / </a:t>
            </a:r>
            <a:r>
              <a:rPr lang="da-DK" dirty="0" err="1" smtClean="0"/>
              <a:t>Simex</a:t>
            </a:r>
            <a:r>
              <a:rPr lang="da-DK" dirty="0" smtClean="0"/>
              <a:t>: 		0.2 </a:t>
            </a:r>
            <a:r>
              <a:rPr lang="da-DK" dirty="0"/>
              <a:t>mio. €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OIE, EUFMD and </a:t>
            </a:r>
            <a:r>
              <a:rPr lang="da-DK" dirty="0" err="1" smtClean="0"/>
              <a:t>vacc</a:t>
            </a:r>
            <a:r>
              <a:rPr lang="da-DK" dirty="0" smtClean="0"/>
              <a:t> bank: 	0.1 </a:t>
            </a:r>
            <a:r>
              <a:rPr lang="da-DK" dirty="0"/>
              <a:t>mio. €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Models:		0.1 </a:t>
            </a:r>
            <a:r>
              <a:rPr lang="da-DK" dirty="0"/>
              <a:t>mio. €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6" name="Pladsholder til indhold 1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0409101"/>
              </p:ext>
            </p:extLst>
          </p:nvPr>
        </p:nvGraphicFramePr>
        <p:xfrm>
          <a:off x="4271797" y="1195389"/>
          <a:ext cx="7680853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4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7727951" y="4076701"/>
            <a:ext cx="96096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5808133" y="4760913"/>
            <a:ext cx="670984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el 2"/>
          <p:cNvSpPr txBox="1">
            <a:spLocks/>
          </p:cNvSpPr>
          <p:nvPr/>
        </p:nvSpPr>
        <p:spPr bwMode="auto">
          <a:xfrm>
            <a:off x="812800" y="628424"/>
            <a:ext cx="1036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z="2400" b="1" dirty="0" smtClean="0">
                <a:latin typeface="+mj-lt"/>
              </a:rPr>
              <a:t>Methods – simulation model: DTU-DADS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 bwMode="auto">
          <a:xfrm>
            <a:off x="3311691" y="1988840"/>
            <a:ext cx="1070028" cy="1872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3311691" y="1988840"/>
            <a:ext cx="1344149" cy="21958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3311691" y="2060848"/>
            <a:ext cx="1344149" cy="20158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838200" y="1149376"/>
            <a:ext cx="10492317" cy="5087937"/>
            <a:chOff x="628650" y="1383444"/>
            <a:chExt cx="7869238" cy="5087937"/>
          </a:xfrm>
        </p:grpSpPr>
        <p:graphicFrame>
          <p:nvGraphicFramePr>
            <p:cNvPr id="5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994140"/>
                </p:ext>
              </p:extLst>
            </p:nvPr>
          </p:nvGraphicFramePr>
          <p:xfrm>
            <a:off x="628650" y="1383444"/>
            <a:ext cx="7869238" cy="508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Visio" r:id="rId4" imgW="10432933" imgH="6747215" progId="">
                    <p:embed/>
                  </p:oleObj>
                </mc:Choice>
                <mc:Fallback>
                  <p:oleObj name="Visio" r:id="rId4" imgW="10432933" imgH="67472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1383444"/>
                          <a:ext cx="7869238" cy="50879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2484438" y="1484313"/>
              <a:ext cx="828675" cy="2108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5795963" y="4076700"/>
              <a:ext cx="720725" cy="504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7" descr="MCj0344853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32475" y="4182584"/>
              <a:ext cx="827757" cy="720725"/>
            </a:xfrm>
            <a:prstGeom prst="rect">
              <a:avLst/>
            </a:prstGeom>
            <a:noFill/>
          </p:spPr>
        </p:pic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4356100" y="4760913"/>
              <a:ext cx="503238" cy="576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" name="Picture 10" descr="MCj0334122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6100" y="4903309"/>
              <a:ext cx="557212" cy="781050"/>
            </a:xfrm>
            <a:prstGeom prst="rect">
              <a:avLst/>
            </a:prstGeom>
            <a:noFill/>
          </p:spPr>
        </p:pic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2185988" y="4286795"/>
              <a:ext cx="1920875" cy="1014413"/>
            </a:xfrm>
            <a:custGeom>
              <a:avLst/>
              <a:gdLst/>
              <a:ahLst/>
              <a:cxnLst>
                <a:cxn ang="0">
                  <a:pos x="1208" y="0"/>
                </a:cxn>
                <a:cxn ang="0">
                  <a:pos x="1021" y="388"/>
                </a:cxn>
                <a:cxn ang="0">
                  <a:pos x="240" y="591"/>
                </a:cxn>
                <a:cxn ang="0">
                  <a:pos x="0" y="639"/>
                </a:cxn>
              </a:cxnLst>
              <a:rect l="0" t="0" r="r" b="b"/>
              <a:pathLst>
                <a:path w="1210" h="639">
                  <a:moveTo>
                    <a:pt x="1208" y="0"/>
                  </a:moveTo>
                  <a:cubicBezTo>
                    <a:pt x="1210" y="143"/>
                    <a:pt x="1182" y="290"/>
                    <a:pt x="1021" y="388"/>
                  </a:cubicBezTo>
                  <a:cubicBezTo>
                    <a:pt x="860" y="486"/>
                    <a:pt x="410" y="549"/>
                    <a:pt x="240" y="591"/>
                  </a:cubicBezTo>
                  <a:cubicBezTo>
                    <a:pt x="70" y="633"/>
                    <a:pt x="50" y="629"/>
                    <a:pt x="0" y="6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60" name="Picture 12" descr="MCAN02493_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55950" y="4709319"/>
              <a:ext cx="673100" cy="80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3059249" y="1699505"/>
              <a:ext cx="828675" cy="2341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4895850" y="4005263"/>
              <a:ext cx="936625" cy="935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6804025" y="1989138"/>
              <a:ext cx="1081088" cy="144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023221"/>
                </p:ext>
              </p:extLst>
            </p:nvPr>
          </p:nvGraphicFramePr>
          <p:xfrm>
            <a:off x="701622" y="4689475"/>
            <a:ext cx="19081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Visio" r:id="rId9" imgW="10432933" imgH="6747215" progId="">
                    <p:embed/>
                  </p:oleObj>
                </mc:Choice>
                <mc:Fallback>
                  <p:oleObj name="Visio" r:id="rId9" imgW="10432933" imgH="67472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5751" b="82278"/>
                        <a:stretch>
                          <a:fillRect/>
                        </a:stretch>
                      </p:blipFill>
                      <p:spPr bwMode="auto">
                        <a:xfrm>
                          <a:off x="701622" y="4689475"/>
                          <a:ext cx="1908175" cy="901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kstboks 21"/>
          <p:cNvSpPr txBox="1"/>
          <p:nvPr/>
        </p:nvSpPr>
        <p:spPr>
          <a:xfrm>
            <a:off x="3167674" y="1664805"/>
            <a:ext cx="5521243" cy="646331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All </a:t>
            </a:r>
            <a:r>
              <a:rPr lang="da-DK" dirty="0" err="1" smtClean="0">
                <a:solidFill>
                  <a:schemeClr val="bg1"/>
                </a:solidFill>
              </a:rPr>
              <a:t>epidemics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started</a:t>
            </a:r>
            <a:r>
              <a:rPr lang="da-DK" dirty="0" smtClean="0">
                <a:solidFill>
                  <a:schemeClr val="bg1"/>
                </a:solidFill>
              </a:rPr>
              <a:t> in a </a:t>
            </a:r>
            <a:r>
              <a:rPr lang="da-DK" dirty="0" err="1" smtClean="0">
                <a:solidFill>
                  <a:schemeClr val="bg1"/>
                </a:solidFill>
              </a:rPr>
              <a:t>cattle</a:t>
            </a:r>
            <a:r>
              <a:rPr lang="da-DK" dirty="0" smtClean="0">
                <a:solidFill>
                  <a:schemeClr val="bg1"/>
                </a:solidFill>
              </a:rPr>
              <a:t> herd in a </a:t>
            </a:r>
            <a:r>
              <a:rPr lang="da-DK" dirty="0" err="1" smtClean="0">
                <a:solidFill>
                  <a:schemeClr val="bg1"/>
                </a:solidFill>
              </a:rPr>
              <a:t>cattle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dense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area</a:t>
            </a:r>
            <a:endParaRPr lang="da-DK" dirty="0" smtClean="0">
              <a:solidFill>
                <a:schemeClr val="bg1"/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3359066" y="2480514"/>
            <a:ext cx="5521243" cy="36933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1000 </a:t>
            </a:r>
            <a:r>
              <a:rPr lang="da-DK" dirty="0" err="1" smtClean="0">
                <a:solidFill>
                  <a:schemeClr val="bg1"/>
                </a:solidFill>
              </a:rPr>
              <a:t>epidemics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simulated</a:t>
            </a:r>
            <a:endParaRPr lang="da-DK" dirty="0" smtClean="0">
              <a:solidFill>
                <a:schemeClr val="bg1"/>
              </a:solidFill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3527689" y="3090759"/>
            <a:ext cx="5521243" cy="36933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1000 </a:t>
            </a:r>
            <a:r>
              <a:rPr lang="da-DK" dirty="0" err="1" smtClean="0">
                <a:solidFill>
                  <a:schemeClr val="bg1"/>
                </a:solidFill>
              </a:rPr>
              <a:t>randomly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chosen</a:t>
            </a:r>
            <a:r>
              <a:rPr lang="da-DK" dirty="0" smtClean="0">
                <a:solidFill>
                  <a:schemeClr val="bg1"/>
                </a:solidFill>
              </a:rPr>
              <a:t> herds</a:t>
            </a:r>
          </a:p>
        </p:txBody>
      </p:sp>
    </p:spTree>
    <p:extLst>
      <p:ext uri="{BB962C8B-B14F-4D97-AF65-F5344CB8AC3E}">
        <p14:creationId xmlns:p14="http://schemas.microsoft.com/office/powerpoint/2010/main" val="15640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11197" y="1189528"/>
            <a:ext cx="3456384" cy="4937965"/>
          </a:xfrm>
        </p:spPr>
        <p:txBody>
          <a:bodyPr>
            <a:normAutofit fontScale="85000" lnSpcReduction="20000"/>
          </a:bodyPr>
          <a:lstStyle/>
          <a:p>
            <a:r>
              <a:rPr lang="da-DK" sz="2400" dirty="0" smtClean="0"/>
              <a:t>The </a:t>
            </a:r>
            <a:r>
              <a:rPr lang="da-DK" sz="2400" dirty="0" err="1" smtClean="0"/>
              <a:t>importance</a:t>
            </a:r>
            <a:r>
              <a:rPr lang="da-DK" sz="2400" dirty="0" smtClean="0"/>
              <a:t> of </a:t>
            </a:r>
            <a:r>
              <a:rPr lang="da-DK" sz="2400" dirty="0" err="1" smtClean="0"/>
              <a:t>early</a:t>
            </a:r>
            <a:r>
              <a:rPr lang="da-DK" sz="2400" dirty="0" smtClean="0"/>
              <a:t> </a:t>
            </a:r>
            <a:r>
              <a:rPr lang="da-DK" sz="2400" dirty="0" err="1" smtClean="0"/>
              <a:t>detection</a:t>
            </a:r>
            <a:endParaRPr lang="da-DK" sz="2400" dirty="0" smtClean="0"/>
          </a:p>
          <a:p>
            <a:endParaRPr lang="da-DK" sz="18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HRP from 21 </a:t>
            </a:r>
            <a:r>
              <a:rPr lang="da-DK" sz="1600" dirty="0" err="1" smtClean="0"/>
              <a:t>days</a:t>
            </a:r>
            <a:r>
              <a:rPr lang="da-DK" sz="1600" dirty="0" smtClean="0"/>
              <a:t> to 14 </a:t>
            </a:r>
            <a:r>
              <a:rPr lang="da-DK" sz="1600" dirty="0" err="1" smtClean="0"/>
              <a:t>days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The </a:t>
            </a:r>
            <a:r>
              <a:rPr lang="da-DK" sz="1600" dirty="0" err="1" smtClean="0"/>
              <a:t>duration</a:t>
            </a:r>
            <a:r>
              <a:rPr lang="da-DK" sz="1600" dirty="0" smtClean="0"/>
              <a:t> of </a:t>
            </a:r>
            <a:r>
              <a:rPr lang="da-DK" sz="1600" dirty="0" err="1" smtClean="0"/>
              <a:t>epidemics</a:t>
            </a:r>
            <a:r>
              <a:rPr lang="da-DK" sz="1600" dirty="0" smtClean="0"/>
              <a:t> </a:t>
            </a:r>
            <a:r>
              <a:rPr lang="da-DK" sz="1600" dirty="0" err="1" smtClean="0"/>
              <a:t>reduced</a:t>
            </a:r>
            <a:r>
              <a:rPr lang="da-DK" sz="1600" dirty="0" smtClean="0"/>
              <a:t> by 50%</a:t>
            </a:r>
          </a:p>
          <a:p>
            <a:endParaRPr lang="da-DK" sz="1600" dirty="0"/>
          </a:p>
          <a:p>
            <a:r>
              <a:rPr lang="da-DK" sz="1600" dirty="0" smtClean="0"/>
              <a:t>The </a:t>
            </a:r>
            <a:r>
              <a:rPr lang="da-DK" sz="1600" dirty="0" err="1" smtClean="0"/>
              <a:t>number</a:t>
            </a:r>
            <a:r>
              <a:rPr lang="da-DK" sz="1600" dirty="0" smtClean="0"/>
              <a:t> of </a:t>
            </a:r>
            <a:r>
              <a:rPr lang="da-DK" sz="1600" dirty="0" err="1" smtClean="0"/>
              <a:t>outbreak</a:t>
            </a:r>
            <a:r>
              <a:rPr lang="da-DK" sz="1600" dirty="0" smtClean="0"/>
              <a:t> farms </a:t>
            </a:r>
            <a:r>
              <a:rPr lang="da-DK" sz="1600" dirty="0" err="1" smtClean="0"/>
              <a:t>reduced</a:t>
            </a:r>
            <a:r>
              <a:rPr lang="da-DK" sz="1600" dirty="0" smtClean="0"/>
              <a:t> </a:t>
            </a:r>
            <a:r>
              <a:rPr lang="da-DK" sz="1600" dirty="0"/>
              <a:t>by 50%</a:t>
            </a:r>
            <a:endParaRPr lang="da-DK" sz="1600" dirty="0" smtClean="0"/>
          </a:p>
          <a:p>
            <a:endParaRPr lang="da-DK" sz="1600" dirty="0"/>
          </a:p>
          <a:p>
            <a:r>
              <a:rPr lang="en-US" sz="1600" dirty="0"/>
              <a:t>€</a:t>
            </a:r>
            <a:r>
              <a:rPr lang="da-DK" sz="1600" dirty="0" smtClean="0"/>
              <a:t> 32 mio. </a:t>
            </a:r>
            <a:r>
              <a:rPr lang="da-DK" sz="1600" dirty="0" err="1" smtClean="0"/>
              <a:t>saved</a:t>
            </a:r>
            <a:r>
              <a:rPr lang="da-DK" sz="1600" dirty="0" smtClean="0"/>
              <a:t> per </a:t>
            </a:r>
            <a:r>
              <a:rPr lang="da-DK" sz="1600" dirty="0" err="1" smtClean="0"/>
              <a:t>day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From </a:t>
            </a:r>
            <a:r>
              <a:rPr lang="en-US" sz="1600" dirty="0"/>
              <a:t>€</a:t>
            </a:r>
            <a:r>
              <a:rPr lang="da-DK" sz="1600" dirty="0" smtClean="0"/>
              <a:t> 1 billion to </a:t>
            </a:r>
            <a:r>
              <a:rPr lang="en-US" sz="1600" dirty="0"/>
              <a:t>€ </a:t>
            </a:r>
            <a:r>
              <a:rPr lang="en-US" sz="1600" dirty="0" smtClean="0"/>
              <a:t> </a:t>
            </a:r>
            <a:r>
              <a:rPr lang="da-DK" sz="1600" dirty="0" smtClean="0"/>
              <a:t>0.7 billion.</a:t>
            </a:r>
          </a:p>
          <a:p>
            <a:endParaRPr lang="da-DK" sz="1800" dirty="0" smtClean="0"/>
          </a:p>
          <a:p>
            <a:r>
              <a:rPr lang="da-DK" sz="1400" dirty="0" smtClean="0">
                <a:solidFill>
                  <a:schemeClr val="accent1"/>
                </a:solidFill>
              </a:rPr>
              <a:t>More </a:t>
            </a:r>
            <a:r>
              <a:rPr lang="da-DK" sz="1400" dirty="0" err="1" smtClean="0">
                <a:solidFill>
                  <a:schemeClr val="accent1"/>
                </a:solidFill>
              </a:rPr>
              <a:t>suspects</a:t>
            </a:r>
            <a:r>
              <a:rPr lang="da-DK" sz="1400" dirty="0" smtClean="0">
                <a:solidFill>
                  <a:schemeClr val="accent1"/>
                </a:solidFill>
              </a:rPr>
              <a:t>?</a:t>
            </a:r>
            <a:endParaRPr lang="da-DK" sz="1400" dirty="0">
              <a:solidFill>
                <a:schemeClr val="accent1"/>
              </a:solidFill>
            </a:endParaRPr>
          </a:p>
          <a:p>
            <a:endParaRPr lang="da-DK" sz="1400" dirty="0" smtClean="0">
              <a:solidFill>
                <a:schemeClr val="accent1"/>
              </a:solidFill>
            </a:endParaRPr>
          </a:p>
          <a:p>
            <a:r>
              <a:rPr lang="da-DK" sz="1400" dirty="0" smtClean="0">
                <a:solidFill>
                  <a:schemeClr val="accent1"/>
                </a:solidFill>
              </a:rPr>
              <a:t>Samples </a:t>
            </a:r>
            <a:r>
              <a:rPr lang="da-DK" sz="1400" dirty="0" err="1" smtClean="0">
                <a:solidFill>
                  <a:schemeClr val="accent1"/>
                </a:solidFill>
              </a:rPr>
              <a:t>taken</a:t>
            </a:r>
            <a:r>
              <a:rPr lang="da-DK" sz="1400" dirty="0" smtClean="0">
                <a:solidFill>
                  <a:schemeClr val="accent1"/>
                </a:solidFill>
              </a:rPr>
              <a:t> and </a:t>
            </a:r>
            <a:r>
              <a:rPr lang="da-DK" sz="1400" dirty="0" err="1" smtClean="0">
                <a:solidFill>
                  <a:schemeClr val="accent1"/>
                </a:solidFill>
              </a:rPr>
              <a:t>diagnostics</a:t>
            </a:r>
            <a:r>
              <a:rPr lang="da-DK" sz="1400" dirty="0" smtClean="0">
                <a:solidFill>
                  <a:schemeClr val="accent1"/>
                </a:solidFill>
              </a:rPr>
              <a:t> </a:t>
            </a:r>
            <a:r>
              <a:rPr lang="da-DK" sz="1400" dirty="0" err="1" smtClean="0">
                <a:solidFill>
                  <a:schemeClr val="accent1"/>
                </a:solidFill>
              </a:rPr>
              <a:t>used</a:t>
            </a:r>
            <a:r>
              <a:rPr lang="da-DK" sz="1400" dirty="0" smtClean="0">
                <a:solidFill>
                  <a:schemeClr val="accent1"/>
                </a:solidFill>
              </a:rPr>
              <a:t> in farms?</a:t>
            </a:r>
            <a:endParaRPr lang="da-DK" sz="1400" dirty="0">
              <a:solidFill>
                <a:schemeClr val="accent1"/>
              </a:solidFill>
            </a:endParaRPr>
          </a:p>
          <a:p>
            <a:endParaRPr lang="da-DK" sz="1400" dirty="0" smtClean="0">
              <a:solidFill>
                <a:schemeClr val="accent1"/>
              </a:solidFill>
            </a:endParaRPr>
          </a:p>
          <a:p>
            <a:r>
              <a:rPr lang="da-DK" sz="1400" dirty="0" smtClean="0">
                <a:solidFill>
                  <a:schemeClr val="accent1"/>
                </a:solidFill>
              </a:rPr>
              <a:t>More </a:t>
            </a:r>
            <a:r>
              <a:rPr lang="da-DK" sz="1400" dirty="0" err="1" smtClean="0">
                <a:solidFill>
                  <a:schemeClr val="accent1"/>
                </a:solidFill>
              </a:rPr>
              <a:t>PCR’s</a:t>
            </a:r>
            <a:r>
              <a:rPr lang="da-DK" sz="1400" dirty="0" smtClean="0">
                <a:solidFill>
                  <a:schemeClr val="accent1"/>
                </a:solidFill>
              </a:rPr>
              <a:t>?</a:t>
            </a:r>
          </a:p>
          <a:p>
            <a:endParaRPr lang="da-DK" sz="1400" dirty="0">
              <a:solidFill>
                <a:schemeClr val="accent1"/>
              </a:solidFill>
            </a:endParaRPr>
          </a:p>
          <a:p>
            <a:r>
              <a:rPr lang="da-DK" sz="1400" dirty="0" smtClean="0">
                <a:solidFill>
                  <a:schemeClr val="accent1"/>
                </a:solidFill>
              </a:rPr>
              <a:t>More </a:t>
            </a:r>
            <a:r>
              <a:rPr lang="da-DK" sz="1400" dirty="0" err="1" smtClean="0">
                <a:solidFill>
                  <a:schemeClr val="accent1"/>
                </a:solidFill>
              </a:rPr>
              <a:t>diagnostic</a:t>
            </a:r>
            <a:r>
              <a:rPr lang="da-DK" sz="1400" dirty="0" smtClean="0">
                <a:solidFill>
                  <a:schemeClr val="accent1"/>
                </a:solidFill>
              </a:rPr>
              <a:t> </a:t>
            </a:r>
            <a:r>
              <a:rPr lang="da-DK" sz="1400" dirty="0" err="1" smtClean="0">
                <a:solidFill>
                  <a:schemeClr val="accent1"/>
                </a:solidFill>
              </a:rPr>
              <a:t>surveillance</a:t>
            </a:r>
            <a:r>
              <a:rPr lang="da-DK" sz="1400" dirty="0" smtClean="0">
                <a:solidFill>
                  <a:schemeClr val="accent1"/>
                </a:solidFill>
              </a:rPr>
              <a:t>?</a:t>
            </a:r>
            <a:endParaRPr lang="da-DK" sz="1400" dirty="0">
              <a:solidFill>
                <a:schemeClr val="accent1"/>
              </a:solidFill>
            </a:endParaRPr>
          </a:p>
          <a:p>
            <a:endParaRPr lang="da-DK" sz="1800" dirty="0"/>
          </a:p>
          <a:p>
            <a:endParaRPr lang="da-DK" sz="1800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399" y="836712"/>
            <a:ext cx="75663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455</Words>
  <Application>Microsoft Office PowerPoint</Application>
  <PresentationFormat>Brugerdefineret</PresentationFormat>
  <Paragraphs>142</Paragraphs>
  <Slides>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5" baseType="lpstr">
      <vt:lpstr>1_Office Theme</vt:lpstr>
      <vt:lpstr>Custom Design</vt:lpstr>
      <vt:lpstr>Visio</vt:lpstr>
      <vt:lpstr>ECONOMIC COSTS AND EFFECTS OF ACTIVITIES TO PREVENT FOOT AND MOUTH DISEASE IN DENMARK  S. Denver1, L. Alban2, A. Boklund3, T. Halasa3, H. Houe1, S. Mortensen*4, E. Rattenborg5, T.V. Tamstorf2, H. Zobbe1, T. Christensen1  1 University of Copenhagen. 2 Danish Agriculture &amp; Food Council.  3 Technical University of Denmark. 4 Danish Veterinary and Food Administration. 5 SEGES- Knowledge centre for cattle production.</vt:lpstr>
      <vt:lpstr>Materials and methods – determining costs</vt:lpstr>
      <vt:lpstr>Materials and methods – determining costs</vt:lpstr>
      <vt:lpstr>PowerPoint-præsentation</vt:lpstr>
      <vt:lpstr>Top 5 expenditures in euros</vt:lpstr>
      <vt:lpstr>Expenditures by main effect (mill €) </vt:lpstr>
      <vt:lpstr>PowerPoint-præsentation</vt:lpstr>
      <vt:lpstr>PowerPoint-præsentation</vt:lpstr>
      <vt:lpstr>PowerPoint-præsentation</vt:lpstr>
      <vt:lpstr>Work load during an outbreak </vt:lpstr>
      <vt:lpstr>PowerPoint-præsentation</vt:lpstr>
      <vt:lpstr>Conclusions Combining epi-modelling with economic analysis 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Sten Mortensen (FVST)</cp:lastModifiedBy>
  <cp:revision>26</cp:revision>
  <dcterms:created xsi:type="dcterms:W3CDTF">2016-10-06T12:20:10Z</dcterms:created>
  <dcterms:modified xsi:type="dcterms:W3CDTF">2016-10-17T13:00:58Z</dcterms:modified>
</cp:coreProperties>
</file>