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738" r:id="rId2"/>
  </p:sldMasterIdLst>
  <p:sldIdLst>
    <p:sldId id="257" r:id="rId3"/>
    <p:sldId id="260" r:id="rId4"/>
    <p:sldId id="263"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1" d="100"/>
          <a:sy n="111" d="100"/>
        </p:scale>
        <p:origin x="222"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65225"/>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905000" y="344805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8" name="Date Placeholder 3"/>
          <p:cNvSpPr>
            <a:spLocks noGrp="1"/>
          </p:cNvSpPr>
          <p:nvPr>
            <p:ph type="dt" sz="half" idx="2"/>
          </p:nvPr>
        </p:nvSpPr>
        <p:spPr>
          <a:xfrm>
            <a:off x="700585" y="6424613"/>
            <a:ext cx="775790" cy="242888"/>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a:t>OS16</a:t>
            </a:r>
          </a:p>
        </p:txBody>
      </p:sp>
      <p:sp>
        <p:nvSpPr>
          <p:cNvPr id="9" name="Footer Placeholder 4"/>
          <p:cNvSpPr>
            <a:spLocks noGrp="1"/>
          </p:cNvSpPr>
          <p:nvPr>
            <p:ph type="ftr" sz="quarter" idx="3"/>
          </p:nvPr>
        </p:nvSpPr>
        <p:spPr>
          <a:xfrm>
            <a:off x="5848350" y="6492875"/>
            <a:ext cx="5729501" cy="22860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Open Session of the EuFMD 26-28 October 2016 – </a:t>
            </a:r>
            <a:r>
              <a:rPr lang="en-US" dirty="0" err="1"/>
              <a:t>Cascais</a:t>
            </a:r>
            <a:r>
              <a:rPr lang="en-US" dirty="0"/>
              <a:t> - Portugal</a:t>
            </a:r>
            <a:endParaRPr lang="en-GB" dirty="0"/>
          </a:p>
        </p:txBody>
      </p:sp>
    </p:spTree>
    <p:extLst>
      <p:ext uri="{BB962C8B-B14F-4D97-AF65-F5344CB8AC3E}">
        <p14:creationId xmlns:p14="http://schemas.microsoft.com/office/powerpoint/2010/main" val="3854333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3"/>
          <p:cNvSpPr txBox="1">
            <a:spLocks/>
          </p:cNvSpPr>
          <p:nvPr userDrawn="1"/>
        </p:nvSpPr>
        <p:spPr>
          <a:xfrm>
            <a:off x="748210" y="6356351"/>
            <a:ext cx="732429"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OS16</a:t>
            </a:r>
          </a:p>
        </p:txBody>
      </p:sp>
      <p:sp>
        <p:nvSpPr>
          <p:cNvPr id="8" name="Footer Placeholder 4"/>
          <p:cNvSpPr>
            <a:spLocks noGrp="1"/>
          </p:cNvSpPr>
          <p:nvPr>
            <p:ph type="ftr" sz="quarter" idx="14"/>
          </p:nvPr>
        </p:nvSpPr>
        <p:spPr>
          <a:xfrm>
            <a:off x="5848350" y="6492875"/>
            <a:ext cx="5729501" cy="22860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Open Session of the EuFMD 26-28 October 2016 – </a:t>
            </a:r>
            <a:r>
              <a:rPr lang="en-US" dirty="0" err="1"/>
              <a:t>Cascais</a:t>
            </a:r>
            <a:r>
              <a:rPr lang="en-US" dirty="0"/>
              <a:t> - Portugal</a:t>
            </a:r>
            <a:endParaRPr lang="en-GB" dirty="0"/>
          </a:p>
        </p:txBody>
      </p:sp>
    </p:spTree>
    <p:extLst>
      <p:ext uri="{BB962C8B-B14F-4D97-AF65-F5344CB8AC3E}">
        <p14:creationId xmlns:p14="http://schemas.microsoft.com/office/powerpoint/2010/main" val="2064634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39224" y="1104900"/>
            <a:ext cx="2543175" cy="502126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1276350"/>
            <a:ext cx="7867650" cy="48498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p:cNvSpPr>
            <a:spLocks noGrp="1"/>
          </p:cNvSpPr>
          <p:nvPr>
            <p:ph type="ftr" sz="quarter" idx="14"/>
          </p:nvPr>
        </p:nvSpPr>
        <p:spPr>
          <a:xfrm>
            <a:off x="5848350" y="6492875"/>
            <a:ext cx="5729501" cy="22860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Open Session of the EuFMD 26-28 October 2016 – </a:t>
            </a:r>
            <a:r>
              <a:rPr lang="en-US" dirty="0" err="1"/>
              <a:t>Cascais</a:t>
            </a:r>
            <a:r>
              <a:rPr lang="en-US" dirty="0"/>
              <a:t> - Portugal</a:t>
            </a:r>
            <a:endParaRPr lang="en-GB" dirty="0"/>
          </a:p>
        </p:txBody>
      </p:sp>
      <p:sp>
        <p:nvSpPr>
          <p:cNvPr id="9" name="Date Placeholder 3"/>
          <p:cNvSpPr txBox="1">
            <a:spLocks/>
          </p:cNvSpPr>
          <p:nvPr userDrawn="1"/>
        </p:nvSpPr>
        <p:spPr>
          <a:xfrm>
            <a:off x="748210" y="6356351"/>
            <a:ext cx="732429"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OS16</a:t>
            </a:r>
          </a:p>
        </p:txBody>
      </p:sp>
    </p:spTree>
    <p:extLst>
      <p:ext uri="{BB962C8B-B14F-4D97-AF65-F5344CB8AC3E}">
        <p14:creationId xmlns:p14="http://schemas.microsoft.com/office/powerpoint/2010/main" val="3251110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9" name="Title 1"/>
          <p:cNvSpPr>
            <a:spLocks noGrp="1"/>
          </p:cNvSpPr>
          <p:nvPr>
            <p:ph type="title"/>
          </p:nvPr>
        </p:nvSpPr>
        <p:spPr>
          <a:xfrm>
            <a:off x="913493" y="2281238"/>
            <a:ext cx="10515600" cy="3751072"/>
          </a:xfrm>
        </p:spPr>
        <p:txBody>
          <a:bodyPr anchor="b">
            <a:normAutofit/>
          </a:bodyPr>
          <a:lstStyle>
            <a:lvl1pPr algn="ctr">
              <a:defRPr sz="4000" baseline="0">
                <a:latin typeface="Calibri" panose="020F0502020204030204" pitchFamily="34" charset="0"/>
              </a:defRPr>
            </a:lvl1pPr>
          </a:lstStyle>
          <a:p>
            <a:endParaRPr lang="en-GB" dirty="0"/>
          </a:p>
        </p:txBody>
      </p:sp>
      <p:sp>
        <p:nvSpPr>
          <p:cNvPr id="10" name="Date Placeholder 3"/>
          <p:cNvSpPr>
            <a:spLocks noGrp="1"/>
          </p:cNvSpPr>
          <p:nvPr>
            <p:ph type="dt" sz="half" idx="10"/>
          </p:nvPr>
        </p:nvSpPr>
        <p:spPr>
          <a:xfrm>
            <a:off x="838200" y="6356350"/>
            <a:ext cx="2743200" cy="365125"/>
          </a:xfrm>
        </p:spPr>
        <p:txBody>
          <a:bodyPr/>
          <a:lstStyle>
            <a:lvl1pPr>
              <a:defRPr/>
            </a:lvl1pPr>
          </a:lstStyle>
          <a:p>
            <a:r>
              <a:rPr lang="en-GB" dirty="0"/>
              <a:t>OS16</a:t>
            </a:r>
          </a:p>
        </p:txBody>
      </p:sp>
      <p:sp>
        <p:nvSpPr>
          <p:cNvPr id="11" name="Footer Placeholder 4"/>
          <p:cNvSpPr txBox="1">
            <a:spLocks/>
          </p:cNvSpPr>
          <p:nvPr userDrawn="1"/>
        </p:nvSpPr>
        <p:spPr>
          <a:xfrm>
            <a:off x="5813946" y="6356350"/>
            <a:ext cx="4794183"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Open Session of the EuFMD - </a:t>
            </a:r>
            <a:r>
              <a:rPr lang="en-US" dirty="0" err="1"/>
              <a:t>Cascais</a:t>
            </a:r>
            <a:r>
              <a:rPr lang="en-US" dirty="0"/>
              <a:t> –Portugal 26-28 October 2016</a:t>
            </a:r>
            <a:endParaRPr lang="en-GB" dirty="0"/>
          </a:p>
        </p:txBody>
      </p:sp>
    </p:spTree>
    <p:extLst>
      <p:ext uri="{BB962C8B-B14F-4D97-AF65-F5344CB8AC3E}">
        <p14:creationId xmlns:p14="http://schemas.microsoft.com/office/powerpoint/2010/main" val="70408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45866" y="1515968"/>
            <a:ext cx="10515600" cy="2852737"/>
          </a:xfrm>
        </p:spPr>
        <p:txBody>
          <a:bodyPr anchor="b"/>
          <a:lstStyle>
            <a:lvl1pPr algn="ctr">
              <a:defRPr sz="6000" baseline="0">
                <a:latin typeface="Calibri" panose="020F0502020204030204" pitchFamily="34" charset="0"/>
              </a:defRPr>
            </a:lvl1pPr>
          </a:lstStyle>
          <a:p>
            <a:r>
              <a:rPr lang="en-US" dirty="0"/>
              <a:t>Title - Author</a:t>
            </a:r>
            <a:endParaRPr lang="en-GB" dirty="0"/>
          </a:p>
        </p:txBody>
      </p:sp>
      <p:pic>
        <p:nvPicPr>
          <p:cNvPr id="7" name="Picture 6"/>
          <p:cNvPicPr>
            <a:picLocks noChangeAspect="1"/>
          </p:cNvPicPr>
          <p:nvPr userDrawn="1"/>
        </p:nvPicPr>
        <p:blipFill>
          <a:blip r:embed="rId2"/>
          <a:stretch>
            <a:fillRect/>
          </a:stretch>
        </p:blipFill>
        <p:spPr>
          <a:xfrm flipV="1">
            <a:off x="22570" y="6230912"/>
            <a:ext cx="12169430" cy="627088"/>
          </a:xfrm>
          <a:prstGeom prst="rect">
            <a:avLst/>
          </a:prstGeom>
        </p:spPr>
      </p:pic>
      <p:pic>
        <p:nvPicPr>
          <p:cNvPr id="8" name="Picture 7"/>
          <p:cNvPicPr>
            <a:picLocks noChangeAspect="1"/>
          </p:cNvPicPr>
          <p:nvPr userDrawn="1"/>
        </p:nvPicPr>
        <p:blipFill>
          <a:blip r:embed="rId3"/>
          <a:stretch>
            <a:fillRect/>
          </a:stretch>
        </p:blipFill>
        <p:spPr>
          <a:xfrm>
            <a:off x="22570" y="0"/>
            <a:ext cx="12169430" cy="771525"/>
          </a:xfrm>
          <a:prstGeom prst="rect">
            <a:avLst/>
          </a:prstGeom>
        </p:spPr>
      </p:pic>
    </p:spTree>
    <p:extLst>
      <p:ext uri="{BB962C8B-B14F-4D97-AF65-F5344CB8AC3E}">
        <p14:creationId xmlns:p14="http://schemas.microsoft.com/office/powerpoint/2010/main" val="16681012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9" name="Title 1"/>
          <p:cNvSpPr>
            <a:spLocks noGrp="1"/>
          </p:cNvSpPr>
          <p:nvPr>
            <p:ph type="title"/>
          </p:nvPr>
        </p:nvSpPr>
        <p:spPr>
          <a:xfrm>
            <a:off x="913493" y="2281238"/>
            <a:ext cx="10515600" cy="3751072"/>
          </a:xfrm>
        </p:spPr>
        <p:txBody>
          <a:bodyPr anchor="b">
            <a:normAutofit/>
          </a:bodyPr>
          <a:lstStyle>
            <a:lvl1pPr algn="ctr">
              <a:defRPr sz="4000" baseline="0">
                <a:latin typeface="Calibri" panose="020F0502020204030204" pitchFamily="34" charset="0"/>
              </a:defRPr>
            </a:lvl1pPr>
          </a:lstStyle>
          <a:p>
            <a:endParaRPr lang="en-GB" dirty="0"/>
          </a:p>
        </p:txBody>
      </p:sp>
      <p:sp>
        <p:nvSpPr>
          <p:cNvPr id="10" name="Date Placeholder 3"/>
          <p:cNvSpPr>
            <a:spLocks noGrp="1"/>
          </p:cNvSpPr>
          <p:nvPr>
            <p:ph type="dt" sz="half" idx="10"/>
          </p:nvPr>
        </p:nvSpPr>
        <p:spPr>
          <a:xfrm>
            <a:off x="838200" y="6356350"/>
            <a:ext cx="2743200" cy="365125"/>
          </a:xfrm>
        </p:spPr>
        <p:txBody>
          <a:bodyPr/>
          <a:lstStyle>
            <a:lvl1pPr>
              <a:defRPr/>
            </a:lvl1pPr>
          </a:lstStyle>
          <a:p>
            <a:r>
              <a:rPr lang="en-GB" dirty="0"/>
              <a:t>OS16</a:t>
            </a:r>
          </a:p>
        </p:txBody>
      </p:sp>
      <p:sp>
        <p:nvSpPr>
          <p:cNvPr id="11" name="Footer Placeholder 4"/>
          <p:cNvSpPr txBox="1">
            <a:spLocks/>
          </p:cNvSpPr>
          <p:nvPr userDrawn="1"/>
        </p:nvSpPr>
        <p:spPr>
          <a:xfrm>
            <a:off x="5813946" y="6356350"/>
            <a:ext cx="4794183"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Open Session of the EuFMD - </a:t>
            </a:r>
            <a:r>
              <a:rPr lang="en-US" dirty="0" err="1"/>
              <a:t>Cascais</a:t>
            </a:r>
            <a:r>
              <a:rPr lang="en-US" dirty="0"/>
              <a:t> –Portugal 26-28 October 2016</a:t>
            </a:r>
            <a:endParaRPr lang="en-GB" dirty="0"/>
          </a:p>
        </p:txBody>
      </p:sp>
    </p:spTree>
    <p:extLst>
      <p:ext uri="{BB962C8B-B14F-4D97-AF65-F5344CB8AC3E}">
        <p14:creationId xmlns:p14="http://schemas.microsoft.com/office/powerpoint/2010/main" val="2084604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40329-7CDF-47F9-BE58-D325D98B0FA4}" type="datetimeFigureOut">
              <a:rPr lang="en-GB" smtClean="0"/>
              <a:t>20/10/2016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63C33B-37CB-41A6-81AE-FCF849B70C9A}" type="slidenum">
              <a:rPr lang="en-GB" smtClean="0"/>
              <a:t>‹#›</a:t>
            </a:fld>
            <a:endParaRPr lang="en-GB"/>
          </a:p>
        </p:txBody>
      </p:sp>
    </p:spTree>
    <p:extLst>
      <p:ext uri="{BB962C8B-B14F-4D97-AF65-F5344CB8AC3E}">
        <p14:creationId xmlns:p14="http://schemas.microsoft.com/office/powerpoint/2010/main" val="880590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5051" y="924399"/>
            <a:ext cx="10972800" cy="1143000"/>
          </a:xfrm>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3"/>
          <p:cNvSpPr>
            <a:spLocks noGrp="1"/>
          </p:cNvSpPr>
          <p:nvPr>
            <p:ph type="dt" sz="half" idx="2"/>
          </p:nvPr>
        </p:nvSpPr>
        <p:spPr>
          <a:xfrm>
            <a:off x="700585" y="6424612"/>
            <a:ext cx="73242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a:t>OS16</a:t>
            </a:r>
          </a:p>
        </p:txBody>
      </p:sp>
      <p:sp>
        <p:nvSpPr>
          <p:cNvPr id="8" name="Footer Placeholder 4"/>
          <p:cNvSpPr>
            <a:spLocks noGrp="1"/>
          </p:cNvSpPr>
          <p:nvPr>
            <p:ph type="ftr" sz="quarter" idx="3"/>
          </p:nvPr>
        </p:nvSpPr>
        <p:spPr>
          <a:xfrm>
            <a:off x="5848350" y="6492875"/>
            <a:ext cx="5729501" cy="22860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Open Session of the EuFMD 26-28 October 2016 – </a:t>
            </a:r>
            <a:r>
              <a:rPr lang="en-US" dirty="0" err="1"/>
              <a:t>Cascais</a:t>
            </a:r>
            <a:r>
              <a:rPr lang="en-US" dirty="0"/>
              <a:t> - Portugal</a:t>
            </a:r>
            <a:endParaRPr lang="en-GB" dirty="0"/>
          </a:p>
        </p:txBody>
      </p:sp>
    </p:spTree>
    <p:extLst>
      <p:ext uri="{BB962C8B-B14F-4D97-AF65-F5344CB8AC3E}">
        <p14:creationId xmlns:p14="http://schemas.microsoft.com/office/powerpoint/2010/main" val="311202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963084" y="208756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3"/>
          <p:cNvSpPr>
            <a:spLocks noGrp="1"/>
          </p:cNvSpPr>
          <p:nvPr>
            <p:ph type="dt" sz="half" idx="2"/>
          </p:nvPr>
        </p:nvSpPr>
        <p:spPr>
          <a:xfrm>
            <a:off x="700585" y="6424612"/>
            <a:ext cx="73242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a:t>OS16</a:t>
            </a:r>
          </a:p>
        </p:txBody>
      </p:sp>
      <p:sp>
        <p:nvSpPr>
          <p:cNvPr id="8" name="Footer Placeholder 4"/>
          <p:cNvSpPr>
            <a:spLocks noGrp="1"/>
          </p:cNvSpPr>
          <p:nvPr>
            <p:ph type="ftr" sz="quarter" idx="3"/>
          </p:nvPr>
        </p:nvSpPr>
        <p:spPr>
          <a:xfrm>
            <a:off x="5848350" y="6492875"/>
            <a:ext cx="5729501" cy="22860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Open Session of the EuFMD 26-28 October 2016 – </a:t>
            </a:r>
            <a:r>
              <a:rPr lang="en-US" dirty="0" err="1"/>
              <a:t>Cascais</a:t>
            </a:r>
            <a:r>
              <a:rPr lang="en-US" dirty="0"/>
              <a:t> - Portugal</a:t>
            </a:r>
            <a:endParaRPr lang="en-GB" dirty="0"/>
          </a:p>
        </p:txBody>
      </p:sp>
    </p:spTree>
    <p:extLst>
      <p:ext uri="{BB962C8B-B14F-4D97-AF65-F5344CB8AC3E}">
        <p14:creationId xmlns:p14="http://schemas.microsoft.com/office/powerpoint/2010/main" val="2553021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00585" y="948178"/>
            <a:ext cx="10787276" cy="570623"/>
          </a:xfr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3550" y="171529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3051" y="1667669"/>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Date Placeholder 3"/>
          <p:cNvSpPr>
            <a:spLocks noGrp="1"/>
          </p:cNvSpPr>
          <p:nvPr>
            <p:ph type="dt" sz="half" idx="13"/>
          </p:nvPr>
        </p:nvSpPr>
        <p:spPr>
          <a:xfrm>
            <a:off x="700585" y="6424612"/>
            <a:ext cx="73242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a:t>OS16</a:t>
            </a:r>
          </a:p>
        </p:txBody>
      </p:sp>
      <p:sp>
        <p:nvSpPr>
          <p:cNvPr id="9" name="Footer Placeholder 4"/>
          <p:cNvSpPr>
            <a:spLocks noGrp="1"/>
          </p:cNvSpPr>
          <p:nvPr>
            <p:ph type="ftr" sz="quarter" idx="3"/>
          </p:nvPr>
        </p:nvSpPr>
        <p:spPr>
          <a:xfrm>
            <a:off x="5848350" y="6492875"/>
            <a:ext cx="5729501" cy="22860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Open Session of the EuFMD 26-28 October 2016 – </a:t>
            </a:r>
            <a:r>
              <a:rPr lang="en-US" dirty="0" err="1"/>
              <a:t>Cascais</a:t>
            </a:r>
            <a:r>
              <a:rPr lang="en-US" dirty="0"/>
              <a:t> - Portugal</a:t>
            </a:r>
            <a:endParaRPr lang="en-GB" dirty="0"/>
          </a:p>
        </p:txBody>
      </p:sp>
    </p:spTree>
    <p:extLst>
      <p:ext uri="{BB962C8B-B14F-4D97-AF65-F5344CB8AC3E}">
        <p14:creationId xmlns:p14="http://schemas.microsoft.com/office/powerpoint/2010/main" val="1320600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Date Placeholder 3"/>
          <p:cNvSpPr>
            <a:spLocks noGrp="1"/>
          </p:cNvSpPr>
          <p:nvPr>
            <p:ph type="dt" sz="half" idx="13"/>
          </p:nvPr>
        </p:nvSpPr>
        <p:spPr>
          <a:xfrm>
            <a:off x="700585" y="6424612"/>
            <a:ext cx="73242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a:t>OS16</a:t>
            </a:r>
          </a:p>
        </p:txBody>
      </p:sp>
      <p:sp>
        <p:nvSpPr>
          <p:cNvPr id="11" name="Footer Placeholder 4"/>
          <p:cNvSpPr>
            <a:spLocks noGrp="1"/>
          </p:cNvSpPr>
          <p:nvPr>
            <p:ph type="ftr" sz="quarter" idx="14"/>
          </p:nvPr>
        </p:nvSpPr>
        <p:spPr>
          <a:xfrm>
            <a:off x="5848350" y="6492875"/>
            <a:ext cx="5729501" cy="22860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Open Session of the EuFMD 26-28 October 2016 – </a:t>
            </a:r>
            <a:r>
              <a:rPr lang="en-US" dirty="0" err="1"/>
              <a:t>Cascais</a:t>
            </a:r>
            <a:r>
              <a:rPr lang="en-US" dirty="0"/>
              <a:t> - Portugal</a:t>
            </a:r>
            <a:endParaRPr lang="en-GB" dirty="0"/>
          </a:p>
        </p:txBody>
      </p:sp>
    </p:spTree>
    <p:extLst>
      <p:ext uri="{BB962C8B-B14F-4D97-AF65-F5344CB8AC3E}">
        <p14:creationId xmlns:p14="http://schemas.microsoft.com/office/powerpoint/2010/main" val="488944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5051" y="1054976"/>
            <a:ext cx="10972800" cy="1143000"/>
          </a:xfrm>
        </p:spPr>
        <p:txBody>
          <a:bodyPr/>
          <a:lstStyle/>
          <a:p>
            <a:r>
              <a:rPr lang="en-US"/>
              <a:t>Click to edit Master title style</a:t>
            </a:r>
            <a:endParaRPr lang="en-GB"/>
          </a:p>
        </p:txBody>
      </p:sp>
      <p:sp>
        <p:nvSpPr>
          <p:cNvPr id="7" name="Date Placeholder 3"/>
          <p:cNvSpPr>
            <a:spLocks noGrp="1"/>
          </p:cNvSpPr>
          <p:nvPr>
            <p:ph type="dt" sz="half" idx="13"/>
          </p:nvPr>
        </p:nvSpPr>
        <p:spPr>
          <a:xfrm>
            <a:off x="700585" y="6424612"/>
            <a:ext cx="73242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a:t>OS16</a:t>
            </a:r>
          </a:p>
        </p:txBody>
      </p:sp>
      <p:sp>
        <p:nvSpPr>
          <p:cNvPr id="8" name="Footer Placeholder 4"/>
          <p:cNvSpPr>
            <a:spLocks noGrp="1"/>
          </p:cNvSpPr>
          <p:nvPr>
            <p:ph type="ftr" sz="quarter" idx="14"/>
          </p:nvPr>
        </p:nvSpPr>
        <p:spPr>
          <a:xfrm>
            <a:off x="5848350" y="6492875"/>
            <a:ext cx="5729501" cy="22860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Open Session of the EuFMD 26-28 October 2016 – </a:t>
            </a:r>
            <a:r>
              <a:rPr lang="en-US" dirty="0" err="1"/>
              <a:t>Cascais</a:t>
            </a:r>
            <a:r>
              <a:rPr lang="en-US" dirty="0"/>
              <a:t> - Portugal</a:t>
            </a:r>
            <a:endParaRPr lang="en-GB" dirty="0"/>
          </a:p>
        </p:txBody>
      </p:sp>
    </p:spTree>
    <p:extLst>
      <p:ext uri="{BB962C8B-B14F-4D97-AF65-F5344CB8AC3E}">
        <p14:creationId xmlns:p14="http://schemas.microsoft.com/office/powerpoint/2010/main" val="4271205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4"/>
          </p:nvPr>
        </p:nvSpPr>
        <p:spPr>
          <a:xfrm>
            <a:off x="5848350" y="6492875"/>
            <a:ext cx="5729501" cy="22860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Open Session of the EuFMD 26-28 October 2016 – </a:t>
            </a:r>
            <a:r>
              <a:rPr lang="en-US" dirty="0" err="1"/>
              <a:t>Cascais</a:t>
            </a:r>
            <a:r>
              <a:rPr lang="en-US" dirty="0"/>
              <a:t> - Portugal</a:t>
            </a:r>
            <a:endParaRPr lang="en-GB" dirty="0"/>
          </a:p>
        </p:txBody>
      </p:sp>
      <p:sp>
        <p:nvSpPr>
          <p:cNvPr id="6" name="Date Placeholder 3"/>
          <p:cNvSpPr txBox="1">
            <a:spLocks/>
          </p:cNvSpPr>
          <p:nvPr userDrawn="1"/>
        </p:nvSpPr>
        <p:spPr>
          <a:xfrm>
            <a:off x="748210" y="6356351"/>
            <a:ext cx="732429"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OS16</a:t>
            </a:r>
          </a:p>
        </p:txBody>
      </p:sp>
    </p:spTree>
    <p:extLst>
      <p:ext uri="{BB962C8B-B14F-4D97-AF65-F5344CB8AC3E}">
        <p14:creationId xmlns:p14="http://schemas.microsoft.com/office/powerpoint/2010/main" val="735454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933450"/>
            <a:ext cx="4011084" cy="501650"/>
          </a:xfr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5086350" y="1304925"/>
            <a:ext cx="6496050" cy="482123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Footer Placeholder 4"/>
          <p:cNvSpPr>
            <a:spLocks noGrp="1"/>
          </p:cNvSpPr>
          <p:nvPr>
            <p:ph type="ftr" sz="quarter" idx="14"/>
          </p:nvPr>
        </p:nvSpPr>
        <p:spPr>
          <a:xfrm>
            <a:off x="5848350" y="6492875"/>
            <a:ext cx="5729501" cy="22860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Open Session of the EuFMD 26-28 October 2016 – </a:t>
            </a:r>
            <a:r>
              <a:rPr lang="en-US" dirty="0" err="1"/>
              <a:t>Cascais</a:t>
            </a:r>
            <a:r>
              <a:rPr lang="en-US" dirty="0"/>
              <a:t> - Portugal</a:t>
            </a:r>
            <a:endParaRPr lang="en-GB" dirty="0"/>
          </a:p>
        </p:txBody>
      </p:sp>
      <p:sp>
        <p:nvSpPr>
          <p:cNvPr id="9" name="Date Placeholder 3"/>
          <p:cNvSpPr txBox="1">
            <a:spLocks/>
          </p:cNvSpPr>
          <p:nvPr userDrawn="1"/>
        </p:nvSpPr>
        <p:spPr>
          <a:xfrm>
            <a:off x="748210" y="6356351"/>
            <a:ext cx="732429"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OS16</a:t>
            </a:r>
          </a:p>
        </p:txBody>
      </p:sp>
    </p:spTree>
    <p:extLst>
      <p:ext uri="{BB962C8B-B14F-4D97-AF65-F5344CB8AC3E}">
        <p14:creationId xmlns:p14="http://schemas.microsoft.com/office/powerpoint/2010/main" val="2312375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dirty="0"/>
              <a:t>Click to edit Master title style</a:t>
            </a:r>
            <a:endParaRPr lang="en-GB" dirty="0"/>
          </a:p>
        </p:txBody>
      </p:sp>
      <p:sp>
        <p:nvSpPr>
          <p:cNvPr id="3" name="Picture Placeholder 2"/>
          <p:cNvSpPr>
            <a:spLocks noGrp="1"/>
          </p:cNvSpPr>
          <p:nvPr>
            <p:ph type="pic" idx="1"/>
          </p:nvPr>
        </p:nvSpPr>
        <p:spPr>
          <a:xfrm>
            <a:off x="2505075" y="1438275"/>
            <a:ext cx="7199842" cy="32893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Footer Placeholder 4"/>
          <p:cNvSpPr>
            <a:spLocks noGrp="1"/>
          </p:cNvSpPr>
          <p:nvPr>
            <p:ph type="ftr" sz="quarter" idx="14"/>
          </p:nvPr>
        </p:nvSpPr>
        <p:spPr>
          <a:xfrm>
            <a:off x="5848350" y="6492875"/>
            <a:ext cx="5729501" cy="22860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Open Session of the EuFMD 26-28 October 2016 – </a:t>
            </a:r>
            <a:r>
              <a:rPr lang="en-US" dirty="0" err="1"/>
              <a:t>Cascais</a:t>
            </a:r>
            <a:r>
              <a:rPr lang="en-US" dirty="0"/>
              <a:t> - Portugal</a:t>
            </a:r>
            <a:endParaRPr lang="en-GB" dirty="0"/>
          </a:p>
        </p:txBody>
      </p:sp>
      <p:sp>
        <p:nvSpPr>
          <p:cNvPr id="9" name="Date Placeholder 3"/>
          <p:cNvSpPr txBox="1">
            <a:spLocks/>
          </p:cNvSpPr>
          <p:nvPr userDrawn="1"/>
        </p:nvSpPr>
        <p:spPr>
          <a:xfrm>
            <a:off x="748210" y="6356351"/>
            <a:ext cx="732429"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OS16</a:t>
            </a:r>
          </a:p>
        </p:txBody>
      </p:sp>
    </p:spTree>
    <p:extLst>
      <p:ext uri="{BB962C8B-B14F-4D97-AF65-F5344CB8AC3E}">
        <p14:creationId xmlns:p14="http://schemas.microsoft.com/office/powerpoint/2010/main" val="163434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5051" y="893051"/>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5051" y="2222737"/>
            <a:ext cx="109728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700585" y="6424612"/>
            <a:ext cx="732429"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a:t>OS16</a:t>
            </a:r>
          </a:p>
        </p:txBody>
      </p:sp>
      <p:sp>
        <p:nvSpPr>
          <p:cNvPr id="5" name="Footer Placeholder 4"/>
          <p:cNvSpPr>
            <a:spLocks noGrp="1"/>
          </p:cNvSpPr>
          <p:nvPr>
            <p:ph type="ftr" sz="quarter" idx="3"/>
          </p:nvPr>
        </p:nvSpPr>
        <p:spPr>
          <a:xfrm>
            <a:off x="5848350" y="6492875"/>
            <a:ext cx="5729501" cy="22860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Open Session of the EuFMD 26-28 October 2016 – </a:t>
            </a:r>
            <a:r>
              <a:rPr lang="en-US" dirty="0" err="1"/>
              <a:t>Cascais</a:t>
            </a:r>
            <a:r>
              <a:rPr lang="en-US" dirty="0"/>
              <a:t> - Portugal</a:t>
            </a:r>
            <a:endParaRPr lang="en-GB" dirty="0"/>
          </a:p>
        </p:txBody>
      </p:sp>
      <p:pic>
        <p:nvPicPr>
          <p:cNvPr id="8" name="Picture 7"/>
          <p:cNvPicPr>
            <a:picLocks noChangeAspect="1"/>
          </p:cNvPicPr>
          <p:nvPr userDrawn="1"/>
        </p:nvPicPr>
        <p:blipFill>
          <a:blip r:embed="rId14"/>
          <a:stretch>
            <a:fillRect/>
          </a:stretch>
        </p:blipFill>
        <p:spPr>
          <a:xfrm>
            <a:off x="22570" y="0"/>
            <a:ext cx="12169430" cy="771525"/>
          </a:xfrm>
          <a:prstGeom prst="rect">
            <a:avLst/>
          </a:prstGeom>
        </p:spPr>
      </p:pic>
    </p:spTree>
    <p:extLst>
      <p:ext uri="{BB962C8B-B14F-4D97-AF65-F5344CB8AC3E}">
        <p14:creationId xmlns:p14="http://schemas.microsoft.com/office/powerpoint/2010/main" val="18897682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737" r:id="rId12"/>
  </p:sldLayoutIdLst>
  <p:txStyles>
    <p:titleStyle>
      <a:lvl1pPr algn="ctr" defTabSz="914400" rtl="0" eaLnBrk="1" latinLnBrk="0" hangingPunct="1">
        <a:spcBef>
          <a:spcPct val="0"/>
        </a:spcBef>
        <a:buNone/>
        <a:defRPr sz="3600" kern="1200" baseline="0">
          <a:solidFill>
            <a:schemeClr val="tx1"/>
          </a:solidFill>
          <a:latin typeface="Calibri" panose="020F050202020403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baseline="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baseline="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92D63-9156-46CE-85B0-4CC0C447771F}" type="datetimeFigureOut">
              <a:rPr lang="en-GB" smtClean="0"/>
              <a:t>20/10/2016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606A8-E80A-4C63-8A51-B1F9579168BC}" type="slidenum">
              <a:rPr lang="en-GB" smtClean="0"/>
              <a:t>‹#›</a:t>
            </a:fld>
            <a:endParaRPr lang="en-GB"/>
          </a:p>
        </p:txBody>
      </p:sp>
    </p:spTree>
    <p:extLst>
      <p:ext uri="{BB962C8B-B14F-4D97-AF65-F5344CB8AC3E}">
        <p14:creationId xmlns:p14="http://schemas.microsoft.com/office/powerpoint/2010/main" val="390772747"/>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sz="4400" dirty="0"/>
              <a:t>Horizontal transmissibility of the foot-and-mouth disease virus O/JPN/2010 among different species of animals</a:t>
            </a:r>
            <a:br>
              <a:rPr lang="en-GB" sz="4400" dirty="0"/>
            </a:br>
            <a:br>
              <a:rPr lang="en-GB" dirty="0"/>
            </a:br>
            <a:r>
              <a:rPr lang="en-GB" sz="2400" b="1" dirty="0">
                <a:latin typeface="Times New Roman" panose="02020603050405020304" pitchFamily="18" charset="0"/>
                <a:cs typeface="Times New Roman" panose="02020603050405020304" pitchFamily="18" charset="0"/>
              </a:rPr>
              <a:t>K. Fukai, T. Nishi, N. Shimada, K. Morioka, M. Yamada, K. Yoshida, R. Kitano, R. </a:t>
            </a:r>
            <a:r>
              <a:rPr lang="en-GB" sz="2400" b="1" dirty="0" err="1">
                <a:latin typeface="Times New Roman" panose="02020603050405020304" pitchFamily="18" charset="0"/>
                <a:cs typeface="Times New Roman" panose="02020603050405020304" pitchFamily="18" charset="0"/>
              </a:rPr>
              <a:t>Yamazoe</a:t>
            </a:r>
            <a:r>
              <a:rPr lang="en-GB" sz="2400" b="1" dirty="0">
                <a:latin typeface="Times New Roman" panose="02020603050405020304" pitchFamily="18" charset="0"/>
                <a:cs typeface="Times New Roman" panose="02020603050405020304" pitchFamily="18" charset="0"/>
              </a:rPr>
              <a:t>, M. </a:t>
            </a:r>
            <a:r>
              <a:rPr lang="en-GB" sz="2400" b="1" dirty="0" err="1">
                <a:latin typeface="Times New Roman" panose="02020603050405020304" pitchFamily="18" charset="0"/>
                <a:cs typeface="Times New Roman" panose="02020603050405020304" pitchFamily="18" charset="0"/>
              </a:rPr>
              <a:t>Yamakawa</a:t>
            </a:r>
            <a:br>
              <a:rPr lang="en-GB" sz="2400" b="1" dirty="0">
                <a:latin typeface="Times New Roman" panose="02020603050405020304" pitchFamily="18" charset="0"/>
                <a:cs typeface="Times New Roman" panose="02020603050405020304" pitchFamily="18" charset="0"/>
              </a:rPr>
            </a:br>
            <a:r>
              <a:rPr lang="en-GB" sz="2400" dirty="0">
                <a:latin typeface="Times New Roman" panose="02020603050405020304" pitchFamily="18" charset="0"/>
                <a:cs typeface="Times New Roman" panose="02020603050405020304" pitchFamily="18" charset="0"/>
              </a:rPr>
              <a:t>Exotic Disease Research Station, National Institute of Animal Health, National Agriculture and Food Research Organization, Japan</a:t>
            </a:r>
            <a:endParaRPr lang="en-GB" sz="2400" dirty="0"/>
          </a:p>
        </p:txBody>
      </p:sp>
    </p:spTree>
    <p:extLst>
      <p:ext uri="{BB962C8B-B14F-4D97-AF65-F5344CB8AC3E}">
        <p14:creationId xmlns:p14="http://schemas.microsoft.com/office/powerpoint/2010/main" val="2241550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OBJECTIVE</a:t>
            </a:r>
          </a:p>
        </p:txBody>
      </p:sp>
      <p:sp>
        <p:nvSpPr>
          <p:cNvPr id="4" name="Content Placeholder 3"/>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Horizontal transmissibility of the foot-and-mouth disease virus (FMDV) O/JPN/2010, which was isolated in the 2010 epidemic in Japan, has been analysed among the same species of animals such as cows, goats and pigs in our previous studies.</a:t>
            </a:r>
          </a:p>
          <a:p>
            <a:r>
              <a:rPr lang="en-GB" dirty="0">
                <a:latin typeface="Times New Roman" panose="02020603050405020304" pitchFamily="18" charset="0"/>
                <a:cs typeface="Times New Roman" panose="02020603050405020304" pitchFamily="18" charset="0"/>
              </a:rPr>
              <a:t>The O/JPN/2010 transmitted horizontally to the same species of all contact animals.</a:t>
            </a:r>
          </a:p>
          <a:p>
            <a:r>
              <a:rPr lang="en-GB" dirty="0">
                <a:latin typeface="Times New Roman" panose="02020603050405020304" pitchFamily="18" charset="0"/>
                <a:cs typeface="Times New Roman" panose="02020603050405020304" pitchFamily="18" charset="0"/>
              </a:rPr>
              <a:t>In this study, horizontal transmissibility of the O/JPN/2010 among the different species of animals was </a:t>
            </a:r>
            <a:r>
              <a:rPr lang="en-US" dirty="0">
                <a:latin typeface="Times New Roman" panose="02020603050405020304" pitchFamily="18" charset="0"/>
                <a:cs typeface="Times New Roman" panose="02020603050405020304" pitchFamily="18" charset="0"/>
              </a:rPr>
              <a:t>analyzed</a:t>
            </a:r>
            <a:r>
              <a:rPr lang="en-GB" dirty="0">
                <a:latin typeface="Times New Roman" panose="02020603050405020304" pitchFamily="18" charset="0"/>
                <a:cs typeface="Times New Roman" panose="02020603050405020304" pitchFamily="18" charset="0"/>
              </a:rPr>
              <a:t> in order to elucidate difference of transmission situations of FMDV among the same and different species of animals.</a:t>
            </a:r>
          </a:p>
        </p:txBody>
      </p:sp>
    </p:spTree>
    <p:extLst>
      <p:ext uri="{BB962C8B-B14F-4D97-AF65-F5344CB8AC3E}">
        <p14:creationId xmlns:p14="http://schemas.microsoft.com/office/powerpoint/2010/main" val="251644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RESULTS</a:t>
            </a:r>
          </a:p>
        </p:txBody>
      </p:sp>
      <p:pic>
        <p:nvPicPr>
          <p:cNvPr id="2" name="図 1"/>
          <p:cNvPicPr>
            <a:picLocks noChangeAspect="1"/>
          </p:cNvPicPr>
          <p:nvPr/>
        </p:nvPicPr>
        <p:blipFill>
          <a:blip r:embed="rId2"/>
          <a:stretch>
            <a:fillRect/>
          </a:stretch>
        </p:blipFill>
        <p:spPr>
          <a:xfrm>
            <a:off x="604766" y="2221200"/>
            <a:ext cx="10972800" cy="4002845"/>
          </a:xfrm>
          <a:prstGeom prst="rect">
            <a:avLst/>
          </a:prstGeom>
        </p:spPr>
      </p:pic>
    </p:spTree>
    <p:extLst>
      <p:ext uri="{BB962C8B-B14F-4D97-AF65-F5344CB8AC3E}">
        <p14:creationId xmlns:p14="http://schemas.microsoft.com/office/powerpoint/2010/main" val="3314128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DISCUSSION</a:t>
            </a:r>
          </a:p>
        </p:txBody>
      </p:sp>
      <p:sp>
        <p:nvSpPr>
          <p:cNvPr id="4" name="Content Placeholder 3"/>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Horizontal transmission of the O/JPN/2010 occurred completely among the same species of animals; however, the transmission did not occur completely among the different species of animals in this study, especially from the goats to the cows and pigs.</a:t>
            </a:r>
          </a:p>
          <a:p>
            <a:r>
              <a:rPr lang="en-GB" dirty="0">
                <a:latin typeface="Times New Roman" panose="02020603050405020304" pitchFamily="18" charset="0"/>
                <a:cs typeface="Times New Roman" panose="02020603050405020304" pitchFamily="18" charset="0"/>
              </a:rPr>
              <a:t>Appearance of vesicular lesions may be involved in horizontal transmissibility of the O/JPN/2010 in animals because the lesions in the inoculated cows and pigs were more apparent than those in the inoculated goats.</a:t>
            </a:r>
          </a:p>
          <a:p>
            <a:r>
              <a:rPr lang="en-GB" dirty="0">
                <a:latin typeface="Times New Roman" panose="02020603050405020304" pitchFamily="18" charset="0"/>
                <a:cs typeface="Times New Roman" panose="02020603050405020304" pitchFamily="18" charset="0"/>
              </a:rPr>
              <a:t>However, goat-to-goat transmission occurred completely in our previous study; therefore, any other factors may influence horizontal transmissibility of FMDV among the different species of animals. </a:t>
            </a:r>
          </a:p>
        </p:txBody>
      </p:sp>
    </p:spTree>
    <p:extLst>
      <p:ext uri="{BB962C8B-B14F-4D97-AF65-F5344CB8AC3E}">
        <p14:creationId xmlns:p14="http://schemas.microsoft.com/office/powerpoint/2010/main" val="266462900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536</TotalTime>
  <Words>213</Words>
  <Application>Microsoft Office PowerPoint</Application>
  <PresentationFormat>ワイド画面</PresentationFormat>
  <Paragraphs>10</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4</vt:i4>
      </vt:variant>
    </vt:vector>
  </HeadingPairs>
  <TitlesOfParts>
    <vt:vector size="10" baseType="lpstr">
      <vt:lpstr>Arial</vt:lpstr>
      <vt:lpstr>Calibri</vt:lpstr>
      <vt:lpstr>Calibri Light</vt:lpstr>
      <vt:lpstr>Times New Roman</vt:lpstr>
      <vt:lpstr>1_Office Theme</vt:lpstr>
      <vt:lpstr>Custom Design</vt:lpstr>
      <vt:lpstr>Horizontal transmissibility of the foot-and-mouth disease virus O/JPN/2010 among different species of animals  K. Fukai, T. Nishi, N. Shimada, K. Morioka, M. Yamada, K. Yoshida, R. Kitano, R. Yamazoe, M. Yamakawa Exotic Disease Research Station, National Institute of Animal Health, National Agriculture and Food Research Organization, Japan</vt:lpstr>
      <vt:lpstr>OBJECTIVE</vt:lpstr>
      <vt:lpstr>RESULTS</vt:lpstr>
      <vt:lpstr>DISCUSSION</vt:lpstr>
    </vt:vector>
  </TitlesOfParts>
  <Company>FAO of the 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Rumich, Nadia (AGAH)</dc:creator>
  <cp:lastModifiedBy>深井克彦</cp:lastModifiedBy>
  <cp:revision>22</cp:revision>
  <dcterms:created xsi:type="dcterms:W3CDTF">2016-10-06T12:20:10Z</dcterms:created>
  <dcterms:modified xsi:type="dcterms:W3CDTF">2016-10-20T05:33:15Z</dcterms:modified>
</cp:coreProperties>
</file>