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64" r:id="rId5"/>
    <p:sldId id="261" r:id="rId6"/>
    <p:sldId id="257" r:id="rId7"/>
    <p:sldId id="258" r:id="rId8"/>
    <p:sldId id="268" r:id="rId9"/>
    <p:sldId id="262" r:id="rId10"/>
    <p:sldId id="269" r:id="rId11"/>
    <p:sldId id="266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7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A5B5-D115-49BD-BD7E-1BA895BF8165}" type="datetimeFigureOut">
              <a:rPr lang="en-IN" smtClean="0"/>
              <a:pPr/>
              <a:t>23-10-2016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6F0-32FA-423F-BBE3-A383D7069E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A5B5-D115-49BD-BD7E-1BA895BF8165}" type="datetimeFigureOut">
              <a:rPr lang="en-IN" smtClean="0"/>
              <a:pPr/>
              <a:t>23-10-2016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6F0-32FA-423F-BBE3-A383D7069E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A5B5-D115-49BD-BD7E-1BA895BF8165}" type="datetimeFigureOut">
              <a:rPr lang="en-IN" smtClean="0"/>
              <a:pPr/>
              <a:t>23-10-2016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6F0-32FA-423F-BBE3-A383D7069E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A5B5-D115-49BD-BD7E-1BA895BF8165}" type="datetimeFigureOut">
              <a:rPr lang="en-IN" smtClean="0"/>
              <a:pPr/>
              <a:t>23-10-2016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6F0-32FA-423F-BBE3-A383D7069E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A5B5-D115-49BD-BD7E-1BA895BF8165}" type="datetimeFigureOut">
              <a:rPr lang="en-IN" smtClean="0"/>
              <a:pPr/>
              <a:t>23-10-2016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6F0-32FA-423F-BBE3-A383D7069E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A5B5-D115-49BD-BD7E-1BA895BF8165}" type="datetimeFigureOut">
              <a:rPr lang="en-IN" smtClean="0"/>
              <a:pPr/>
              <a:t>23-10-2016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6F0-32FA-423F-BBE3-A383D7069E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A5B5-D115-49BD-BD7E-1BA895BF8165}" type="datetimeFigureOut">
              <a:rPr lang="en-IN" smtClean="0"/>
              <a:pPr/>
              <a:t>23-10-2016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6F0-32FA-423F-BBE3-A383D7069E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A5B5-D115-49BD-BD7E-1BA895BF8165}" type="datetimeFigureOut">
              <a:rPr lang="en-IN" smtClean="0"/>
              <a:pPr/>
              <a:t>23-10-2016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6F0-32FA-423F-BBE3-A383D7069E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A5B5-D115-49BD-BD7E-1BA895BF8165}" type="datetimeFigureOut">
              <a:rPr lang="en-IN" smtClean="0"/>
              <a:pPr/>
              <a:t>23-10-2016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6F0-32FA-423F-BBE3-A383D7069E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A5B5-D115-49BD-BD7E-1BA895BF8165}" type="datetimeFigureOut">
              <a:rPr lang="en-IN" smtClean="0"/>
              <a:pPr/>
              <a:t>23-10-2016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6F0-32FA-423F-BBE3-A383D7069E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A5B5-D115-49BD-BD7E-1BA895BF8165}" type="datetimeFigureOut">
              <a:rPr lang="en-IN" smtClean="0"/>
              <a:pPr/>
              <a:t>23-10-2016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6F0-32FA-423F-BBE3-A383D7069E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DA5B5-D115-49BD-BD7E-1BA895BF8165}" type="datetimeFigureOut">
              <a:rPr lang="en-IN" smtClean="0"/>
              <a:pPr/>
              <a:t>23-10-2016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2F6F0-32FA-423F-BBE3-A383D7069E2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3" y="500043"/>
            <a:ext cx="8715436" cy="3143272"/>
          </a:xfrm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rgbClr val="3333FF"/>
                </a:solidFill>
              </a:rPr>
              <a:t>GENETIC AND ANTIGENIC VARIATION OF FOOT-AND-MOUTH DISEASE VIRUS DURING PERSISTENCE IN NATURALLY INFECTED CATTLE AND BUFFALO </a:t>
            </a:r>
            <a:endParaRPr lang="en-IN" b="1" dirty="0">
              <a:solidFill>
                <a:srgbClr val="3333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33920"/>
            <a:ext cx="91440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Jitendra Kumar Biswal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Scientist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ICAR-Directorate of Foot-and-mouth disease, Mukteswar, India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Thermosatability project\NATURE THERMOSTABLE WORK\companylogo_3013601_1437449939_2.png"/>
          <p:cNvPicPr/>
          <p:nvPr/>
        </p:nvPicPr>
        <p:blipFill>
          <a:blip r:embed="rId3" cstate="print"/>
          <a:srcRect l="5204"/>
          <a:stretch>
            <a:fillRect/>
          </a:stretch>
        </p:blipFill>
        <p:spPr bwMode="auto">
          <a:xfrm>
            <a:off x="8218506" y="0"/>
            <a:ext cx="925494" cy="81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980728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rgbClr val="3333FF"/>
                </a:solidFill>
                <a:latin typeface="+mj-lt"/>
              </a:rPr>
              <a:t>Nucleotide divergence of virus from carrier animals compared to virus collected during acute phase of infection </a:t>
            </a:r>
            <a:endParaRPr lang="en-GB" sz="2400" b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11960" y="4221088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48064" y="1772816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172400" y="3501008"/>
            <a:ext cx="720080" cy="288032"/>
          </a:xfrm>
          <a:prstGeom prst="ellipse">
            <a:avLst/>
          </a:prstGeom>
          <a:noFill/>
          <a:ln w="127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244408" y="3212976"/>
            <a:ext cx="720080" cy="288032"/>
          </a:xfrm>
          <a:prstGeom prst="ellipse">
            <a:avLst/>
          </a:prstGeom>
          <a:noFill/>
          <a:ln w="127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79512" y="45811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Mean </a:t>
            </a:r>
            <a:r>
              <a:rPr lang="en-GB" dirty="0" err="1" smtClean="0"/>
              <a:t>dN</a:t>
            </a:r>
            <a:r>
              <a:rPr lang="en-GB" dirty="0" smtClean="0"/>
              <a:t>/</a:t>
            </a:r>
            <a:r>
              <a:rPr lang="en-GB" dirty="0" err="1" smtClean="0"/>
              <a:t>dS</a:t>
            </a:r>
            <a:r>
              <a:rPr lang="en-GB" dirty="0" smtClean="0"/>
              <a:t> (ω)= 0.188 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6084168" y="3717032"/>
            <a:ext cx="792088" cy="288032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1619672" y="476672"/>
            <a:ext cx="8280920" cy="6582023"/>
            <a:chOff x="1619672" y="476672"/>
            <a:chExt cx="8280920" cy="658202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476672"/>
              <a:ext cx="8280920" cy="658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6084168" y="364502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2.4%</a:t>
              </a:r>
              <a:endParaRPr lang="en-GB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5436096" y="1988840"/>
              <a:ext cx="936104" cy="17281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4" idx="2"/>
            </p:cNvCxnSpPr>
            <p:nvPr/>
          </p:nvCxnSpPr>
          <p:spPr>
            <a:xfrm flipH="1" flipV="1">
              <a:off x="6480212" y="4014356"/>
              <a:ext cx="396044" cy="9268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-144463"/>
            <a:ext cx="9144000" cy="7002463"/>
            <a:chOff x="0" y="-144463"/>
            <a:chExt cx="9144000" cy="7002463"/>
          </a:xfrm>
        </p:grpSpPr>
        <p:sp>
          <p:nvSpPr>
            <p:cNvPr id="1026" name="AutoShape 2" descr="http://datamonkey.org/cgi-bin/datamonkey/rungnuplot.pl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" name="AutoShape 4" descr="http://datamonkey.org/cgi-bin/datamonkey/rungnuplot.pl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AutoShape 6" descr="http://datamonkey.org/cgi-bin/datamonkey/rungnuplot.pl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AutoShape 8" descr="http://datamonkey.org/cgi-bin/datamonkey/rungnuplot.pl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AutoShape 10" descr="http://datamonkey.org/cgi-bin/datamonkey/rungnuplot.pl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AutoShape 12" descr="http://datamonkey.org/cgi-bin/datamonkey/rungnuplot.pl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AutoShape 14" descr="http://datamonkey.org/cgi-bin/datamonkey/rungnuplot.pl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AutoShape 16" descr="http://datamonkey.org/cgi-bin/datamonkey/rungnuplot.pl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43" name="Picture 19" descr="C:\Users\admin1\Desktop\SYNt (1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9538" y="838200"/>
              <a:ext cx="8924925" cy="28956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0" y="76200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dirty="0" smtClean="0">
                  <a:solidFill>
                    <a:srgbClr val="0000FF"/>
                  </a:solidFill>
                  <a:latin typeface="+mj-lt"/>
                </a:rPr>
                <a:t>Distribution of synonymous/non-synonymous  variations at P1 region</a:t>
              </a:r>
              <a:endParaRPr lang="en-GB" sz="24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0" y="621268"/>
              <a:ext cx="815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 smtClean="0"/>
                <a:t>VP4 (1-85)       VP2(86-303)                                     VP3 (304-523)                              VP1(525-734)</a:t>
              </a:r>
              <a:endParaRPr lang="en-GB" sz="1400" dirty="0"/>
            </a:p>
          </p:txBody>
        </p:sp>
        <p:pic>
          <p:nvPicPr>
            <p:cNvPr id="15" name="Picture 2" descr="C:\Users\admin1\Desktop\ruNON SYSt (1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8" y="3810000"/>
              <a:ext cx="8886825" cy="304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3333FF"/>
                </a:solidFill>
              </a:rPr>
              <a:t>Genetic Variation at Herd Level</a:t>
            </a:r>
            <a:endParaRPr lang="en-GB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Overall, in the </a:t>
            </a:r>
            <a:r>
              <a:rPr lang="en-GB" sz="2800" dirty="0" err="1" smtClean="0"/>
              <a:t>capsid</a:t>
            </a:r>
            <a:r>
              <a:rPr lang="en-GB" sz="2800" dirty="0" smtClean="0"/>
              <a:t> coding region, a total </a:t>
            </a:r>
            <a:r>
              <a:rPr lang="en-GB" sz="2800" dirty="0" smtClean="0">
                <a:solidFill>
                  <a:srgbClr val="FF0000"/>
                </a:solidFill>
              </a:rPr>
              <a:t>304 sites (13.8%) were found to be polymorphic</a:t>
            </a:r>
            <a:r>
              <a:rPr lang="en-GB" sz="2800" dirty="0" smtClean="0"/>
              <a:t>, of which </a:t>
            </a:r>
            <a:r>
              <a:rPr lang="en-GB" sz="2800" dirty="0" smtClean="0">
                <a:solidFill>
                  <a:srgbClr val="FF0000"/>
                </a:solidFill>
              </a:rPr>
              <a:t>208</a:t>
            </a:r>
            <a:r>
              <a:rPr lang="en-GB" sz="2800" dirty="0" smtClean="0"/>
              <a:t> sites showed single </a:t>
            </a:r>
            <a:r>
              <a:rPr lang="en-GB" sz="2800" dirty="0" err="1" smtClean="0"/>
              <a:t>nt</a:t>
            </a:r>
            <a:r>
              <a:rPr lang="en-GB" sz="2800" dirty="0" smtClean="0"/>
              <a:t> polymorphism (9.4%) and </a:t>
            </a:r>
            <a:r>
              <a:rPr lang="en-GB" sz="2800" dirty="0" smtClean="0">
                <a:solidFill>
                  <a:srgbClr val="FF0000"/>
                </a:solidFill>
              </a:rPr>
              <a:t>96</a:t>
            </a:r>
            <a:r>
              <a:rPr lang="en-GB" sz="2800" dirty="0" smtClean="0"/>
              <a:t> sites were shared by more than 2 </a:t>
            </a:r>
            <a:r>
              <a:rPr lang="en-GB" sz="2800" dirty="0" err="1" smtClean="0"/>
              <a:t>nts</a:t>
            </a:r>
            <a:r>
              <a:rPr lang="en-GB" sz="2800" dirty="0" smtClean="0"/>
              <a:t> (4.3%). </a:t>
            </a:r>
          </a:p>
          <a:p>
            <a:r>
              <a:rPr lang="en-GB" sz="2800" dirty="0" smtClean="0"/>
              <a:t>Among the base substitutions, maximum (86%) were transitions and 14% were </a:t>
            </a:r>
            <a:r>
              <a:rPr lang="en-GB" sz="2800" dirty="0" err="1" smtClean="0"/>
              <a:t>transversions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The </a:t>
            </a:r>
            <a:r>
              <a:rPr lang="en-GB" sz="2800" dirty="0" err="1" smtClean="0"/>
              <a:t>capsid</a:t>
            </a:r>
            <a:r>
              <a:rPr lang="en-GB" sz="2800" dirty="0" smtClean="0"/>
              <a:t> protein in carrier viruses showed variations at 75 </a:t>
            </a:r>
            <a:r>
              <a:rPr lang="en-GB" sz="2800" dirty="0" err="1" smtClean="0"/>
              <a:t>aa</a:t>
            </a:r>
            <a:r>
              <a:rPr lang="en-GB" sz="2800" dirty="0" smtClean="0"/>
              <a:t> positions (10.2%) of which 66 positions (8.9%) were occupied alternately by two </a:t>
            </a:r>
            <a:r>
              <a:rPr lang="en-GB" sz="2800" dirty="0" err="1" smtClean="0"/>
              <a:t>aa</a:t>
            </a:r>
            <a:r>
              <a:rPr lang="en-GB" sz="2800" dirty="0" smtClean="0"/>
              <a:t> and 9 positions (1.2%) were substituted by more than two </a:t>
            </a:r>
            <a:r>
              <a:rPr lang="en-GB" sz="2800" dirty="0" err="1" smtClean="0"/>
              <a:t>aa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30 sites: VP1, 23 sites: VP3  and 17 sites: VP2.</a:t>
            </a:r>
            <a:endParaRPr lang="en-GB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Thermosatability project\NATURE THERMOSTABLE WORK\companylogo_3013601_1437449939_2.png"/>
          <p:cNvPicPr/>
          <p:nvPr/>
        </p:nvPicPr>
        <p:blipFill>
          <a:blip r:embed="rId3" cstate="print"/>
          <a:srcRect l="5204"/>
          <a:stretch>
            <a:fillRect/>
          </a:stretch>
        </p:blipFill>
        <p:spPr bwMode="auto">
          <a:xfrm>
            <a:off x="8289698" y="0"/>
            <a:ext cx="854302" cy="88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en-GB" b="1" dirty="0" smtClean="0">
                <a:solidFill>
                  <a:srgbClr val="3333FF"/>
                </a:solidFill>
              </a:rPr>
              <a:t>Selection Pressure Analysis</a:t>
            </a:r>
            <a:endParaRPr lang="en-GB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Two </a:t>
            </a:r>
            <a:r>
              <a:rPr lang="en-GB" dirty="0" err="1" smtClean="0"/>
              <a:t>codons</a:t>
            </a:r>
            <a:r>
              <a:rPr lang="en-GB" dirty="0" smtClean="0"/>
              <a:t> in </a:t>
            </a:r>
            <a:r>
              <a:rPr lang="en-GB" dirty="0" smtClean="0">
                <a:solidFill>
                  <a:srgbClr val="FF0000"/>
                </a:solidFill>
              </a:rPr>
              <a:t>VP1 (138 and 148) </a:t>
            </a:r>
            <a:r>
              <a:rPr lang="en-GB" dirty="0" smtClean="0"/>
              <a:t>and one </a:t>
            </a:r>
            <a:r>
              <a:rPr lang="en-GB" dirty="0" err="1" smtClean="0"/>
              <a:t>codon</a:t>
            </a:r>
            <a:r>
              <a:rPr lang="en-GB" dirty="0" smtClean="0"/>
              <a:t> each in </a:t>
            </a:r>
            <a:r>
              <a:rPr lang="en-GB" dirty="0" smtClean="0">
                <a:solidFill>
                  <a:srgbClr val="FF0000"/>
                </a:solidFill>
              </a:rPr>
              <a:t>VP2 (78) and VP3 (76) </a:t>
            </a:r>
            <a:r>
              <a:rPr lang="en-GB" dirty="0" smtClean="0"/>
              <a:t>to be under positive selection with statistical significance as determined by SLAC, FEL and IFEL methods. </a:t>
            </a:r>
          </a:p>
          <a:p>
            <a:endParaRPr lang="en-GB" dirty="0" smtClean="0"/>
          </a:p>
          <a:p>
            <a:r>
              <a:rPr lang="en-GB" dirty="0" smtClean="0"/>
              <a:t>Additionally, </a:t>
            </a:r>
            <a:r>
              <a:rPr lang="en-GB" dirty="0" err="1" smtClean="0"/>
              <a:t>codon</a:t>
            </a:r>
            <a:r>
              <a:rPr lang="en-GB" dirty="0" smtClean="0"/>
              <a:t> 73 in VP3 was found to be under selection pressure by SLAC and FEL.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 total of 28 </a:t>
            </a:r>
            <a:r>
              <a:rPr lang="en-GB" dirty="0" err="1" smtClean="0"/>
              <a:t>codons</a:t>
            </a:r>
            <a:r>
              <a:rPr lang="en-GB" dirty="0" smtClean="0"/>
              <a:t> was found to experience </a:t>
            </a:r>
            <a:r>
              <a:rPr lang="en-GB" dirty="0" smtClean="0">
                <a:solidFill>
                  <a:srgbClr val="FF0000"/>
                </a:solidFill>
              </a:rPr>
              <a:t>episodic diversifying selection</a:t>
            </a:r>
            <a:r>
              <a:rPr lang="en-GB" dirty="0" smtClean="0"/>
              <a:t>. Of which, 10 </a:t>
            </a:r>
            <a:r>
              <a:rPr lang="en-GB" dirty="0" err="1" smtClean="0"/>
              <a:t>codons</a:t>
            </a:r>
            <a:r>
              <a:rPr lang="en-GB" dirty="0" smtClean="0"/>
              <a:t> were in VP3 followed by 9 in VP1 and 8 in VP2.</a:t>
            </a:r>
          </a:p>
          <a:p>
            <a:endParaRPr lang="en-GB" dirty="0" smtClean="0"/>
          </a:p>
          <a:p>
            <a:r>
              <a:rPr lang="en-GB" dirty="0" smtClean="0"/>
              <a:t>VP4 revealed one </a:t>
            </a:r>
            <a:r>
              <a:rPr lang="en-GB" dirty="0" err="1" smtClean="0"/>
              <a:t>codon</a:t>
            </a:r>
            <a:r>
              <a:rPr lang="en-GB" dirty="0" smtClean="0"/>
              <a:t> (61) to be under episodic selection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Thermosatability project\NATURE THERMOSTABLE WORK\companylogo_3013601_1437449939_2.png"/>
          <p:cNvPicPr/>
          <p:nvPr/>
        </p:nvPicPr>
        <p:blipFill>
          <a:blip r:embed="rId3" cstate="print"/>
          <a:srcRect l="5204"/>
          <a:stretch>
            <a:fillRect/>
          </a:stretch>
        </p:blipFill>
        <p:spPr bwMode="auto">
          <a:xfrm>
            <a:off x="8289698" y="0"/>
            <a:ext cx="854302" cy="88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1\Desktop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4705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76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  <a:latin typeface="+mj-lt"/>
              </a:rPr>
              <a:t>Statistical parsimony analysis of </a:t>
            </a:r>
            <a:r>
              <a:rPr lang="en-GB" sz="2400" b="1" dirty="0" err="1" smtClean="0">
                <a:solidFill>
                  <a:srgbClr val="0000FF"/>
                </a:solidFill>
                <a:latin typeface="+mj-lt"/>
              </a:rPr>
              <a:t>capsid</a:t>
            </a:r>
            <a:r>
              <a:rPr lang="en-GB" sz="2400" b="1" dirty="0" smtClean="0">
                <a:solidFill>
                  <a:srgbClr val="0000FF"/>
                </a:solidFill>
                <a:latin typeface="+mj-lt"/>
              </a:rPr>
              <a:t> coding sequences of acute and carrier viruses</a:t>
            </a:r>
            <a:endParaRPr lang="en-GB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05926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May’14 : CC12517 and CB2224, Aug’14 : CB1816 and AB1932, Nov’14: CB1964 and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 Feb’15: CB16403 have &gt;1% nucleotide divergence  from acute virus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Thermosatability project\NATURE THERMOSTABLE WORK\companylogo_3013601_1437449939_2.png"/>
          <p:cNvPicPr/>
          <p:nvPr/>
        </p:nvPicPr>
        <p:blipFill>
          <a:blip r:embed="rId4" cstate="print"/>
          <a:srcRect l="5204"/>
          <a:stretch>
            <a:fillRect/>
          </a:stretch>
        </p:blipFill>
        <p:spPr bwMode="auto">
          <a:xfrm>
            <a:off x="8503273" y="0"/>
            <a:ext cx="640727" cy="61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en-GB" b="1" dirty="0" smtClean="0">
                <a:solidFill>
                  <a:srgbClr val="3333FF"/>
                </a:solidFill>
              </a:rPr>
              <a:t>Evolutionary rates </a:t>
            </a:r>
            <a:endParaRPr lang="en-GB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By using the relaxed lognormal molecular clock model, the mean nucleotide substitution was estimated to be was estimated to be 1.816 x 10</a:t>
            </a:r>
            <a:r>
              <a:rPr lang="en-GB" baseline="30000" dirty="0" smtClean="0"/>
              <a:t>-2</a:t>
            </a:r>
            <a:r>
              <a:rPr lang="en-GB" dirty="0" smtClean="0"/>
              <a:t> substitution/site/year (s/s/y) with a 95% CI: 1.362-2.31 x 10</a:t>
            </a:r>
            <a:r>
              <a:rPr lang="en-GB" baseline="30000" dirty="0" smtClean="0"/>
              <a:t>-2</a:t>
            </a:r>
            <a:r>
              <a:rPr lang="en-GB" dirty="0" smtClean="0"/>
              <a:t> s/s/y. </a:t>
            </a:r>
          </a:p>
          <a:p>
            <a:endParaRPr lang="en-GB" dirty="0" smtClean="0"/>
          </a:p>
          <a:p>
            <a:r>
              <a:rPr lang="en-GB" dirty="0" smtClean="0"/>
              <a:t>The average mutation rate of </a:t>
            </a:r>
            <a:r>
              <a:rPr lang="en-GB" dirty="0" err="1" smtClean="0"/>
              <a:t>codon</a:t>
            </a:r>
            <a:r>
              <a:rPr lang="en-GB" dirty="0" smtClean="0"/>
              <a:t> positions 1+2 and 3 was estimated to be 0.519 and 1.963, respectively.</a:t>
            </a:r>
          </a:p>
          <a:p>
            <a:endParaRPr lang="en-GB" dirty="0" smtClean="0"/>
          </a:p>
          <a:p>
            <a:r>
              <a:rPr lang="en-GB" dirty="0" smtClean="0"/>
              <a:t>This substitution rate is significantly faster than the rates reported earlier for Ind2001 lineage of serotype O virus Indian virus isolates over a period of 12 years (6.338 x 10</a:t>
            </a:r>
            <a:r>
              <a:rPr lang="en-GB" baseline="30000" dirty="0" smtClean="0"/>
              <a:t>-3</a:t>
            </a:r>
            <a:r>
              <a:rPr lang="en-GB" dirty="0" smtClean="0"/>
              <a:t> s/s/y).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This clearly indicates higher selection pressure on virus genome during persistent infection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Thermosatability project\NATURE THERMOSTABLE WORK\companylogo_3013601_1437449939_2.png"/>
          <p:cNvPicPr/>
          <p:nvPr/>
        </p:nvPicPr>
        <p:blipFill>
          <a:blip r:embed="rId3" cstate="print"/>
          <a:srcRect l="5204"/>
          <a:stretch>
            <a:fillRect/>
          </a:stretch>
        </p:blipFill>
        <p:spPr bwMode="auto">
          <a:xfrm>
            <a:off x="8289698" y="0"/>
            <a:ext cx="854302" cy="74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1440160"/>
          </a:xfrm>
        </p:spPr>
        <p:txBody>
          <a:bodyPr>
            <a:normAutofit/>
          </a:bodyPr>
          <a:lstStyle/>
          <a:p>
            <a:r>
              <a:rPr lang="en-GB" sz="3800" dirty="0" smtClean="0">
                <a:solidFill>
                  <a:srgbClr val="3333FF"/>
                </a:solidFill>
              </a:rPr>
              <a:t>Antigenic relationship (r-value) obtained in 2D-MNT of the acute and carrier viruses </a:t>
            </a:r>
            <a:endParaRPr lang="en-GB" sz="3800" dirty="0">
              <a:solidFill>
                <a:srgbClr val="3333FF"/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79513" y="1844824"/>
          <a:ext cx="8784976" cy="47989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54608"/>
                <a:gridCol w="1254608"/>
                <a:gridCol w="1254608"/>
                <a:gridCol w="1255288"/>
                <a:gridCol w="1255288"/>
                <a:gridCol w="1255288"/>
                <a:gridCol w="1255288"/>
              </a:tblGrid>
              <a:tr h="252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Jan’14</a:t>
                      </a:r>
                      <a:endParaRPr lang="en-GB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March’14</a:t>
                      </a:r>
                      <a:endParaRPr lang="en-GB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May’14</a:t>
                      </a:r>
                      <a:endParaRPr lang="en-GB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Aug’14</a:t>
                      </a:r>
                      <a:endParaRPr lang="en-GB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Nov’14</a:t>
                      </a:r>
                      <a:endParaRPr lang="en-GB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Feb’15</a:t>
                      </a:r>
                      <a:endParaRPr lang="en-GB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</a:tr>
              <a:tr h="252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C6670 (acute)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</a:tr>
              <a:tr h="252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C5636 (acute)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</a:tr>
              <a:tr h="23274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Carrier virus</a:t>
                      </a:r>
                      <a:endParaRPr lang="en-GB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2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CC12517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0.33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0.522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</a:tr>
              <a:tr h="252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CC5143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0.78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</a:tr>
              <a:tr h="252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CC20252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0.32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</a:tr>
              <a:tr h="252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CC20213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0.36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0.41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</a:tr>
              <a:tr h="252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CB16403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0.66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0.21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</a:tr>
              <a:tr h="252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CB1964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0.41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0.383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0.396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0.173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</a:tr>
              <a:tr h="252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CB2224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0.33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0.22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</a:tr>
              <a:tr h="252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CB1908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0.33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</a:tr>
              <a:tr h="252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CB1854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0.33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0.143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0.277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</a:tr>
              <a:tr h="252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AC3595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0.49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0.295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</a:tr>
              <a:tr h="252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AC3512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0.33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</a:tr>
              <a:tr h="252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AC3568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0.23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0.819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</a:tr>
              <a:tr h="252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AC3035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0.66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</a:tr>
              <a:tr h="252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AB1932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0.229</a:t>
                      </a:r>
                      <a:endParaRPr lang="en-GB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79" marR="50879" marT="0" marB="0"/>
                </a:tc>
              </a:tr>
              <a:tr h="252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/>
                        <a:t>AB2017</a:t>
                      </a:r>
                      <a:endParaRPr lang="en-GB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/>
                        <a:t>0.248</a:t>
                      </a:r>
                      <a:endParaRPr lang="en-GB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79" marR="508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79" marR="50879" marT="0" marB="0"/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179512" y="3861048"/>
            <a:ext cx="8784976" cy="12241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79512" y="6165304"/>
            <a:ext cx="3744416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ight Arrow 36"/>
          <p:cNvSpPr/>
          <p:nvPr/>
        </p:nvSpPr>
        <p:spPr>
          <a:xfrm rot="10800000">
            <a:off x="4427984" y="5733256"/>
            <a:ext cx="650001" cy="5694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3182" y="1628800"/>
            <a:ext cx="2466802" cy="442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496" y="404664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latin typeface="+mj-lt"/>
              </a:rPr>
              <a:t>Location of Putative antigenic sites on neutralization-resistant FMDV </a:t>
            </a:r>
            <a:endParaRPr lang="en-IN" sz="3600" b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280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VP1-13 (T-S), </a:t>
            </a:r>
            <a:r>
              <a:rPr lang="en-US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VP1-54 (M-L),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VP1-143 (N-K),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VP3-123 (I-V),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VP3-131 (E-A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VP3-203 (A-V)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94" y="1556792"/>
            <a:ext cx="4772478" cy="460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Thermosatability project\NATURE THERMOSTABLE WORK\companylogo_3013601_1437449939_2.png"/>
          <p:cNvPicPr/>
          <p:nvPr/>
        </p:nvPicPr>
        <p:blipFill>
          <a:blip r:embed="rId5" cstate="print"/>
          <a:srcRect l="5204"/>
          <a:stretch>
            <a:fillRect/>
          </a:stretch>
        </p:blipFill>
        <p:spPr bwMode="auto">
          <a:xfrm>
            <a:off x="8360889" y="0"/>
            <a:ext cx="783111" cy="67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5400601" cy="512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2968" y="980728"/>
            <a:ext cx="285103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33FF"/>
                </a:solidFill>
                <a:latin typeface="+mj-lt"/>
              </a:rPr>
              <a:t>Location of amino acids possibly responsible for high </a:t>
            </a:r>
            <a:r>
              <a:rPr lang="en-US" sz="2400" b="1" dirty="0" err="1" smtClean="0">
                <a:solidFill>
                  <a:srgbClr val="3333FF"/>
                </a:solidFill>
                <a:latin typeface="+mj-lt"/>
              </a:rPr>
              <a:t>antigenicity</a:t>
            </a:r>
            <a:r>
              <a:rPr lang="en-US" sz="2400" b="1" dirty="0" smtClean="0">
                <a:solidFill>
                  <a:srgbClr val="3333FF"/>
                </a:solidFill>
                <a:latin typeface="+mj-lt"/>
              </a:rPr>
              <a:t> </a:t>
            </a:r>
            <a:endParaRPr lang="en-IN" sz="2400" b="1" dirty="0">
              <a:solidFill>
                <a:srgbClr val="3333FF"/>
              </a:solidFill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55976" y="6165304"/>
            <a:ext cx="1152128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372200" y="6165304"/>
            <a:ext cx="1512168" cy="21602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6096" y="59492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2194 A-P</a:t>
            </a:r>
            <a:endParaRPr lang="en-IN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851920" y="1988840"/>
            <a:ext cx="936104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44008" y="16288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3166 D-G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Summary </a:t>
            </a:r>
            <a:endParaRPr lang="en-IN" b="1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712968" cy="5704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	</a:t>
            </a:r>
            <a:r>
              <a:rPr lang="en-IN" sz="2400" dirty="0" smtClean="0"/>
              <a:t>Mutations at the rate of </a:t>
            </a:r>
            <a:r>
              <a:rPr lang="en-GB" sz="2400" dirty="0" smtClean="0"/>
              <a:t>1.816 x 10</a:t>
            </a:r>
            <a:r>
              <a:rPr lang="en-GB" sz="2400" baseline="30000" dirty="0" smtClean="0"/>
              <a:t>-2</a:t>
            </a:r>
            <a:r>
              <a:rPr lang="en-GB" sz="2400" dirty="0" smtClean="0"/>
              <a:t> substitution/site/year (s/s/y).</a:t>
            </a: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/>
              <a:t> 	F</a:t>
            </a:r>
            <a:r>
              <a:rPr lang="en-IN" sz="2400" dirty="0" err="1" smtClean="0"/>
              <a:t>ixation</a:t>
            </a:r>
            <a:r>
              <a:rPr lang="en-IN" sz="2400" dirty="0" smtClean="0"/>
              <a:t> of nucleotide and amino acid changes were observed at some position, majority were not conserved in consecutive isolates.</a:t>
            </a: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/>
              <a:t> 	Between different animals, mean </a:t>
            </a:r>
            <a:r>
              <a:rPr lang="en-GB" sz="2400" dirty="0" err="1" smtClean="0"/>
              <a:t>dN</a:t>
            </a:r>
            <a:r>
              <a:rPr lang="en-GB" sz="2400" dirty="0" smtClean="0"/>
              <a:t>/</a:t>
            </a:r>
            <a:r>
              <a:rPr lang="en-GB" sz="2400" dirty="0" err="1" smtClean="0"/>
              <a:t>dS</a:t>
            </a:r>
            <a:r>
              <a:rPr lang="en-GB" sz="2400" dirty="0" smtClean="0"/>
              <a:t> (ω) value of the entire </a:t>
            </a:r>
            <a:r>
              <a:rPr lang="en-GB" sz="2400" dirty="0" err="1" smtClean="0"/>
              <a:t>capsid</a:t>
            </a:r>
            <a:r>
              <a:rPr lang="en-GB" sz="2400" dirty="0" smtClean="0"/>
              <a:t> coding region varies from 0.076 to 0.357.</a:t>
            </a: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/>
              <a:t> 	From the statistical parsimony analysis, it was evident that all the virus isolates from carrier animals were originated from acute virus except six isolates.</a:t>
            </a: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/>
              <a:t>  	The antigenic relationship value indicates fluctuation of antigenic variants in carrier animals.</a:t>
            </a: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/>
              <a:t> 	Evidence of viral activity in the persistently infected animals under field scenario and probable role of host factor in shaping their evolution.</a:t>
            </a:r>
            <a:endParaRPr lang="en-IN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Thermosatability project\NATURE THERMOSTABLE WORK\companylogo_3013601_1437449939_2.png"/>
          <p:cNvPicPr/>
          <p:nvPr/>
        </p:nvPicPr>
        <p:blipFill>
          <a:blip r:embed="rId3" cstate="print"/>
          <a:srcRect l="5204"/>
          <a:stretch>
            <a:fillRect/>
          </a:stretch>
        </p:blipFill>
        <p:spPr bwMode="auto">
          <a:xfrm>
            <a:off x="8360889" y="0"/>
            <a:ext cx="783111" cy="74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Need to study FMDV persistence in endemic settings</a:t>
            </a:r>
            <a:endParaRPr lang="en-IN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831996"/>
            <a:ext cx="8229600" cy="4525963"/>
          </a:xfrm>
        </p:spPr>
        <p:txBody>
          <a:bodyPr/>
          <a:lstStyle/>
          <a:p>
            <a:pPr algn="just"/>
            <a:r>
              <a:rPr lang="en-US" dirty="0" smtClean="0"/>
              <a:t>Better understanding of FMDV natural ecology for development of effective control strategies.</a:t>
            </a:r>
          </a:p>
          <a:p>
            <a:pPr algn="just"/>
            <a:r>
              <a:rPr lang="en-US" dirty="0" smtClean="0"/>
              <a:t>Possible roles of persistently infected animals  in initiating new outbreaks</a:t>
            </a:r>
          </a:p>
          <a:p>
            <a:pPr algn="just"/>
            <a:r>
              <a:rPr lang="en-US" dirty="0" smtClean="0"/>
              <a:t>Quantification of risk posed by carriers</a:t>
            </a:r>
          </a:p>
          <a:p>
            <a:pPr algn="just"/>
            <a:r>
              <a:rPr lang="en-US" dirty="0" smtClean="0"/>
              <a:t>Enhance our understanding on the basic biology of FMDV</a:t>
            </a:r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920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Thermosatability project\NATURE THERMOSTABLE WORK\companylogo_3013601_1437449939_2.png"/>
          <p:cNvPicPr/>
          <p:nvPr/>
        </p:nvPicPr>
        <p:blipFill>
          <a:blip r:embed="rId3" cstate="print"/>
          <a:srcRect l="5204"/>
          <a:stretch>
            <a:fillRect/>
          </a:stretch>
        </p:blipFill>
        <p:spPr bwMode="auto">
          <a:xfrm>
            <a:off x="8360890" y="0"/>
            <a:ext cx="783110" cy="88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ABIS_Ecology\IMG_20150202_123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9900"/>
            <a:ext cx="7776864" cy="65480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2214150"/>
            <a:ext cx="79928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ABIS Dairy, Raipur, India. 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ICAR</a:t>
            </a:r>
            <a:endParaRPr lang="en-IN" sz="4000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 USDA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All the Scientific and technical staffs of ICAR-Directorate of FMD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672" y="332656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ACKNOWLEDGEMENTS</a:t>
            </a:r>
            <a:endParaRPr lang="en-IN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Thermosatability project\NATURE THERMOSTABLE WORK\companylogo_3013601_1437449939_2.png"/>
          <p:cNvPicPr/>
          <p:nvPr/>
        </p:nvPicPr>
        <p:blipFill>
          <a:blip r:embed="rId4" cstate="print"/>
          <a:srcRect l="5204"/>
          <a:stretch>
            <a:fillRect/>
          </a:stretch>
        </p:blipFill>
        <p:spPr bwMode="auto">
          <a:xfrm>
            <a:off x="8432081" y="0"/>
            <a:ext cx="711919" cy="74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BIS_Ecology\gO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0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ABIS Dairy, </a:t>
            </a:r>
            <a:r>
              <a:rPr lang="en-US" sz="3600" dirty="0" err="1" smtClean="0">
                <a:solidFill>
                  <a:srgbClr val="FFFF00"/>
                </a:solidFill>
                <a:latin typeface="+mj-lt"/>
              </a:rPr>
              <a:t>Rajnandagaon</a:t>
            </a:r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, Chhattisgarh </a:t>
            </a:r>
            <a:endParaRPr lang="en-IN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908720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Biggest Dairy in Central India; Total Population= 5000; animals on </a:t>
            </a:r>
            <a:r>
              <a:rPr lang="en-US" sz="2000" dirty="0" err="1" smtClean="0">
                <a:solidFill>
                  <a:srgbClr val="FFFF00"/>
                </a:solidFill>
              </a:rPr>
              <a:t>milch</a:t>
            </a:r>
            <a:r>
              <a:rPr lang="en-US" sz="2000" dirty="0" smtClean="0">
                <a:solidFill>
                  <a:srgbClr val="FFFF00"/>
                </a:solidFill>
              </a:rPr>
              <a:t> = 1836 </a:t>
            </a:r>
            <a:endParaRPr lang="en-IN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FMD outbreak summary at ABIS Dairy </a:t>
            </a:r>
            <a:endParaRPr lang="en-IN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711349"/>
            <a:ext cx="4176464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Routine Vaccination</a:t>
            </a:r>
          </a:p>
          <a:p>
            <a:pPr algn="just"/>
            <a:r>
              <a:rPr lang="en-US" dirty="0" smtClean="0"/>
              <a:t>Index case on 24</a:t>
            </a:r>
            <a:r>
              <a:rPr lang="en-US" baseline="30000" dirty="0" smtClean="0"/>
              <a:t>th</a:t>
            </a:r>
            <a:r>
              <a:rPr lang="en-US" dirty="0" smtClean="0"/>
              <a:t> December 2013.</a:t>
            </a:r>
          </a:p>
          <a:p>
            <a:pPr algn="just"/>
            <a:r>
              <a:rPr lang="en-US" dirty="0" smtClean="0"/>
              <a:t>222 clinical cases out of 1836 animals over a course of 35 days of infection, with an cumulative incidence rate : </a:t>
            </a:r>
            <a:r>
              <a:rPr lang="en-US" b="1" dirty="0" smtClean="0"/>
              <a:t>12.1% </a:t>
            </a:r>
          </a:p>
          <a:p>
            <a:pPr algn="just"/>
            <a:endParaRPr lang="en-IN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4788024" cy="326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5040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Thermosatability project\NATURE THERMOSTABLE WORK\companylogo_3013601_1437449939_2.png"/>
          <p:cNvPicPr/>
          <p:nvPr/>
        </p:nvPicPr>
        <p:blipFill>
          <a:blip r:embed="rId4" cstate="print"/>
          <a:srcRect l="5204"/>
          <a:stretch>
            <a:fillRect/>
          </a:stretch>
        </p:blipFill>
        <p:spPr bwMode="auto">
          <a:xfrm>
            <a:off x="8532440" y="0"/>
            <a:ext cx="6115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Study Design</a:t>
            </a:r>
            <a:endParaRPr lang="en-IN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329643" cy="4786346"/>
          </a:xfrm>
        </p:spPr>
        <p:txBody>
          <a:bodyPr/>
          <a:lstStyle/>
          <a:p>
            <a:pPr algn="just"/>
            <a:r>
              <a:rPr lang="en-US" dirty="0" smtClean="0"/>
              <a:t>Up to total 21 clinically affected and 16 asymptomatic cattle ; 11 clinically affected and 6 asymptomatic buffalo were sampled for O-P fluids at 2-3 months interval for a period of 13 months.</a:t>
            </a:r>
          </a:p>
          <a:p>
            <a:pPr algn="just"/>
            <a:r>
              <a:rPr lang="en-US" dirty="0" smtClean="0"/>
              <a:t>Viruses were rescued from OPF in </a:t>
            </a:r>
            <a:r>
              <a:rPr lang="en-IN" dirty="0" smtClean="0"/>
              <a:t>LFBK-αVβ6 cells and the entire </a:t>
            </a:r>
            <a:r>
              <a:rPr lang="en-IN" dirty="0" err="1" smtClean="0"/>
              <a:t>capsid</a:t>
            </a:r>
            <a:r>
              <a:rPr lang="en-IN" dirty="0" smtClean="0"/>
              <a:t> coding (P1) sequences were determined from the cell culture supernatant at low passage level (3-4). </a:t>
            </a:r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Thermosatability project\NATURE THERMOSTABLE WORK\companylogo_3013601_1437449939_2.png"/>
          <p:cNvPicPr/>
          <p:nvPr/>
        </p:nvPicPr>
        <p:blipFill>
          <a:blip r:embed="rId3" cstate="print"/>
          <a:srcRect l="5204"/>
          <a:stretch>
            <a:fillRect/>
          </a:stretch>
        </p:blipFill>
        <p:spPr bwMode="auto">
          <a:xfrm>
            <a:off x="8218506" y="0"/>
            <a:ext cx="925494" cy="88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Genome Detection </a:t>
            </a:r>
            <a:endParaRPr lang="en-IN" b="1" dirty="0">
              <a:solidFill>
                <a:srgbClr val="3333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6512" y="2302632"/>
            <a:ext cx="9217024" cy="3430624"/>
            <a:chOff x="-36512" y="1700809"/>
            <a:chExt cx="9217024" cy="343062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6512" y="1700809"/>
              <a:ext cx="4752528" cy="3430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8512" y="1844824"/>
              <a:ext cx="4572000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Thermosatability project\NATURE THERMOSTABLE WORK\companylogo_3013601_1437449939_2.png"/>
          <p:cNvPicPr/>
          <p:nvPr/>
        </p:nvPicPr>
        <p:blipFill>
          <a:blip r:embed="rId5" cstate="print"/>
          <a:srcRect l="5204"/>
          <a:stretch>
            <a:fillRect/>
          </a:stretch>
        </p:blipFill>
        <p:spPr bwMode="auto">
          <a:xfrm>
            <a:off x="8289698" y="0"/>
            <a:ext cx="854302" cy="88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Virus Isolation </a:t>
            </a:r>
            <a:endParaRPr lang="en-IN" b="1" dirty="0">
              <a:solidFill>
                <a:srgbClr val="3333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132857"/>
            <a:ext cx="9144000" cy="3312368"/>
            <a:chOff x="0" y="1844824"/>
            <a:chExt cx="9144000" cy="331236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060848"/>
              <a:ext cx="4716016" cy="2968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2475" y="1844824"/>
              <a:ext cx="4581525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Thermosatability project\NATURE THERMOSTABLE WORK\companylogo_3013601_1437449939_2.png"/>
          <p:cNvPicPr/>
          <p:nvPr/>
        </p:nvPicPr>
        <p:blipFill>
          <a:blip r:embed="rId5" cstate="print"/>
          <a:srcRect l="5204"/>
          <a:stretch>
            <a:fillRect/>
          </a:stretch>
        </p:blipFill>
        <p:spPr bwMode="auto">
          <a:xfrm>
            <a:off x="8289698" y="0"/>
            <a:ext cx="854302" cy="74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-2738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3333FF"/>
                </a:solidFill>
                <a:latin typeface="+mj-lt"/>
              </a:rPr>
              <a:t>Virus Isolation on LFBK-</a:t>
            </a:r>
            <a:r>
              <a:rPr lang="el-GR" sz="3600" dirty="0" smtClean="0">
                <a:solidFill>
                  <a:srgbClr val="3333FF"/>
                </a:solidFill>
                <a:latin typeface="+mj-lt"/>
              </a:rPr>
              <a:t>α</a:t>
            </a:r>
            <a:r>
              <a:rPr lang="en-GB" sz="3600" dirty="0" smtClean="0">
                <a:solidFill>
                  <a:srgbClr val="3333FF"/>
                </a:solidFill>
                <a:latin typeface="+mj-lt"/>
              </a:rPr>
              <a:t>V</a:t>
            </a:r>
            <a:r>
              <a:rPr lang="el-GR" sz="3600" dirty="0" smtClean="0">
                <a:solidFill>
                  <a:srgbClr val="3333FF"/>
                </a:solidFill>
                <a:latin typeface="+mj-lt"/>
              </a:rPr>
              <a:t>β</a:t>
            </a:r>
            <a:r>
              <a:rPr lang="en-GB" sz="3600" dirty="0" smtClean="0">
                <a:solidFill>
                  <a:srgbClr val="3333FF"/>
                </a:solidFill>
                <a:latin typeface="+mj-lt"/>
              </a:rPr>
              <a:t>6 cell line</a:t>
            </a:r>
            <a:endParaRPr lang="en-GB" sz="3600" dirty="0">
              <a:solidFill>
                <a:srgbClr val="3333FF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280919" cy="623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00" y="285750"/>
            <a:ext cx="304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3333FF"/>
                </a:solidFill>
                <a:latin typeface="+mj-lt"/>
              </a:rPr>
              <a:t>ML tree depicting the phylogentic relationships of carrier and acute viruses of abis farm</a:t>
            </a:r>
            <a:endParaRPr lang="en-GB" sz="2800" b="1" dirty="0">
              <a:solidFill>
                <a:srgbClr val="3333FF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28860" y="142852"/>
            <a:ext cx="6175243" cy="6643734"/>
            <a:chOff x="2428860" y="142852"/>
            <a:chExt cx="6175243" cy="664373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8860" y="142852"/>
              <a:ext cx="6175243" cy="6643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Oval 4"/>
            <p:cNvSpPr/>
            <p:nvPr/>
          </p:nvSpPr>
          <p:spPr>
            <a:xfrm>
              <a:off x="5076056" y="2636912"/>
              <a:ext cx="1728192" cy="57606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0" name="Picture 9" descr="C:\Thermosatability project\NATURE THERMOSTABLE WORK\companylogo_3013601_1437449939_2.png"/>
          <p:cNvPicPr/>
          <p:nvPr/>
        </p:nvPicPr>
        <p:blipFill>
          <a:blip r:embed="rId3" cstate="print"/>
          <a:srcRect l="5204"/>
          <a:stretch>
            <a:fillRect/>
          </a:stretch>
        </p:blipFill>
        <p:spPr bwMode="auto">
          <a:xfrm>
            <a:off x="8388424" y="1"/>
            <a:ext cx="75557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792</Words>
  <Application>Microsoft Office PowerPoint</Application>
  <PresentationFormat>On-screen Show (4:3)</PresentationFormat>
  <Paragraphs>122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GENETIC AND ANTIGENIC VARIATION OF FOOT-AND-MOUTH DISEASE VIRUS DURING PERSISTENCE IN NATURALLY INFECTED CATTLE AND BUFFALO </vt:lpstr>
      <vt:lpstr>Need to study FMDV persistence in endemic settings</vt:lpstr>
      <vt:lpstr>Slide 3</vt:lpstr>
      <vt:lpstr>FMD outbreak summary at ABIS Dairy </vt:lpstr>
      <vt:lpstr>Study Design</vt:lpstr>
      <vt:lpstr>Genome Detection </vt:lpstr>
      <vt:lpstr>Virus Isolation </vt:lpstr>
      <vt:lpstr>Slide 8</vt:lpstr>
      <vt:lpstr>Slide 9</vt:lpstr>
      <vt:lpstr>Slide 10</vt:lpstr>
      <vt:lpstr>Slide 11</vt:lpstr>
      <vt:lpstr>Genetic Variation at Herd Level</vt:lpstr>
      <vt:lpstr>Selection Pressure Analysis</vt:lpstr>
      <vt:lpstr>Slide 14</vt:lpstr>
      <vt:lpstr>Evolutionary rates </vt:lpstr>
      <vt:lpstr>Antigenic relationship (r-value) obtained in 2D-MNT of the acute and carrier viruses </vt:lpstr>
      <vt:lpstr>Slide 17</vt:lpstr>
      <vt:lpstr>Slide 18</vt:lpstr>
      <vt:lpstr>Summary 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PD-FMD</dc:creator>
  <cp:lastModifiedBy>PD-FMD</cp:lastModifiedBy>
  <cp:revision>62</cp:revision>
  <dcterms:created xsi:type="dcterms:W3CDTF">2016-10-10T08:46:01Z</dcterms:created>
  <dcterms:modified xsi:type="dcterms:W3CDTF">2016-10-23T09:50:13Z</dcterms:modified>
</cp:coreProperties>
</file>