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59" r:id="rId3"/>
  </p:sldMasterIdLst>
  <p:notesMasterIdLst>
    <p:notesMasterId r:id="rId18"/>
  </p:notesMasterIdLst>
  <p:handoutMasterIdLst>
    <p:handoutMasterId r:id="rId19"/>
  </p:handoutMasterIdLst>
  <p:sldIdLst>
    <p:sldId id="318" r:id="rId4"/>
    <p:sldId id="373" r:id="rId5"/>
    <p:sldId id="371" r:id="rId6"/>
    <p:sldId id="393" r:id="rId7"/>
    <p:sldId id="281" r:id="rId8"/>
    <p:sldId id="282" r:id="rId9"/>
    <p:sldId id="376" r:id="rId10"/>
    <p:sldId id="375" r:id="rId11"/>
    <p:sldId id="290" r:id="rId12"/>
    <p:sldId id="374" r:id="rId13"/>
    <p:sldId id="297" r:id="rId14"/>
    <p:sldId id="319" r:id="rId15"/>
    <p:sldId id="350" r:id="rId16"/>
    <p:sldId id="317" r:id="rId17"/>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41414"/>
    <a:srgbClr val="000000"/>
    <a:srgbClr val="333333"/>
    <a:srgbClr val="DFE2DF"/>
    <a:srgbClr val="272727"/>
    <a:srgbClr val="505150"/>
    <a:srgbClr val="C0C1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0" autoAdjust="0"/>
    <p:restoredTop sz="94575" autoAdjust="0"/>
  </p:normalViewPr>
  <p:slideViewPr>
    <p:cSldViewPr snapToGrid="0" snapToObjects="1">
      <p:cViewPr>
        <p:scale>
          <a:sx n="99" d="100"/>
          <a:sy n="99" d="100"/>
        </p:scale>
        <p:origin x="-72" y="-72"/>
      </p:cViewPr>
      <p:guideLst>
        <p:guide orient="horz" pos="2056"/>
        <p:guide orient="horz" pos="2539"/>
        <p:guide pos="1055"/>
        <p:guide pos="2982"/>
        <p:guide pos="37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2558" y="-82"/>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3253" tIns="46627" rIns="93253" bIns="46627" rtlCol="0"/>
          <a:lstStyle>
            <a:lvl1pPr algn="l">
              <a:defRPr sz="1200"/>
            </a:lvl1pPr>
          </a:lstStyle>
          <a:p>
            <a:endParaRPr lang="en-GB"/>
          </a:p>
        </p:txBody>
      </p:sp>
      <p:sp>
        <p:nvSpPr>
          <p:cNvPr id="3" name="Date Placeholder 2"/>
          <p:cNvSpPr>
            <a:spLocks noGrp="1"/>
          </p:cNvSpPr>
          <p:nvPr>
            <p:ph type="dt" sz="quarter" idx="1"/>
          </p:nvPr>
        </p:nvSpPr>
        <p:spPr>
          <a:xfrm>
            <a:off x="3854940" y="0"/>
            <a:ext cx="2949099" cy="497205"/>
          </a:xfrm>
          <a:prstGeom prst="rect">
            <a:avLst/>
          </a:prstGeom>
        </p:spPr>
        <p:txBody>
          <a:bodyPr vert="horz" lIns="93253" tIns="46627" rIns="93253" bIns="46627" rtlCol="0"/>
          <a:lstStyle>
            <a:lvl1pPr algn="r">
              <a:defRPr sz="1200"/>
            </a:lvl1pPr>
          </a:lstStyle>
          <a:p>
            <a:fld id="{42F8D77B-797F-44BC-9E03-258AD9CA5595}" type="datetimeFigureOut">
              <a:rPr lang="en-GB" smtClean="0"/>
              <a:t>27/10/2016</a:t>
            </a:fld>
            <a:endParaRPr lang="en-GB"/>
          </a:p>
        </p:txBody>
      </p:sp>
      <p:sp>
        <p:nvSpPr>
          <p:cNvPr id="4" name="Footer Placeholder 3"/>
          <p:cNvSpPr>
            <a:spLocks noGrp="1"/>
          </p:cNvSpPr>
          <p:nvPr>
            <p:ph type="ftr" sz="quarter" idx="2"/>
          </p:nvPr>
        </p:nvSpPr>
        <p:spPr>
          <a:xfrm>
            <a:off x="1" y="9445170"/>
            <a:ext cx="2949099" cy="497205"/>
          </a:xfrm>
          <a:prstGeom prst="rect">
            <a:avLst/>
          </a:prstGeom>
        </p:spPr>
        <p:txBody>
          <a:bodyPr vert="horz" lIns="93253" tIns="46627" rIns="93253" bIns="46627"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70"/>
            <a:ext cx="2949099" cy="497205"/>
          </a:xfrm>
          <a:prstGeom prst="rect">
            <a:avLst/>
          </a:prstGeom>
        </p:spPr>
        <p:txBody>
          <a:bodyPr vert="horz" lIns="93253" tIns="46627" rIns="93253" bIns="46627" rtlCol="0" anchor="b"/>
          <a:lstStyle>
            <a:lvl1pPr algn="r">
              <a:defRPr sz="1200"/>
            </a:lvl1pPr>
          </a:lstStyle>
          <a:p>
            <a:fld id="{4E1D0FC1-A6FF-4C67-89AC-26AA83F5F2BE}" type="slidenum">
              <a:rPr lang="en-GB" smtClean="0"/>
              <a:t>‹N›</a:t>
            </a:fld>
            <a:endParaRPr lang="en-GB"/>
          </a:p>
        </p:txBody>
      </p:sp>
    </p:spTree>
    <p:extLst>
      <p:ext uri="{BB962C8B-B14F-4D97-AF65-F5344CB8AC3E}">
        <p14:creationId xmlns:p14="http://schemas.microsoft.com/office/powerpoint/2010/main" val="283858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762"/>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4183" y="0"/>
            <a:ext cx="2949841" cy="497762"/>
          </a:xfrm>
          <a:prstGeom prst="rect">
            <a:avLst/>
          </a:prstGeom>
        </p:spPr>
        <p:txBody>
          <a:bodyPr vert="horz" lIns="91577" tIns="45789" rIns="91577" bIns="45789" rtlCol="0"/>
          <a:lstStyle>
            <a:lvl1pPr algn="r">
              <a:defRPr sz="1200"/>
            </a:lvl1pPr>
          </a:lstStyle>
          <a:p>
            <a:fld id="{1FD1ADFD-E92D-4987-B972-18A67F567ACC}" type="datetimeFigureOut">
              <a:rPr lang="en-GB" smtClean="0"/>
              <a:t>27/10/2016</a:t>
            </a:fld>
            <a:endParaRPr lang="en-GB"/>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244" y="4723170"/>
            <a:ext cx="5445126" cy="4475083"/>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4749"/>
            <a:ext cx="2949841" cy="497761"/>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4183" y="9444749"/>
            <a:ext cx="2949841" cy="497761"/>
          </a:xfrm>
          <a:prstGeom prst="rect">
            <a:avLst/>
          </a:prstGeom>
        </p:spPr>
        <p:txBody>
          <a:bodyPr vert="horz" lIns="91577" tIns="45789" rIns="91577" bIns="45789" rtlCol="0" anchor="b"/>
          <a:lstStyle>
            <a:lvl1pPr algn="r">
              <a:defRPr sz="1200"/>
            </a:lvl1pPr>
          </a:lstStyle>
          <a:p>
            <a:fld id="{8C12A368-0A9E-4D5D-B8A7-A71AF302A72F}" type="slidenum">
              <a:rPr lang="en-GB" smtClean="0"/>
              <a:t>‹N›</a:t>
            </a:fld>
            <a:endParaRPr lang="en-GB"/>
          </a:p>
        </p:txBody>
      </p:sp>
    </p:spTree>
    <p:extLst>
      <p:ext uri="{BB962C8B-B14F-4D97-AF65-F5344CB8AC3E}">
        <p14:creationId xmlns:p14="http://schemas.microsoft.com/office/powerpoint/2010/main" val="300802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t>The presence of FMDV specific IgA was previously</a:t>
            </a:r>
            <a:r>
              <a:rPr lang="en-GB" baseline="0" dirty="0" smtClean="0"/>
              <a:t> shown to </a:t>
            </a:r>
            <a:r>
              <a:rPr lang="en-GB" dirty="0" smtClean="0"/>
              <a:t>correlate well with the </a:t>
            </a:r>
            <a:r>
              <a:rPr lang="en-GB" dirty="0" err="1" smtClean="0"/>
              <a:t>oro</a:t>
            </a:r>
            <a:r>
              <a:rPr lang="en-GB" dirty="0" smtClean="0"/>
              <a:t>-pharyngeal virus replication in carrier animals.</a:t>
            </a:r>
          </a:p>
          <a:p>
            <a:pPr eaLnBrk="1" hangingPunct="1">
              <a:spcBef>
                <a:spcPct val="0"/>
              </a:spcBef>
            </a:pPr>
            <a:endParaRPr lang="en-GB" dirty="0" smtClean="0"/>
          </a:p>
          <a:p>
            <a:pPr eaLnBrk="1" hangingPunct="1">
              <a:spcBef>
                <a:spcPct val="0"/>
              </a:spcBef>
            </a:pPr>
            <a:r>
              <a:rPr lang="en-GB" dirty="0" smtClean="0"/>
              <a:t>It is therefore clear that the </a:t>
            </a:r>
            <a:r>
              <a:rPr lang="en-GB" dirty="0" err="1" smtClean="0"/>
              <a:t>oro</a:t>
            </a:r>
            <a:r>
              <a:rPr lang="en-GB" dirty="0" smtClean="0"/>
              <a:t>-pharyngeal IgA, along with systemic antibody is not sufficient for the clearance of an established infection. </a:t>
            </a:r>
          </a:p>
          <a:p>
            <a:pPr eaLnBrk="1" hangingPunct="1">
              <a:spcBef>
                <a:spcPct val="0"/>
              </a:spcBef>
            </a:pPr>
            <a:endParaRPr lang="en-GB" dirty="0" smtClean="0"/>
          </a:p>
          <a:p>
            <a:pPr eaLnBrk="1" hangingPunct="1">
              <a:spcBef>
                <a:spcPct val="0"/>
              </a:spcBef>
            </a:pPr>
            <a:r>
              <a:rPr lang="en-GB" dirty="0" smtClean="0"/>
              <a:t>Therefore an important question need to be addressed is whether a pre-existing IgA could prevent initial viral colonisation in </a:t>
            </a:r>
            <a:r>
              <a:rPr lang="en-GB" dirty="0" err="1" smtClean="0"/>
              <a:t>oro</a:t>
            </a:r>
            <a:r>
              <a:rPr lang="en-GB" dirty="0" smtClean="0"/>
              <a:t>-pharynx.</a:t>
            </a:r>
          </a:p>
          <a:p>
            <a:pPr eaLnBrk="1" hangingPunct="1">
              <a:spcBef>
                <a:spcPct val="0"/>
              </a:spcBef>
            </a:pPr>
            <a:endParaRPr lang="en-GB" dirty="0" smtClean="0"/>
          </a:p>
          <a:p>
            <a:pPr eaLnBrk="1" hangingPunct="1">
              <a:spcBef>
                <a:spcPct val="0"/>
              </a:spcBef>
            </a:pPr>
            <a:r>
              <a:rPr lang="en-GB" dirty="0" smtClean="0"/>
              <a:t>As</a:t>
            </a:r>
            <a:r>
              <a:rPr lang="en-GB" baseline="0" dirty="0" smtClean="0"/>
              <a:t> the route of infection of FMDV is through aerosol, the understanding of mucosal immunity against FMDV is important. However, very little is known about the mucosal immunity against FMDV. Recently our group under the leadership of Satya Parida has been concentrating to study the importance of mucosal immunity against FMDV using two intranasal viral vector vaccines such as the </a:t>
            </a:r>
            <a:r>
              <a:rPr lang="en-GB" baseline="0" dirty="0" err="1" smtClean="0"/>
              <a:t>sendai</a:t>
            </a:r>
            <a:r>
              <a:rPr lang="en-GB" baseline="0" dirty="0" smtClean="0"/>
              <a:t> and </a:t>
            </a:r>
            <a:r>
              <a:rPr lang="en-GB" baseline="0" dirty="0" err="1" smtClean="0"/>
              <a:t>adeno</a:t>
            </a:r>
            <a:r>
              <a:rPr lang="en-GB" baseline="0" dirty="0" smtClean="0"/>
              <a:t> viral vectors containing FMDV empty capsid.</a:t>
            </a:r>
            <a:endParaRPr lang="en-GB" dirty="0" smtClean="0"/>
          </a:p>
          <a:p>
            <a:pPr eaLnBrk="1" hangingPunct="1">
              <a:spcBef>
                <a:spcPct val="0"/>
              </a:spcBef>
            </a:pPr>
            <a:endParaRPr lang="en-GB" dirty="0" smtClean="0"/>
          </a:p>
          <a:p>
            <a:pPr marL="0" lvl="1" eaLnBrk="1" hangingPunct="1">
              <a:spcBef>
                <a:spcPct val="0"/>
              </a:spcBef>
            </a:pPr>
            <a:r>
              <a:rPr lang="en-GB" dirty="0" smtClean="0"/>
              <a:t>With this background The hypothesis of this project is whether </a:t>
            </a:r>
            <a:r>
              <a:rPr lang="en-GB" sz="800" dirty="0" smtClean="0"/>
              <a:t>a viral vector based vaccine containing FMD empty capsid delivered by intranasal route could stimulate local and systemic immune responses to block FMDV infection.</a:t>
            </a:r>
            <a:endParaRPr lang="en-GB" dirty="0" smtClean="0"/>
          </a:p>
          <a:p>
            <a:endParaRPr lang="en-GB" dirty="0"/>
          </a:p>
        </p:txBody>
      </p:sp>
      <p:sp>
        <p:nvSpPr>
          <p:cNvPr id="4" name="Slide Number Placeholder 3"/>
          <p:cNvSpPr>
            <a:spLocks noGrp="1"/>
          </p:cNvSpPr>
          <p:nvPr>
            <p:ph type="sldNum" sz="quarter" idx="10"/>
          </p:nvPr>
        </p:nvSpPr>
        <p:spPr/>
        <p:txBody>
          <a:bodyPr/>
          <a:lstStyle/>
          <a:p>
            <a:fld id="{EC485F3D-F49E-4E62-AD6A-D2B45310280A}" type="slidenum">
              <a:rPr lang="en-GB" smtClean="0"/>
              <a:pPr/>
              <a:t>2</a:t>
            </a:fld>
            <a:endParaRPr lang="en-GB"/>
          </a:p>
        </p:txBody>
      </p:sp>
    </p:spTree>
    <p:extLst>
      <p:ext uri="{BB962C8B-B14F-4D97-AF65-F5344CB8AC3E}">
        <p14:creationId xmlns:p14="http://schemas.microsoft.com/office/powerpoint/2010/main" val="433482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with pic box in hexag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61719" y="6174557"/>
            <a:ext cx="9144000" cy="683443"/>
          </a:xfrm>
          <a:prstGeom prst="rect">
            <a:avLst/>
          </a:prstGeom>
        </p:spPr>
      </p:pic>
      <p:sp>
        <p:nvSpPr>
          <p:cNvPr id="2" name="Title 1"/>
          <p:cNvSpPr>
            <a:spLocks noGrp="1"/>
          </p:cNvSpPr>
          <p:nvPr>
            <p:ph type="ctrTitle"/>
          </p:nvPr>
        </p:nvSpPr>
        <p:spPr>
          <a:xfrm>
            <a:off x="4887982" y="2130425"/>
            <a:ext cx="3570218" cy="1470025"/>
          </a:xfrm>
          <a:prstGeom prst="rect">
            <a:avLst/>
          </a:prstGeom>
        </p:spPr>
        <p:txBody>
          <a:bodyPr>
            <a:noAutofit/>
          </a:bodyPr>
          <a:lstStyle>
            <a:lvl1pPr algn="ctr">
              <a:defRPr sz="4000" u="none">
                <a:solidFill>
                  <a:srgbClr val="3333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87982" y="4026106"/>
            <a:ext cx="3567278" cy="892069"/>
          </a:xfrm>
          <a:prstGeom prst="rect">
            <a:avLst/>
          </a:prstGeom>
        </p:spPr>
        <p:txBody>
          <a:bodyPr>
            <a:normAutofit/>
          </a:bodyPr>
          <a:lstStyle>
            <a:lvl1pPr marL="0" indent="0" algn="ctr">
              <a:buNone/>
              <a:defRPr sz="19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Pirbright_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2136" y="434458"/>
            <a:ext cx="2036064" cy="999744"/>
          </a:xfrm>
          <a:prstGeom prst="rect">
            <a:avLst/>
          </a:prstGeom>
        </p:spPr>
      </p:pic>
      <p:pic>
        <p:nvPicPr>
          <p:cNvPr id="8" name="Picture 7" descr="HEXAGON FRONT IMAGE2A.psd"/>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2654808" cy="5099304"/>
          </a:xfrm>
          <a:prstGeom prst="rect">
            <a:avLst/>
          </a:prstGeom>
        </p:spPr>
      </p:pic>
      <p:pic>
        <p:nvPicPr>
          <p:cNvPr id="10" name="Picture 9" descr="HEXAGON FRONT IMAGE1.psd"/>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839768"/>
            <a:ext cx="4733544" cy="4376928"/>
          </a:xfrm>
          <a:prstGeom prst="rect">
            <a:avLst/>
          </a:prstGeom>
        </p:spPr>
      </p:pic>
      <p:sp>
        <p:nvSpPr>
          <p:cNvPr id="11" name="TextBox 10"/>
          <p:cNvSpPr txBox="1"/>
          <p:nvPr userDrawn="1"/>
        </p:nvSpPr>
        <p:spPr>
          <a:xfrm>
            <a:off x="8565948" y="4541047"/>
            <a:ext cx="184666" cy="369332"/>
          </a:xfrm>
          <a:prstGeom prst="rect">
            <a:avLst/>
          </a:prstGeom>
          <a:noFill/>
        </p:spPr>
        <p:txBody>
          <a:bodyPr wrap="none" rtlCol="0">
            <a:spAutoFit/>
          </a:bodyPr>
          <a:lstStyle/>
          <a:p>
            <a:endParaRPr lang="en-US" dirty="0"/>
          </a:p>
        </p:txBody>
      </p:sp>
      <p:sp>
        <p:nvSpPr>
          <p:cNvPr id="22" name="Hexagon 21"/>
          <p:cNvSpPr/>
          <p:nvPr userDrawn="1"/>
        </p:nvSpPr>
        <p:spPr>
          <a:xfrm>
            <a:off x="212556" y="1404790"/>
            <a:ext cx="3779999" cy="3240000"/>
          </a:xfrm>
          <a:prstGeom prst="hexagon">
            <a:avLst>
              <a:gd name="adj" fmla="val 29211"/>
              <a:gd name="vf" fmla="val 115470"/>
            </a:avLst>
          </a:prstGeom>
          <a:blipFill rotWithShape="1">
            <a:blip r:embed="rId6" cstate="screen">
              <a:extLst>
                <a:ext uri="{28A0092B-C50C-407E-A947-70E740481C1C}">
                  <a14:useLocalDpi xmlns:a14="http://schemas.microsoft.com/office/drawing/2010/main"/>
                </a:ext>
              </a:extLst>
            </a:blip>
            <a:stretch>
              <a:fillRect/>
            </a:stretch>
          </a:blip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icture Placeholder 13"/>
          <p:cNvSpPr>
            <a:spLocks noGrp="1"/>
          </p:cNvSpPr>
          <p:nvPr>
            <p:ph type="pic" sz="quarter" idx="10" hasCustomPrompt="1"/>
          </p:nvPr>
        </p:nvSpPr>
        <p:spPr>
          <a:xfrm>
            <a:off x="3906000" y="5289675"/>
            <a:ext cx="1332000" cy="864000"/>
          </a:xfrm>
        </p:spPr>
        <p:txBody>
          <a:bodyPr/>
          <a:lstStyle>
            <a:lvl1pPr>
              <a:defRPr/>
            </a:lvl1pPr>
          </a:lstStyle>
          <a:p>
            <a:r>
              <a:rPr lang="en-GB" dirty="0" smtClean="0"/>
              <a:t>Logo</a:t>
            </a:r>
            <a:endParaRPr lang="en-GB" dirty="0"/>
          </a:p>
        </p:txBody>
      </p:sp>
      <p:sp>
        <p:nvSpPr>
          <p:cNvPr id="21" name="Picture Placeholder 20"/>
          <p:cNvSpPr>
            <a:spLocks noGrp="1"/>
          </p:cNvSpPr>
          <p:nvPr>
            <p:ph type="pic" sz="quarter" idx="11" hasCustomPrompt="1"/>
          </p:nvPr>
        </p:nvSpPr>
        <p:spPr>
          <a:xfrm>
            <a:off x="5516158" y="5289675"/>
            <a:ext cx="1332000" cy="864000"/>
          </a:xfrm>
        </p:spPr>
        <p:txBody>
          <a:bodyPr/>
          <a:lstStyle>
            <a:lvl1pPr>
              <a:defRPr/>
            </a:lvl1pPr>
          </a:lstStyle>
          <a:p>
            <a:r>
              <a:rPr lang="en-GB" dirty="0" smtClean="0"/>
              <a:t>Logo</a:t>
            </a:r>
            <a:endParaRPr lang="en-GB" dirty="0"/>
          </a:p>
        </p:txBody>
      </p:sp>
      <p:sp>
        <p:nvSpPr>
          <p:cNvPr id="24" name="Picture Placeholder 23"/>
          <p:cNvSpPr>
            <a:spLocks noGrp="1"/>
          </p:cNvSpPr>
          <p:nvPr>
            <p:ph type="pic" sz="quarter" idx="12" hasCustomPrompt="1"/>
          </p:nvPr>
        </p:nvSpPr>
        <p:spPr>
          <a:xfrm>
            <a:off x="2311028" y="5289675"/>
            <a:ext cx="1332000" cy="864000"/>
          </a:xfrm>
        </p:spPr>
        <p:txBody>
          <a:bodyPr/>
          <a:lstStyle>
            <a:lvl1pPr>
              <a:defRPr/>
            </a:lvl1pPr>
          </a:lstStyle>
          <a:p>
            <a:r>
              <a:rPr lang="en-GB" dirty="0" smtClean="0"/>
              <a:t>Logo</a:t>
            </a:r>
            <a:endParaRPr lang="en-GB" dirty="0"/>
          </a:p>
        </p:txBody>
      </p:sp>
      <p:sp>
        <p:nvSpPr>
          <p:cNvPr id="26" name="Picture Placeholder 25"/>
          <p:cNvSpPr>
            <a:spLocks noGrp="1"/>
          </p:cNvSpPr>
          <p:nvPr>
            <p:ph type="pic" sz="quarter" idx="13" hasCustomPrompt="1"/>
          </p:nvPr>
        </p:nvSpPr>
        <p:spPr>
          <a:xfrm>
            <a:off x="7126200" y="5289675"/>
            <a:ext cx="1332000" cy="864000"/>
          </a:xfrm>
        </p:spPr>
        <p:txBody>
          <a:bodyPr/>
          <a:lstStyle>
            <a:lvl1pPr>
              <a:defRPr/>
            </a:lvl1pPr>
          </a:lstStyle>
          <a:p>
            <a:r>
              <a:rPr lang="en-GB" dirty="0" smtClean="0"/>
              <a:t>Logo</a:t>
            </a:r>
            <a:endParaRPr lang="en-GB" dirty="0"/>
          </a:p>
        </p:txBody>
      </p:sp>
      <p:sp>
        <p:nvSpPr>
          <p:cNvPr id="28" name="Picture Placeholder 27"/>
          <p:cNvSpPr>
            <a:spLocks noGrp="1"/>
          </p:cNvSpPr>
          <p:nvPr>
            <p:ph type="pic" sz="quarter" idx="14" hasCustomPrompt="1"/>
          </p:nvPr>
        </p:nvSpPr>
        <p:spPr>
          <a:xfrm>
            <a:off x="731807" y="5289675"/>
            <a:ext cx="1332000" cy="864000"/>
          </a:xfrm>
        </p:spPr>
        <p:txBody>
          <a:bodyPr/>
          <a:lstStyle>
            <a:lvl1pPr>
              <a:defRPr/>
            </a:lvl1pPr>
          </a:lstStyle>
          <a:p>
            <a:r>
              <a:rPr lang="en-GB" dirty="0" smtClean="0"/>
              <a:t>Logo</a:t>
            </a:r>
            <a:endParaRPr lang="en-GB" dirty="0"/>
          </a:p>
        </p:txBody>
      </p:sp>
    </p:spTree>
    <p:extLst>
      <p:ext uri="{BB962C8B-B14F-4D97-AF65-F5344CB8AC3E}">
        <p14:creationId xmlns:p14="http://schemas.microsoft.com/office/powerpoint/2010/main" val="29818758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rgbClr val="DFE2DF"/>
        </a:soli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GB" smtClean="0"/>
              <a:t>Click to edit Master title style</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pic>
        <p:nvPicPr>
          <p:cNvPr id="7" name="Picture 6"/>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2000" contrast="15000"/>
                    </a14:imgEffect>
                  </a14:imgLayer>
                </a14:imgProps>
              </a:ext>
              <a:ext uri="{28A0092B-C50C-407E-A947-70E740481C1C}">
                <a14:useLocalDpi xmlns:a14="http://schemas.microsoft.com/office/drawing/2010/main"/>
              </a:ext>
            </a:extLst>
          </a:blip>
          <a:srcRect/>
          <a:stretch/>
        </p:blipFill>
        <p:spPr>
          <a:xfrm>
            <a:off x="-14990" y="0"/>
            <a:ext cx="9180000" cy="836587"/>
          </a:xfrm>
          <a:prstGeom prst="rect">
            <a:avLst/>
          </a:prstGeom>
        </p:spPr>
      </p:pic>
    </p:spTree>
    <p:extLst>
      <p:ext uri="{BB962C8B-B14F-4D97-AF65-F5344CB8AC3E}">
        <p14:creationId xmlns:p14="http://schemas.microsoft.com/office/powerpoint/2010/main" val="49507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DFE2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47583" cy="1143000"/>
          </a:xfrm>
          <a:prstGeom prst="rect">
            <a:avLst/>
          </a:prstGeom>
        </p:spPr>
        <p:txBody>
          <a:bodyPr/>
          <a:lstStyle>
            <a:lvl1pPr>
              <a:defRPr>
                <a:solidFill>
                  <a:srgbClr val="505150"/>
                </a:solidFill>
              </a:defRPr>
            </a:lvl1p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505150"/>
                </a:solidFill>
              </a:defRPr>
            </a:lvl1pPr>
            <a:lvl2pPr>
              <a:defRPr sz="2400">
                <a:solidFill>
                  <a:srgbClr val="505150"/>
                </a:solidFill>
              </a:defRPr>
            </a:lvl2pPr>
            <a:lvl3pPr>
              <a:defRPr sz="2000">
                <a:solidFill>
                  <a:srgbClr val="505150"/>
                </a:solidFill>
              </a:defRPr>
            </a:lvl3pPr>
            <a:lvl4pPr>
              <a:defRPr sz="1800">
                <a:solidFill>
                  <a:srgbClr val="505150"/>
                </a:solidFill>
              </a:defRPr>
            </a:lvl4pPr>
            <a:lvl5pPr>
              <a:defRPr sz="1800">
                <a:solidFill>
                  <a:srgbClr val="505150"/>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505150"/>
                </a:solidFill>
              </a:defRPr>
            </a:lvl1pPr>
            <a:lvl2pPr>
              <a:defRPr sz="2400">
                <a:solidFill>
                  <a:srgbClr val="505150"/>
                </a:solidFill>
              </a:defRPr>
            </a:lvl2pPr>
            <a:lvl3pPr>
              <a:defRPr sz="2000">
                <a:solidFill>
                  <a:srgbClr val="505150"/>
                </a:solidFill>
              </a:defRPr>
            </a:lvl3pPr>
            <a:lvl4pPr>
              <a:defRPr sz="1800">
                <a:solidFill>
                  <a:srgbClr val="505150"/>
                </a:solidFill>
              </a:defRPr>
            </a:lvl4pPr>
            <a:lvl5pPr>
              <a:defRPr sz="1800">
                <a:solidFill>
                  <a:srgbClr val="505150"/>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pic>
        <p:nvPicPr>
          <p:cNvPr id="8" name="Picture 7"/>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2000" contrast="15000"/>
                    </a14:imgEffect>
                  </a14:imgLayer>
                </a14:imgProps>
              </a:ext>
              <a:ext uri="{28A0092B-C50C-407E-A947-70E740481C1C}">
                <a14:useLocalDpi xmlns:a14="http://schemas.microsoft.com/office/drawing/2010/main"/>
              </a:ext>
            </a:extLst>
          </a:blip>
          <a:srcRect/>
          <a:stretch/>
        </p:blipFill>
        <p:spPr>
          <a:xfrm>
            <a:off x="-14990" y="0"/>
            <a:ext cx="9180000" cy="836587"/>
          </a:xfrm>
          <a:prstGeom prst="rect">
            <a:avLst/>
          </a:prstGeom>
        </p:spPr>
      </p:pic>
    </p:spTree>
    <p:extLst>
      <p:ext uri="{BB962C8B-B14F-4D97-AF65-F5344CB8AC3E}">
        <p14:creationId xmlns:p14="http://schemas.microsoft.com/office/powerpoint/2010/main" val="410252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ff-white background)">
    <p:bg>
      <p:bgPr>
        <a:solidFill>
          <a:srgbClr val="DFE2D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156108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ight grey background)">
    <p:bg>
      <p:bgPr>
        <a:solidFill>
          <a:srgbClr val="C0C1B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403826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mid grey background)">
    <p:bg>
      <p:bgPr>
        <a:solidFill>
          <a:srgbClr val="50515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endParaRPr lang="en-US" dirty="0"/>
          </a:p>
        </p:txBody>
      </p:sp>
      <p:pic>
        <p:nvPicPr>
          <p:cNvPr id="6" name="Picture 5"/>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2434959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black backgroun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164123"/>
          </a:xfrm>
          <a:prstGeom prst="rect">
            <a:avLst/>
          </a:prstGeom>
        </p:spPr>
      </p:pic>
      <p:sp>
        <p:nvSpPr>
          <p:cNvPr id="9" name="Content Placeholder 2"/>
          <p:cNvSpPr>
            <a:spLocks noGrp="1"/>
          </p:cNvSpPr>
          <p:nvPr>
            <p:ph sz="half" idx="2"/>
          </p:nvPr>
        </p:nvSpPr>
        <p:spPr>
          <a:xfrm>
            <a:off x="919162" y="374649"/>
            <a:ext cx="7267746" cy="6147385"/>
          </a:xfrm>
        </p:spPr>
        <p:txBody>
          <a:body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795146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knowledgements">
    <p:bg>
      <p:bgPr>
        <a:solidFill>
          <a:srgbClr val="DFE2DF"/>
        </a:solidFill>
        <a:effectLst/>
      </p:bgPr>
    </p:bg>
    <p:spTree>
      <p:nvGrpSpPr>
        <p:cNvPr id="1" name=""/>
        <p:cNvGrpSpPr/>
        <p:nvPr/>
      </p:nvGrpSpPr>
      <p:grpSpPr>
        <a:xfrm>
          <a:off x="0" y="0"/>
          <a:ext cx="0" cy="0"/>
          <a:chOff x="0" y="0"/>
          <a:chExt cx="0" cy="0"/>
        </a:xfrm>
      </p:grpSpPr>
      <p:sp>
        <p:nvSpPr>
          <p:cNvPr id="6" name="TextBox 5"/>
          <p:cNvSpPr txBox="1"/>
          <p:nvPr userDrawn="1"/>
        </p:nvSpPr>
        <p:spPr>
          <a:xfrm>
            <a:off x="2255500" y="520721"/>
            <a:ext cx="4633000" cy="707886"/>
          </a:xfrm>
          <a:prstGeom prst="rect">
            <a:avLst/>
          </a:prstGeom>
          <a:noFill/>
        </p:spPr>
        <p:txBody>
          <a:bodyPr wrap="none" rtlCol="0">
            <a:spAutoFit/>
          </a:bodyPr>
          <a:lstStyle/>
          <a:p>
            <a:pPr algn="ctr"/>
            <a:r>
              <a:rPr lang="en-GB" sz="4000" dirty="0" smtClean="0">
                <a:latin typeface="Arial" pitchFamily="34" charset="0"/>
                <a:cs typeface="Arial" pitchFamily="34" charset="0"/>
              </a:rPr>
              <a:t>Acknowledgements</a:t>
            </a:r>
            <a:endParaRPr lang="en-GB" sz="4000" dirty="0">
              <a:latin typeface="Arial" pitchFamily="34" charset="0"/>
              <a:cs typeface="Arial" pitchFamily="34" charset="0"/>
            </a:endParaRPr>
          </a:p>
        </p:txBody>
      </p:sp>
      <p:sp>
        <p:nvSpPr>
          <p:cNvPr id="7" name="Text Placeholder 10"/>
          <p:cNvSpPr>
            <a:spLocks noGrp="1"/>
          </p:cNvSpPr>
          <p:nvPr>
            <p:ph type="body" sz="quarter" idx="10"/>
          </p:nvPr>
        </p:nvSpPr>
        <p:spPr>
          <a:xfrm>
            <a:off x="661719" y="1493838"/>
            <a:ext cx="4025244" cy="4680719"/>
          </a:xfrm>
        </p:spPr>
        <p:txBody>
          <a:bodyPr/>
          <a:lstStyle>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Picture Placeholder 12"/>
          <p:cNvSpPr>
            <a:spLocks noGrp="1"/>
          </p:cNvSpPr>
          <p:nvPr>
            <p:ph type="pic" sz="quarter" idx="11" hasCustomPrompt="1"/>
          </p:nvPr>
        </p:nvSpPr>
        <p:spPr>
          <a:xfrm>
            <a:off x="4984750" y="1493838"/>
            <a:ext cx="1624394" cy="1045387"/>
          </a:xfrm>
        </p:spPr>
        <p:txBody>
          <a:bodyPr/>
          <a:lstStyle>
            <a:lvl1pPr>
              <a:defRPr/>
            </a:lvl1pPr>
          </a:lstStyle>
          <a:p>
            <a:r>
              <a:rPr lang="en-GB" dirty="0" smtClean="0"/>
              <a:t>Logo</a:t>
            </a:r>
            <a:endParaRPr lang="en-GB" dirty="0"/>
          </a:p>
        </p:txBody>
      </p:sp>
      <p:sp>
        <p:nvSpPr>
          <p:cNvPr id="9" name="Picture Placeholder 12"/>
          <p:cNvSpPr>
            <a:spLocks noGrp="1"/>
          </p:cNvSpPr>
          <p:nvPr>
            <p:ph type="pic" sz="quarter" idx="12" hasCustomPrompt="1"/>
          </p:nvPr>
        </p:nvSpPr>
        <p:spPr>
          <a:xfrm>
            <a:off x="6888500" y="1493838"/>
            <a:ext cx="1593773" cy="1045387"/>
          </a:xfrm>
        </p:spPr>
        <p:txBody>
          <a:bodyPr/>
          <a:lstStyle>
            <a:lvl1pPr>
              <a:defRPr/>
            </a:lvl1pPr>
          </a:lstStyle>
          <a:p>
            <a:r>
              <a:rPr lang="en-GB" dirty="0" smtClean="0"/>
              <a:t>Logo</a:t>
            </a:r>
            <a:endParaRPr lang="en-GB" dirty="0"/>
          </a:p>
        </p:txBody>
      </p:sp>
      <p:sp>
        <p:nvSpPr>
          <p:cNvPr id="10" name="Picture Placeholder 12"/>
          <p:cNvSpPr>
            <a:spLocks noGrp="1"/>
          </p:cNvSpPr>
          <p:nvPr>
            <p:ph type="pic" sz="quarter" idx="15" hasCustomPrompt="1"/>
          </p:nvPr>
        </p:nvSpPr>
        <p:spPr>
          <a:xfrm>
            <a:off x="4984750" y="2670085"/>
            <a:ext cx="1624394" cy="1045387"/>
          </a:xfrm>
        </p:spPr>
        <p:txBody>
          <a:bodyPr/>
          <a:lstStyle>
            <a:lvl1pPr>
              <a:defRPr/>
            </a:lvl1pPr>
          </a:lstStyle>
          <a:p>
            <a:r>
              <a:rPr lang="en-GB" dirty="0" smtClean="0"/>
              <a:t>Logo</a:t>
            </a:r>
            <a:endParaRPr lang="en-GB"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8089" y="4010523"/>
            <a:ext cx="3479151" cy="1872000"/>
          </a:xfrm>
          <a:prstGeom prst="rect">
            <a:avLst/>
          </a:prstGeom>
        </p:spPr>
      </p:pic>
      <p:sp>
        <p:nvSpPr>
          <p:cNvPr id="11" name="Picture Placeholder 12"/>
          <p:cNvSpPr>
            <a:spLocks noGrp="1"/>
          </p:cNvSpPr>
          <p:nvPr>
            <p:ph type="pic" sz="quarter" idx="16" hasCustomPrompt="1"/>
          </p:nvPr>
        </p:nvSpPr>
        <p:spPr>
          <a:xfrm>
            <a:off x="6888501" y="2670085"/>
            <a:ext cx="1618892" cy="1045387"/>
          </a:xfrm>
        </p:spPr>
        <p:txBody>
          <a:bodyPr/>
          <a:lstStyle>
            <a:lvl1pPr>
              <a:defRPr/>
            </a:lvl1pPr>
          </a:lstStyle>
          <a:p>
            <a:r>
              <a:rPr lang="en-GB" dirty="0" smtClean="0"/>
              <a:t>Logo</a:t>
            </a:r>
            <a:endParaRPr lang="en-GB" dirty="0"/>
          </a:p>
        </p:txBody>
      </p:sp>
      <p:sp>
        <p:nvSpPr>
          <p:cNvPr id="12" name="TextBox 11"/>
          <p:cNvSpPr txBox="1"/>
          <p:nvPr userDrawn="1"/>
        </p:nvSpPr>
        <p:spPr>
          <a:xfrm>
            <a:off x="4984750" y="5879903"/>
            <a:ext cx="3522642" cy="276999"/>
          </a:xfrm>
          <a:prstGeom prst="rect">
            <a:avLst/>
          </a:prstGeom>
          <a:noFill/>
        </p:spPr>
        <p:txBody>
          <a:bodyPr wrap="square" rtlCol="0">
            <a:spAutoFit/>
          </a:bodyPr>
          <a:lstStyle/>
          <a:p>
            <a:pPr algn="ctr"/>
            <a:r>
              <a:rPr lang="en-GB" sz="1200" baseline="0" dirty="0" smtClean="0">
                <a:solidFill>
                  <a:srgbClr val="333333"/>
                </a:solidFill>
              </a:rPr>
              <a:t>The Pirbright campus is being redeveloped</a:t>
            </a:r>
            <a:endParaRPr lang="en-GB" sz="1200" baseline="0" dirty="0">
              <a:solidFill>
                <a:srgbClr val="333333"/>
              </a:solidFill>
            </a:endParaRPr>
          </a:p>
        </p:txBody>
      </p:sp>
      <p:sp>
        <p:nvSpPr>
          <p:cNvPr id="13" name="Rectangle 12"/>
          <p:cNvSpPr/>
          <p:nvPr userDrawn="1"/>
        </p:nvSpPr>
        <p:spPr>
          <a:xfrm>
            <a:off x="4984750" y="3984885"/>
            <a:ext cx="3522642" cy="2189672"/>
          </a:xfrm>
          <a:prstGeom prst="rect">
            <a:avLst/>
          </a:prstGeom>
          <a:noFill/>
          <a:ln w="12700">
            <a:solidFill>
              <a:srgbClr val="803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3"/>
          <a:stretch>
            <a:fillRect/>
          </a:stretch>
        </p:blipFill>
        <p:spPr>
          <a:xfrm>
            <a:off x="661719" y="6174557"/>
            <a:ext cx="9144000" cy="683443"/>
          </a:xfrm>
          <a:prstGeom prst="rect">
            <a:avLst/>
          </a:prstGeom>
        </p:spPr>
      </p:pic>
      <p:pic>
        <p:nvPicPr>
          <p:cNvPr id="16" name="Picture 15"/>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2000" contrast="15000"/>
                    </a14:imgEffect>
                  </a14:imgLayer>
                </a14:imgProps>
              </a:ext>
              <a:ext uri="{28A0092B-C50C-407E-A947-70E740481C1C}">
                <a14:useLocalDpi xmlns:a14="http://schemas.microsoft.com/office/drawing/2010/main"/>
              </a:ext>
            </a:extLst>
          </a:blip>
          <a:srcRect/>
          <a:stretch/>
        </p:blipFill>
        <p:spPr>
          <a:xfrm>
            <a:off x="-14990" y="0"/>
            <a:ext cx="9180000" cy="836587"/>
          </a:xfrm>
          <a:prstGeom prst="rect">
            <a:avLst/>
          </a:prstGeom>
        </p:spPr>
      </p:pic>
    </p:spTree>
    <p:extLst>
      <p:ext uri="{BB962C8B-B14F-4D97-AF65-F5344CB8AC3E}">
        <p14:creationId xmlns:p14="http://schemas.microsoft.com/office/powerpoint/2010/main" val="1582143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1410" y="2339379"/>
            <a:ext cx="9377194" cy="4529761"/>
          </a:xfrm>
          <a:prstGeom prst="rect">
            <a:avLst/>
          </a:prstGeom>
        </p:spPr>
      </p:pic>
      <p:pic>
        <p:nvPicPr>
          <p:cNvPr id="7" name="Picture 6" descr="Pirbright_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2136" y="434458"/>
            <a:ext cx="2036064" cy="999744"/>
          </a:xfrm>
          <a:prstGeom prst="rect">
            <a:avLst/>
          </a:prstGeom>
        </p:spPr>
      </p:pic>
      <p:sp>
        <p:nvSpPr>
          <p:cNvPr id="10" name="Subtitle 2"/>
          <p:cNvSpPr>
            <a:spLocks noGrp="1"/>
          </p:cNvSpPr>
          <p:nvPr>
            <p:ph type="subTitle" idx="13"/>
          </p:nvPr>
        </p:nvSpPr>
        <p:spPr>
          <a:xfrm>
            <a:off x="4257580" y="3991196"/>
            <a:ext cx="4225560" cy="703656"/>
          </a:xfrm>
          <a:prstGeom prst="rect">
            <a:avLst/>
          </a:prstGeom>
        </p:spPr>
        <p:txBody>
          <a:bodyPr>
            <a:normAutofit/>
          </a:bodyPr>
          <a:lstStyle>
            <a:lvl1pPr algn="r">
              <a:defRPr/>
            </a:lvl1pPr>
          </a:lstStyle>
          <a:p>
            <a:r>
              <a:rPr lang="en-US" sz="1900" dirty="0" smtClean="0">
                <a:solidFill>
                  <a:srgbClr val="FFFFFF"/>
                </a:solidFill>
                <a:latin typeface="Avenir"/>
                <a:cs typeface="Avenir"/>
              </a:rPr>
              <a:t>Sub heading here</a:t>
            </a:r>
            <a:endParaRPr lang="en-US" sz="1900" dirty="0">
              <a:solidFill>
                <a:srgbClr val="FFFFFF"/>
              </a:solidFill>
              <a:latin typeface="Avenir"/>
              <a:cs typeface="Avenir"/>
            </a:endParaRPr>
          </a:p>
        </p:txBody>
      </p:sp>
      <p:sp>
        <p:nvSpPr>
          <p:cNvPr id="2" name="Title 1"/>
          <p:cNvSpPr>
            <a:spLocks noGrp="1"/>
          </p:cNvSpPr>
          <p:nvPr>
            <p:ph type="title"/>
          </p:nvPr>
        </p:nvSpPr>
        <p:spPr>
          <a:xfrm>
            <a:off x="2590800" y="2742930"/>
            <a:ext cx="5892340" cy="1143000"/>
          </a:xfrm>
          <a:prstGeom prst="rect">
            <a:avLst/>
          </a:prstGeom>
          <a:noFill/>
          <a:ln>
            <a:noFill/>
          </a:ln>
        </p:spPr>
        <p:txBody>
          <a:bodyPr>
            <a:normAutofit/>
          </a:bodyPr>
          <a:lstStyle>
            <a:lvl1pPr algn="r">
              <a:defRPr sz="4000">
                <a:solidFill>
                  <a:schemeClr val="bg1"/>
                </a:solidFill>
              </a:defRPr>
            </a:lvl1pPr>
          </a:lstStyle>
          <a:p>
            <a:r>
              <a:rPr lang="en-GB" smtClean="0"/>
              <a:t>Click to edit Master title style</a:t>
            </a:r>
            <a:endParaRPr lang="en-US"/>
          </a:p>
        </p:txBody>
      </p:sp>
      <p:sp>
        <p:nvSpPr>
          <p:cNvPr id="11" name="Picture Placeholder 4"/>
          <p:cNvSpPr>
            <a:spLocks noGrp="1"/>
          </p:cNvSpPr>
          <p:nvPr>
            <p:ph type="pic" sz="quarter" idx="12" hasCustomPrompt="1"/>
          </p:nvPr>
        </p:nvSpPr>
        <p:spPr>
          <a:xfrm>
            <a:off x="3429265" y="5416550"/>
            <a:ext cx="1168400" cy="579438"/>
          </a:xfrm>
        </p:spPr>
        <p:txBody>
          <a:bodyPr>
            <a:normAutofit/>
          </a:bodyPr>
          <a:lstStyle>
            <a:lvl1pPr>
              <a:defRPr sz="1600"/>
            </a:lvl1pPr>
          </a:lstStyle>
          <a:p>
            <a:r>
              <a:rPr lang="en-GB" dirty="0" smtClean="0"/>
              <a:t>Logo</a:t>
            </a:r>
            <a:endParaRPr lang="en-GB" dirty="0"/>
          </a:p>
        </p:txBody>
      </p:sp>
      <p:sp>
        <p:nvSpPr>
          <p:cNvPr id="12" name="Picture Placeholder 4"/>
          <p:cNvSpPr>
            <a:spLocks noGrp="1"/>
          </p:cNvSpPr>
          <p:nvPr>
            <p:ph type="pic" sz="quarter" idx="14" hasCustomPrompt="1"/>
          </p:nvPr>
        </p:nvSpPr>
        <p:spPr>
          <a:xfrm>
            <a:off x="4744310" y="5416550"/>
            <a:ext cx="1168400" cy="579438"/>
          </a:xfrm>
        </p:spPr>
        <p:txBody>
          <a:bodyPr>
            <a:normAutofit/>
          </a:bodyPr>
          <a:lstStyle>
            <a:lvl1pPr>
              <a:defRPr sz="1600"/>
            </a:lvl1pPr>
          </a:lstStyle>
          <a:p>
            <a:r>
              <a:rPr lang="en-GB" dirty="0" smtClean="0"/>
              <a:t>Logo</a:t>
            </a:r>
            <a:endParaRPr lang="en-GB" dirty="0"/>
          </a:p>
        </p:txBody>
      </p:sp>
      <p:sp>
        <p:nvSpPr>
          <p:cNvPr id="13" name="Picture Placeholder 4"/>
          <p:cNvSpPr>
            <a:spLocks noGrp="1"/>
          </p:cNvSpPr>
          <p:nvPr>
            <p:ph type="pic" sz="quarter" idx="15" hasCustomPrompt="1"/>
          </p:nvPr>
        </p:nvSpPr>
        <p:spPr>
          <a:xfrm>
            <a:off x="6059355" y="5416550"/>
            <a:ext cx="1168400" cy="579438"/>
          </a:xfrm>
        </p:spPr>
        <p:txBody>
          <a:bodyPr>
            <a:normAutofit/>
          </a:bodyPr>
          <a:lstStyle>
            <a:lvl1pPr>
              <a:defRPr sz="1600"/>
            </a:lvl1pPr>
          </a:lstStyle>
          <a:p>
            <a:r>
              <a:rPr lang="en-GB" dirty="0" smtClean="0"/>
              <a:t>Logo</a:t>
            </a:r>
            <a:endParaRPr lang="en-GB" dirty="0"/>
          </a:p>
        </p:txBody>
      </p:sp>
      <p:sp>
        <p:nvSpPr>
          <p:cNvPr id="14" name="Picture Placeholder 4"/>
          <p:cNvSpPr>
            <a:spLocks noGrp="1"/>
          </p:cNvSpPr>
          <p:nvPr>
            <p:ph type="pic" sz="quarter" idx="16" hasCustomPrompt="1"/>
          </p:nvPr>
        </p:nvSpPr>
        <p:spPr>
          <a:xfrm>
            <a:off x="7374398" y="5416550"/>
            <a:ext cx="1168400" cy="579438"/>
          </a:xfrm>
        </p:spPr>
        <p:txBody>
          <a:bodyPr>
            <a:normAutofit/>
          </a:bodyPr>
          <a:lstStyle>
            <a:lvl1pPr>
              <a:defRPr sz="1600"/>
            </a:lvl1pPr>
          </a:lstStyle>
          <a:p>
            <a:r>
              <a:rPr lang="en-GB" dirty="0" smtClean="0"/>
              <a:t>Logo</a:t>
            </a:r>
            <a:endParaRPr lang="en-GB" dirty="0"/>
          </a:p>
        </p:txBody>
      </p:sp>
    </p:spTree>
    <p:extLst>
      <p:ext uri="{BB962C8B-B14F-4D97-AF65-F5344CB8AC3E}">
        <p14:creationId xmlns:p14="http://schemas.microsoft.com/office/powerpoint/2010/main" val="1657456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GB" smtClean="0"/>
              <a:t>Click to edit Master title style</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pic>
        <p:nvPicPr>
          <p:cNvPr id="7" name="Picture 6"/>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2000" contrast="15000"/>
                    </a14:imgEffect>
                  </a14:imgLayer>
                </a14:imgProps>
              </a:ext>
              <a:ext uri="{28A0092B-C50C-407E-A947-70E740481C1C}">
                <a14:useLocalDpi xmlns:a14="http://schemas.microsoft.com/office/drawing/2010/main"/>
              </a:ext>
            </a:extLst>
          </a:blip>
          <a:srcRect/>
          <a:stretch/>
        </p:blipFill>
        <p:spPr>
          <a:xfrm>
            <a:off x="-14990" y="0"/>
            <a:ext cx="9180000" cy="836587"/>
          </a:xfrm>
          <a:prstGeom prst="rect">
            <a:avLst/>
          </a:prstGeom>
        </p:spPr>
      </p:pic>
    </p:spTree>
    <p:extLst>
      <p:ext uri="{BB962C8B-B14F-4D97-AF65-F5344CB8AC3E}">
        <p14:creationId xmlns:p14="http://schemas.microsoft.com/office/powerpoint/2010/main" val="1897932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47583" cy="1143000"/>
          </a:xfrm>
          <a:prstGeom prst="rect">
            <a:avLst/>
          </a:prstGeom>
        </p:spPr>
        <p:txBody>
          <a:bodyPr/>
          <a:lstStyle>
            <a:lvl1pPr>
              <a:defRPr>
                <a:solidFill>
                  <a:srgbClr val="505150"/>
                </a:solidFill>
              </a:defRPr>
            </a:lvl1p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505150"/>
                </a:solidFill>
              </a:defRPr>
            </a:lvl1pPr>
            <a:lvl2pPr>
              <a:defRPr sz="2400">
                <a:solidFill>
                  <a:srgbClr val="505150"/>
                </a:solidFill>
              </a:defRPr>
            </a:lvl2pPr>
            <a:lvl3pPr>
              <a:defRPr sz="2000">
                <a:solidFill>
                  <a:srgbClr val="505150"/>
                </a:solidFill>
              </a:defRPr>
            </a:lvl3pPr>
            <a:lvl4pPr>
              <a:defRPr sz="1800">
                <a:solidFill>
                  <a:srgbClr val="505150"/>
                </a:solidFill>
              </a:defRPr>
            </a:lvl4pPr>
            <a:lvl5pPr>
              <a:defRPr sz="1800">
                <a:solidFill>
                  <a:srgbClr val="505150"/>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505150"/>
                </a:solidFill>
              </a:defRPr>
            </a:lvl1pPr>
            <a:lvl2pPr>
              <a:defRPr sz="2400">
                <a:solidFill>
                  <a:srgbClr val="505150"/>
                </a:solidFill>
              </a:defRPr>
            </a:lvl2pPr>
            <a:lvl3pPr>
              <a:defRPr sz="2000">
                <a:solidFill>
                  <a:srgbClr val="505150"/>
                </a:solidFill>
              </a:defRPr>
            </a:lvl3pPr>
            <a:lvl4pPr>
              <a:defRPr sz="1800">
                <a:solidFill>
                  <a:srgbClr val="505150"/>
                </a:solidFill>
              </a:defRPr>
            </a:lvl4pPr>
            <a:lvl5pPr>
              <a:defRPr sz="1800">
                <a:solidFill>
                  <a:srgbClr val="505150"/>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pic>
        <p:nvPicPr>
          <p:cNvPr id="9" name="Picture 8"/>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2000" contrast="15000"/>
                    </a14:imgEffect>
                  </a14:imgLayer>
                </a14:imgProps>
              </a:ext>
              <a:ext uri="{28A0092B-C50C-407E-A947-70E740481C1C}">
                <a14:useLocalDpi xmlns:a14="http://schemas.microsoft.com/office/drawing/2010/main"/>
              </a:ext>
            </a:extLst>
          </a:blip>
          <a:srcRect/>
          <a:stretch/>
        </p:blipFill>
        <p:spPr>
          <a:xfrm>
            <a:off x="-14990" y="0"/>
            <a:ext cx="9180000" cy="836587"/>
          </a:xfrm>
          <a:prstGeom prst="rect">
            <a:avLst/>
          </a:prstGeom>
        </p:spPr>
      </p:pic>
    </p:spTree>
    <p:extLst>
      <p:ext uri="{BB962C8B-B14F-4D97-AF65-F5344CB8AC3E}">
        <p14:creationId xmlns:p14="http://schemas.microsoft.com/office/powerpoint/2010/main" val="35891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pic>
        <p:nvPicPr>
          <p:cNvPr id="6" name="Picture 5"/>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2000" contrast="15000"/>
                    </a14:imgEffect>
                  </a14:imgLayer>
                </a14:imgProps>
              </a:ext>
              <a:ext uri="{28A0092B-C50C-407E-A947-70E740481C1C}">
                <a14:useLocalDpi xmlns:a14="http://schemas.microsoft.com/office/drawing/2010/main"/>
              </a:ext>
            </a:extLst>
          </a:blip>
          <a:srcRect/>
          <a:stretch/>
        </p:blipFill>
        <p:spPr>
          <a:xfrm>
            <a:off x="-14990" y="0"/>
            <a:ext cx="9180000" cy="836587"/>
          </a:xfrm>
          <a:prstGeom prst="rect">
            <a:avLst/>
          </a:prstGeom>
        </p:spPr>
      </p:pic>
    </p:spTree>
    <p:extLst>
      <p:ext uri="{BB962C8B-B14F-4D97-AF65-F5344CB8AC3E}">
        <p14:creationId xmlns:p14="http://schemas.microsoft.com/office/powerpoint/2010/main" val="42510850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hit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2955026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ight grey background)">
    <p:bg>
      <p:bgPr>
        <a:solidFill>
          <a:srgbClr val="C0C1B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312086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mid grey background)">
    <p:bg>
      <p:bgPr>
        <a:solidFill>
          <a:srgbClr val="50515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endParaRPr lang="en-US" dirty="0"/>
          </a:p>
        </p:txBody>
      </p:sp>
      <p:pic>
        <p:nvPicPr>
          <p:cNvPr id="6" name="Picture 5"/>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121190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black backgroun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164123"/>
          </a:xfrm>
          <a:prstGeom prst="rect">
            <a:avLst/>
          </a:prstGeom>
        </p:spPr>
      </p:pic>
      <p:sp>
        <p:nvSpPr>
          <p:cNvPr id="9" name="Content Placeholder 2"/>
          <p:cNvSpPr>
            <a:spLocks noGrp="1"/>
          </p:cNvSpPr>
          <p:nvPr>
            <p:ph sz="half" idx="2"/>
          </p:nvPr>
        </p:nvSpPr>
        <p:spPr>
          <a:xfrm>
            <a:off x="919162" y="374649"/>
            <a:ext cx="7267746" cy="6147385"/>
          </a:xfrm>
        </p:spPr>
        <p:txBody>
          <a:body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4001451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47583" cy="1143000"/>
          </a:xfrm>
          <a:prstGeom prst="rect">
            <a:avLst/>
          </a:prstGeom>
        </p:spPr>
        <p:txBody>
          <a:bodyPr/>
          <a:lstStyle>
            <a:lvl1pPr>
              <a:defRPr>
                <a:solidFill>
                  <a:srgbClr val="50515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505150"/>
                </a:solidFill>
              </a:defRPr>
            </a:lvl1pPr>
            <a:lvl2pPr>
              <a:defRPr sz="2400">
                <a:solidFill>
                  <a:srgbClr val="505150"/>
                </a:solidFill>
              </a:defRPr>
            </a:lvl2pPr>
            <a:lvl3pPr>
              <a:defRPr sz="2000">
                <a:solidFill>
                  <a:srgbClr val="505150"/>
                </a:solidFill>
              </a:defRPr>
            </a:lvl3pPr>
            <a:lvl4pPr>
              <a:defRPr sz="1800">
                <a:solidFill>
                  <a:srgbClr val="505150"/>
                </a:solidFill>
              </a:defRPr>
            </a:lvl4pPr>
            <a:lvl5pPr>
              <a:defRPr sz="1800">
                <a:solidFill>
                  <a:srgbClr val="5051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505150"/>
                </a:solidFill>
              </a:defRPr>
            </a:lvl1pPr>
            <a:lvl2pPr>
              <a:defRPr sz="2400">
                <a:solidFill>
                  <a:srgbClr val="505150"/>
                </a:solidFill>
              </a:defRPr>
            </a:lvl2pPr>
            <a:lvl3pPr>
              <a:defRPr sz="2000">
                <a:solidFill>
                  <a:srgbClr val="505150"/>
                </a:solidFill>
              </a:defRPr>
            </a:lvl3pPr>
            <a:lvl4pPr>
              <a:defRPr sz="1800">
                <a:solidFill>
                  <a:srgbClr val="505150"/>
                </a:solidFill>
              </a:defRPr>
            </a:lvl4pPr>
            <a:lvl5pPr>
              <a:defRPr sz="1800">
                <a:solidFill>
                  <a:srgbClr val="5051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pic>
        <p:nvPicPr>
          <p:cNvPr id="9" name="Picture 8"/>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2000" contrast="15000"/>
                    </a14:imgEffect>
                  </a14:imgLayer>
                </a14:imgProps>
              </a:ext>
              <a:ext uri="{28A0092B-C50C-407E-A947-70E740481C1C}">
                <a14:useLocalDpi xmlns:a14="http://schemas.microsoft.com/office/drawing/2010/main"/>
              </a:ext>
            </a:extLst>
          </a:blip>
          <a:srcRect/>
          <a:stretch/>
        </p:blipFill>
        <p:spPr>
          <a:xfrm>
            <a:off x="-14990" y="0"/>
            <a:ext cx="9180000" cy="836587"/>
          </a:xfrm>
          <a:prstGeom prst="rect">
            <a:avLst/>
          </a:prstGeom>
        </p:spPr>
      </p:pic>
    </p:spTree>
    <p:extLst>
      <p:ext uri="{BB962C8B-B14F-4D97-AF65-F5344CB8AC3E}">
        <p14:creationId xmlns:p14="http://schemas.microsoft.com/office/powerpoint/2010/main" val="365235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hite backgrou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pPr lvl="0"/>
            <a:r>
              <a:rPr lang="en-US" smtClean="0"/>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411120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light grey background)">
    <p:bg>
      <p:bgPr>
        <a:solidFill>
          <a:srgbClr val="C0C1B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pPr lvl="0"/>
            <a:r>
              <a:rPr lang="en-US" smtClean="0"/>
              <a:t>Click to edit Master text styles</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390972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mid grey background)">
    <p:bg>
      <p:bgPr>
        <a:solidFill>
          <a:srgbClr val="50515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pic>
        <p:nvPicPr>
          <p:cNvPr id="8" name="Picture 7"/>
          <p:cNvPicPr>
            <a:picLocks noChangeAspect="1"/>
          </p:cNvPicPr>
          <p:nvPr userDrawn="1"/>
        </p:nvPicPr>
        <p:blipFill>
          <a:blip r:embed="rId3"/>
          <a:stretch>
            <a:fillRect/>
          </a:stretch>
        </p:blipFill>
        <p:spPr>
          <a:xfrm>
            <a:off x="0" y="0"/>
            <a:ext cx="9144000" cy="164123"/>
          </a:xfrm>
          <a:prstGeom prst="rect">
            <a:avLst/>
          </a:prstGeom>
        </p:spPr>
      </p:pic>
      <p:sp>
        <p:nvSpPr>
          <p:cNvPr id="10" name="Content Placeholder 2"/>
          <p:cNvSpPr>
            <a:spLocks noGrp="1"/>
          </p:cNvSpPr>
          <p:nvPr>
            <p:ph sz="half" idx="2"/>
          </p:nvPr>
        </p:nvSpPr>
        <p:spPr>
          <a:xfrm>
            <a:off x="919162" y="374649"/>
            <a:ext cx="7267746" cy="6147385"/>
          </a:xfrm>
        </p:spPr>
        <p:txBody>
          <a:bodyPr/>
          <a:lstStyle/>
          <a:p>
            <a:pPr lvl="0"/>
            <a:r>
              <a:rPr lang="en-US" smtClean="0"/>
              <a:t>Click to edit Master text styles</a:t>
            </a:r>
          </a:p>
        </p:txBody>
      </p:sp>
    </p:spTree>
    <p:extLst>
      <p:ext uri="{BB962C8B-B14F-4D97-AF65-F5344CB8AC3E}">
        <p14:creationId xmlns:p14="http://schemas.microsoft.com/office/powerpoint/2010/main" val="278924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black backgroun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164123"/>
          </a:xfrm>
          <a:prstGeom prst="rect">
            <a:avLst/>
          </a:prstGeom>
        </p:spPr>
      </p:pic>
      <p:sp>
        <p:nvSpPr>
          <p:cNvPr id="9" name="Content Placeholder 2"/>
          <p:cNvSpPr>
            <a:spLocks noGrp="1"/>
          </p:cNvSpPr>
          <p:nvPr>
            <p:ph sz="half" idx="2"/>
          </p:nvPr>
        </p:nvSpPr>
        <p:spPr>
          <a:xfrm>
            <a:off x="919162" y="374649"/>
            <a:ext cx="7267746" cy="6147385"/>
          </a:xfrm>
        </p:spPr>
        <p:txBody>
          <a:bodyPr/>
          <a:lstStyle/>
          <a:p>
            <a:pPr lvl="0"/>
            <a:r>
              <a:rPr lang="en-US" smtClean="0"/>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31978" y="6619252"/>
            <a:ext cx="1773922" cy="197789"/>
          </a:xfrm>
          <a:prstGeom prst="rect">
            <a:avLst/>
          </a:prstGeom>
        </p:spPr>
      </p:pic>
    </p:spTree>
    <p:extLst>
      <p:ext uri="{BB962C8B-B14F-4D97-AF65-F5344CB8AC3E}">
        <p14:creationId xmlns:p14="http://schemas.microsoft.com/office/powerpoint/2010/main" val="257707858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6" name="TextBox 5"/>
          <p:cNvSpPr txBox="1"/>
          <p:nvPr userDrawn="1"/>
        </p:nvSpPr>
        <p:spPr>
          <a:xfrm>
            <a:off x="2255500" y="520721"/>
            <a:ext cx="4633000" cy="707886"/>
          </a:xfrm>
          <a:prstGeom prst="rect">
            <a:avLst/>
          </a:prstGeom>
          <a:noFill/>
        </p:spPr>
        <p:txBody>
          <a:bodyPr wrap="none" rtlCol="0">
            <a:spAutoFit/>
          </a:bodyPr>
          <a:lstStyle/>
          <a:p>
            <a:pPr algn="ctr"/>
            <a:r>
              <a:rPr lang="en-GB" sz="4000" dirty="0" smtClean="0"/>
              <a:t>Acknowledgements</a:t>
            </a:r>
            <a:endParaRPr lang="en-GB" sz="4000" dirty="0"/>
          </a:p>
        </p:txBody>
      </p:sp>
      <p:sp>
        <p:nvSpPr>
          <p:cNvPr id="7" name="Text Placeholder 10"/>
          <p:cNvSpPr>
            <a:spLocks noGrp="1"/>
          </p:cNvSpPr>
          <p:nvPr>
            <p:ph type="body" sz="quarter" idx="10"/>
          </p:nvPr>
        </p:nvSpPr>
        <p:spPr>
          <a:xfrm>
            <a:off x="661719" y="1493838"/>
            <a:ext cx="4025244" cy="4680719"/>
          </a:xfrm>
        </p:spPr>
        <p:txBody>
          <a:bodyPr/>
          <a:lstStyle>
            <a:lvl2pPr>
              <a:defRPr baseline="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12"/>
          <p:cNvSpPr>
            <a:spLocks noGrp="1"/>
          </p:cNvSpPr>
          <p:nvPr>
            <p:ph type="pic" sz="quarter" idx="11" hasCustomPrompt="1"/>
          </p:nvPr>
        </p:nvSpPr>
        <p:spPr>
          <a:xfrm>
            <a:off x="4984750" y="1493838"/>
            <a:ext cx="1624394" cy="1045387"/>
          </a:xfrm>
        </p:spPr>
        <p:txBody>
          <a:bodyPr/>
          <a:lstStyle>
            <a:lvl1pPr>
              <a:defRPr/>
            </a:lvl1pPr>
          </a:lstStyle>
          <a:p>
            <a:r>
              <a:rPr lang="en-GB" dirty="0" smtClean="0"/>
              <a:t>Logo</a:t>
            </a:r>
            <a:endParaRPr lang="en-GB" dirty="0"/>
          </a:p>
        </p:txBody>
      </p:sp>
      <p:sp>
        <p:nvSpPr>
          <p:cNvPr id="9" name="Picture Placeholder 12"/>
          <p:cNvSpPr>
            <a:spLocks noGrp="1"/>
          </p:cNvSpPr>
          <p:nvPr>
            <p:ph type="pic" sz="quarter" idx="12" hasCustomPrompt="1"/>
          </p:nvPr>
        </p:nvSpPr>
        <p:spPr>
          <a:xfrm>
            <a:off x="6888500" y="1493838"/>
            <a:ext cx="1593773" cy="1045387"/>
          </a:xfrm>
        </p:spPr>
        <p:txBody>
          <a:bodyPr/>
          <a:lstStyle>
            <a:lvl1pPr>
              <a:defRPr/>
            </a:lvl1pPr>
          </a:lstStyle>
          <a:p>
            <a:r>
              <a:rPr lang="en-GB" dirty="0" smtClean="0"/>
              <a:t>Logo</a:t>
            </a:r>
            <a:endParaRPr lang="en-GB" dirty="0"/>
          </a:p>
        </p:txBody>
      </p:sp>
      <p:sp>
        <p:nvSpPr>
          <p:cNvPr id="10" name="Picture Placeholder 12"/>
          <p:cNvSpPr>
            <a:spLocks noGrp="1"/>
          </p:cNvSpPr>
          <p:nvPr>
            <p:ph type="pic" sz="quarter" idx="15" hasCustomPrompt="1"/>
          </p:nvPr>
        </p:nvSpPr>
        <p:spPr>
          <a:xfrm>
            <a:off x="4984750" y="2670085"/>
            <a:ext cx="1624394" cy="1045387"/>
          </a:xfrm>
        </p:spPr>
        <p:txBody>
          <a:bodyPr/>
          <a:lstStyle>
            <a:lvl1pPr>
              <a:defRPr/>
            </a:lvl1pPr>
          </a:lstStyle>
          <a:p>
            <a:r>
              <a:rPr lang="en-GB" dirty="0" smtClean="0"/>
              <a:t>Logo</a:t>
            </a:r>
            <a:endParaRPr lang="en-GB"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8089" y="4010523"/>
            <a:ext cx="3479151" cy="1872000"/>
          </a:xfrm>
          <a:prstGeom prst="rect">
            <a:avLst/>
          </a:prstGeom>
        </p:spPr>
      </p:pic>
      <p:sp>
        <p:nvSpPr>
          <p:cNvPr id="11" name="Picture Placeholder 12"/>
          <p:cNvSpPr>
            <a:spLocks noGrp="1"/>
          </p:cNvSpPr>
          <p:nvPr>
            <p:ph type="pic" sz="quarter" idx="16" hasCustomPrompt="1"/>
          </p:nvPr>
        </p:nvSpPr>
        <p:spPr>
          <a:xfrm>
            <a:off x="6888501" y="2670085"/>
            <a:ext cx="1618892" cy="1045387"/>
          </a:xfrm>
        </p:spPr>
        <p:txBody>
          <a:bodyPr/>
          <a:lstStyle>
            <a:lvl1pPr>
              <a:defRPr/>
            </a:lvl1pPr>
          </a:lstStyle>
          <a:p>
            <a:r>
              <a:rPr lang="en-GB" dirty="0" smtClean="0"/>
              <a:t>Logo</a:t>
            </a:r>
            <a:endParaRPr lang="en-GB" dirty="0"/>
          </a:p>
        </p:txBody>
      </p:sp>
      <p:sp>
        <p:nvSpPr>
          <p:cNvPr id="12" name="TextBox 11"/>
          <p:cNvSpPr txBox="1"/>
          <p:nvPr userDrawn="1"/>
        </p:nvSpPr>
        <p:spPr>
          <a:xfrm>
            <a:off x="4984750" y="5879903"/>
            <a:ext cx="3522642" cy="276999"/>
          </a:xfrm>
          <a:prstGeom prst="rect">
            <a:avLst/>
          </a:prstGeom>
          <a:noFill/>
        </p:spPr>
        <p:txBody>
          <a:bodyPr wrap="square" rtlCol="0">
            <a:spAutoFit/>
          </a:bodyPr>
          <a:lstStyle/>
          <a:p>
            <a:pPr algn="ctr"/>
            <a:r>
              <a:rPr lang="en-GB" sz="1200" baseline="0" dirty="0" smtClean="0">
                <a:solidFill>
                  <a:srgbClr val="333333"/>
                </a:solidFill>
              </a:rPr>
              <a:t>The Pirbright campus is being redeveloped</a:t>
            </a:r>
            <a:endParaRPr lang="en-GB" sz="1200" baseline="0" dirty="0">
              <a:solidFill>
                <a:srgbClr val="333333"/>
              </a:solidFill>
            </a:endParaRPr>
          </a:p>
        </p:txBody>
      </p:sp>
      <p:sp>
        <p:nvSpPr>
          <p:cNvPr id="13" name="Rectangle 12"/>
          <p:cNvSpPr/>
          <p:nvPr userDrawn="1"/>
        </p:nvSpPr>
        <p:spPr>
          <a:xfrm>
            <a:off x="4984750" y="3984885"/>
            <a:ext cx="3522642" cy="2189672"/>
          </a:xfrm>
          <a:prstGeom prst="rect">
            <a:avLst/>
          </a:prstGeom>
          <a:noFill/>
          <a:ln w="12700">
            <a:solidFill>
              <a:srgbClr val="8037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3"/>
          <a:stretch>
            <a:fillRect/>
          </a:stretch>
        </p:blipFill>
        <p:spPr>
          <a:xfrm>
            <a:off x="661719" y="6174557"/>
            <a:ext cx="9144000" cy="683443"/>
          </a:xfrm>
          <a:prstGeom prst="rect">
            <a:avLst/>
          </a:prstGeom>
        </p:spPr>
      </p:pic>
      <p:pic>
        <p:nvPicPr>
          <p:cNvPr id="17" name="Picture 16"/>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rightnessContrast bright="-2000" contrast="15000"/>
                    </a14:imgEffect>
                  </a14:imgLayer>
                </a14:imgProps>
              </a:ext>
              <a:ext uri="{28A0092B-C50C-407E-A947-70E740481C1C}">
                <a14:useLocalDpi xmlns:a14="http://schemas.microsoft.com/office/drawing/2010/main"/>
              </a:ext>
            </a:extLst>
          </a:blip>
          <a:srcRect/>
          <a:stretch/>
        </p:blipFill>
        <p:spPr>
          <a:xfrm>
            <a:off x="-14990" y="0"/>
            <a:ext cx="9180000" cy="836587"/>
          </a:xfrm>
          <a:prstGeom prst="rect">
            <a:avLst/>
          </a:prstGeom>
        </p:spPr>
      </p:pic>
    </p:spTree>
    <p:extLst>
      <p:ext uri="{BB962C8B-B14F-4D97-AF65-F5344CB8AC3E}">
        <p14:creationId xmlns:p14="http://schemas.microsoft.com/office/powerpoint/2010/main" val="158214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A (with pic box in hexag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61719" y="6174557"/>
            <a:ext cx="9144000" cy="683443"/>
          </a:xfrm>
          <a:prstGeom prst="rect">
            <a:avLst/>
          </a:prstGeom>
        </p:spPr>
      </p:pic>
      <p:sp>
        <p:nvSpPr>
          <p:cNvPr id="2" name="Title 1"/>
          <p:cNvSpPr>
            <a:spLocks noGrp="1"/>
          </p:cNvSpPr>
          <p:nvPr>
            <p:ph type="ctrTitle"/>
          </p:nvPr>
        </p:nvSpPr>
        <p:spPr>
          <a:xfrm>
            <a:off x="4887982" y="2130425"/>
            <a:ext cx="3570218" cy="1470025"/>
          </a:xfrm>
          <a:prstGeom prst="rect">
            <a:avLst/>
          </a:prstGeom>
        </p:spPr>
        <p:txBody>
          <a:bodyPr>
            <a:noAutofit/>
          </a:bodyPr>
          <a:lstStyle>
            <a:lvl1pPr algn="ctr">
              <a:defRPr sz="4000" u="none">
                <a:solidFill>
                  <a:srgbClr val="333333"/>
                </a:solidFill>
              </a:defRPr>
            </a:lvl1pPr>
          </a:lstStyle>
          <a:p>
            <a:r>
              <a:rPr lang="en-GB" dirty="0" smtClean="0"/>
              <a:t>Click to edit Master title</a:t>
            </a:r>
            <a:endParaRPr lang="en-US" dirty="0"/>
          </a:p>
        </p:txBody>
      </p:sp>
      <p:sp>
        <p:nvSpPr>
          <p:cNvPr id="3" name="Subtitle 2"/>
          <p:cNvSpPr>
            <a:spLocks noGrp="1"/>
          </p:cNvSpPr>
          <p:nvPr>
            <p:ph type="subTitle" idx="1"/>
          </p:nvPr>
        </p:nvSpPr>
        <p:spPr>
          <a:xfrm>
            <a:off x="4887982" y="4026106"/>
            <a:ext cx="3567278" cy="892069"/>
          </a:xfrm>
          <a:prstGeom prst="rect">
            <a:avLst/>
          </a:prstGeom>
        </p:spPr>
        <p:txBody>
          <a:bodyPr>
            <a:normAutofit/>
          </a:bodyPr>
          <a:lstStyle>
            <a:lvl1pPr marL="0" indent="0" algn="ctr">
              <a:buNone/>
              <a:defRPr sz="19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7" name="Picture 6" descr="Pirbright_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22136" y="434458"/>
            <a:ext cx="2036064" cy="999744"/>
          </a:xfrm>
          <a:prstGeom prst="rect">
            <a:avLst/>
          </a:prstGeom>
        </p:spPr>
      </p:pic>
      <p:pic>
        <p:nvPicPr>
          <p:cNvPr id="8" name="Picture 7" descr="HEXAGON FRONT IMAGE2A.psd"/>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2654808" cy="5099304"/>
          </a:xfrm>
          <a:prstGeom prst="rect">
            <a:avLst/>
          </a:prstGeom>
        </p:spPr>
      </p:pic>
      <p:pic>
        <p:nvPicPr>
          <p:cNvPr id="10" name="Picture 9" descr="HEXAGON FRONT IMAGE1.psd"/>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839768"/>
            <a:ext cx="4733544" cy="4376928"/>
          </a:xfrm>
          <a:prstGeom prst="rect">
            <a:avLst/>
          </a:prstGeom>
        </p:spPr>
      </p:pic>
      <p:sp>
        <p:nvSpPr>
          <p:cNvPr id="11" name="TextBox 10"/>
          <p:cNvSpPr txBox="1"/>
          <p:nvPr userDrawn="1"/>
        </p:nvSpPr>
        <p:spPr>
          <a:xfrm>
            <a:off x="8565948" y="4541047"/>
            <a:ext cx="184666" cy="369332"/>
          </a:xfrm>
          <a:prstGeom prst="rect">
            <a:avLst/>
          </a:prstGeom>
          <a:noFill/>
        </p:spPr>
        <p:txBody>
          <a:bodyPr wrap="none" rtlCol="0">
            <a:spAutoFit/>
          </a:bodyPr>
          <a:lstStyle/>
          <a:p>
            <a:endParaRPr lang="en-US" dirty="0"/>
          </a:p>
        </p:txBody>
      </p:sp>
      <p:sp>
        <p:nvSpPr>
          <p:cNvPr id="22" name="Hexagon 21"/>
          <p:cNvSpPr/>
          <p:nvPr userDrawn="1"/>
        </p:nvSpPr>
        <p:spPr>
          <a:xfrm>
            <a:off x="212556" y="1404790"/>
            <a:ext cx="3779999" cy="3240000"/>
          </a:xfrm>
          <a:prstGeom prst="hexagon">
            <a:avLst>
              <a:gd name="adj" fmla="val 29211"/>
              <a:gd name="vf" fmla="val 115470"/>
            </a:avLst>
          </a:prstGeom>
          <a:blipFill rotWithShape="1">
            <a:blip r:embed="rId6" cstate="screen">
              <a:extLst>
                <a:ext uri="{28A0092B-C50C-407E-A947-70E740481C1C}">
                  <a14:useLocalDpi xmlns:a14="http://schemas.microsoft.com/office/drawing/2010/main"/>
                </a:ext>
              </a:extLst>
            </a:blip>
            <a:stretch>
              <a:fillRect/>
            </a:stretch>
          </a:blip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4"/>
          <p:cNvSpPr>
            <a:spLocks noGrp="1"/>
          </p:cNvSpPr>
          <p:nvPr>
            <p:ph type="pic" sz="quarter" idx="10" hasCustomPrompt="1"/>
          </p:nvPr>
        </p:nvSpPr>
        <p:spPr>
          <a:xfrm>
            <a:off x="799175" y="5416550"/>
            <a:ext cx="1168400" cy="579438"/>
          </a:xfrm>
        </p:spPr>
        <p:txBody>
          <a:bodyPr>
            <a:normAutofit/>
          </a:bodyPr>
          <a:lstStyle>
            <a:lvl1pPr>
              <a:defRPr sz="1600"/>
            </a:lvl1pPr>
          </a:lstStyle>
          <a:p>
            <a:r>
              <a:rPr lang="en-GB" dirty="0" smtClean="0"/>
              <a:t>Logo</a:t>
            </a:r>
            <a:endParaRPr lang="en-GB" dirty="0"/>
          </a:p>
        </p:txBody>
      </p:sp>
      <p:sp>
        <p:nvSpPr>
          <p:cNvPr id="13" name="Picture Placeholder 4"/>
          <p:cNvSpPr>
            <a:spLocks noGrp="1"/>
          </p:cNvSpPr>
          <p:nvPr>
            <p:ph type="pic" sz="quarter" idx="11" hasCustomPrompt="1"/>
          </p:nvPr>
        </p:nvSpPr>
        <p:spPr>
          <a:xfrm>
            <a:off x="2114220" y="5416550"/>
            <a:ext cx="1168400" cy="579438"/>
          </a:xfrm>
        </p:spPr>
        <p:txBody>
          <a:bodyPr>
            <a:normAutofit/>
          </a:bodyPr>
          <a:lstStyle>
            <a:lvl1pPr>
              <a:defRPr sz="1600"/>
            </a:lvl1pPr>
          </a:lstStyle>
          <a:p>
            <a:r>
              <a:rPr lang="en-GB" dirty="0" smtClean="0"/>
              <a:t>Logo</a:t>
            </a:r>
            <a:endParaRPr lang="en-GB" dirty="0"/>
          </a:p>
        </p:txBody>
      </p:sp>
      <p:sp>
        <p:nvSpPr>
          <p:cNvPr id="14" name="Picture Placeholder 4"/>
          <p:cNvSpPr>
            <a:spLocks noGrp="1"/>
          </p:cNvSpPr>
          <p:nvPr>
            <p:ph type="pic" sz="quarter" idx="12" hasCustomPrompt="1"/>
          </p:nvPr>
        </p:nvSpPr>
        <p:spPr>
          <a:xfrm>
            <a:off x="3429265" y="5416550"/>
            <a:ext cx="1168400" cy="579438"/>
          </a:xfrm>
        </p:spPr>
        <p:txBody>
          <a:bodyPr>
            <a:normAutofit/>
          </a:bodyPr>
          <a:lstStyle>
            <a:lvl1pPr>
              <a:defRPr sz="1600"/>
            </a:lvl1pPr>
          </a:lstStyle>
          <a:p>
            <a:r>
              <a:rPr lang="en-GB" dirty="0" smtClean="0"/>
              <a:t>Logo</a:t>
            </a:r>
            <a:endParaRPr lang="en-GB" dirty="0"/>
          </a:p>
        </p:txBody>
      </p:sp>
      <p:sp>
        <p:nvSpPr>
          <p:cNvPr id="15" name="Picture Placeholder 4"/>
          <p:cNvSpPr>
            <a:spLocks noGrp="1"/>
          </p:cNvSpPr>
          <p:nvPr>
            <p:ph type="pic" sz="quarter" idx="13" hasCustomPrompt="1"/>
          </p:nvPr>
        </p:nvSpPr>
        <p:spPr>
          <a:xfrm>
            <a:off x="4744310" y="5416550"/>
            <a:ext cx="1168400" cy="579438"/>
          </a:xfrm>
        </p:spPr>
        <p:txBody>
          <a:bodyPr>
            <a:normAutofit/>
          </a:bodyPr>
          <a:lstStyle>
            <a:lvl1pPr>
              <a:defRPr sz="1600"/>
            </a:lvl1pPr>
          </a:lstStyle>
          <a:p>
            <a:r>
              <a:rPr lang="en-GB" dirty="0" smtClean="0"/>
              <a:t>Logo</a:t>
            </a:r>
            <a:endParaRPr lang="en-GB" dirty="0"/>
          </a:p>
        </p:txBody>
      </p:sp>
      <p:sp>
        <p:nvSpPr>
          <p:cNvPr id="16" name="Picture Placeholder 4"/>
          <p:cNvSpPr>
            <a:spLocks noGrp="1"/>
          </p:cNvSpPr>
          <p:nvPr>
            <p:ph type="pic" sz="quarter" idx="14" hasCustomPrompt="1"/>
          </p:nvPr>
        </p:nvSpPr>
        <p:spPr>
          <a:xfrm>
            <a:off x="6059355" y="5416550"/>
            <a:ext cx="1168400" cy="579438"/>
          </a:xfrm>
        </p:spPr>
        <p:txBody>
          <a:bodyPr>
            <a:normAutofit/>
          </a:bodyPr>
          <a:lstStyle>
            <a:lvl1pPr>
              <a:defRPr sz="1600"/>
            </a:lvl1pPr>
          </a:lstStyle>
          <a:p>
            <a:r>
              <a:rPr lang="en-GB" dirty="0" smtClean="0"/>
              <a:t>Logo</a:t>
            </a:r>
            <a:endParaRPr lang="en-GB" dirty="0"/>
          </a:p>
        </p:txBody>
      </p:sp>
      <p:sp>
        <p:nvSpPr>
          <p:cNvPr id="17" name="Picture Placeholder 4"/>
          <p:cNvSpPr>
            <a:spLocks noGrp="1"/>
          </p:cNvSpPr>
          <p:nvPr>
            <p:ph type="pic" sz="quarter" idx="15" hasCustomPrompt="1"/>
          </p:nvPr>
        </p:nvSpPr>
        <p:spPr>
          <a:xfrm>
            <a:off x="7374398" y="5416550"/>
            <a:ext cx="1168400" cy="579438"/>
          </a:xfrm>
        </p:spPr>
        <p:txBody>
          <a:bodyPr>
            <a:normAutofit/>
          </a:bodyPr>
          <a:lstStyle>
            <a:lvl1pPr>
              <a:defRPr sz="1600"/>
            </a:lvl1pPr>
          </a:lstStyle>
          <a:p>
            <a:r>
              <a:rPr lang="en-GB" dirty="0" smtClean="0"/>
              <a:t>Logo</a:t>
            </a:r>
            <a:endParaRPr lang="en-GB" dirty="0"/>
          </a:p>
        </p:txBody>
      </p:sp>
    </p:spTree>
    <p:extLst>
      <p:ext uri="{BB962C8B-B14F-4D97-AF65-F5344CB8AC3E}">
        <p14:creationId xmlns:p14="http://schemas.microsoft.com/office/powerpoint/2010/main" val="196625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9"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91366-4513-8245-898E-A5841EFE9896}" type="datetimeFigureOut">
              <a:rPr lang="en-US" smtClean="0"/>
              <a:t>10/27/2016</a:t>
            </a:fld>
            <a:endParaRPr lang="en-US"/>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5C4F8-F48F-DA46-ABD5-2D07E469F765}" type="slidenum">
              <a:rPr lang="en-US" smtClean="0"/>
              <a:t>‹N›</a:t>
            </a:fld>
            <a:endParaRPr lang="en-US"/>
          </a:p>
        </p:txBody>
      </p:sp>
    </p:spTree>
    <p:extLst>
      <p:ext uri="{BB962C8B-B14F-4D97-AF65-F5344CB8AC3E}">
        <p14:creationId xmlns:p14="http://schemas.microsoft.com/office/powerpoint/2010/main" val="355273424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 id="2147483657" r:id="rId6"/>
    <p:sldLayoutId id="2147483658" r:id="rId7"/>
    <p:sldLayoutId id="2147483688" r:id="rId8"/>
  </p:sldLayoutIdLst>
  <p:timing>
    <p:tnLst>
      <p:par>
        <p:cTn id="1" dur="indefinite" restart="never" nodeType="tmRoot"/>
      </p:par>
    </p:tnLst>
  </p:timing>
  <p:txStyles>
    <p:titleStyle>
      <a:lvl1pPr algn="l" defTabSz="457200" rtl="0" eaLnBrk="1" latinLnBrk="0" hangingPunct="1">
        <a:spcBef>
          <a:spcPct val="0"/>
        </a:spcBef>
        <a:buNone/>
        <a:defRPr sz="4000" kern="1200">
          <a:solidFill>
            <a:srgbClr val="333333"/>
          </a:solidFill>
          <a:latin typeface="Arial"/>
          <a:ea typeface="+mj-ea"/>
          <a:cs typeface="+mj-cs"/>
        </a:defRPr>
      </a:lvl1pPr>
    </p:titleStyle>
    <p:bodyStyle>
      <a:lvl1pPr marL="0" indent="0" algn="l" defTabSz="457200" rtl="0" eaLnBrk="1" latinLnBrk="0" hangingPunct="1">
        <a:spcBef>
          <a:spcPct val="20000"/>
        </a:spcBef>
        <a:buFontTx/>
        <a:buNone/>
        <a:defRPr sz="2500" kern="1200">
          <a:solidFill>
            <a:srgbClr val="333333"/>
          </a:solidFill>
          <a:latin typeface="Arial"/>
          <a:ea typeface="+mn-ea"/>
          <a:cs typeface="+mn-cs"/>
        </a:defRPr>
      </a:lvl1pPr>
      <a:lvl2pPr marL="742950" indent="-285750" algn="l" defTabSz="457200" rtl="0" eaLnBrk="1" latinLnBrk="0" hangingPunct="1">
        <a:spcBef>
          <a:spcPct val="20000"/>
        </a:spcBef>
        <a:buFont typeface="Arial"/>
        <a:buChar char="–"/>
        <a:defRPr sz="2200" kern="1200">
          <a:solidFill>
            <a:srgbClr val="333333"/>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rgbClr val="333333"/>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rgbClr val="333333"/>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rgbClr val="33333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8610F-728C-4F11-B13C-200D0BD9B940}" type="datetimeFigureOut">
              <a:rPr lang="en-GB" smtClean="0"/>
              <a:t>27/10/2016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A2555-7A53-4B5F-806E-F71F1FE11CE9}" type="slidenum">
              <a:rPr lang="en-GB" smtClean="0"/>
              <a:t>‹N›</a:t>
            </a:fld>
            <a:endParaRPr lang="en-GB"/>
          </a:p>
        </p:txBody>
      </p:sp>
    </p:spTree>
    <p:extLst>
      <p:ext uri="{BB962C8B-B14F-4D97-AF65-F5344CB8AC3E}">
        <p14:creationId xmlns:p14="http://schemas.microsoft.com/office/powerpoint/2010/main" val="33244096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ctr"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27272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2727"/>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272727"/>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72727"/>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72727"/>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5013D-CAEA-426B-8A09-ECFEF32F5C00}" type="datetimeFigureOut">
              <a:rPr lang="en-GB" smtClean="0"/>
              <a:t>27/10/2016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FF30D-B8C7-416A-BDFF-0E6912A374DD}" type="slidenum">
              <a:rPr lang="en-GB" smtClean="0"/>
              <a:t>‹N›</a:t>
            </a:fld>
            <a:endParaRPr lang="en-GB"/>
          </a:p>
        </p:txBody>
      </p:sp>
    </p:spTree>
    <p:extLst>
      <p:ext uri="{BB962C8B-B14F-4D97-AF65-F5344CB8AC3E}">
        <p14:creationId xmlns:p14="http://schemas.microsoft.com/office/powerpoint/2010/main" val="3590421803"/>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64" r:id="rId5"/>
    <p:sldLayoutId id="2147483665" r:id="rId6"/>
    <p:sldLayoutId id="2147483666" r:id="rId7"/>
  </p:sldLayoutIdLst>
  <p:txStyles>
    <p:titleStyle>
      <a:lvl1pPr algn="ctr"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27272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2727"/>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272727"/>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72727"/>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72727"/>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3374466" y="2257614"/>
            <a:ext cx="5803900" cy="1651000"/>
          </a:xfrm>
        </p:spPr>
        <p:txBody>
          <a:bodyPr/>
          <a:lstStyle/>
          <a:p>
            <a:r>
              <a:rPr lang="en-GB" sz="2800" b="1" dirty="0" smtClean="0">
                <a:solidFill>
                  <a:srgbClr val="0000FF"/>
                </a:solidFill>
              </a:rPr>
              <a:t/>
            </a:r>
            <a:br>
              <a:rPr lang="en-GB" sz="2800" b="1" dirty="0" smtClean="0">
                <a:solidFill>
                  <a:srgbClr val="0000FF"/>
                </a:solidFill>
              </a:rPr>
            </a:br>
            <a:r>
              <a:rPr lang="en-GB" sz="2800" b="1" dirty="0">
                <a:solidFill>
                  <a:srgbClr val="0000FF"/>
                </a:solidFill>
              </a:rPr>
              <a:t/>
            </a:r>
            <a:br>
              <a:rPr lang="en-GB" sz="2800" b="1" dirty="0">
                <a:solidFill>
                  <a:srgbClr val="0000FF"/>
                </a:solidFill>
              </a:rPr>
            </a:br>
            <a:r>
              <a:rPr lang="en-GB" sz="2800" b="1" dirty="0">
                <a:solidFill>
                  <a:srgbClr val="0000FF"/>
                </a:solidFill>
              </a:rPr>
              <a:t/>
            </a:r>
            <a:br>
              <a:rPr lang="en-GB" sz="2800" b="1" dirty="0">
                <a:solidFill>
                  <a:srgbClr val="0000FF"/>
                </a:solidFill>
              </a:rPr>
            </a:br>
            <a:r>
              <a:rPr lang="en-GB" sz="2800" b="1" dirty="0" smtClean="0">
                <a:solidFill>
                  <a:srgbClr val="0000FF"/>
                </a:solidFill>
              </a:rPr>
              <a:t/>
            </a:r>
            <a:br>
              <a:rPr lang="en-GB" sz="2800" b="1" dirty="0" smtClean="0">
                <a:solidFill>
                  <a:srgbClr val="0000FF"/>
                </a:solidFill>
              </a:rPr>
            </a:br>
            <a:r>
              <a:rPr lang="en-GB" sz="2800" b="1" dirty="0">
                <a:solidFill>
                  <a:srgbClr val="0000FF"/>
                </a:solidFill>
              </a:rPr>
              <a:t/>
            </a:r>
            <a:br>
              <a:rPr lang="en-GB" sz="2800" b="1" dirty="0">
                <a:solidFill>
                  <a:srgbClr val="0000FF"/>
                </a:solidFill>
              </a:rPr>
            </a:br>
            <a:r>
              <a:rPr lang="en-GB" sz="2800" b="1" dirty="0" smtClean="0">
                <a:solidFill>
                  <a:srgbClr val="0000FF"/>
                </a:solidFill>
              </a:rPr>
              <a:t/>
            </a:r>
            <a:br>
              <a:rPr lang="en-GB" sz="2800" b="1" dirty="0" smtClean="0">
                <a:solidFill>
                  <a:srgbClr val="0000FF"/>
                </a:solidFill>
              </a:rPr>
            </a:br>
            <a:r>
              <a:rPr lang="en-GB" sz="2800" b="1" dirty="0">
                <a:solidFill>
                  <a:srgbClr val="0000FF"/>
                </a:solidFill>
              </a:rPr>
              <a:t>Enhanced potency </a:t>
            </a:r>
            <a:r>
              <a:rPr lang="en-GB" sz="2800" b="1" dirty="0" smtClean="0">
                <a:solidFill>
                  <a:srgbClr val="0000FF"/>
                </a:solidFill>
              </a:rPr>
              <a:t>and                    </a:t>
            </a:r>
            <a:br>
              <a:rPr lang="en-GB" sz="2800" b="1" dirty="0" smtClean="0">
                <a:solidFill>
                  <a:srgbClr val="0000FF"/>
                </a:solidFill>
              </a:rPr>
            </a:br>
            <a:r>
              <a:rPr lang="en-GB" sz="2800" b="1" dirty="0">
                <a:solidFill>
                  <a:srgbClr val="0000FF"/>
                </a:solidFill>
              </a:rPr>
              <a:t> </a:t>
            </a:r>
            <a:r>
              <a:rPr lang="en-GB" sz="2800" b="1" dirty="0" smtClean="0">
                <a:solidFill>
                  <a:srgbClr val="0000FF"/>
                </a:solidFill>
              </a:rPr>
              <a:t>   </a:t>
            </a:r>
            <a:r>
              <a:rPr lang="en-GB" sz="2800" b="1" dirty="0">
                <a:solidFill>
                  <a:srgbClr val="0000FF"/>
                </a:solidFill>
              </a:rPr>
              <a:t>immunogenicity for cattle </a:t>
            </a:r>
            <a:r>
              <a:rPr lang="en-GB" sz="2800" b="1" dirty="0" smtClean="0">
                <a:solidFill>
                  <a:srgbClr val="0000FF"/>
                </a:solidFill>
              </a:rPr>
              <a:t>               	vaccinated </a:t>
            </a:r>
            <a:r>
              <a:rPr lang="en-GB" sz="2800" b="1" dirty="0">
                <a:solidFill>
                  <a:srgbClr val="0000FF"/>
                </a:solidFill>
              </a:rPr>
              <a:t>with FMD </a:t>
            </a:r>
            <a:r>
              <a:rPr lang="en-GB" sz="2800" b="1" dirty="0" smtClean="0">
                <a:solidFill>
                  <a:srgbClr val="0000FF"/>
                </a:solidFill>
              </a:rPr>
              <a:t>A22 vaccine </a:t>
            </a:r>
            <a:r>
              <a:rPr lang="en-GB" sz="2800" b="1" dirty="0" err="1" smtClean="0">
                <a:solidFill>
                  <a:srgbClr val="0000FF"/>
                </a:solidFill>
              </a:rPr>
              <a:t>adjuvanted</a:t>
            </a:r>
            <a:r>
              <a:rPr lang="en-GB" sz="2800" b="1" dirty="0" smtClean="0">
                <a:solidFill>
                  <a:srgbClr val="0000FF"/>
                </a:solidFill>
              </a:rPr>
              <a:t> </a:t>
            </a:r>
            <a:br>
              <a:rPr lang="en-GB" sz="2800" b="1" dirty="0" smtClean="0">
                <a:solidFill>
                  <a:srgbClr val="0000FF"/>
                </a:solidFill>
              </a:rPr>
            </a:br>
            <a:r>
              <a:rPr lang="en-GB" sz="2800" b="1" dirty="0" smtClean="0">
                <a:solidFill>
                  <a:srgbClr val="0000FF"/>
                </a:solidFill>
              </a:rPr>
              <a:t>with oil and Poly I:C</a:t>
            </a:r>
            <a:r>
              <a:rPr lang="en-GB" sz="2800" b="1" dirty="0">
                <a:solidFill>
                  <a:srgbClr val="0000FF"/>
                </a:solidFill>
              </a:rPr>
              <a:t/>
            </a:r>
            <a:br>
              <a:rPr lang="en-GB" sz="2800" b="1" dirty="0">
                <a:solidFill>
                  <a:srgbClr val="0000FF"/>
                </a:solidFill>
              </a:rPr>
            </a:br>
            <a:r>
              <a:rPr lang="en-GB" sz="2800" b="1" dirty="0">
                <a:solidFill>
                  <a:srgbClr val="0000FF"/>
                </a:solidFill>
              </a:rPr>
              <a:t/>
            </a:r>
            <a:br>
              <a:rPr lang="en-GB" sz="2800" b="1" dirty="0">
                <a:solidFill>
                  <a:srgbClr val="0000FF"/>
                </a:solidFill>
              </a:rPr>
            </a:br>
            <a:r>
              <a:rPr lang="en-GB" sz="2800" b="1" dirty="0" smtClean="0">
                <a:solidFill>
                  <a:srgbClr val="0000FF"/>
                </a:solidFill>
              </a:rPr>
              <a:t/>
            </a:r>
            <a:br>
              <a:rPr lang="en-GB" sz="2800" b="1" dirty="0" smtClean="0">
                <a:solidFill>
                  <a:srgbClr val="0000FF"/>
                </a:solidFill>
              </a:rPr>
            </a:br>
            <a:r>
              <a:rPr lang="en-GB" sz="2800" b="1" dirty="0">
                <a:solidFill>
                  <a:srgbClr val="0000FF"/>
                </a:solidFill>
              </a:rPr>
              <a:t/>
            </a:r>
            <a:br>
              <a:rPr lang="en-GB" sz="2800" b="1" dirty="0">
                <a:solidFill>
                  <a:srgbClr val="0000FF"/>
                </a:solidFill>
              </a:rPr>
            </a:br>
            <a:r>
              <a:rPr lang="en-GB" sz="2800" b="1" dirty="0" smtClean="0">
                <a:solidFill>
                  <a:srgbClr val="0000FF"/>
                </a:solidFill>
              </a:rPr>
              <a:t/>
            </a:r>
            <a:br>
              <a:rPr lang="en-GB" sz="2800" b="1" dirty="0" smtClean="0">
                <a:solidFill>
                  <a:srgbClr val="0000FF"/>
                </a:solidFill>
              </a:rPr>
            </a:br>
            <a:r>
              <a:rPr lang="en-GB" sz="2800" b="1" dirty="0">
                <a:solidFill>
                  <a:srgbClr val="0000FF"/>
                </a:solidFill>
              </a:rPr>
              <a:t/>
            </a:r>
            <a:br>
              <a:rPr lang="en-GB" sz="2800" b="1" dirty="0">
                <a:solidFill>
                  <a:srgbClr val="0000FF"/>
                </a:solidFill>
              </a:rPr>
            </a:br>
            <a:r>
              <a:rPr lang="en-GB" sz="2800" b="1" dirty="0" smtClean="0">
                <a:solidFill>
                  <a:srgbClr val="0000FF"/>
                </a:solidFill>
              </a:rPr>
              <a:t/>
            </a:r>
            <a:br>
              <a:rPr lang="en-GB" sz="2800" b="1" dirty="0" smtClean="0">
                <a:solidFill>
                  <a:srgbClr val="0000FF"/>
                </a:solidFill>
              </a:rPr>
            </a:br>
            <a:r>
              <a:rPr lang="en-GB" sz="2800" b="1" dirty="0">
                <a:solidFill>
                  <a:srgbClr val="0000FF"/>
                </a:solidFill>
              </a:rPr>
              <a:t/>
            </a:r>
            <a:br>
              <a:rPr lang="en-GB" sz="2800" b="1" dirty="0">
                <a:solidFill>
                  <a:srgbClr val="0000FF"/>
                </a:solidFill>
              </a:rPr>
            </a:br>
            <a:r>
              <a:rPr lang="en-GB" sz="2800" dirty="0">
                <a:solidFill>
                  <a:srgbClr val="0000FF"/>
                </a:solidFill>
              </a:rPr>
              <a:t/>
            </a:r>
            <a:br>
              <a:rPr lang="en-GB" sz="2800" dirty="0">
                <a:solidFill>
                  <a:srgbClr val="0000FF"/>
                </a:solidFill>
              </a:rPr>
            </a:br>
            <a:endParaRPr lang="en-GB" sz="2800" b="1" dirty="0" smtClean="0">
              <a:solidFill>
                <a:srgbClr val="0000FF"/>
              </a:solidFill>
              <a:latin typeface="Arial" charset="0"/>
            </a:endParaRPr>
          </a:p>
        </p:txBody>
      </p:sp>
      <p:sp>
        <p:nvSpPr>
          <p:cNvPr id="27651" name="Subtitle 2"/>
          <p:cNvSpPr>
            <a:spLocks noGrp="1"/>
          </p:cNvSpPr>
          <p:nvPr>
            <p:ph type="subTitle" idx="1"/>
          </p:nvPr>
        </p:nvSpPr>
        <p:spPr>
          <a:xfrm>
            <a:off x="2470295" y="4932718"/>
            <a:ext cx="7793037" cy="1558925"/>
          </a:xfrm>
        </p:spPr>
        <p:txBody>
          <a:bodyPr>
            <a:normAutofit/>
          </a:bodyPr>
          <a:lstStyle/>
          <a:p>
            <a:pPr eaLnBrk="1" hangingPunct="1">
              <a:defRPr/>
            </a:pPr>
            <a:r>
              <a:rPr lang="en-GB" sz="2400" b="1" dirty="0" smtClean="0">
                <a:solidFill>
                  <a:schemeClr val="tx1"/>
                </a:solidFill>
                <a:latin typeface="Arial" charset="0"/>
              </a:rPr>
              <a:t>Vaccine Differentiation Group</a:t>
            </a:r>
          </a:p>
          <a:p>
            <a:pPr eaLnBrk="1" hangingPunct="1">
              <a:defRPr/>
            </a:pPr>
            <a:endParaRPr lang="en-GB" sz="2400" b="1" dirty="0" smtClean="0">
              <a:solidFill>
                <a:schemeClr val="tx1"/>
              </a:solidFill>
              <a:latin typeface="Arial" charset="0"/>
            </a:endParaRPr>
          </a:p>
          <a:p>
            <a:pPr eaLnBrk="1" hangingPunct="1">
              <a:defRPr/>
            </a:pPr>
            <a:endParaRPr lang="en-GB" sz="2400" dirty="0" smtClean="0">
              <a:solidFill>
                <a:srgbClr val="0000CC"/>
              </a:solidFill>
              <a:latin typeface="Arial" charset="0"/>
            </a:endParaRPr>
          </a:p>
          <a:p>
            <a:pPr algn="r" eaLnBrk="1" hangingPunct="1">
              <a:defRPr/>
            </a:pPr>
            <a:endParaRPr lang="en-GB" sz="2400" dirty="0" smtClean="0">
              <a:solidFill>
                <a:srgbClr val="000000"/>
              </a:solidFill>
              <a:latin typeface="Arial"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18138"/>
            <a:ext cx="91567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82814" y="3732389"/>
            <a:ext cx="4572000" cy="1323439"/>
          </a:xfrm>
          <a:prstGeom prst="rect">
            <a:avLst/>
          </a:prstGeom>
        </p:spPr>
        <p:txBody>
          <a:bodyPr>
            <a:spAutoFit/>
          </a:bodyPr>
          <a:lstStyle/>
          <a:p>
            <a:r>
              <a:rPr lang="en-GB" sz="2000" b="1" i="1" dirty="0"/>
              <a:t>Lloyd- Jones K., Mahapatra M, Herbert R</a:t>
            </a:r>
            <a:r>
              <a:rPr lang="en-GB" sz="2000" b="1" i="1" dirty="0" smtClean="0"/>
              <a:t>, Parekh </a:t>
            </a:r>
            <a:r>
              <a:rPr lang="en-GB" sz="2000" b="1" i="1" dirty="0"/>
              <a:t>K, </a:t>
            </a:r>
            <a:r>
              <a:rPr lang="en-GB" sz="2000" b="1" i="1" dirty="0" err="1"/>
              <a:t>Babu</a:t>
            </a:r>
            <a:r>
              <a:rPr lang="en-GB" sz="2000" b="1" i="1" dirty="0"/>
              <a:t> A, </a:t>
            </a:r>
            <a:endParaRPr lang="en-GB" sz="2000" b="1" i="1" dirty="0" smtClean="0"/>
          </a:p>
          <a:p>
            <a:r>
              <a:rPr lang="en-GB" sz="2000" b="1" i="1" dirty="0" smtClean="0"/>
              <a:t>Paton </a:t>
            </a:r>
            <a:r>
              <a:rPr lang="en-GB" sz="2000" b="1" i="1" dirty="0"/>
              <a:t>D, Taylor G and Parida S*.</a:t>
            </a:r>
            <a:r>
              <a:rPr lang="en-GB" sz="2000" b="1" dirty="0"/>
              <a:t/>
            </a:r>
            <a:br>
              <a:rPr lang="en-GB" sz="2000" b="1" dirty="0"/>
            </a:br>
            <a:endParaRPr lang="en-GB" sz="2000" b="1" dirty="0"/>
          </a:p>
        </p:txBody>
      </p:sp>
    </p:spTree>
    <p:extLst>
      <p:ext uri="{BB962C8B-B14F-4D97-AF65-F5344CB8AC3E}">
        <p14:creationId xmlns:p14="http://schemas.microsoft.com/office/powerpoint/2010/main" val="3048829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Excretion of virus in nasal swabs </a:t>
            </a:r>
            <a:r>
              <a:rPr lang="en-GB" dirty="0" err="1" smtClean="0"/>
              <a:t>qPCR</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277" y="1790362"/>
            <a:ext cx="8175445" cy="414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43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652" y="6362748"/>
            <a:ext cx="2159566" cy="369332"/>
          </a:xfrm>
          <a:prstGeom prst="rect">
            <a:avLst/>
          </a:prstGeom>
          <a:noFill/>
        </p:spPr>
        <p:txBody>
          <a:bodyPr wrap="none" rtlCol="0">
            <a:spAutoFit/>
          </a:bodyPr>
          <a:lstStyle/>
          <a:p>
            <a:r>
              <a:rPr lang="en-GB" dirty="0" smtClean="0"/>
              <a:t>(28 dpv time point) </a:t>
            </a:r>
            <a:endParaRPr lang="en-GB" dirty="0"/>
          </a:p>
        </p:txBody>
      </p:sp>
      <p:sp>
        <p:nvSpPr>
          <p:cNvPr id="3" name="Title 1"/>
          <p:cNvSpPr>
            <a:spLocks noGrp="1"/>
          </p:cNvSpPr>
          <p:nvPr>
            <p:ph type="title"/>
          </p:nvPr>
        </p:nvSpPr>
        <p:spPr>
          <a:xfrm>
            <a:off x="84652" y="672587"/>
            <a:ext cx="8229600" cy="634082"/>
          </a:xfrm>
        </p:spPr>
        <p:txBody>
          <a:bodyPr>
            <a:normAutofit fontScale="90000"/>
          </a:bodyPr>
          <a:lstStyle/>
          <a:p>
            <a:r>
              <a:rPr lang="en-GB" sz="3200" b="1" dirty="0" smtClean="0"/>
              <a:t>The inclusion of new generation adjuvants enhanced A22 specific proliferation</a:t>
            </a:r>
            <a:endParaRPr lang="en-GB" sz="32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616" y="1561338"/>
            <a:ext cx="5068824" cy="4741866"/>
          </a:xfrm>
          <a:prstGeom prst="rect">
            <a:avLst/>
          </a:prstGeom>
        </p:spPr>
      </p:pic>
    </p:spTree>
    <p:extLst>
      <p:ext uri="{BB962C8B-B14F-4D97-AF65-F5344CB8AC3E}">
        <p14:creationId xmlns:p14="http://schemas.microsoft.com/office/powerpoint/2010/main" val="1006034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390" y="1210545"/>
            <a:ext cx="4529469" cy="4791230"/>
          </a:xfrm>
          <a:prstGeom prst="rect">
            <a:avLst/>
          </a:prstGeom>
        </p:spPr>
      </p:pic>
      <p:sp>
        <p:nvSpPr>
          <p:cNvPr id="4" name="Title 1"/>
          <p:cNvSpPr>
            <a:spLocks noGrp="1"/>
          </p:cNvSpPr>
          <p:nvPr>
            <p:ph type="title"/>
          </p:nvPr>
        </p:nvSpPr>
        <p:spPr>
          <a:xfrm>
            <a:off x="25383" y="359308"/>
            <a:ext cx="8229600" cy="634082"/>
          </a:xfrm>
        </p:spPr>
        <p:txBody>
          <a:bodyPr>
            <a:normAutofit/>
          </a:bodyPr>
          <a:lstStyle/>
          <a:p>
            <a:r>
              <a:rPr lang="en-GB" sz="3200" b="1" dirty="0" smtClean="0"/>
              <a:t>IFN-gamma from CD4</a:t>
            </a:r>
            <a:r>
              <a:rPr lang="en-GB" sz="3200" b="1" baseline="30000" dirty="0" smtClean="0"/>
              <a:t>+</a:t>
            </a:r>
            <a:r>
              <a:rPr lang="en-GB" sz="3200" b="1" dirty="0" smtClean="0"/>
              <a:t> and CD8</a:t>
            </a:r>
            <a:r>
              <a:rPr lang="en-GB" sz="3200" b="1" baseline="30000" dirty="0" smtClean="0"/>
              <a:t>+</a:t>
            </a:r>
            <a:r>
              <a:rPr lang="en-GB" sz="3200" b="1" dirty="0" smtClean="0"/>
              <a:t> PBMC</a:t>
            </a:r>
            <a:endParaRPr lang="en-GB"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908720"/>
            <a:ext cx="3671302" cy="4968552"/>
          </a:xfrm>
          <a:prstGeom prst="rect">
            <a:avLst/>
          </a:prstGeom>
        </p:spPr>
      </p:pic>
      <p:sp>
        <p:nvSpPr>
          <p:cNvPr id="6" name="TextBox 5"/>
          <p:cNvSpPr txBox="1"/>
          <p:nvPr/>
        </p:nvSpPr>
        <p:spPr>
          <a:xfrm>
            <a:off x="4201880" y="1299624"/>
            <a:ext cx="471604" cy="369332"/>
          </a:xfrm>
          <a:prstGeom prst="rect">
            <a:avLst/>
          </a:prstGeom>
          <a:noFill/>
        </p:spPr>
        <p:txBody>
          <a:bodyPr wrap="none" rtlCol="0">
            <a:spAutoFit/>
          </a:bodyPr>
          <a:lstStyle/>
          <a:p>
            <a:r>
              <a:rPr lang="en-GB" dirty="0" smtClean="0"/>
              <a:t>(G)</a:t>
            </a:r>
            <a:endParaRPr lang="en-GB" dirty="0"/>
          </a:p>
        </p:txBody>
      </p:sp>
      <p:sp>
        <p:nvSpPr>
          <p:cNvPr id="8" name="TextBox 7"/>
          <p:cNvSpPr txBox="1"/>
          <p:nvPr/>
        </p:nvSpPr>
        <p:spPr>
          <a:xfrm>
            <a:off x="4201880" y="3459856"/>
            <a:ext cx="522900" cy="369332"/>
          </a:xfrm>
          <a:prstGeom prst="rect">
            <a:avLst/>
          </a:prstGeom>
          <a:noFill/>
        </p:spPr>
        <p:txBody>
          <a:bodyPr wrap="none" rtlCol="0">
            <a:spAutoFit/>
          </a:bodyPr>
          <a:lstStyle/>
          <a:p>
            <a:r>
              <a:rPr lang="en-GB" dirty="0" smtClean="0"/>
              <a:t>(H) </a:t>
            </a:r>
            <a:endParaRPr lang="en-GB" dirty="0"/>
          </a:p>
        </p:txBody>
      </p:sp>
      <p:cxnSp>
        <p:nvCxnSpPr>
          <p:cNvPr id="9" name="Straight Arrow Connector 8"/>
          <p:cNvCxnSpPr/>
          <p:nvPr/>
        </p:nvCxnSpPr>
        <p:spPr>
          <a:xfrm>
            <a:off x="1665392" y="2060848"/>
            <a:ext cx="1178416" cy="0"/>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665392" y="2060848"/>
            <a:ext cx="1466448" cy="936104"/>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5277" y="3394672"/>
            <a:ext cx="1326523" cy="0"/>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45278" y="3714022"/>
            <a:ext cx="1510723" cy="1155138"/>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56001" y="3789040"/>
            <a:ext cx="0" cy="1002190"/>
          </a:xfrm>
          <a:prstGeom prst="straightConnector1">
            <a:avLst/>
          </a:prstGeom>
          <a:ln w="444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97386" y="5805025"/>
            <a:ext cx="1622304" cy="369332"/>
          </a:xfrm>
          <a:prstGeom prst="rect">
            <a:avLst/>
          </a:prstGeom>
          <a:noFill/>
        </p:spPr>
        <p:txBody>
          <a:bodyPr wrap="none" rtlCol="0">
            <a:spAutoFit/>
          </a:bodyPr>
          <a:lstStyle/>
          <a:p>
            <a:r>
              <a:rPr lang="en-GB" dirty="0" smtClean="0"/>
              <a:t>Gating Strategy</a:t>
            </a:r>
            <a:endParaRPr lang="en-GB" dirty="0"/>
          </a:p>
        </p:txBody>
      </p:sp>
    </p:spTree>
    <p:extLst>
      <p:ext uri="{BB962C8B-B14F-4D97-AF65-F5344CB8AC3E}">
        <p14:creationId xmlns:p14="http://schemas.microsoft.com/office/powerpoint/2010/main" val="391647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lgn="ctr"/>
            <a:r>
              <a:rPr lang="en-GB" sz="3200" b="1" dirty="0" smtClean="0"/>
              <a:t>Summary</a:t>
            </a:r>
            <a:endParaRPr lang="en-GB" sz="3200" b="1" dirty="0"/>
          </a:p>
        </p:txBody>
      </p:sp>
      <p:sp>
        <p:nvSpPr>
          <p:cNvPr id="4" name="Content Placeholder 2"/>
          <p:cNvSpPr>
            <a:spLocks noGrp="1"/>
          </p:cNvSpPr>
          <p:nvPr>
            <p:ph idx="1"/>
          </p:nvPr>
        </p:nvSpPr>
        <p:spPr>
          <a:xfrm>
            <a:off x="457200" y="1600200"/>
            <a:ext cx="8229600" cy="4525963"/>
          </a:xfrm>
        </p:spPr>
        <p:txBody>
          <a:bodyPr>
            <a:normAutofit/>
          </a:bodyPr>
          <a:lstStyle/>
          <a:p>
            <a:pPr marL="457200" indent="-457200">
              <a:buFont typeface="Arial" panose="020B0604020202020204" pitchFamily="34" charset="0"/>
              <a:buChar char="•"/>
            </a:pPr>
            <a:r>
              <a:rPr lang="en-GB" sz="2800" dirty="0" smtClean="0"/>
              <a:t>Achieved an increased potency and immunogenicity in Poly (I:C) and </a:t>
            </a:r>
            <a:r>
              <a:rPr lang="en-GB" sz="2800" dirty="0" err="1" smtClean="0"/>
              <a:t>AbISCO</a:t>
            </a:r>
            <a:r>
              <a:rPr lang="en-GB" sz="2800" dirty="0" smtClean="0"/>
              <a:t> treated groups with suboptimal antigen dose. </a:t>
            </a:r>
          </a:p>
          <a:p>
            <a:pPr marL="457200" indent="-457200">
              <a:buFont typeface="Arial" panose="020B0604020202020204" pitchFamily="34" charset="0"/>
              <a:buChar char="•"/>
            </a:pPr>
            <a:r>
              <a:rPr lang="en-GB" sz="2800" dirty="0" smtClean="0"/>
              <a:t> Significantly elevated neutralizing antibodies.</a:t>
            </a:r>
          </a:p>
          <a:p>
            <a:endParaRPr lang="en-GB" sz="2800" dirty="0" smtClean="0"/>
          </a:p>
          <a:p>
            <a:pPr marL="457200" indent="-457200">
              <a:buFont typeface="Arial" panose="020B0604020202020204" pitchFamily="34" charset="0"/>
              <a:buChar char="•"/>
            </a:pPr>
            <a:r>
              <a:rPr lang="en-GB" sz="2800" dirty="0" smtClean="0"/>
              <a:t>Indication of IFN-gamma up-regulation</a:t>
            </a:r>
          </a:p>
          <a:p>
            <a:r>
              <a:rPr lang="en-GB" sz="2800" dirty="0" smtClean="0"/>
              <a:t>    by CD4</a:t>
            </a:r>
            <a:r>
              <a:rPr lang="en-GB" sz="2800" baseline="30000" dirty="0" smtClean="0"/>
              <a:t>+</a:t>
            </a:r>
            <a:r>
              <a:rPr lang="en-GB" sz="2800" dirty="0" smtClean="0"/>
              <a:t> and CD8</a:t>
            </a:r>
            <a:r>
              <a:rPr lang="en-GB" sz="2800" baseline="30000" dirty="0" smtClean="0"/>
              <a:t>+</a:t>
            </a:r>
            <a:r>
              <a:rPr lang="en-GB" sz="2800" dirty="0"/>
              <a:t> cells in Poly (I:C</a:t>
            </a:r>
            <a:r>
              <a:rPr lang="en-GB" sz="2800" dirty="0" smtClean="0"/>
              <a:t>) group.</a:t>
            </a:r>
          </a:p>
          <a:p>
            <a:pPr marL="0" indent="0">
              <a:buNone/>
            </a:pPr>
            <a:endParaRPr lang="en-GB" sz="2800" dirty="0" smtClean="0"/>
          </a:p>
          <a:p>
            <a:pPr marL="457200" indent="-457200">
              <a:buFont typeface="Arial"/>
              <a:buChar char="•"/>
            </a:pPr>
            <a:r>
              <a:rPr lang="en-GB" sz="2800" dirty="0" smtClean="0"/>
              <a:t>On-going work-to measure duration of immunity </a:t>
            </a:r>
            <a:endParaRPr lang="en-GB" sz="2800" dirty="0"/>
          </a:p>
        </p:txBody>
      </p:sp>
    </p:spTree>
    <p:extLst>
      <p:ext uri="{BB962C8B-B14F-4D97-AF65-F5344CB8AC3E}">
        <p14:creationId xmlns:p14="http://schemas.microsoft.com/office/powerpoint/2010/main" val="3187337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113" y="1088892"/>
            <a:ext cx="8229600" cy="5207580"/>
          </a:xfrm>
        </p:spPr>
        <p:txBody>
          <a:bodyPr numCol="2">
            <a:normAutofit lnSpcReduction="10000"/>
          </a:bodyPr>
          <a:lstStyle/>
          <a:p>
            <a:pPr algn="ctr"/>
            <a:endParaRPr lang="en-GB" sz="2000" dirty="0" smtClean="0"/>
          </a:p>
          <a:p>
            <a:pPr algn="ctr"/>
            <a:endParaRPr lang="en-GB" sz="2000" dirty="0" smtClean="0"/>
          </a:p>
          <a:p>
            <a:pPr algn="ctr"/>
            <a:r>
              <a:rPr lang="en-GB" sz="2400" b="1" u="sng" dirty="0"/>
              <a:t>Collaborators</a:t>
            </a:r>
            <a:endParaRPr lang="en-GB" sz="2400" dirty="0"/>
          </a:p>
          <a:p>
            <a:pPr algn="ctr"/>
            <a:endParaRPr lang="en-GB" sz="2000" dirty="0"/>
          </a:p>
          <a:p>
            <a:pPr algn="ctr"/>
            <a:r>
              <a:rPr lang="en-GB" sz="2000" dirty="0" err="1" smtClean="0"/>
              <a:t>Madhan</a:t>
            </a:r>
            <a:r>
              <a:rPr lang="en-GB" sz="2000" dirty="0" smtClean="0"/>
              <a:t> Mohan</a:t>
            </a:r>
          </a:p>
          <a:p>
            <a:pPr algn="ctr"/>
            <a:r>
              <a:rPr lang="en-GB" sz="2000" dirty="0" err="1" smtClean="0"/>
              <a:t>Nagendra</a:t>
            </a:r>
            <a:r>
              <a:rPr lang="en-GB" sz="2000" dirty="0" smtClean="0"/>
              <a:t> Kumar</a:t>
            </a:r>
          </a:p>
          <a:p>
            <a:pPr algn="ctr"/>
            <a:r>
              <a:rPr lang="en-GB" sz="2000" dirty="0" smtClean="0"/>
              <a:t>V A Srinivasan</a:t>
            </a:r>
            <a:endParaRPr lang="en-GB" sz="2000" dirty="0"/>
          </a:p>
          <a:p>
            <a:pPr algn="ctr"/>
            <a:endParaRPr lang="en-GB" sz="2000" dirty="0" smtClean="0"/>
          </a:p>
          <a:p>
            <a:pPr algn="ctr"/>
            <a:r>
              <a:rPr lang="en-GB" sz="2000" dirty="0" smtClean="0"/>
              <a:t>Anita </a:t>
            </a:r>
            <a:r>
              <a:rPr lang="en-GB" sz="2000" dirty="0" err="1" smtClean="0"/>
              <a:t>Milicic</a:t>
            </a:r>
            <a:endParaRPr lang="en-GB" sz="2000" dirty="0" smtClean="0"/>
          </a:p>
          <a:p>
            <a:pPr algn="ctr"/>
            <a:r>
              <a:rPr lang="en-GB" sz="2000" dirty="0" smtClean="0"/>
              <a:t>Sarah Gilbert</a:t>
            </a:r>
          </a:p>
          <a:p>
            <a:pPr algn="ctr"/>
            <a:r>
              <a:rPr lang="en-GB" sz="2000" dirty="0" smtClean="0"/>
              <a:t>Adrian Hill</a:t>
            </a:r>
          </a:p>
          <a:p>
            <a:pPr algn="ctr"/>
            <a:endParaRPr lang="en-GB" sz="2000" dirty="0"/>
          </a:p>
          <a:p>
            <a:pPr algn="ctr"/>
            <a:r>
              <a:rPr lang="en-GB" sz="2000" dirty="0" smtClean="0"/>
              <a:t>Richard Reeve</a:t>
            </a:r>
          </a:p>
          <a:p>
            <a:pPr algn="ctr"/>
            <a:r>
              <a:rPr lang="en-GB" sz="2000" dirty="0" smtClean="0"/>
              <a:t>Dan Haydon</a:t>
            </a:r>
          </a:p>
          <a:p>
            <a:pPr algn="ctr"/>
            <a:endParaRPr lang="en-GB" sz="2000" dirty="0" smtClean="0"/>
          </a:p>
        </p:txBody>
      </p:sp>
      <p:sp>
        <p:nvSpPr>
          <p:cNvPr id="3" name="Title 2"/>
          <p:cNvSpPr>
            <a:spLocks noGrp="1"/>
          </p:cNvSpPr>
          <p:nvPr>
            <p:ph type="title"/>
          </p:nvPr>
        </p:nvSpPr>
        <p:spPr>
          <a:xfrm>
            <a:off x="457200" y="688974"/>
            <a:ext cx="8229600" cy="1143000"/>
          </a:xfrm>
        </p:spPr>
        <p:txBody>
          <a:bodyPr>
            <a:normAutofit/>
          </a:bodyPr>
          <a:lstStyle/>
          <a:p>
            <a:r>
              <a:rPr lang="en-GB" sz="2800" b="1" dirty="0" smtClean="0"/>
              <a:t/>
            </a:r>
            <a:br>
              <a:rPr lang="en-GB" sz="2800" b="1" dirty="0" smtClean="0"/>
            </a:br>
            <a:r>
              <a:rPr lang="en-GB" sz="2800" b="1" dirty="0" smtClean="0"/>
              <a:t>Acknowledgements</a:t>
            </a:r>
            <a:endParaRPr lang="en-GB"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101" y="6126163"/>
            <a:ext cx="1736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88" y="6126163"/>
            <a:ext cx="1189037" cy="43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041" y="5248540"/>
            <a:ext cx="6159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6155530"/>
            <a:ext cx="150653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2364" y="3752723"/>
            <a:ext cx="276198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364" y="2633440"/>
            <a:ext cx="619144" cy="7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53665" y="2667253"/>
            <a:ext cx="781518" cy="369332"/>
          </a:xfrm>
          <a:prstGeom prst="rect">
            <a:avLst/>
          </a:prstGeom>
          <a:noFill/>
        </p:spPr>
        <p:txBody>
          <a:bodyPr wrap="none" rtlCol="0">
            <a:spAutoFit/>
          </a:bodyPr>
          <a:lstStyle/>
          <a:p>
            <a:r>
              <a:rPr lang="en-GB" dirty="0" smtClean="0"/>
              <a:t>IIL</a:t>
            </a:r>
            <a:endParaRPr lang="en-GB" dirty="0"/>
          </a:p>
        </p:txBody>
      </p:sp>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3290"/>
            <a:ext cx="91567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83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569939"/>
            <a:ext cx="9503834" cy="874776"/>
          </a:xfrm>
        </p:spPr>
        <p:txBody>
          <a:bodyPr>
            <a:normAutofit fontScale="90000"/>
          </a:bodyPr>
          <a:lstStyle/>
          <a:p>
            <a:pPr eaLnBrk="0" hangingPunct="0">
              <a:spcBef>
                <a:spcPct val="50000"/>
              </a:spcBef>
            </a:pPr>
            <a:r>
              <a:rPr lang="en-GB" sz="4400" dirty="0" smtClean="0">
                <a:solidFill>
                  <a:schemeClr val="tx1"/>
                </a:solidFill>
                <a:latin typeface="Tahoma" pitchFamily="34" charset="0"/>
              </a:rPr>
              <a:t>Current FMD</a:t>
            </a:r>
            <a:r>
              <a:rPr lang="en-GB" dirty="0" smtClean="0">
                <a:solidFill>
                  <a:schemeClr val="tx1"/>
                </a:solidFill>
                <a:latin typeface="Tahoma" pitchFamily="34" charset="0"/>
              </a:rPr>
              <a:t>  Vaccines and  </a:t>
            </a:r>
            <a:br>
              <a:rPr lang="en-GB" dirty="0" smtClean="0">
                <a:solidFill>
                  <a:schemeClr val="tx1"/>
                </a:solidFill>
                <a:latin typeface="Tahoma" pitchFamily="34" charset="0"/>
              </a:rPr>
            </a:br>
            <a:r>
              <a:rPr lang="en-GB" dirty="0" smtClean="0">
                <a:solidFill>
                  <a:schemeClr val="tx1"/>
                </a:solidFill>
                <a:latin typeface="Tahoma" pitchFamily="34" charset="0"/>
              </a:rPr>
              <a:t>challenges for control</a:t>
            </a:r>
            <a:endParaRPr lang="en-GB" dirty="0">
              <a:solidFill>
                <a:schemeClr val="tx1"/>
              </a:solidFill>
            </a:endParaRPr>
          </a:p>
        </p:txBody>
      </p:sp>
      <p:sp>
        <p:nvSpPr>
          <p:cNvPr id="5" name="Text Box 2"/>
          <p:cNvSpPr txBox="1">
            <a:spLocks noGrp="1" noChangeArrowheads="1"/>
          </p:cNvSpPr>
          <p:nvPr>
            <p:ph idx="1"/>
          </p:nvPr>
        </p:nvSpPr>
        <p:spPr bwMode="auto">
          <a:xfrm>
            <a:off x="457200" y="1339854"/>
            <a:ext cx="8229600" cy="7577458"/>
          </a:xfrm>
          <a:prstGeom prst="rect">
            <a:avLst/>
          </a:prstGeom>
          <a:noFill/>
          <a:ln w="9525">
            <a:noFill/>
            <a:miter lim="800000"/>
            <a:headEnd/>
            <a:tailEnd/>
          </a:ln>
        </p:spPr>
        <p:txBody>
          <a:bodyPr>
            <a:spAutoFit/>
          </a:bodyPr>
          <a:lstStyle/>
          <a:p>
            <a:pPr eaLnBrk="0" hangingPunct="0"/>
            <a:endParaRPr lang="en-US" sz="3200" b="0" dirty="0" smtClean="0"/>
          </a:p>
          <a:p>
            <a:pPr marL="342900" indent="-342900" eaLnBrk="0" hangingPunct="0">
              <a:buFontTx/>
              <a:buAutoNum type="arabicPeriod"/>
            </a:pPr>
            <a:r>
              <a:rPr lang="en-GB" sz="3200" dirty="0" smtClean="0"/>
              <a:t> Killed inactivated vaccine</a:t>
            </a:r>
          </a:p>
          <a:p>
            <a:pPr marL="342900" indent="-342900" eaLnBrk="0" hangingPunct="0">
              <a:buFontTx/>
              <a:buAutoNum type="arabicPeriod"/>
            </a:pPr>
            <a:r>
              <a:rPr lang="en-GB" sz="3200" dirty="0" smtClean="0"/>
              <a:t>Not </a:t>
            </a:r>
            <a:r>
              <a:rPr lang="en-GB" sz="3200" dirty="0"/>
              <a:t>quick enough to induce </a:t>
            </a:r>
            <a:r>
              <a:rPr lang="en-GB" sz="3200" dirty="0" smtClean="0"/>
              <a:t>protection</a:t>
            </a:r>
          </a:p>
          <a:p>
            <a:pPr marL="342900" indent="-342900" eaLnBrk="0" hangingPunct="0">
              <a:buFontTx/>
              <a:buAutoNum type="arabicPeriod"/>
            </a:pPr>
            <a:r>
              <a:rPr lang="en-GB" sz="3200" dirty="0" smtClean="0"/>
              <a:t>Short </a:t>
            </a:r>
            <a:r>
              <a:rPr lang="en-GB" sz="3200" dirty="0"/>
              <a:t>lived </a:t>
            </a:r>
            <a:r>
              <a:rPr lang="en-GB" sz="3200" dirty="0" smtClean="0"/>
              <a:t>immunity</a:t>
            </a:r>
          </a:p>
          <a:p>
            <a:pPr marL="342900" indent="-342900" eaLnBrk="0" hangingPunct="0">
              <a:buFontTx/>
              <a:buAutoNum type="arabicPeriod"/>
            </a:pPr>
            <a:r>
              <a:rPr lang="en-GB" sz="3200" dirty="0"/>
              <a:t>N</a:t>
            </a:r>
            <a:r>
              <a:rPr lang="en-GB" sz="3200" dirty="0" smtClean="0"/>
              <a:t>ot </a:t>
            </a:r>
            <a:r>
              <a:rPr lang="en-GB" sz="3200" dirty="0"/>
              <a:t>very stable </a:t>
            </a:r>
            <a:endParaRPr lang="en-GB" sz="3200" dirty="0" smtClean="0"/>
          </a:p>
          <a:p>
            <a:pPr marL="342900" indent="-342900" eaLnBrk="0" hangingPunct="0">
              <a:buFontTx/>
              <a:buAutoNum type="arabicPeriod"/>
            </a:pPr>
            <a:r>
              <a:rPr lang="en-GB" sz="3200" dirty="0"/>
              <a:t>D</a:t>
            </a:r>
            <a:r>
              <a:rPr lang="en-GB" sz="3200" dirty="0" smtClean="0"/>
              <a:t>oes </a:t>
            </a:r>
            <a:r>
              <a:rPr lang="en-GB" sz="3200" dirty="0"/>
              <a:t>not give sterile </a:t>
            </a:r>
            <a:r>
              <a:rPr lang="en-GB" sz="3200" dirty="0" smtClean="0"/>
              <a:t>immunity</a:t>
            </a:r>
          </a:p>
          <a:p>
            <a:pPr marL="342900" indent="-342900" eaLnBrk="0" hangingPunct="0">
              <a:buFontTx/>
              <a:buAutoNum type="arabicPeriod"/>
            </a:pPr>
            <a:r>
              <a:rPr lang="en-US" sz="3200" dirty="0"/>
              <a:t>Vaccinated animals may become infected with or without signs of disease</a:t>
            </a:r>
            <a:endParaRPr lang="en-GB" sz="3200" dirty="0"/>
          </a:p>
          <a:p>
            <a:pPr marL="342900" indent="-342900" eaLnBrk="0" hangingPunct="0">
              <a:buFontTx/>
              <a:buAutoNum type="arabicPeriod"/>
            </a:pPr>
            <a:endParaRPr lang="en-US" sz="3200" b="0" dirty="0" smtClean="0"/>
          </a:p>
          <a:p>
            <a:pPr marL="342900" indent="-342900" eaLnBrk="0" hangingPunct="0">
              <a:buFontTx/>
              <a:buAutoNum type="arabicPeriod"/>
            </a:pPr>
            <a:endParaRPr lang="en-US" sz="3200" b="0" dirty="0" smtClean="0"/>
          </a:p>
          <a:p>
            <a:pPr marL="342900" indent="-342900" eaLnBrk="0" hangingPunct="0"/>
            <a:endParaRPr lang="en-US" sz="3200" b="0" dirty="0"/>
          </a:p>
          <a:p>
            <a:pPr marL="342900" indent="-342900" eaLnBrk="0" hangingPunct="0">
              <a:buFontTx/>
              <a:buAutoNum type="arabicPeriod"/>
            </a:pPr>
            <a:endParaRPr lang="en-US" sz="3200" b="0" dirty="0"/>
          </a:p>
          <a:p>
            <a:pPr marL="342900" indent="-342900" eaLnBrk="0" hangingPunct="0"/>
            <a:r>
              <a:rPr lang="en-US" sz="3200" b="0" dirty="0"/>
              <a:t>		</a:t>
            </a:r>
          </a:p>
        </p:txBody>
      </p:sp>
    </p:spTree>
    <p:extLst>
      <p:ext uri="{BB962C8B-B14F-4D97-AF65-F5344CB8AC3E}">
        <p14:creationId xmlns:p14="http://schemas.microsoft.com/office/powerpoint/2010/main" val="420574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25" y="169863"/>
            <a:ext cx="8982075" cy="1143000"/>
          </a:xfrm>
        </p:spPr>
        <p:txBody>
          <a:bodyPr>
            <a:noAutofit/>
          </a:bodyPr>
          <a:lstStyle/>
          <a:p>
            <a:r>
              <a:rPr lang="en-GB" sz="2800" dirty="0" smtClean="0"/>
              <a:t>Current FMD vaccines ( A May 97 and SAT2)</a:t>
            </a:r>
            <a:endParaRPr lang="en-US" sz="2800" dirty="0">
              <a:solidFill>
                <a:schemeClr val="tx1"/>
              </a:solidFill>
            </a:endParaRPr>
          </a:p>
        </p:txBody>
      </p:sp>
      <p:pic>
        <p:nvPicPr>
          <p:cNvPr id="6" name="그림 22"/>
          <p:cNvPicPr>
            <a:picLocks noChangeAspect="1" noChangeArrowheads="1"/>
          </p:cNvPicPr>
          <p:nvPr/>
        </p:nvPicPr>
        <p:blipFill>
          <a:blip r:embed="rId2"/>
          <a:srcRect/>
          <a:stretch>
            <a:fillRect/>
          </a:stretch>
        </p:blipFill>
        <p:spPr bwMode="auto">
          <a:xfrm>
            <a:off x="1381512" y="3123252"/>
            <a:ext cx="2678416" cy="1948812"/>
          </a:xfrm>
          <a:prstGeom prst="rect">
            <a:avLst/>
          </a:prstGeom>
          <a:noFill/>
          <a:ln w="9525">
            <a:noFill/>
            <a:miter lim="800000"/>
            <a:headEnd/>
            <a:tailEnd/>
          </a:ln>
        </p:spPr>
      </p:pic>
      <p:sp>
        <p:nvSpPr>
          <p:cNvPr id="8" name="TextBox 7"/>
          <p:cNvSpPr txBox="1"/>
          <p:nvPr/>
        </p:nvSpPr>
        <p:spPr>
          <a:xfrm>
            <a:off x="4714875" y="6438900"/>
            <a:ext cx="2710999" cy="369332"/>
          </a:xfrm>
          <a:prstGeom prst="rect">
            <a:avLst/>
          </a:prstGeom>
          <a:noFill/>
        </p:spPr>
        <p:txBody>
          <a:bodyPr wrap="none" rtlCol="0">
            <a:spAutoFit/>
          </a:bodyPr>
          <a:lstStyle/>
          <a:p>
            <a:r>
              <a:rPr lang="en-US" dirty="0" smtClean="0"/>
              <a:t>Oh et al., 2012 </a:t>
            </a:r>
            <a:r>
              <a:rPr lang="en-US" dirty="0" err="1" smtClean="0"/>
              <a:t>Plos</a:t>
            </a:r>
            <a:r>
              <a:rPr lang="en-US" dirty="0" smtClean="0"/>
              <a:t> One</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408313"/>
            <a:ext cx="3969649"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73414" y="1255913"/>
            <a:ext cx="2682472" cy="195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026" y="5019675"/>
            <a:ext cx="2686821" cy="185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47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457200" indent="-457200"/>
            <a:r>
              <a:rPr lang="en-US" dirty="0" smtClean="0"/>
              <a:t>Improvement of existing oil (ISA 206) </a:t>
            </a:r>
            <a:r>
              <a:rPr lang="en-US" dirty="0" err="1" smtClean="0"/>
              <a:t>adjuvanted</a:t>
            </a:r>
            <a:r>
              <a:rPr lang="en-US" dirty="0" smtClean="0"/>
              <a:t> vaccines by adding new adjuvants - to increase </a:t>
            </a:r>
            <a:r>
              <a:rPr lang="en-US" dirty="0" err="1" smtClean="0"/>
              <a:t>humoral</a:t>
            </a:r>
            <a:r>
              <a:rPr lang="en-US" dirty="0" smtClean="0"/>
              <a:t>  and CMI (</a:t>
            </a:r>
            <a:r>
              <a:rPr lang="en-GB" dirty="0" smtClean="0"/>
              <a:t>IFN</a:t>
            </a:r>
            <a:r>
              <a:rPr lang="en-GB" dirty="0"/>
              <a:t>-gamma up-</a:t>
            </a:r>
            <a:r>
              <a:rPr lang="en-GB" dirty="0" smtClean="0"/>
              <a:t>regulation by </a:t>
            </a:r>
            <a:r>
              <a:rPr lang="en-GB" dirty="0"/>
              <a:t>CD4</a:t>
            </a:r>
            <a:r>
              <a:rPr lang="en-GB" baseline="30000" dirty="0"/>
              <a:t>+</a:t>
            </a:r>
            <a:r>
              <a:rPr lang="en-GB" dirty="0"/>
              <a:t> and CD8</a:t>
            </a:r>
            <a:r>
              <a:rPr lang="en-GB" baseline="30000" dirty="0"/>
              <a:t>+</a:t>
            </a:r>
            <a:r>
              <a:rPr lang="en-GB" dirty="0"/>
              <a:t> </a:t>
            </a:r>
            <a:r>
              <a:rPr lang="en-GB" dirty="0" smtClean="0"/>
              <a:t>cells)?.</a:t>
            </a:r>
            <a:endParaRPr lang="en-US" dirty="0"/>
          </a:p>
        </p:txBody>
      </p:sp>
      <p:sp>
        <p:nvSpPr>
          <p:cNvPr id="3" name="Title 2"/>
          <p:cNvSpPr>
            <a:spLocks noGrp="1"/>
          </p:cNvSpPr>
          <p:nvPr>
            <p:ph type="title"/>
          </p:nvPr>
        </p:nvSpPr>
        <p:spPr>
          <a:xfrm>
            <a:off x="457200" y="287466"/>
            <a:ext cx="8229600" cy="1143000"/>
          </a:xfrm>
        </p:spPr>
        <p:txBody>
          <a:bodyPr/>
          <a:lstStyle/>
          <a:p>
            <a:r>
              <a:rPr lang="en-US" dirty="0" smtClean="0"/>
              <a:t>Question we need to address</a:t>
            </a:r>
            <a:endParaRPr lang="en-US" dirty="0"/>
          </a:p>
        </p:txBody>
      </p:sp>
    </p:spTree>
    <p:extLst>
      <p:ext uri="{BB962C8B-B14F-4D97-AF65-F5344CB8AC3E}">
        <p14:creationId xmlns:p14="http://schemas.microsoft.com/office/powerpoint/2010/main" val="515538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Autofit/>
          </a:bodyPr>
          <a:lstStyle/>
          <a:p>
            <a:r>
              <a:rPr lang="en-GB" sz="2400" dirty="0" smtClean="0"/>
              <a:t>	</a:t>
            </a:r>
            <a:endParaRPr lang="en-GB" sz="2400" dirty="0"/>
          </a:p>
        </p:txBody>
      </p:sp>
      <p:grpSp>
        <p:nvGrpSpPr>
          <p:cNvPr id="51" name="Group 50"/>
          <p:cNvGrpSpPr/>
          <p:nvPr/>
        </p:nvGrpSpPr>
        <p:grpSpPr>
          <a:xfrm>
            <a:off x="539552" y="1124744"/>
            <a:ext cx="1019909" cy="576064"/>
            <a:chOff x="539552" y="620688"/>
            <a:chExt cx="1440160" cy="788382"/>
          </a:xfrm>
        </p:grpSpPr>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20688"/>
              <a:ext cx="696486" cy="78838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3226" y="620688"/>
              <a:ext cx="696486" cy="788382"/>
            </a:xfrm>
            <a:prstGeom prst="rect">
              <a:avLst/>
            </a:prstGeom>
          </p:spPr>
        </p:pic>
      </p:grpSp>
      <p:grpSp>
        <p:nvGrpSpPr>
          <p:cNvPr id="54" name="Group 53"/>
          <p:cNvGrpSpPr/>
          <p:nvPr/>
        </p:nvGrpSpPr>
        <p:grpSpPr>
          <a:xfrm>
            <a:off x="457597" y="5013176"/>
            <a:ext cx="3144758" cy="543022"/>
            <a:chOff x="563146" y="620688"/>
            <a:chExt cx="3648814" cy="792088"/>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4394"/>
              <a:ext cx="696486" cy="788382"/>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474" y="620688"/>
              <a:ext cx="696486" cy="788382"/>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6" y="620688"/>
              <a:ext cx="696486" cy="788382"/>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820" y="620688"/>
              <a:ext cx="696486" cy="788382"/>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5314" y="620688"/>
              <a:ext cx="696486" cy="788382"/>
            </a:xfrm>
            <a:prstGeom prst="rect">
              <a:avLst/>
            </a:prstGeom>
          </p:spPr>
        </p:pic>
      </p:grpSp>
      <p:grpSp>
        <p:nvGrpSpPr>
          <p:cNvPr id="60" name="Group 59"/>
          <p:cNvGrpSpPr/>
          <p:nvPr/>
        </p:nvGrpSpPr>
        <p:grpSpPr>
          <a:xfrm>
            <a:off x="520251" y="2062195"/>
            <a:ext cx="2975922" cy="576064"/>
            <a:chOff x="611560" y="1844824"/>
            <a:chExt cx="3599688" cy="792088"/>
          </a:xfrm>
        </p:grpSpPr>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0214" y="1848530"/>
              <a:ext cx="696486" cy="788382"/>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844824"/>
              <a:ext cx="696486" cy="788382"/>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234" y="1844824"/>
              <a:ext cx="696486" cy="788382"/>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1844824"/>
              <a:ext cx="696486" cy="788382"/>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4762" y="1848530"/>
              <a:ext cx="696486" cy="788382"/>
            </a:xfrm>
            <a:prstGeom prst="rect">
              <a:avLst/>
            </a:prstGeom>
          </p:spPr>
        </p:pic>
      </p:grpSp>
      <p:grpSp>
        <p:nvGrpSpPr>
          <p:cNvPr id="66" name="Group 65"/>
          <p:cNvGrpSpPr/>
          <p:nvPr/>
        </p:nvGrpSpPr>
        <p:grpSpPr>
          <a:xfrm>
            <a:off x="460040" y="2855294"/>
            <a:ext cx="3096344" cy="504056"/>
            <a:chOff x="611560" y="1844824"/>
            <a:chExt cx="3599688" cy="792088"/>
          </a:xfrm>
        </p:grpSpPr>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0214" y="1848530"/>
              <a:ext cx="696486" cy="788382"/>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844824"/>
              <a:ext cx="696486" cy="788382"/>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5234" y="1844824"/>
              <a:ext cx="696486" cy="788382"/>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1844824"/>
              <a:ext cx="696486" cy="788382"/>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4762" y="1848530"/>
              <a:ext cx="696486" cy="788382"/>
            </a:xfrm>
            <a:prstGeom prst="rect">
              <a:avLst/>
            </a:prstGeom>
          </p:spPr>
        </p:pic>
      </p:grpSp>
      <p:grpSp>
        <p:nvGrpSpPr>
          <p:cNvPr id="72" name="Group 71"/>
          <p:cNvGrpSpPr/>
          <p:nvPr/>
        </p:nvGrpSpPr>
        <p:grpSpPr>
          <a:xfrm>
            <a:off x="398583" y="3514553"/>
            <a:ext cx="3156564" cy="568016"/>
            <a:chOff x="611560" y="1844824"/>
            <a:chExt cx="3599688" cy="792088"/>
          </a:xfrm>
        </p:grpSpPr>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0214" y="1848530"/>
              <a:ext cx="696486" cy="788382"/>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1844824"/>
              <a:ext cx="696486" cy="788382"/>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5234" y="1844824"/>
              <a:ext cx="696486" cy="788382"/>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3728" y="1844824"/>
              <a:ext cx="696486" cy="788382"/>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4762" y="1848530"/>
              <a:ext cx="696486" cy="788382"/>
            </a:xfrm>
            <a:prstGeom prst="rect">
              <a:avLst/>
            </a:prstGeom>
          </p:spPr>
        </p:pic>
      </p:grpSp>
      <p:grpSp>
        <p:nvGrpSpPr>
          <p:cNvPr id="78" name="Group 77"/>
          <p:cNvGrpSpPr/>
          <p:nvPr/>
        </p:nvGrpSpPr>
        <p:grpSpPr>
          <a:xfrm>
            <a:off x="432964" y="4239956"/>
            <a:ext cx="3047930" cy="504056"/>
            <a:chOff x="611560" y="1844824"/>
            <a:chExt cx="3599688" cy="792088"/>
          </a:xfrm>
        </p:grpSpPr>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0214" y="1848530"/>
              <a:ext cx="696486" cy="788382"/>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1844824"/>
              <a:ext cx="696486" cy="788382"/>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5234" y="1844824"/>
              <a:ext cx="696486" cy="788382"/>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728" y="1844824"/>
              <a:ext cx="696486" cy="788382"/>
            </a:xfrm>
            <a:prstGeom prst="rect">
              <a:avLst/>
            </a:prstGeom>
          </p:spPr>
        </p:pic>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4762" y="1848530"/>
              <a:ext cx="696486" cy="788382"/>
            </a:xfrm>
            <a:prstGeom prst="rect">
              <a:avLst/>
            </a:prstGeom>
          </p:spPr>
        </p:pic>
      </p:grpSp>
      <p:sp>
        <p:nvSpPr>
          <p:cNvPr id="84" name="TextBox 83"/>
          <p:cNvSpPr txBox="1"/>
          <p:nvPr/>
        </p:nvSpPr>
        <p:spPr>
          <a:xfrm>
            <a:off x="1619672" y="1222430"/>
            <a:ext cx="3198311" cy="369332"/>
          </a:xfrm>
          <a:prstGeom prst="rect">
            <a:avLst/>
          </a:prstGeom>
          <a:noFill/>
        </p:spPr>
        <p:txBody>
          <a:bodyPr wrap="none" rtlCol="0">
            <a:spAutoFit/>
          </a:bodyPr>
          <a:lstStyle/>
          <a:p>
            <a:r>
              <a:rPr lang="en-GB" dirty="0" smtClean="0"/>
              <a:t>Non-Vaccinate </a:t>
            </a:r>
            <a:r>
              <a:rPr lang="en-GB" b="1" dirty="0" smtClean="0"/>
              <a:t>control cattle</a:t>
            </a:r>
            <a:endParaRPr lang="en-GB" b="1" dirty="0"/>
          </a:p>
        </p:txBody>
      </p:sp>
      <p:sp>
        <p:nvSpPr>
          <p:cNvPr id="85" name="TextBox 84"/>
          <p:cNvSpPr txBox="1"/>
          <p:nvPr/>
        </p:nvSpPr>
        <p:spPr>
          <a:xfrm>
            <a:off x="3798803" y="2204864"/>
            <a:ext cx="2573397" cy="369332"/>
          </a:xfrm>
          <a:prstGeom prst="rect">
            <a:avLst/>
          </a:prstGeom>
          <a:noFill/>
        </p:spPr>
        <p:txBody>
          <a:bodyPr wrap="none" rtlCol="0">
            <a:spAutoFit/>
          </a:bodyPr>
          <a:lstStyle/>
          <a:p>
            <a:r>
              <a:rPr lang="en-GB" dirty="0" smtClean="0">
                <a:solidFill>
                  <a:schemeClr val="accent1">
                    <a:lumMod val="75000"/>
                  </a:schemeClr>
                </a:solidFill>
              </a:rPr>
              <a:t>A22 Iraq+ ISA-206 </a:t>
            </a:r>
            <a:r>
              <a:rPr lang="en-GB" b="1" dirty="0" smtClean="0">
                <a:solidFill>
                  <a:schemeClr val="accent1">
                    <a:lumMod val="75000"/>
                  </a:schemeClr>
                </a:solidFill>
              </a:rPr>
              <a:t>control</a:t>
            </a:r>
            <a:endParaRPr lang="en-GB" b="1" dirty="0">
              <a:solidFill>
                <a:schemeClr val="accent1">
                  <a:lumMod val="75000"/>
                </a:schemeClr>
              </a:solidFill>
            </a:endParaRPr>
          </a:p>
        </p:txBody>
      </p:sp>
      <p:sp>
        <p:nvSpPr>
          <p:cNvPr id="86" name="TextBox 85"/>
          <p:cNvSpPr txBox="1"/>
          <p:nvPr/>
        </p:nvSpPr>
        <p:spPr>
          <a:xfrm>
            <a:off x="3794178" y="2855294"/>
            <a:ext cx="3750579" cy="369332"/>
          </a:xfrm>
          <a:prstGeom prst="rect">
            <a:avLst/>
          </a:prstGeom>
          <a:noFill/>
        </p:spPr>
        <p:txBody>
          <a:bodyPr wrap="none" rtlCol="0">
            <a:spAutoFit/>
          </a:bodyPr>
          <a:lstStyle/>
          <a:p>
            <a:r>
              <a:rPr lang="en-GB" dirty="0" smtClean="0">
                <a:solidFill>
                  <a:schemeClr val="accent1">
                    <a:lumMod val="75000"/>
                  </a:schemeClr>
                </a:solidFill>
              </a:rPr>
              <a:t>A22 Iraq+ ISA-206 </a:t>
            </a:r>
            <a:r>
              <a:rPr lang="en-GB" b="1" dirty="0" smtClean="0"/>
              <a:t>+ </a:t>
            </a:r>
            <a:r>
              <a:rPr lang="en-GB" b="1" dirty="0" err="1" smtClean="0"/>
              <a:t>AbISCO</a:t>
            </a:r>
            <a:r>
              <a:rPr lang="en-GB" b="1" dirty="0" smtClean="0"/>
              <a:t> adjuvant</a:t>
            </a:r>
            <a:endParaRPr lang="en-GB" b="1" dirty="0"/>
          </a:p>
        </p:txBody>
      </p:sp>
      <p:sp>
        <p:nvSpPr>
          <p:cNvPr id="87" name="TextBox 86"/>
          <p:cNvSpPr txBox="1"/>
          <p:nvPr/>
        </p:nvSpPr>
        <p:spPr>
          <a:xfrm>
            <a:off x="3805064" y="3612566"/>
            <a:ext cx="4366788" cy="369332"/>
          </a:xfrm>
          <a:prstGeom prst="rect">
            <a:avLst/>
          </a:prstGeom>
          <a:noFill/>
        </p:spPr>
        <p:txBody>
          <a:bodyPr wrap="none" rtlCol="0">
            <a:spAutoFit/>
          </a:bodyPr>
          <a:lstStyle/>
          <a:p>
            <a:r>
              <a:rPr lang="en-GB" dirty="0" smtClean="0">
                <a:solidFill>
                  <a:schemeClr val="accent1">
                    <a:lumMod val="75000"/>
                  </a:schemeClr>
                </a:solidFill>
              </a:rPr>
              <a:t>A22 Iraq+ ISA-206 </a:t>
            </a:r>
            <a:r>
              <a:rPr lang="en-GB" b="1" dirty="0" smtClean="0"/>
              <a:t>+  poly I:C adjuvant</a:t>
            </a:r>
            <a:endParaRPr lang="en-GB" b="1" dirty="0"/>
          </a:p>
        </p:txBody>
      </p:sp>
      <p:sp>
        <p:nvSpPr>
          <p:cNvPr id="88" name="TextBox 87"/>
          <p:cNvSpPr txBox="1"/>
          <p:nvPr/>
        </p:nvSpPr>
        <p:spPr>
          <a:xfrm>
            <a:off x="3794178" y="4308497"/>
            <a:ext cx="3422027" cy="369332"/>
          </a:xfrm>
          <a:prstGeom prst="rect">
            <a:avLst/>
          </a:prstGeom>
          <a:noFill/>
        </p:spPr>
        <p:txBody>
          <a:bodyPr wrap="none" rtlCol="0">
            <a:spAutoFit/>
          </a:bodyPr>
          <a:lstStyle/>
          <a:p>
            <a:r>
              <a:rPr lang="en-GB" dirty="0" smtClean="0">
                <a:solidFill>
                  <a:schemeClr val="accent1">
                    <a:lumMod val="75000"/>
                  </a:schemeClr>
                </a:solidFill>
              </a:rPr>
              <a:t>A22 Iraq+ ISA-206 </a:t>
            </a:r>
            <a:r>
              <a:rPr lang="en-GB" b="1" dirty="0" smtClean="0"/>
              <a:t>+ R848 adjuvant</a:t>
            </a:r>
            <a:endParaRPr lang="en-GB" b="1" dirty="0"/>
          </a:p>
        </p:txBody>
      </p:sp>
      <p:sp>
        <p:nvSpPr>
          <p:cNvPr id="89" name="TextBox 88"/>
          <p:cNvSpPr txBox="1"/>
          <p:nvPr/>
        </p:nvSpPr>
        <p:spPr>
          <a:xfrm>
            <a:off x="3948402" y="5098750"/>
            <a:ext cx="3532634" cy="369332"/>
          </a:xfrm>
          <a:prstGeom prst="rect">
            <a:avLst/>
          </a:prstGeom>
          <a:noFill/>
        </p:spPr>
        <p:txBody>
          <a:bodyPr wrap="none" rtlCol="0">
            <a:spAutoFit/>
          </a:bodyPr>
          <a:lstStyle/>
          <a:p>
            <a:r>
              <a:rPr lang="en-GB" dirty="0" smtClean="0">
                <a:solidFill>
                  <a:schemeClr val="accent1">
                    <a:lumMod val="75000"/>
                  </a:schemeClr>
                </a:solidFill>
              </a:rPr>
              <a:t>A22 Iraq+ ISA-206 </a:t>
            </a:r>
            <a:r>
              <a:rPr lang="en-GB" b="1" dirty="0" smtClean="0"/>
              <a:t>+ MPLA adjuvant</a:t>
            </a:r>
            <a:endParaRPr lang="en-GB" b="1" dirty="0"/>
          </a:p>
        </p:txBody>
      </p:sp>
      <p:grpSp>
        <p:nvGrpSpPr>
          <p:cNvPr id="90" name="Group 89"/>
          <p:cNvGrpSpPr/>
          <p:nvPr/>
        </p:nvGrpSpPr>
        <p:grpSpPr>
          <a:xfrm>
            <a:off x="467544" y="5766298"/>
            <a:ext cx="3144758" cy="543022"/>
            <a:chOff x="563146" y="620688"/>
            <a:chExt cx="3648814" cy="792088"/>
          </a:xfrm>
        </p:grpSpPr>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4394"/>
              <a:ext cx="696486" cy="788382"/>
            </a:xfrm>
            <a:prstGeom prst="rect">
              <a:avLst/>
            </a:prstGeom>
          </p:spPr>
        </p:pic>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474" y="620688"/>
              <a:ext cx="696486" cy="788382"/>
            </a:xfrm>
            <a:prstGeom prst="rect">
              <a:avLst/>
            </a:prstGeom>
          </p:spPr>
        </p:pic>
        <p:pic>
          <p:nvPicPr>
            <p:cNvPr id="93" name="Picture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46" y="620688"/>
              <a:ext cx="696486" cy="788382"/>
            </a:xfrm>
            <a:prstGeom prst="rect">
              <a:avLst/>
            </a:prstGeom>
          </p:spPr>
        </p:pic>
        <p:pic>
          <p:nvPicPr>
            <p:cNvPr id="94" name="Pictur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820" y="620688"/>
              <a:ext cx="696486" cy="788382"/>
            </a:xfrm>
            <a:prstGeom prst="rect">
              <a:avLst/>
            </a:prstGeom>
          </p:spPr>
        </p:pic>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5314" y="620688"/>
              <a:ext cx="696486" cy="788382"/>
            </a:xfrm>
            <a:prstGeom prst="rect">
              <a:avLst/>
            </a:prstGeom>
          </p:spPr>
        </p:pic>
      </p:grpSp>
      <p:sp>
        <p:nvSpPr>
          <p:cNvPr id="96" name="TextBox 95"/>
          <p:cNvSpPr txBox="1"/>
          <p:nvPr/>
        </p:nvSpPr>
        <p:spPr>
          <a:xfrm>
            <a:off x="3923928" y="5795972"/>
            <a:ext cx="4181850" cy="369332"/>
          </a:xfrm>
          <a:prstGeom prst="rect">
            <a:avLst/>
          </a:prstGeom>
          <a:noFill/>
        </p:spPr>
        <p:txBody>
          <a:bodyPr wrap="none" rtlCol="0">
            <a:spAutoFit/>
          </a:bodyPr>
          <a:lstStyle/>
          <a:p>
            <a:r>
              <a:rPr lang="en-GB" dirty="0" smtClean="0">
                <a:solidFill>
                  <a:schemeClr val="accent1">
                    <a:lumMod val="75000"/>
                  </a:schemeClr>
                </a:solidFill>
              </a:rPr>
              <a:t>A22 Iraq+ ISA-206 </a:t>
            </a:r>
            <a:r>
              <a:rPr lang="en-GB" b="1" dirty="0" smtClean="0"/>
              <a:t>+ R848+ MPLA adjuvant</a:t>
            </a:r>
            <a:endParaRPr lang="en-GB" b="1" dirty="0"/>
          </a:p>
        </p:txBody>
      </p:sp>
      <p:sp>
        <p:nvSpPr>
          <p:cNvPr id="97" name="TextBox 96"/>
          <p:cNvSpPr txBox="1"/>
          <p:nvPr/>
        </p:nvSpPr>
        <p:spPr>
          <a:xfrm>
            <a:off x="1928490" y="370416"/>
            <a:ext cx="3786229" cy="584775"/>
          </a:xfrm>
          <a:prstGeom prst="rect">
            <a:avLst/>
          </a:prstGeom>
          <a:noFill/>
        </p:spPr>
        <p:txBody>
          <a:bodyPr wrap="none" rtlCol="0">
            <a:spAutoFit/>
          </a:bodyPr>
          <a:lstStyle/>
          <a:p>
            <a:r>
              <a:rPr lang="en-GB" sz="3200" b="1" dirty="0" smtClean="0"/>
              <a:t>Adjuvant Trial Design</a:t>
            </a:r>
            <a:endParaRPr lang="en-GB" sz="3200" b="1" dirty="0"/>
          </a:p>
        </p:txBody>
      </p:sp>
      <p:sp>
        <p:nvSpPr>
          <p:cNvPr id="98" name="TextBox 97"/>
          <p:cNvSpPr txBox="1"/>
          <p:nvPr/>
        </p:nvSpPr>
        <p:spPr>
          <a:xfrm>
            <a:off x="147613" y="1175486"/>
            <a:ext cx="359394" cy="369332"/>
          </a:xfrm>
          <a:prstGeom prst="rect">
            <a:avLst/>
          </a:prstGeom>
          <a:noFill/>
        </p:spPr>
        <p:txBody>
          <a:bodyPr wrap="none" rtlCol="0">
            <a:spAutoFit/>
          </a:bodyPr>
          <a:lstStyle/>
          <a:p>
            <a:r>
              <a:rPr lang="en-GB" dirty="0" smtClean="0"/>
              <a:t>1.</a:t>
            </a:r>
            <a:endParaRPr lang="en-GB" dirty="0"/>
          </a:p>
        </p:txBody>
      </p:sp>
      <p:sp>
        <p:nvSpPr>
          <p:cNvPr id="99" name="TextBox 98"/>
          <p:cNvSpPr txBox="1"/>
          <p:nvPr/>
        </p:nvSpPr>
        <p:spPr>
          <a:xfrm>
            <a:off x="128770" y="2045369"/>
            <a:ext cx="359394" cy="369332"/>
          </a:xfrm>
          <a:prstGeom prst="rect">
            <a:avLst/>
          </a:prstGeom>
          <a:noFill/>
        </p:spPr>
        <p:txBody>
          <a:bodyPr wrap="none" rtlCol="0">
            <a:spAutoFit/>
          </a:bodyPr>
          <a:lstStyle/>
          <a:p>
            <a:r>
              <a:rPr lang="en-GB" dirty="0" smtClean="0"/>
              <a:t>2.</a:t>
            </a:r>
            <a:endParaRPr lang="en-GB" dirty="0"/>
          </a:p>
        </p:txBody>
      </p:sp>
      <p:sp>
        <p:nvSpPr>
          <p:cNvPr id="100" name="TextBox 99"/>
          <p:cNvSpPr txBox="1"/>
          <p:nvPr/>
        </p:nvSpPr>
        <p:spPr>
          <a:xfrm>
            <a:off x="147613" y="2848566"/>
            <a:ext cx="359394" cy="369332"/>
          </a:xfrm>
          <a:prstGeom prst="rect">
            <a:avLst/>
          </a:prstGeom>
          <a:noFill/>
        </p:spPr>
        <p:txBody>
          <a:bodyPr wrap="none" rtlCol="0">
            <a:spAutoFit/>
          </a:bodyPr>
          <a:lstStyle/>
          <a:p>
            <a:r>
              <a:rPr lang="en-GB" dirty="0" smtClean="0"/>
              <a:t>3.</a:t>
            </a:r>
            <a:endParaRPr lang="en-GB" dirty="0"/>
          </a:p>
        </p:txBody>
      </p:sp>
      <p:sp>
        <p:nvSpPr>
          <p:cNvPr id="101" name="TextBox 100"/>
          <p:cNvSpPr txBox="1"/>
          <p:nvPr/>
        </p:nvSpPr>
        <p:spPr>
          <a:xfrm>
            <a:off x="145190" y="3512799"/>
            <a:ext cx="359394" cy="369332"/>
          </a:xfrm>
          <a:prstGeom prst="rect">
            <a:avLst/>
          </a:prstGeom>
          <a:noFill/>
        </p:spPr>
        <p:txBody>
          <a:bodyPr wrap="none" rtlCol="0">
            <a:spAutoFit/>
          </a:bodyPr>
          <a:lstStyle/>
          <a:p>
            <a:r>
              <a:rPr lang="en-GB" dirty="0" smtClean="0"/>
              <a:t>4.</a:t>
            </a:r>
            <a:endParaRPr lang="en-GB" dirty="0"/>
          </a:p>
        </p:txBody>
      </p:sp>
      <p:sp>
        <p:nvSpPr>
          <p:cNvPr id="102" name="TextBox 101"/>
          <p:cNvSpPr txBox="1"/>
          <p:nvPr/>
        </p:nvSpPr>
        <p:spPr>
          <a:xfrm>
            <a:off x="145190" y="4226875"/>
            <a:ext cx="359394" cy="369332"/>
          </a:xfrm>
          <a:prstGeom prst="rect">
            <a:avLst/>
          </a:prstGeom>
          <a:noFill/>
        </p:spPr>
        <p:txBody>
          <a:bodyPr wrap="none" rtlCol="0">
            <a:spAutoFit/>
          </a:bodyPr>
          <a:lstStyle/>
          <a:p>
            <a:r>
              <a:rPr lang="en-GB" dirty="0" smtClean="0"/>
              <a:t>5.</a:t>
            </a:r>
            <a:endParaRPr lang="en-GB" dirty="0"/>
          </a:p>
        </p:txBody>
      </p:sp>
      <p:sp>
        <p:nvSpPr>
          <p:cNvPr id="103" name="TextBox 102"/>
          <p:cNvSpPr txBox="1"/>
          <p:nvPr/>
        </p:nvSpPr>
        <p:spPr>
          <a:xfrm>
            <a:off x="156764" y="4992420"/>
            <a:ext cx="152417" cy="369332"/>
          </a:xfrm>
          <a:prstGeom prst="rect">
            <a:avLst/>
          </a:prstGeom>
          <a:noFill/>
        </p:spPr>
        <p:txBody>
          <a:bodyPr wrap="none" rtlCol="0">
            <a:spAutoFit/>
          </a:bodyPr>
          <a:lstStyle/>
          <a:p>
            <a:r>
              <a:rPr lang="en-GB" dirty="0" smtClean="0"/>
              <a:t>6.</a:t>
            </a:r>
            <a:endParaRPr lang="en-GB" dirty="0"/>
          </a:p>
        </p:txBody>
      </p:sp>
      <p:sp>
        <p:nvSpPr>
          <p:cNvPr id="104" name="TextBox 103"/>
          <p:cNvSpPr txBox="1"/>
          <p:nvPr/>
        </p:nvSpPr>
        <p:spPr>
          <a:xfrm>
            <a:off x="156764" y="5767978"/>
            <a:ext cx="359394" cy="369332"/>
          </a:xfrm>
          <a:prstGeom prst="rect">
            <a:avLst/>
          </a:prstGeom>
          <a:noFill/>
        </p:spPr>
        <p:txBody>
          <a:bodyPr wrap="none" rtlCol="0">
            <a:spAutoFit/>
          </a:bodyPr>
          <a:lstStyle/>
          <a:p>
            <a:r>
              <a:rPr lang="en-GB" dirty="0" smtClean="0"/>
              <a:t>7.</a:t>
            </a:r>
            <a:endParaRPr lang="en-GB" dirty="0"/>
          </a:p>
        </p:txBody>
      </p:sp>
    </p:spTree>
    <p:extLst>
      <p:ext uri="{BB962C8B-B14F-4D97-AF65-F5344CB8AC3E}">
        <p14:creationId xmlns:p14="http://schemas.microsoft.com/office/powerpoint/2010/main" val="4215547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Autofit/>
          </a:bodyPr>
          <a:lstStyle/>
          <a:p>
            <a:r>
              <a:rPr lang="en-GB" sz="2400" dirty="0" smtClean="0"/>
              <a:t>	</a:t>
            </a:r>
            <a:endParaRPr lang="en-GB" sz="2400" dirty="0"/>
          </a:p>
        </p:txBody>
      </p:sp>
      <p:sp>
        <p:nvSpPr>
          <p:cNvPr id="4" name="Title 1"/>
          <p:cNvSpPr txBox="1">
            <a:spLocks/>
          </p:cNvSpPr>
          <p:nvPr/>
        </p:nvSpPr>
        <p:spPr>
          <a:xfrm>
            <a:off x="457200" y="18864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rgbClr val="333333"/>
                </a:solidFill>
                <a:latin typeface="Arial"/>
                <a:ea typeface="+mj-ea"/>
                <a:cs typeface="+mj-cs"/>
              </a:defRPr>
            </a:lvl1pPr>
          </a:lstStyle>
          <a:p>
            <a:r>
              <a:rPr lang="en-GB" sz="3200" b="1" smtClean="0"/>
              <a:t>Adjuvant Trial Timeline</a:t>
            </a:r>
            <a:endParaRPr lang="en-GB" sz="3200" b="1" dirty="0"/>
          </a:p>
        </p:txBody>
      </p:sp>
      <p:cxnSp>
        <p:nvCxnSpPr>
          <p:cNvPr id="5" name="Straight Connector 4"/>
          <p:cNvCxnSpPr/>
          <p:nvPr/>
        </p:nvCxnSpPr>
        <p:spPr>
          <a:xfrm>
            <a:off x="1475656" y="3429000"/>
            <a:ext cx="417646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19672" y="3429000"/>
            <a:ext cx="1296144" cy="152400"/>
            <a:chOff x="971600" y="3717032"/>
            <a:chExt cx="1296144" cy="152400"/>
          </a:xfrm>
        </p:grpSpPr>
        <p:cxnSp>
          <p:nvCxnSpPr>
            <p:cNvPr id="7" name="Straight Connector 6"/>
            <p:cNvCxnSpPr/>
            <p:nvPr/>
          </p:nvCxnSpPr>
          <p:spPr>
            <a:xfrm>
              <a:off x="97160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600" y="37170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24000" y="38694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2400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59632"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03648"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47664"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9168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4408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79712"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23728"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7744" y="3717032"/>
              <a:ext cx="0" cy="144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059832" y="3429000"/>
            <a:ext cx="1296144" cy="152400"/>
            <a:chOff x="971600" y="3717032"/>
            <a:chExt cx="1296144" cy="152400"/>
          </a:xfrm>
        </p:grpSpPr>
        <p:cxnSp>
          <p:nvCxnSpPr>
            <p:cNvPr id="20" name="Straight Connector 19"/>
            <p:cNvCxnSpPr/>
            <p:nvPr/>
          </p:nvCxnSpPr>
          <p:spPr>
            <a:xfrm>
              <a:off x="97160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71600" y="37170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24000" y="38694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2400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59632"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47664"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9168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4408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79712"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23728"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67744" y="3717032"/>
              <a:ext cx="0" cy="144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499992" y="3429000"/>
            <a:ext cx="1152128" cy="152400"/>
            <a:chOff x="971600" y="3717032"/>
            <a:chExt cx="1152128" cy="152400"/>
          </a:xfrm>
        </p:grpSpPr>
        <p:cxnSp>
          <p:nvCxnSpPr>
            <p:cNvPr id="33" name="Straight Connector 32"/>
            <p:cNvCxnSpPr/>
            <p:nvPr/>
          </p:nvCxnSpPr>
          <p:spPr>
            <a:xfrm>
              <a:off x="97160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71600" y="37170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24000" y="38694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2400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59632"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03648"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547664"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9168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44080"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979712" y="371703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23728" y="3717032"/>
              <a:ext cx="0" cy="1440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1763688" y="3575439"/>
            <a:ext cx="301686" cy="369332"/>
          </a:xfrm>
          <a:prstGeom prst="rect">
            <a:avLst/>
          </a:prstGeom>
          <a:noFill/>
        </p:spPr>
        <p:txBody>
          <a:bodyPr wrap="none" rtlCol="0">
            <a:spAutoFit/>
          </a:bodyPr>
          <a:lstStyle/>
          <a:p>
            <a:r>
              <a:rPr lang="en-GB" dirty="0" smtClean="0"/>
              <a:t>0</a:t>
            </a:r>
            <a:endParaRPr lang="en-GB" dirty="0"/>
          </a:p>
        </p:txBody>
      </p:sp>
      <p:cxnSp>
        <p:nvCxnSpPr>
          <p:cNvPr id="59" name="Straight Arrow Connector 58"/>
          <p:cNvCxnSpPr/>
          <p:nvPr/>
        </p:nvCxnSpPr>
        <p:spPr>
          <a:xfrm>
            <a:off x="1907704" y="2974886"/>
            <a:ext cx="0" cy="3948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flipH="1">
            <a:off x="891381" y="1497558"/>
            <a:ext cx="2462269" cy="1477328"/>
          </a:xfrm>
          <a:prstGeom prst="rect">
            <a:avLst/>
          </a:prstGeom>
          <a:noFill/>
        </p:spPr>
        <p:txBody>
          <a:bodyPr wrap="square" rtlCol="0">
            <a:spAutoFit/>
          </a:bodyPr>
          <a:lstStyle/>
          <a:p>
            <a:pPr algn="ctr"/>
            <a:r>
              <a:rPr lang="en-GB" dirty="0" smtClean="0"/>
              <a:t>A22 Iraq Vaccination + new generation adjuvant</a:t>
            </a:r>
          </a:p>
          <a:p>
            <a:pPr algn="ctr"/>
            <a:r>
              <a:rPr lang="en-GB" dirty="0" smtClean="0"/>
              <a:t>(</a:t>
            </a:r>
            <a:r>
              <a:rPr lang="en-GB" b="1" dirty="0" smtClean="0">
                <a:solidFill>
                  <a:srgbClr val="FF0000"/>
                </a:solidFill>
              </a:rPr>
              <a:t>sub-optimal dose- 2 micro gram</a:t>
            </a:r>
            <a:r>
              <a:rPr lang="en-GB" dirty="0" smtClean="0"/>
              <a:t>)</a:t>
            </a:r>
            <a:endParaRPr lang="en-GB" dirty="0"/>
          </a:p>
        </p:txBody>
      </p:sp>
      <p:sp>
        <p:nvSpPr>
          <p:cNvPr id="61" name="TextBox 60"/>
          <p:cNvSpPr txBox="1"/>
          <p:nvPr/>
        </p:nvSpPr>
        <p:spPr>
          <a:xfrm>
            <a:off x="2275954" y="3603833"/>
            <a:ext cx="301686" cy="369332"/>
          </a:xfrm>
          <a:prstGeom prst="rect">
            <a:avLst/>
          </a:prstGeom>
          <a:noFill/>
        </p:spPr>
        <p:txBody>
          <a:bodyPr wrap="none" rtlCol="0">
            <a:spAutoFit/>
          </a:bodyPr>
          <a:lstStyle/>
          <a:p>
            <a:r>
              <a:rPr lang="en-GB" dirty="0" smtClean="0"/>
              <a:t>7</a:t>
            </a:r>
            <a:endParaRPr lang="en-GB" dirty="0"/>
          </a:p>
        </p:txBody>
      </p:sp>
      <p:sp>
        <p:nvSpPr>
          <p:cNvPr id="62" name="TextBox 61"/>
          <p:cNvSpPr txBox="1"/>
          <p:nvPr/>
        </p:nvSpPr>
        <p:spPr>
          <a:xfrm>
            <a:off x="2798853" y="3586072"/>
            <a:ext cx="418704" cy="369332"/>
          </a:xfrm>
          <a:prstGeom prst="rect">
            <a:avLst/>
          </a:prstGeom>
          <a:noFill/>
        </p:spPr>
        <p:txBody>
          <a:bodyPr wrap="none" rtlCol="0">
            <a:spAutoFit/>
          </a:bodyPr>
          <a:lstStyle/>
          <a:p>
            <a:r>
              <a:rPr lang="en-GB" dirty="0" smtClean="0"/>
              <a:t>14</a:t>
            </a:r>
            <a:endParaRPr lang="en-GB" dirty="0"/>
          </a:p>
        </p:txBody>
      </p:sp>
      <p:sp>
        <p:nvSpPr>
          <p:cNvPr id="63" name="TextBox 62"/>
          <p:cNvSpPr txBox="1"/>
          <p:nvPr/>
        </p:nvSpPr>
        <p:spPr>
          <a:xfrm>
            <a:off x="3353651" y="3587413"/>
            <a:ext cx="490712" cy="369332"/>
          </a:xfrm>
          <a:prstGeom prst="rect">
            <a:avLst/>
          </a:prstGeom>
          <a:noFill/>
        </p:spPr>
        <p:txBody>
          <a:bodyPr wrap="square" rtlCol="0">
            <a:spAutoFit/>
          </a:bodyPr>
          <a:lstStyle/>
          <a:p>
            <a:r>
              <a:rPr lang="en-GB" dirty="0" smtClean="0"/>
              <a:t>21</a:t>
            </a:r>
            <a:endParaRPr lang="en-GB" dirty="0"/>
          </a:p>
        </p:txBody>
      </p:sp>
      <p:sp>
        <p:nvSpPr>
          <p:cNvPr id="64" name="TextBox 63"/>
          <p:cNvSpPr txBox="1"/>
          <p:nvPr/>
        </p:nvSpPr>
        <p:spPr>
          <a:xfrm>
            <a:off x="3916659" y="3598046"/>
            <a:ext cx="490712" cy="369332"/>
          </a:xfrm>
          <a:prstGeom prst="rect">
            <a:avLst/>
          </a:prstGeom>
          <a:noFill/>
        </p:spPr>
        <p:txBody>
          <a:bodyPr wrap="square" rtlCol="0">
            <a:spAutoFit/>
          </a:bodyPr>
          <a:lstStyle/>
          <a:p>
            <a:r>
              <a:rPr lang="en-GB" dirty="0" smtClean="0"/>
              <a:t>28</a:t>
            </a:r>
            <a:endParaRPr lang="en-GB" dirty="0"/>
          </a:p>
        </p:txBody>
      </p:sp>
      <p:cxnSp>
        <p:nvCxnSpPr>
          <p:cNvPr id="65" name="Straight Arrow Connector 64"/>
          <p:cNvCxnSpPr/>
          <p:nvPr/>
        </p:nvCxnSpPr>
        <p:spPr>
          <a:xfrm>
            <a:off x="4572000" y="2492896"/>
            <a:ext cx="0" cy="7920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flipH="1">
            <a:off x="3851920" y="1556792"/>
            <a:ext cx="1447215" cy="923330"/>
          </a:xfrm>
          <a:prstGeom prst="rect">
            <a:avLst/>
          </a:prstGeom>
          <a:noFill/>
        </p:spPr>
        <p:txBody>
          <a:bodyPr wrap="square" rtlCol="0">
            <a:spAutoFit/>
          </a:bodyPr>
          <a:lstStyle/>
          <a:p>
            <a:pPr algn="ctr"/>
            <a:r>
              <a:rPr lang="en-GB" dirty="0" smtClean="0"/>
              <a:t>A22 Iraq FMDV Challenge</a:t>
            </a:r>
            <a:endParaRPr lang="en-GB" dirty="0"/>
          </a:p>
        </p:txBody>
      </p:sp>
      <p:cxnSp>
        <p:nvCxnSpPr>
          <p:cNvPr id="67" name="Straight Arrow Connector 66"/>
          <p:cNvCxnSpPr/>
          <p:nvPr/>
        </p:nvCxnSpPr>
        <p:spPr>
          <a:xfrm>
            <a:off x="5610194" y="2492896"/>
            <a:ext cx="0" cy="7920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flipH="1">
            <a:off x="5299529" y="2132856"/>
            <a:ext cx="1447215" cy="369332"/>
          </a:xfrm>
          <a:prstGeom prst="rect">
            <a:avLst/>
          </a:prstGeom>
          <a:noFill/>
        </p:spPr>
        <p:txBody>
          <a:bodyPr wrap="square" rtlCol="0">
            <a:spAutoFit/>
          </a:bodyPr>
          <a:lstStyle/>
          <a:p>
            <a:r>
              <a:rPr lang="en-GB" dirty="0" smtClean="0"/>
              <a:t>Cull</a:t>
            </a:r>
            <a:endParaRPr lang="en-GB" dirty="0"/>
          </a:p>
        </p:txBody>
      </p:sp>
      <p:sp>
        <p:nvSpPr>
          <p:cNvPr id="70" name="TextBox 69"/>
          <p:cNvSpPr txBox="1"/>
          <p:nvPr/>
        </p:nvSpPr>
        <p:spPr>
          <a:xfrm>
            <a:off x="5940152" y="3598540"/>
            <a:ext cx="540443" cy="369332"/>
          </a:xfrm>
          <a:prstGeom prst="rect">
            <a:avLst/>
          </a:prstGeom>
          <a:noFill/>
        </p:spPr>
        <p:txBody>
          <a:bodyPr wrap="square" rtlCol="0">
            <a:spAutoFit/>
          </a:bodyPr>
          <a:lstStyle/>
          <a:p>
            <a:endParaRPr lang="en-GB" dirty="0"/>
          </a:p>
        </p:txBody>
      </p:sp>
      <p:sp>
        <p:nvSpPr>
          <p:cNvPr id="71" name="TextBox 70"/>
          <p:cNvSpPr txBox="1"/>
          <p:nvPr/>
        </p:nvSpPr>
        <p:spPr>
          <a:xfrm>
            <a:off x="5436096" y="3614466"/>
            <a:ext cx="540443" cy="369332"/>
          </a:xfrm>
          <a:prstGeom prst="rect">
            <a:avLst/>
          </a:prstGeom>
          <a:noFill/>
        </p:spPr>
        <p:txBody>
          <a:bodyPr wrap="square" rtlCol="0">
            <a:spAutoFit/>
          </a:bodyPr>
          <a:lstStyle/>
          <a:p>
            <a:r>
              <a:rPr lang="en-GB" dirty="0" smtClean="0"/>
              <a:t>14</a:t>
            </a:r>
            <a:endParaRPr lang="en-GB" dirty="0"/>
          </a:p>
        </p:txBody>
      </p:sp>
      <p:sp>
        <p:nvSpPr>
          <p:cNvPr id="72" name="TextBox 71"/>
          <p:cNvSpPr txBox="1"/>
          <p:nvPr/>
        </p:nvSpPr>
        <p:spPr>
          <a:xfrm>
            <a:off x="4435070" y="3592579"/>
            <a:ext cx="540443" cy="369332"/>
          </a:xfrm>
          <a:prstGeom prst="rect">
            <a:avLst/>
          </a:prstGeom>
          <a:noFill/>
        </p:spPr>
        <p:txBody>
          <a:bodyPr wrap="square" rtlCol="0">
            <a:spAutoFit/>
          </a:bodyPr>
          <a:lstStyle/>
          <a:p>
            <a:r>
              <a:rPr lang="en-GB" dirty="0" smtClean="0"/>
              <a:t>0</a:t>
            </a:r>
            <a:endParaRPr lang="en-GB" dirty="0"/>
          </a:p>
        </p:txBody>
      </p:sp>
      <p:sp>
        <p:nvSpPr>
          <p:cNvPr id="73" name="TextBox 72"/>
          <p:cNvSpPr txBox="1"/>
          <p:nvPr/>
        </p:nvSpPr>
        <p:spPr>
          <a:xfrm>
            <a:off x="941685" y="5013176"/>
            <a:ext cx="4634154" cy="1200329"/>
          </a:xfrm>
          <a:prstGeom prst="rect">
            <a:avLst/>
          </a:prstGeom>
          <a:noFill/>
        </p:spPr>
        <p:txBody>
          <a:bodyPr wrap="none" rtlCol="0">
            <a:spAutoFit/>
          </a:bodyPr>
          <a:lstStyle/>
          <a:p>
            <a:pPr marL="285750" indent="-285750">
              <a:buFont typeface="Arial" panose="020B0604020202020204" pitchFamily="34" charset="0"/>
              <a:buChar char="•"/>
            </a:pPr>
            <a:r>
              <a:rPr lang="en-GB" dirty="0" smtClean="0"/>
              <a:t>Saliva </a:t>
            </a:r>
            <a:r>
              <a:rPr lang="en-GB" dirty="0"/>
              <a:t>and </a:t>
            </a:r>
            <a:r>
              <a:rPr lang="en-GB" dirty="0" smtClean="0"/>
              <a:t>nostril swabs taken weekly</a:t>
            </a:r>
          </a:p>
          <a:p>
            <a:pPr marL="285750" indent="-285750">
              <a:buFont typeface="Arial" panose="020B0604020202020204" pitchFamily="34" charset="0"/>
              <a:buChar char="•"/>
            </a:pPr>
            <a:r>
              <a:rPr lang="en-GB" dirty="0" smtClean="0"/>
              <a:t>Blood: heparinised and clotted taken weekly</a:t>
            </a:r>
          </a:p>
          <a:p>
            <a:pPr marL="285750" indent="-285750">
              <a:buFont typeface="Arial" panose="020B0604020202020204" pitchFamily="34" charset="0"/>
              <a:buChar char="•"/>
            </a:pPr>
            <a:r>
              <a:rPr lang="en-GB" dirty="0" smtClean="0"/>
              <a:t>Rectal temperatures taken daily</a:t>
            </a:r>
          </a:p>
          <a:p>
            <a:pPr marL="285750" indent="-285750">
              <a:buFont typeface="Arial" panose="020B0604020202020204" pitchFamily="34" charset="0"/>
              <a:buChar char="•"/>
            </a:pPr>
            <a:r>
              <a:rPr lang="en-GB" dirty="0" smtClean="0"/>
              <a:t>Clinical symptoms scored daily</a:t>
            </a:r>
          </a:p>
        </p:txBody>
      </p:sp>
      <p:cxnSp>
        <p:nvCxnSpPr>
          <p:cNvPr id="74" name="Straight Connector 73"/>
          <p:cNvCxnSpPr/>
          <p:nvPr/>
        </p:nvCxnSpPr>
        <p:spPr>
          <a:xfrm>
            <a:off x="1619672" y="4149080"/>
            <a:ext cx="288032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652392" y="4149080"/>
            <a:ext cx="99972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123728" y="4149080"/>
            <a:ext cx="2202783" cy="369332"/>
          </a:xfrm>
          <a:prstGeom prst="rect">
            <a:avLst/>
          </a:prstGeom>
          <a:noFill/>
        </p:spPr>
        <p:txBody>
          <a:bodyPr wrap="none" rtlCol="0">
            <a:spAutoFit/>
          </a:bodyPr>
          <a:lstStyle/>
          <a:p>
            <a:r>
              <a:rPr lang="en-GB" dirty="0" smtClean="0"/>
              <a:t>Days post vaccination</a:t>
            </a:r>
            <a:endParaRPr lang="en-GB" dirty="0"/>
          </a:p>
        </p:txBody>
      </p:sp>
      <p:sp>
        <p:nvSpPr>
          <p:cNvPr id="77" name="TextBox 76"/>
          <p:cNvSpPr txBox="1"/>
          <p:nvPr/>
        </p:nvSpPr>
        <p:spPr>
          <a:xfrm>
            <a:off x="5364088" y="4149080"/>
            <a:ext cx="2034852" cy="369332"/>
          </a:xfrm>
          <a:prstGeom prst="rect">
            <a:avLst/>
          </a:prstGeom>
          <a:noFill/>
        </p:spPr>
        <p:txBody>
          <a:bodyPr wrap="none" rtlCol="0">
            <a:spAutoFit/>
          </a:bodyPr>
          <a:lstStyle/>
          <a:p>
            <a:r>
              <a:rPr lang="en-GB" dirty="0" smtClean="0"/>
              <a:t>Days post challenge</a:t>
            </a:r>
            <a:endParaRPr lang="en-GB" dirty="0"/>
          </a:p>
        </p:txBody>
      </p:sp>
      <p:sp>
        <p:nvSpPr>
          <p:cNvPr id="78" name="TextBox 77"/>
          <p:cNvSpPr txBox="1"/>
          <p:nvPr/>
        </p:nvSpPr>
        <p:spPr>
          <a:xfrm>
            <a:off x="4932040" y="3603833"/>
            <a:ext cx="540443" cy="369332"/>
          </a:xfrm>
          <a:prstGeom prst="rect">
            <a:avLst/>
          </a:prstGeom>
          <a:noFill/>
        </p:spPr>
        <p:txBody>
          <a:bodyPr wrap="square" rtlCol="0">
            <a:spAutoFit/>
          </a:bodyPr>
          <a:lstStyle/>
          <a:p>
            <a:r>
              <a:rPr lang="en-GB" dirty="0" smtClean="0"/>
              <a:t>7</a:t>
            </a:r>
            <a:endParaRPr lang="en-GB" dirty="0"/>
          </a:p>
        </p:txBody>
      </p:sp>
    </p:spTree>
    <p:extLst>
      <p:ext uri="{BB962C8B-B14F-4D97-AF65-F5344CB8AC3E}">
        <p14:creationId xmlns:p14="http://schemas.microsoft.com/office/powerpoint/2010/main" val="2564810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Percentage of clinical protection</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 r="10"/>
          <a:stretch>
            <a:fillRect/>
          </a:stretch>
        </p:blipFill>
        <p:spPr bwMode="auto">
          <a:xfrm>
            <a:off x="833438" y="1600200"/>
            <a:ext cx="74771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214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5805"/>
            <a:ext cx="8229600" cy="1143000"/>
          </a:xfrm>
        </p:spPr>
        <p:txBody>
          <a:bodyPr>
            <a:normAutofit fontScale="90000"/>
          </a:bodyPr>
          <a:lstStyle/>
          <a:p>
            <a:r>
              <a:rPr lang="en-GB" b="1" dirty="0"/>
              <a:t>Poly (I:C) and </a:t>
            </a:r>
            <a:r>
              <a:rPr lang="en-GB" b="1" dirty="0" err="1"/>
              <a:t>AbISCO</a:t>
            </a:r>
            <a:r>
              <a:rPr lang="en-GB" b="1" dirty="0"/>
              <a:t> had significantly increased neutralizing antibodies compared to the ISA-206 </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7082" y="1600200"/>
            <a:ext cx="556983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715" y="6453675"/>
            <a:ext cx="2223686" cy="369332"/>
          </a:xfrm>
          <a:prstGeom prst="rect">
            <a:avLst/>
          </a:prstGeom>
          <a:noFill/>
        </p:spPr>
        <p:txBody>
          <a:bodyPr wrap="none" rtlCol="0">
            <a:spAutoFit/>
          </a:bodyPr>
          <a:lstStyle/>
          <a:p>
            <a:r>
              <a:rPr lang="en-GB" dirty="0" smtClean="0"/>
              <a:t>(28 dpv time point) </a:t>
            </a:r>
            <a:endParaRPr lang="en-GB" dirty="0"/>
          </a:p>
        </p:txBody>
      </p:sp>
    </p:spTree>
    <p:extLst>
      <p:ext uri="{BB962C8B-B14F-4D97-AF65-F5344CB8AC3E}">
        <p14:creationId xmlns:p14="http://schemas.microsoft.com/office/powerpoint/2010/main" val="195942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Autofit/>
          </a:bodyPr>
          <a:lstStyle/>
          <a:p>
            <a:r>
              <a:rPr lang="en-GB" sz="2400" dirty="0" smtClean="0"/>
              <a:t>	</a:t>
            </a:r>
            <a:endParaRPr lang="en-GB" sz="2400" dirty="0"/>
          </a:p>
        </p:txBody>
      </p:sp>
      <p:sp>
        <p:nvSpPr>
          <p:cNvPr id="4" name="Title 1"/>
          <p:cNvSpPr txBox="1">
            <a:spLocks/>
          </p:cNvSpPr>
          <p:nvPr/>
        </p:nvSpPr>
        <p:spPr>
          <a:xfrm>
            <a:off x="211512" y="300886"/>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rgbClr val="333333"/>
                </a:solidFill>
                <a:latin typeface="Arial"/>
                <a:ea typeface="+mj-ea"/>
                <a:cs typeface="+mj-cs"/>
              </a:defRPr>
            </a:lvl1pPr>
          </a:lstStyle>
          <a:p>
            <a:r>
              <a:rPr lang="en-GB" sz="3200" b="1" dirty="0" smtClean="0"/>
              <a:t>Detection of virus replication by NSP test</a:t>
            </a:r>
            <a:endParaRPr lang="en-GB" sz="3200" b="1" dirty="0"/>
          </a:p>
        </p:txBody>
      </p:sp>
      <p:sp>
        <p:nvSpPr>
          <p:cNvPr id="5" name="Content Placeholder 2"/>
          <p:cNvSpPr txBox="1">
            <a:spLocks/>
          </p:cNvSpPr>
          <p:nvPr/>
        </p:nvSpPr>
        <p:spPr>
          <a:xfrm>
            <a:off x="467544" y="1628800"/>
            <a:ext cx="8229600" cy="4525963"/>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500" kern="1200">
                <a:solidFill>
                  <a:srgbClr val="333333"/>
                </a:solidFill>
                <a:latin typeface="Arial"/>
                <a:ea typeface="+mn-ea"/>
                <a:cs typeface="+mn-cs"/>
              </a:defRPr>
            </a:lvl1pPr>
            <a:lvl2pPr marL="742950" indent="-285750" algn="l" defTabSz="457200" rtl="0" eaLnBrk="1" latinLnBrk="0" hangingPunct="1">
              <a:spcBef>
                <a:spcPct val="20000"/>
              </a:spcBef>
              <a:buFont typeface="Arial"/>
              <a:buChar char="–"/>
              <a:defRPr sz="2200" kern="1200">
                <a:solidFill>
                  <a:srgbClr val="333333"/>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rgbClr val="333333"/>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rgbClr val="333333"/>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rgbClr val="33333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smtClean="0"/>
              <a:t>Non Structural Protein antibody ELISA</a:t>
            </a:r>
          </a:p>
          <a:p>
            <a:endParaRPr lang="en-GB"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424" y="2153412"/>
            <a:ext cx="6231636" cy="4422040"/>
          </a:xfrm>
          <a:prstGeom prst="rect">
            <a:avLst/>
          </a:prstGeom>
        </p:spPr>
      </p:pic>
    </p:spTree>
    <p:extLst>
      <p:ext uri="{BB962C8B-B14F-4D97-AF65-F5344CB8AC3E}">
        <p14:creationId xmlns:p14="http://schemas.microsoft.com/office/powerpoint/2010/main" val="256481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titut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ience presentation - off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rporate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Institute Presentation Template</Template>
  <TotalTime>5569</TotalTime>
  <Words>560</Words>
  <Application>Microsoft Office PowerPoint</Application>
  <PresentationFormat>Presentazione su schermo (4:3)</PresentationFormat>
  <Paragraphs>106</Paragraphs>
  <Slides>14</Slides>
  <Notes>1</Notes>
  <HiddenSlides>0</HiddenSlides>
  <MMClips>0</MMClips>
  <ScaleCrop>false</ScaleCrop>
  <HeadingPairs>
    <vt:vector size="4" baseType="variant">
      <vt:variant>
        <vt:lpstr>Tema</vt:lpstr>
      </vt:variant>
      <vt:variant>
        <vt:i4>3</vt:i4>
      </vt:variant>
      <vt:variant>
        <vt:lpstr>Titoli diapositive</vt:lpstr>
      </vt:variant>
      <vt:variant>
        <vt:i4>14</vt:i4>
      </vt:variant>
    </vt:vector>
  </HeadingPairs>
  <TitlesOfParts>
    <vt:vector size="17" baseType="lpstr">
      <vt:lpstr>Institute Presentation Template</vt:lpstr>
      <vt:lpstr>Science presentation - off white</vt:lpstr>
      <vt:lpstr>Corporate presentation</vt:lpstr>
      <vt:lpstr>      Enhanced potency and                         immunogenicity for cattle                 vaccinated with FMD A22 vaccine adjuvanted  with oil and Poly I:C         </vt:lpstr>
      <vt:lpstr>Current FMD  Vaccines and   challenges for control</vt:lpstr>
      <vt:lpstr>Current FMD vaccines ( A May 97 and SAT2)</vt:lpstr>
      <vt:lpstr>Question we need to address</vt:lpstr>
      <vt:lpstr>Presentazione standard di PowerPoint</vt:lpstr>
      <vt:lpstr>Presentazione standard di PowerPoint</vt:lpstr>
      <vt:lpstr>Percentage of clinical protection</vt:lpstr>
      <vt:lpstr>Poly (I:C) and AbISCO had significantly increased neutralizing antibodies compared to the ISA-206 </vt:lpstr>
      <vt:lpstr>Presentazione standard di PowerPoint</vt:lpstr>
      <vt:lpstr>Excretion of virus in nasal swabs qPCR</vt:lpstr>
      <vt:lpstr>The inclusion of new generation adjuvants enhanced A22 specific proliferation</vt:lpstr>
      <vt:lpstr>IFN-gamma from CD4+ and CD8+ PBMC</vt:lpstr>
      <vt:lpstr>Summary</vt:lpstr>
      <vt:lpstr> 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Netherton</dc:creator>
  <cp:lastModifiedBy>Jerome</cp:lastModifiedBy>
  <cp:revision>228</cp:revision>
  <cp:lastPrinted>2015-04-13T15:01:28Z</cp:lastPrinted>
  <dcterms:created xsi:type="dcterms:W3CDTF">2013-10-07T07:52:51Z</dcterms:created>
  <dcterms:modified xsi:type="dcterms:W3CDTF">2016-10-27T07:34:32Z</dcterms:modified>
</cp:coreProperties>
</file>