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38" r:id="rId2"/>
  </p:sldMasterIdLst>
  <p:notesMasterIdLst>
    <p:notesMasterId r:id="rId7"/>
  </p:notesMasterIdLst>
  <p:sldIdLst>
    <p:sldId id="257" r:id="rId3"/>
    <p:sldId id="260" r:id="rId4"/>
    <p:sldId id="258" r:id="rId5"/>
    <p:sldId id="261" r:id="rId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3" autoAdjust="0"/>
    <p:restoredTop sz="94660"/>
  </p:normalViewPr>
  <p:slideViewPr>
    <p:cSldViewPr snapToGrid="0">
      <p:cViewPr>
        <p:scale>
          <a:sx n="80" d="100"/>
          <a:sy n="80" d="100"/>
        </p:scale>
        <p:origin x="-222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2DC3A-18CA-420B-8A6C-209CAA9A3B3E}" type="datetimeFigureOut">
              <a:rPr lang="fr-FR" smtClean="0"/>
              <a:t>24/10/2016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BD669-3C7B-409C-9612-3C24301A8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99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BD669-3C7B-409C-9612-3C24301A81C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34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BD669-3C7B-409C-9612-3C24301A81C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55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BD669-3C7B-409C-9612-3C24301A81C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72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BD669-3C7B-409C-9612-3C24301A81C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21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65225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44805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3"/>
            <a:ext cx="775790" cy="242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33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63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39224" y="1104900"/>
            <a:ext cx="2543175" cy="50212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76350"/>
            <a:ext cx="7867650" cy="48498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11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Session of the EuFMD - </a:t>
            </a:r>
            <a:r>
              <a:rPr lang="en-US" dirty="0" err="1" smtClean="0"/>
              <a:t>Cascais</a:t>
            </a:r>
            <a:r>
              <a:rPr lang="en-US" dirty="0" smtClean="0"/>
              <a:t> –Portugal 26-28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08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866" y="1515968"/>
            <a:ext cx="10515600" cy="2852737"/>
          </a:xfrm>
        </p:spPr>
        <p:txBody>
          <a:bodyPr anchor="b"/>
          <a:lstStyle>
            <a:lvl1pPr algn="ctr">
              <a:defRPr sz="6000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 - Author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2570" y="6230912"/>
            <a:ext cx="12169430" cy="627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01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Session of the EuFMD - </a:t>
            </a:r>
            <a:r>
              <a:rPr lang="en-US" dirty="0" err="1" smtClean="0"/>
              <a:t>Cascais</a:t>
            </a:r>
            <a:r>
              <a:rPr lang="en-US" dirty="0" smtClean="0"/>
              <a:t> –Portugal 26-28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60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0329-7CDF-47F9-BE58-D325D98B0FA4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C33B-37CB-41A6-81AE-FCF849B70C9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9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924399"/>
            <a:ext cx="10972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8756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02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85" y="948178"/>
            <a:ext cx="10787276" cy="5706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7152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051" y="166766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60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94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1054976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20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45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33450"/>
            <a:ext cx="4011084" cy="501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350" y="1304925"/>
            <a:ext cx="6496050" cy="4821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37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1438275"/>
            <a:ext cx="7199842" cy="3289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5051" y="89305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051" y="2222737"/>
            <a:ext cx="10972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92D63-9156-46CE-85B0-4CC0C447771F}" type="datetimeFigureOut">
              <a:rPr lang="en-GB" smtClean="0"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06A8-E80A-4C63-8A51-B1F9579168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3127" y="1316659"/>
            <a:ext cx="12275127" cy="4727881"/>
          </a:xfrm>
          <a:prstGeom prst="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6181" y="4601631"/>
            <a:ext cx="7756633" cy="8331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</a:tabLst>
              <a:defRPr sz="8200">
                <a:solidFill>
                  <a:srgbClr val="000000"/>
                </a:solidFill>
                <a:latin typeface="Calibri" pitchFamily="32" charset="0"/>
              </a:defRPr>
            </a:lvl1pPr>
            <a:lvl2pPr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</a:tabLst>
              <a:defRPr sz="8200">
                <a:solidFill>
                  <a:srgbClr val="000000"/>
                </a:solidFill>
                <a:latin typeface="Calibri" pitchFamily="32" charset="0"/>
              </a:defRPr>
            </a:lvl2pPr>
            <a:lvl3pPr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</a:tabLst>
              <a:defRPr sz="8200">
                <a:solidFill>
                  <a:srgbClr val="000000"/>
                </a:solidFill>
                <a:latin typeface="Calibri" pitchFamily="32" charset="0"/>
              </a:defRPr>
            </a:lvl3pPr>
            <a:lvl4pPr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</a:tabLst>
              <a:defRPr sz="8200">
                <a:solidFill>
                  <a:srgbClr val="000000"/>
                </a:solidFill>
                <a:latin typeface="Calibri" pitchFamily="32" charset="0"/>
              </a:defRPr>
            </a:lvl4pPr>
            <a:lvl5pPr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</a:tabLst>
              <a:defRPr sz="8200">
                <a:solidFill>
                  <a:srgbClr val="000000"/>
                </a:solidFill>
                <a:latin typeface="Calibri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</a:tabLst>
              <a:defRPr sz="8200">
                <a:solidFill>
                  <a:srgbClr val="000000"/>
                </a:solidFill>
                <a:latin typeface="Calibri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</a:tabLst>
              <a:defRPr sz="8200">
                <a:solidFill>
                  <a:srgbClr val="000000"/>
                </a:solidFill>
                <a:latin typeface="Calibri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</a:tabLst>
              <a:defRPr sz="8200">
                <a:solidFill>
                  <a:srgbClr val="000000"/>
                </a:solidFill>
                <a:latin typeface="Calibri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</a:tabLst>
              <a:defRPr sz="8200">
                <a:solidFill>
                  <a:srgbClr val="000000"/>
                </a:solidFill>
                <a:latin typeface="Calibri" pitchFamily="32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2" charset="0"/>
              </a:rPr>
              <a:t>S.A. Lacour, </a:t>
            </a:r>
            <a:r>
              <a:rPr lang="fr-FR" alt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2" charset="0"/>
              </a:rPr>
              <a:t>A. De </a:t>
            </a:r>
            <a:r>
              <a:rPr lang="fr-FR" altLang="fr-F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2" charset="0"/>
              </a:rPr>
              <a:t>Vleeschauwer</a:t>
            </a:r>
            <a:r>
              <a:rPr lang="fr-FR" alt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2" charset="0"/>
              </a:rPr>
              <a:t>, </a:t>
            </a:r>
            <a:r>
              <a:rPr lang="fr-FR" alt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2" charset="0"/>
              </a:rPr>
              <a:t>L. </a:t>
            </a:r>
            <a:r>
              <a:rPr lang="fr-FR" altLang="fr-F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2" charset="0"/>
              </a:rPr>
              <a:t>Bakkali-Kassimi</a:t>
            </a:r>
            <a:r>
              <a:rPr lang="fr-FR" alt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2" charset="0"/>
              </a:rPr>
              <a:t>, </a:t>
            </a:r>
            <a:r>
              <a:rPr lang="fr-FR" alt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2" charset="0"/>
              </a:rPr>
              <a:t>S. </a:t>
            </a:r>
            <a:r>
              <a:rPr lang="fr-FR" alt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2" charset="0"/>
              </a:rPr>
              <a:t>Zientara, K</a:t>
            </a:r>
            <a:r>
              <a:rPr lang="fr-FR" alt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2" charset="0"/>
              </a:rPr>
              <a:t>. De </a:t>
            </a:r>
            <a:r>
              <a:rPr lang="fr-FR" altLang="fr-F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2" charset="0"/>
              </a:rPr>
              <a:t>Clercq</a:t>
            </a:r>
            <a:r>
              <a:rPr lang="fr-FR" alt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2" charset="0"/>
              </a:rPr>
              <a:t>, B. Klonjkowski </a:t>
            </a:r>
            <a:endParaRPr lang="fr-FR" altLang="fr-F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471" y="1640166"/>
            <a:ext cx="77454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immune responses to foot-and-mouth disease virus in guinea pigs after vaccination with canine adenovirus vector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923" y="1640166"/>
            <a:ext cx="3731692" cy="379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372102" y="5529235"/>
            <a:ext cx="3111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ERA-NET ANIHWA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415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30" y="1147966"/>
            <a:ext cx="5553140" cy="117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http://67.media.tumblr.com/487bbdd43ae5572fbd9d3e902765a103/tumblr_o3mmhbyoJq1qhv8p1o1_5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927" y="2434835"/>
            <a:ext cx="1276145" cy="85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e 20"/>
          <p:cNvGrpSpPr/>
          <p:nvPr/>
        </p:nvGrpSpPr>
        <p:grpSpPr>
          <a:xfrm>
            <a:off x="352425" y="4411323"/>
            <a:ext cx="5462246" cy="2261103"/>
            <a:chOff x="509469" y="3780635"/>
            <a:chExt cx="5462246" cy="226110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69" y="3780635"/>
              <a:ext cx="2167220" cy="2148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4" name="Flèche vers le bas 103"/>
            <p:cNvSpPr/>
            <p:nvPr/>
          </p:nvSpPr>
          <p:spPr bwMode="auto">
            <a:xfrm rot="16200000" flipH="1">
              <a:off x="2336286" y="4593745"/>
              <a:ext cx="619970" cy="522058"/>
            </a:xfrm>
            <a:prstGeom prst="downArrow">
              <a:avLst>
                <a:gd name="adj1" fmla="val 29656"/>
                <a:gd name="adj2" fmla="val 50000"/>
              </a:avLst>
            </a:prstGeom>
            <a:solidFill>
              <a:srgbClr val="66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8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</a:endParaRPr>
            </a:p>
          </p:txBody>
        </p:sp>
        <p:sp>
          <p:nvSpPr>
            <p:cNvPr id="110" name="Flèche vers le bas 109"/>
            <p:cNvSpPr/>
            <p:nvPr/>
          </p:nvSpPr>
          <p:spPr bwMode="auto">
            <a:xfrm rot="16200000" flipH="1">
              <a:off x="4131612" y="4593746"/>
              <a:ext cx="619970" cy="522058"/>
            </a:xfrm>
            <a:prstGeom prst="downArrow">
              <a:avLst>
                <a:gd name="adj1" fmla="val 29656"/>
                <a:gd name="adj2" fmla="val 50000"/>
              </a:avLst>
            </a:prstGeom>
            <a:solidFill>
              <a:srgbClr val="66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8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2" charset="0"/>
              </a:endParaRP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2773512" y="4553861"/>
              <a:ext cx="1477779" cy="1487877"/>
              <a:chOff x="2676689" y="4553861"/>
              <a:chExt cx="1477779" cy="1487877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172" y="4553861"/>
                <a:ext cx="1160813" cy="601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2" name="ZoneTexte 111"/>
              <p:cNvSpPr txBox="1"/>
              <p:nvPr/>
            </p:nvSpPr>
            <p:spPr>
              <a:xfrm>
                <a:off x="2676689" y="5456963"/>
                <a:ext cx="14777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altLang="fr-FR" sz="16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Transfection of DKE1 cells</a:t>
                </a:r>
              </a:p>
            </p:txBody>
          </p:sp>
        </p:grpSp>
        <p:grpSp>
          <p:nvGrpSpPr>
            <p:cNvPr id="19" name="Groupe 18"/>
            <p:cNvGrpSpPr/>
            <p:nvPr/>
          </p:nvGrpSpPr>
          <p:grpSpPr>
            <a:xfrm>
              <a:off x="4537306" y="4373123"/>
              <a:ext cx="1434409" cy="1545504"/>
              <a:chOff x="4537306" y="4373123"/>
              <a:chExt cx="1434409" cy="1545504"/>
            </a:xfrm>
          </p:grpSpPr>
          <p:pic>
            <p:nvPicPr>
              <p:cNvPr id="102" name="Picture 4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2035" y="4373123"/>
                <a:ext cx="724950" cy="913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13" name="ZoneTexte 112"/>
              <p:cNvSpPr txBox="1"/>
              <p:nvPr/>
            </p:nvSpPr>
            <p:spPr>
              <a:xfrm>
                <a:off x="4537306" y="5580073"/>
                <a:ext cx="143440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CAV-P1/3C</a:t>
                </a:r>
                <a:endParaRPr lang="fr-FR" sz="1600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</p:grpSp>
      </p:grpSp>
      <p:sp>
        <p:nvSpPr>
          <p:cNvPr id="119" name="ZoneTexte 118"/>
          <p:cNvSpPr txBox="1"/>
          <p:nvPr/>
        </p:nvSpPr>
        <p:spPr>
          <a:xfrm>
            <a:off x="2773011" y="-164629"/>
            <a:ext cx="4786167" cy="9233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fr-FR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CAV-P1-3C</a:t>
            </a:r>
          </a:p>
          <a:p>
            <a:pPr algn="ctr"/>
            <a:endParaRPr lang="fr-FR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20" name="Image 1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47" y="2437725"/>
            <a:ext cx="1074057" cy="1139245"/>
          </a:xfrm>
          <a:prstGeom prst="rect">
            <a:avLst/>
          </a:prstGeom>
        </p:spPr>
      </p:pic>
      <p:pic>
        <p:nvPicPr>
          <p:cNvPr id="12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23024" y="2637482"/>
            <a:ext cx="754769" cy="84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051"/>
          <p:cNvSpPr/>
          <p:nvPr/>
        </p:nvSpPr>
        <p:spPr>
          <a:xfrm>
            <a:off x="118750" y="896584"/>
            <a:ext cx="5760000" cy="3099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6072000" y="896584"/>
            <a:ext cx="5760000" cy="26782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118750" y="4256530"/>
            <a:ext cx="5760000" cy="25204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/>
          <p:cNvSpPr/>
          <p:nvPr/>
        </p:nvSpPr>
        <p:spPr>
          <a:xfrm>
            <a:off x="6072000" y="3811979"/>
            <a:ext cx="5760000" cy="29649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39" y="3979319"/>
            <a:ext cx="4590519" cy="269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Flèche vers le bas 2053"/>
          <p:cNvSpPr/>
          <p:nvPr/>
        </p:nvSpPr>
        <p:spPr>
          <a:xfrm>
            <a:off x="2585062" y="3811979"/>
            <a:ext cx="827376" cy="712520"/>
          </a:xfrm>
          <a:prstGeom prst="down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Flèche vers le bas 129"/>
          <p:cNvSpPr/>
          <p:nvPr/>
        </p:nvSpPr>
        <p:spPr>
          <a:xfrm flipV="1">
            <a:off x="8538312" y="3306932"/>
            <a:ext cx="827376" cy="712520"/>
          </a:xfrm>
          <a:prstGeom prst="down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Flèche vers le bas 130"/>
          <p:cNvSpPr/>
          <p:nvPr/>
        </p:nvSpPr>
        <p:spPr>
          <a:xfrm rot="16200000">
            <a:off x="5563312" y="5162411"/>
            <a:ext cx="827376" cy="712520"/>
          </a:xfrm>
          <a:prstGeom prst="down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ZoneTexte 131"/>
          <p:cNvSpPr txBox="1"/>
          <p:nvPr/>
        </p:nvSpPr>
        <p:spPr>
          <a:xfrm>
            <a:off x="661518" y="3394544"/>
            <a:ext cx="147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fr-FR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Human adenovirus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3424631" y="3417180"/>
            <a:ext cx="1693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altLang="fr-FR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Canine adenovirus</a:t>
            </a:r>
          </a:p>
        </p:txBody>
      </p:sp>
      <p:cxnSp>
        <p:nvCxnSpPr>
          <p:cNvPr id="2056" name="Connecteur droit avec flèche 2055"/>
          <p:cNvCxnSpPr/>
          <p:nvPr/>
        </p:nvCxnSpPr>
        <p:spPr>
          <a:xfrm flipH="1">
            <a:off x="2139297" y="2542482"/>
            <a:ext cx="664228" cy="2957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Connecteur droit avec flèche 2057"/>
          <p:cNvCxnSpPr/>
          <p:nvPr/>
        </p:nvCxnSpPr>
        <p:spPr>
          <a:xfrm>
            <a:off x="2998750" y="2542482"/>
            <a:ext cx="760649" cy="2957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93" y="1948232"/>
            <a:ext cx="3781598" cy="48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Accolade ouvrante 2058"/>
          <p:cNvSpPr/>
          <p:nvPr/>
        </p:nvSpPr>
        <p:spPr>
          <a:xfrm rot="5400000">
            <a:off x="2700530" y="-86229"/>
            <a:ext cx="287322" cy="3781600"/>
          </a:xfrm>
          <a:prstGeom prst="leftBrace">
            <a:avLst>
              <a:gd name="adj1" fmla="val 31842"/>
              <a:gd name="adj2" fmla="val 5052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3" name="Picture 2" descr="http://education.expasy.org/images/Picornaviridae_virion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" r="58189"/>
          <a:stretch/>
        </p:blipFill>
        <p:spPr bwMode="auto">
          <a:xfrm>
            <a:off x="1687968" y="908624"/>
            <a:ext cx="791818" cy="813360"/>
          </a:xfrm>
          <a:prstGeom prst="rect">
            <a:avLst/>
          </a:prstGeom>
          <a:solidFill>
            <a:schemeClr val="bg2">
              <a:alpha val="38000"/>
            </a:schemeClr>
          </a:solidFill>
          <a:extLst/>
        </p:spPr>
      </p:pic>
      <p:sp>
        <p:nvSpPr>
          <p:cNvPr id="2061" name="ZoneTexte 2060"/>
          <p:cNvSpPr txBox="1"/>
          <p:nvPr/>
        </p:nvSpPr>
        <p:spPr>
          <a:xfrm>
            <a:off x="2497718" y="1151902"/>
            <a:ext cx="64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P1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516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Utilisateurs\s.lacour\Desktop\EuFMD_2016\poster eufmd (2)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2" t="36301" r="4573" b="49026"/>
          <a:stretch/>
        </p:blipFill>
        <p:spPr bwMode="auto">
          <a:xfrm>
            <a:off x="4986958" y="1635269"/>
            <a:ext cx="2794692" cy="15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773011" y="-166115"/>
            <a:ext cx="4786167" cy="9233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fr-FR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Assessment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of protection</a:t>
            </a:r>
          </a:p>
          <a:p>
            <a:pPr algn="ctr"/>
            <a:endParaRPr lang="fr-FR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-1" y="1828800"/>
            <a:ext cx="4025735" cy="3165197"/>
            <a:chOff x="0" y="1038969"/>
            <a:chExt cx="3759238" cy="2931092"/>
          </a:xfrm>
        </p:grpSpPr>
        <p:pic>
          <p:nvPicPr>
            <p:cNvPr id="2" name="Picture 6" descr="D:\Utilisateurs\s.lacour\AppData\Local\Microsoft\Windows\Temporary Internet Files\Content.Outlook\F1VRG7IZ\poster eufmd.t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74" t="5175" r="51730" b="67472"/>
            <a:stretch/>
          </p:blipFill>
          <p:spPr bwMode="auto">
            <a:xfrm>
              <a:off x="0" y="1211803"/>
              <a:ext cx="3759238" cy="2758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24395" y="1582867"/>
              <a:ext cx="1155224" cy="132577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897821" y="1038969"/>
              <a:ext cx="2246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Immune </a:t>
              </a:r>
              <a:r>
                <a:rPr lang="fr-FR" b="1" dirty="0" err="1" smtClean="0"/>
                <a:t>response</a:t>
              </a:r>
              <a:endParaRPr lang="fr-FR" b="1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3218213" y="3504717"/>
            <a:ext cx="4812474" cy="3242723"/>
            <a:chOff x="3409696" y="3949794"/>
            <a:chExt cx="4518710" cy="2881537"/>
          </a:xfrm>
        </p:grpSpPr>
        <p:pic>
          <p:nvPicPr>
            <p:cNvPr id="4" name="Picture 3" descr="D:\Utilisateurs\s.lacour\Desktop\EuFMD_2016\poster eufmd (2).t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0" t="69068" r="29711" b="1285"/>
            <a:stretch/>
          </p:blipFill>
          <p:spPr bwMode="auto">
            <a:xfrm>
              <a:off x="3409696" y="4237013"/>
              <a:ext cx="4518710" cy="2594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929256" y="4367283"/>
              <a:ext cx="765314" cy="18254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994404" y="3949794"/>
              <a:ext cx="2317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 smtClean="0"/>
                <a:t>viremia</a:t>
              </a:r>
              <a:endParaRPr lang="fr-FR" b="1" dirty="0"/>
            </a:p>
          </p:txBody>
        </p:sp>
      </p:grpSp>
      <p:pic>
        <p:nvPicPr>
          <p:cNvPr id="20" name="Picture 2" descr="http://67.media.tumblr.com/487bbdd43ae5572fbd9d3e902765a103/tumblr_o3mmhbyoJq1qhv8p1o1_5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20" y="866310"/>
            <a:ext cx="1289694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e 32"/>
          <p:cNvGrpSpPr/>
          <p:nvPr/>
        </p:nvGrpSpPr>
        <p:grpSpPr>
          <a:xfrm>
            <a:off x="8467106" y="1911928"/>
            <a:ext cx="3354161" cy="3338640"/>
            <a:chOff x="8345082" y="908313"/>
            <a:chExt cx="3060000" cy="2989413"/>
          </a:xfrm>
        </p:grpSpPr>
        <p:pic>
          <p:nvPicPr>
            <p:cNvPr id="3" name="Picture 2" descr="D:\Utilisateurs\s.lacour\Desktop\EuFMD_2016\poster eufmd (2).t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2" t="32058" r="40620" b="33213"/>
            <a:stretch/>
          </p:blipFill>
          <p:spPr bwMode="auto">
            <a:xfrm>
              <a:off x="8345082" y="1018675"/>
              <a:ext cx="3060000" cy="2879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8828910" y="908313"/>
              <a:ext cx="2440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 smtClean="0"/>
                <a:t>Clinical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symptoms</a:t>
              </a:r>
              <a:endParaRPr lang="fr-FR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669019" y="2872940"/>
              <a:ext cx="292101" cy="3579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24861" y="2872940"/>
              <a:ext cx="292101" cy="3579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99166" y="2872940"/>
              <a:ext cx="292101" cy="3579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664850" y="2872940"/>
              <a:ext cx="292101" cy="3579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199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47"/>
          <p:cNvSpPr txBox="1">
            <a:spLocks noChangeArrowheads="1"/>
          </p:cNvSpPr>
          <p:nvPr/>
        </p:nvSpPr>
        <p:spPr bwMode="auto">
          <a:xfrm>
            <a:off x="2773011" y="1519659"/>
            <a:ext cx="4786167" cy="343233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8200">
                <a:solidFill>
                  <a:srgbClr val="000000"/>
                </a:solidFill>
                <a:latin typeface="Calibri" pitchFamily="32" charset="0"/>
              </a:defRPr>
            </a:lvl1pPr>
            <a:lvl2pPr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8200">
                <a:solidFill>
                  <a:srgbClr val="000000"/>
                </a:solidFill>
                <a:latin typeface="Calibri" pitchFamily="32" charset="0"/>
              </a:defRPr>
            </a:lvl2pPr>
            <a:lvl3pPr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8200">
                <a:solidFill>
                  <a:srgbClr val="000000"/>
                </a:solidFill>
                <a:latin typeface="Calibri" pitchFamily="32" charset="0"/>
              </a:defRPr>
            </a:lvl3pPr>
            <a:lvl4pPr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8200">
                <a:solidFill>
                  <a:srgbClr val="000000"/>
                </a:solidFill>
                <a:latin typeface="Calibri" pitchFamily="32" charset="0"/>
              </a:defRPr>
            </a:lvl4pPr>
            <a:lvl5pPr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8200">
                <a:solidFill>
                  <a:srgbClr val="000000"/>
                </a:solidFill>
                <a:latin typeface="Calibri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8200">
                <a:solidFill>
                  <a:srgbClr val="000000"/>
                </a:solidFill>
                <a:latin typeface="Calibri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8200">
                <a:solidFill>
                  <a:srgbClr val="000000"/>
                </a:solidFill>
                <a:latin typeface="Calibri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8200">
                <a:solidFill>
                  <a:srgbClr val="000000"/>
                </a:solidFill>
                <a:latin typeface="Calibri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73538" algn="l"/>
                <a:tab pos="8348663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 sz="8200">
                <a:solidFill>
                  <a:srgbClr val="000000"/>
                </a:solidFill>
                <a:latin typeface="Calibri" pitchFamily="32" charset="0"/>
              </a:defRPr>
            </a:lvl9pPr>
          </a:lstStyle>
          <a:p>
            <a:pPr>
              <a:spcBef>
                <a:spcPts val="563"/>
              </a:spcBef>
            </a:pPr>
            <a:endParaRPr lang="en-US" altLang="fr-FR" sz="2000" b="1" dirty="0" smtClean="0">
              <a:latin typeface="Trebuchet MS" panose="020B0603020202020204" pitchFamily="34" charset="0"/>
            </a:endParaRPr>
          </a:p>
          <a:p>
            <a:pPr>
              <a:spcBef>
                <a:spcPts val="563"/>
              </a:spcBef>
            </a:pPr>
            <a:r>
              <a:rPr lang="en-US" altLang="fr-FR" sz="2000" b="1" dirty="0" smtClean="0">
                <a:latin typeface="Trebuchet MS" panose="020B0603020202020204" pitchFamily="34" charset="0"/>
              </a:rPr>
              <a:t>CAV2-based vector can </a:t>
            </a:r>
          </a:p>
          <a:p>
            <a:pPr>
              <a:spcBef>
                <a:spcPts val="563"/>
              </a:spcBef>
            </a:pPr>
            <a:r>
              <a:rPr lang="en-US" altLang="fr-FR" sz="2000" b="1" dirty="0" smtClean="0">
                <a:latin typeface="Trebuchet MS" panose="020B0603020202020204" pitchFamily="34" charset="0"/>
              </a:rPr>
              <a:t>- express immunogenic FMDV antigens in rodents, </a:t>
            </a:r>
          </a:p>
          <a:p>
            <a:pPr>
              <a:spcBef>
                <a:spcPts val="563"/>
              </a:spcBef>
            </a:pPr>
            <a:r>
              <a:rPr lang="en-US" altLang="fr-FR" sz="2000" b="1" dirty="0" smtClean="0">
                <a:latin typeface="Trebuchet MS" panose="020B0603020202020204" pitchFamily="34" charset="0"/>
              </a:rPr>
              <a:t>- provide protection against FMD in guinea pigs </a:t>
            </a:r>
          </a:p>
          <a:p>
            <a:pPr>
              <a:spcBef>
                <a:spcPts val="563"/>
              </a:spcBef>
            </a:pPr>
            <a:r>
              <a:rPr lang="en-US" altLang="fr-FR" sz="2000" b="1" dirty="0" smtClean="0">
                <a:latin typeface="Trebuchet MS" panose="020B0603020202020204" pitchFamily="34" charset="0"/>
              </a:rPr>
              <a:t>	- and suggest that CAV-P1/3C could be a potential marker vaccine against FMD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73011" y="-166115"/>
            <a:ext cx="4786167" cy="92333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fr-FR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Conclusions</a:t>
            </a:r>
          </a:p>
          <a:p>
            <a:pPr algn="ctr"/>
            <a:endParaRPr lang="fr-FR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0" name="Picture 2" descr="http://67.media.tumblr.com/487bbdd43ae5572fbd9d3e902765a103/tumblr_o3mmhbyoJq1qhv8p1o1_5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73" y="1991202"/>
            <a:ext cx="1289694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91" y="3410156"/>
            <a:ext cx="1074057" cy="113924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229">
            <a:off x="7702477" y="665376"/>
            <a:ext cx="4069879" cy="575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5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85</Words>
  <Application>Microsoft Office PowerPoint</Application>
  <PresentationFormat>Personnalisé</PresentationFormat>
  <Paragraphs>26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6" baseType="lpstr">
      <vt:lpstr>1_Office Theme</vt:lpstr>
      <vt:lpstr>Custom Design</vt:lpstr>
      <vt:lpstr>Présentation PowerPoint</vt:lpstr>
      <vt:lpstr>Présentation PowerPoint</vt:lpstr>
      <vt:lpstr>Présentation PowerPoint</vt:lpstr>
      <vt:lpstr>Présentation PowerPoint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Rumich, Nadia (AGAH)</dc:creator>
  <cp:lastModifiedBy>LACOUR Sandrine</cp:lastModifiedBy>
  <cp:revision>42</cp:revision>
  <cp:lastPrinted>2016-10-24T16:34:50Z</cp:lastPrinted>
  <dcterms:created xsi:type="dcterms:W3CDTF">2016-10-06T12:20:10Z</dcterms:created>
  <dcterms:modified xsi:type="dcterms:W3CDTF">2016-10-24T16:38:46Z</dcterms:modified>
</cp:coreProperties>
</file>