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38" r:id="rId2"/>
  </p:sldMasterIdLst>
  <p:notesMasterIdLst>
    <p:notesMasterId r:id="rId26"/>
  </p:notesMasterIdLst>
  <p:sldIdLst>
    <p:sldId id="257" r:id="rId3"/>
    <p:sldId id="278" r:id="rId4"/>
    <p:sldId id="280" r:id="rId5"/>
    <p:sldId id="263" r:id="rId6"/>
    <p:sldId id="262" r:id="rId7"/>
    <p:sldId id="287" r:id="rId8"/>
    <p:sldId id="264" r:id="rId9"/>
    <p:sldId id="281" r:id="rId10"/>
    <p:sldId id="261" r:id="rId11"/>
    <p:sldId id="283" r:id="rId12"/>
    <p:sldId id="265" r:id="rId13"/>
    <p:sldId id="266" r:id="rId14"/>
    <p:sldId id="267" r:id="rId15"/>
    <p:sldId id="286" r:id="rId16"/>
    <p:sldId id="268" r:id="rId17"/>
    <p:sldId id="272" r:id="rId18"/>
    <p:sldId id="274" r:id="rId19"/>
    <p:sldId id="276" r:id="rId20"/>
    <p:sldId id="271" r:id="rId21"/>
    <p:sldId id="277" r:id="rId22"/>
    <p:sldId id="275" r:id="rId23"/>
    <p:sldId id="279" r:id="rId24"/>
    <p:sldId id="27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91C4"/>
    <a:srgbClr val="E20000"/>
    <a:srgbClr val="996633"/>
    <a:srgbClr val="F0EA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7" autoAdjust="0"/>
    <p:restoredTop sz="96949" autoAdjust="0"/>
  </p:normalViewPr>
  <p:slideViewPr>
    <p:cSldViewPr snapToGrid="0">
      <p:cViewPr>
        <p:scale>
          <a:sx n="75" d="100"/>
          <a:sy n="75" d="100"/>
        </p:scale>
        <p:origin x="-6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98717-3651-4735-A845-BB81CD6C60E1}" type="datetimeFigureOut">
              <a:rPr lang="es-AR" smtClean="0"/>
              <a:pPr/>
              <a:t>27/10/2016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46973-D3CE-42D7-8DE4-2C0B92703173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0.8</a:t>
            </a:r>
          </a:p>
          <a:p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6973-D3CE-42D7-8DE4-2C0B92703173}" type="slidenum">
              <a:rPr lang="es-AR" smtClean="0"/>
              <a:pPr/>
              <a:t>13</a:t>
            </a:fld>
            <a:endParaRPr lang="es-A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dirty="0" smtClean="0"/>
              <a:t>0.3</a:t>
            </a:r>
            <a:endParaRPr lang="es-A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46973-D3CE-42D7-8DE4-2C0B92703173}" type="slidenum">
              <a:rPr lang="es-AR" smtClean="0"/>
              <a:pPr/>
              <a:t>15</a:t>
            </a:fld>
            <a:endParaRPr 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65225"/>
            <a:ext cx="103632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44805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3"/>
            <a:ext cx="775790" cy="242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85433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6463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39224" y="1104900"/>
            <a:ext cx="2543175" cy="502126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76350"/>
            <a:ext cx="7867650" cy="48498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251110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0408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5866" y="1515968"/>
            <a:ext cx="10515600" cy="2852737"/>
          </a:xfrm>
        </p:spPr>
        <p:txBody>
          <a:bodyPr anchor="b"/>
          <a:lstStyle>
            <a:lvl1pPr algn="ctr">
              <a:defRPr sz="6000" baseline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Title - Author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 flipV="1">
            <a:off x="22570" y="6230912"/>
            <a:ext cx="12169430" cy="627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68101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3493" y="2281238"/>
            <a:ext cx="10515600" cy="3751072"/>
          </a:xfrm>
        </p:spPr>
        <p:txBody>
          <a:bodyPr anchor="b">
            <a:normAutofit/>
          </a:bodyPr>
          <a:lstStyle>
            <a:lvl1pPr algn="ctr">
              <a:defRPr sz="4000" baseline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813946" y="6356350"/>
            <a:ext cx="4794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Open Session of the EuFMD - </a:t>
            </a:r>
            <a:r>
              <a:rPr lang="en-US" dirty="0" err="1" smtClean="0"/>
              <a:t>Cascais</a:t>
            </a:r>
            <a:r>
              <a:rPr lang="en-US" dirty="0" smtClean="0"/>
              <a:t> –Portugal 26-28 October 2016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084604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0329-7CDF-47F9-BE58-D325D98B0FA4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3C33B-37CB-41A6-81AE-FCF849B70C9A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05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92439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12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08756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55302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0585" y="948178"/>
            <a:ext cx="10787276" cy="57062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550" y="171529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3051" y="166766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32060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8894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51" y="1054976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3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1205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35454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33450"/>
            <a:ext cx="4011084" cy="501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6350" y="1304925"/>
            <a:ext cx="6496050" cy="48212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312375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1438275"/>
            <a:ext cx="7199842" cy="3289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sp>
        <p:nvSpPr>
          <p:cNvPr id="9" name="Date Placeholder 3"/>
          <p:cNvSpPr txBox="1">
            <a:spLocks/>
          </p:cNvSpPr>
          <p:nvPr userDrawn="1"/>
        </p:nvSpPr>
        <p:spPr>
          <a:xfrm>
            <a:off x="748210" y="6356351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OS16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163434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5051" y="893051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5051" y="2222737"/>
            <a:ext cx="10972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585" y="6424612"/>
            <a:ext cx="7324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OS16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48350" y="6492875"/>
            <a:ext cx="5729501" cy="2286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Open Session of the EuFMD 26-28 October 2016 – </a:t>
            </a:r>
            <a:r>
              <a:rPr lang="en-US" dirty="0" err="1" smtClean="0"/>
              <a:t>Cascais</a:t>
            </a:r>
            <a:r>
              <a:rPr lang="en-US" dirty="0" smtClean="0"/>
              <a:t> - Portugal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570" y="0"/>
            <a:ext cx="12169430" cy="7715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976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baseline="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92D63-9156-46CE-85B0-4CC0C447771F}" type="datetimeFigureOut">
              <a:rPr lang="en-GB" smtClean="0"/>
              <a:pPr/>
              <a:t>27/10/2016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606A8-E80A-4C63-8A51-B1F9579168BC}" type="slidenum">
              <a:rPr lang="en-GB" smtClean="0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07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3579"/>
            <a:ext cx="12192000" cy="3751072"/>
          </a:xfrm>
        </p:spPr>
        <p:txBody>
          <a:bodyPr anchor="t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400" b="1" dirty="0"/>
              <a:t>APPLICATION OF INDIRECT AND AVIDITY </a:t>
            </a:r>
            <a:r>
              <a:rPr lang="en-US" sz="4400" b="1" dirty="0" smtClean="0"/>
              <a:t>ELISAs </a:t>
            </a:r>
            <a:r>
              <a:rPr lang="en-US" sz="4400" b="1" dirty="0"/>
              <a:t>TO ASSESS ANTI-FMDV ANTIBODIES INDUCED BY VACCINATION IN BUFFALO AND SWINE SERUM SAMPLES</a:t>
            </a:r>
            <a:r>
              <a:rPr lang="es-ES" sz="4400" b="1" dirty="0"/>
              <a:t/>
            </a:r>
            <a:br>
              <a:rPr lang="es-ES" sz="4400" b="1" dirty="0"/>
            </a:br>
            <a:r>
              <a:rPr lang="nl-NL" sz="2700" b="1" i="1" dirty="0" smtClean="0"/>
              <a:t>F</a:t>
            </a:r>
            <a:r>
              <a:rPr lang="nl-NL" sz="2700" b="1" i="1" dirty="0"/>
              <a:t>. </a:t>
            </a:r>
            <a:r>
              <a:rPr lang="nl-NL" sz="2700" b="1" i="1" dirty="0" smtClean="0"/>
              <a:t>Mansilla</a:t>
            </a:r>
            <a:r>
              <a:rPr lang="nl-NL" sz="2700" b="1" i="1" baseline="30000" dirty="0" smtClean="0"/>
              <a:t>,</a:t>
            </a:r>
            <a:r>
              <a:rPr lang="nl-NL" sz="2700" b="1" i="1" dirty="0" smtClean="0"/>
              <a:t>; </a:t>
            </a:r>
            <a:r>
              <a:rPr lang="nl-NL" sz="2700" b="1" i="1" dirty="0"/>
              <a:t>J. </a:t>
            </a:r>
            <a:r>
              <a:rPr lang="nl-NL" sz="2700" b="1" i="1" dirty="0" smtClean="0"/>
              <a:t>Sala</a:t>
            </a:r>
            <a:r>
              <a:rPr lang="nl-NL" sz="2700" i="1" dirty="0" smtClean="0"/>
              <a:t>, </a:t>
            </a:r>
            <a:r>
              <a:rPr lang="nl-NL" sz="2700" i="1" dirty="0"/>
              <a:t>M. </a:t>
            </a:r>
            <a:r>
              <a:rPr lang="nl-NL" sz="2700" i="1" dirty="0" smtClean="0"/>
              <a:t>Trotta; </a:t>
            </a:r>
            <a:r>
              <a:rPr lang="nl-NL" sz="2700" i="1" dirty="0"/>
              <a:t>. </a:t>
            </a:r>
            <a:r>
              <a:rPr lang="nl-NL" sz="2700" i="1" dirty="0" smtClean="0"/>
              <a:t>Piscitelli; </a:t>
            </a:r>
            <a:r>
              <a:rPr lang="nl-NL" sz="2700" i="1" dirty="0"/>
              <a:t>F. </a:t>
            </a:r>
            <a:r>
              <a:rPr lang="nl-NL" sz="2700" i="1" dirty="0" smtClean="0"/>
              <a:t>Bessone, </a:t>
            </a:r>
            <a:r>
              <a:rPr lang="nl-NL" sz="2700" i="1" dirty="0"/>
              <a:t>M. </a:t>
            </a:r>
            <a:r>
              <a:rPr lang="nl-NL" sz="2700" i="1" dirty="0" smtClean="0"/>
              <a:t>Pérez-Filgueira, </a:t>
            </a:r>
            <a:r>
              <a:rPr lang="nl-NL" sz="2700" i="1" dirty="0"/>
              <a:t>S. </a:t>
            </a:r>
            <a:r>
              <a:rPr lang="nl-NL" sz="2700" i="1" dirty="0" smtClean="0"/>
              <a:t>Caspe</a:t>
            </a:r>
            <a:r>
              <a:rPr lang="nl-NL" sz="2700" i="1" u="sng" dirty="0" smtClean="0"/>
              <a:t>, A</a:t>
            </a:r>
            <a:r>
              <a:rPr lang="nl-NL" sz="2700" i="1" u="sng" dirty="0"/>
              <a:t>. </a:t>
            </a:r>
            <a:r>
              <a:rPr lang="nl-NL" sz="2700" i="1" u="sng" dirty="0" smtClean="0"/>
              <a:t>Capozzo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AR" sz="2000" i="1" baseline="30000" dirty="0" smtClean="0"/>
              <a:t> </a:t>
            </a: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n-US" sz="3600" b="1" dirty="0" smtClean="0">
                <a:solidFill>
                  <a:srgbClr val="0091C4"/>
                </a:solidFill>
                <a:latin typeface="Calibri"/>
                <a:ea typeface="+mn-ea"/>
                <a:cs typeface="+mn-cs"/>
              </a:rPr>
              <a:t>Dr</a:t>
            </a:r>
            <a:r>
              <a:rPr lang="en-US" sz="3600" b="1" dirty="0">
                <a:solidFill>
                  <a:srgbClr val="0091C4"/>
                </a:solidFill>
                <a:latin typeface="Calibri"/>
                <a:ea typeface="+mn-ea"/>
                <a:cs typeface="+mn-cs"/>
              </a:rPr>
              <a:t>. Alejandra V. Capozzo, </a:t>
            </a:r>
            <a:r>
              <a:rPr lang="en-US" sz="3600" b="1" dirty="0" smtClean="0">
                <a:solidFill>
                  <a:srgbClr val="0091C4"/>
                </a:solidFill>
                <a:latin typeface="Calibri"/>
                <a:ea typeface="+mn-ea"/>
                <a:cs typeface="+mn-cs"/>
              </a:rPr>
              <a:t>PhD</a:t>
            </a:r>
            <a:endParaRPr lang="en-GB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085198" y="4247487"/>
            <a:ext cx="6626430" cy="295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2000" b="1" dirty="0" smtClean="0">
                <a:solidFill>
                  <a:srgbClr val="0091C4"/>
                </a:solidFill>
                <a:latin typeface="+mj-lt"/>
              </a:rPr>
              <a:t>HEAD OF THE APPLIED VETERINARY IMMUNOLOGY LAB. INSTITUTE OF VIROLOGY. INTA. BUENOS AIRES</a:t>
            </a:r>
            <a:endParaRPr lang="es-AR" sz="2000" b="1" dirty="0">
              <a:solidFill>
                <a:srgbClr val="0091C4"/>
              </a:solidFill>
              <a:latin typeface="+mj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719" y="5029200"/>
            <a:ext cx="1752600" cy="116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01inta_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47326" y="3678190"/>
            <a:ext cx="1080809" cy="1080809"/>
          </a:xfrm>
          <a:prstGeom prst="rect">
            <a:avLst/>
          </a:prstGeom>
        </p:spPr>
      </p:pic>
      <p:pic>
        <p:nvPicPr>
          <p:cNvPr id="6" name="6 Imagen" descr="logo conic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3844" y="3664027"/>
            <a:ext cx="1475656" cy="1001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1550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b="34284"/>
          <a:stretch>
            <a:fillRect/>
          </a:stretch>
        </p:blipFill>
        <p:spPr bwMode="auto">
          <a:xfrm>
            <a:off x="608007" y="1700047"/>
            <a:ext cx="11112975" cy="3360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1460258" y="871085"/>
            <a:ext cx="910308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Concordance between VNT and LPB-ELISA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78" y="5227561"/>
            <a:ext cx="1683522" cy="16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Brace 5"/>
          <p:cNvSpPr/>
          <p:nvPr/>
        </p:nvSpPr>
        <p:spPr>
          <a:xfrm rot="5400000">
            <a:off x="7137777" y="4558355"/>
            <a:ext cx="320725" cy="130336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TextBox 6"/>
          <p:cNvSpPr txBox="1"/>
          <p:nvPr/>
        </p:nvSpPr>
        <p:spPr>
          <a:xfrm>
            <a:off x="6469040" y="5459105"/>
            <a:ext cx="1743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err="1" smtClean="0">
                <a:solidFill>
                  <a:srgbClr val="00B050"/>
                </a:solidFill>
              </a:rPr>
              <a:t>Low</a:t>
            </a:r>
            <a:r>
              <a:rPr lang="es-AR" sz="2000" b="1" dirty="0" smtClean="0">
                <a:solidFill>
                  <a:srgbClr val="00B050"/>
                </a:solidFill>
              </a:rPr>
              <a:t> </a:t>
            </a:r>
            <a:r>
              <a:rPr lang="es-AR" sz="2000" b="1" dirty="0" err="1" smtClean="0">
                <a:solidFill>
                  <a:srgbClr val="00B050"/>
                </a:solidFill>
              </a:rPr>
              <a:t>specificity</a:t>
            </a:r>
            <a:endParaRPr lang="es-AR" sz="2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002" y="5761038"/>
            <a:ext cx="11334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320077" y="804812"/>
            <a:ext cx="892899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Problem to solve: low specificity</a:t>
            </a:r>
            <a:endParaRPr lang="en-US" sz="4000" b="1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1669773" y="1836051"/>
            <a:ext cx="8229600" cy="12241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Mainly due to cross-reactive antibodies</a:t>
            </a:r>
          </a:p>
          <a:p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Natural antibodies </a:t>
            </a:r>
          </a:p>
          <a:p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451163" y="3492235"/>
            <a:ext cx="294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>
                <a:solidFill>
                  <a:srgbClr val="E20000"/>
                </a:solidFill>
              </a:rPr>
              <a:t>Avidity ELISA</a:t>
            </a:r>
            <a:endParaRPr lang="en-US" sz="4000" b="1" u="sng" dirty="0">
              <a:solidFill>
                <a:srgbClr val="E2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424970" y="4149788"/>
            <a:ext cx="323159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E20000"/>
                </a:solidFill>
              </a:rPr>
              <a:t>Binding strength Ag- </a:t>
            </a:r>
            <a:r>
              <a:rPr lang="en-US" sz="2400" b="1" i="1" dirty="0" err="1" smtClean="0">
                <a:solidFill>
                  <a:srgbClr val="E20000"/>
                </a:solidFill>
              </a:rPr>
              <a:t>Ab</a:t>
            </a:r>
            <a:endParaRPr lang="en-US" sz="2400" b="1" i="1" dirty="0">
              <a:solidFill>
                <a:srgbClr val="E2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081475" y="4830857"/>
            <a:ext cx="5761385" cy="461665"/>
          </a:xfrm>
          <a:prstGeom prst="rect">
            <a:avLst/>
          </a:prstGeom>
          <a:noFill/>
          <a:ln>
            <a:solidFill>
              <a:srgbClr val="E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Low-avidity binders are removed using UREA</a:t>
            </a:r>
            <a:endParaRPr lang="en-US" sz="2400" dirty="0"/>
          </a:p>
        </p:txBody>
      </p:sp>
      <p:sp>
        <p:nvSpPr>
          <p:cNvPr id="8" name="7 CuadroTexto"/>
          <p:cNvSpPr txBox="1"/>
          <p:nvPr/>
        </p:nvSpPr>
        <p:spPr>
          <a:xfrm>
            <a:off x="3343023" y="5644714"/>
            <a:ext cx="2010487" cy="461665"/>
          </a:xfrm>
          <a:prstGeom prst="rect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Single dilution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1529" y="5639230"/>
            <a:ext cx="2220673" cy="461665"/>
          </a:xfrm>
          <a:prstGeom prst="rect">
            <a:avLst/>
          </a:prstGeom>
          <a:solidFill>
            <a:srgbClr val="E20000"/>
          </a:solidFill>
          <a:ln>
            <a:solidFill>
              <a:srgbClr val="E2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Purified antigen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9757" y="1615478"/>
            <a:ext cx="11007524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u="sng" dirty="0" smtClean="0">
                <a:solidFill>
                  <a:srgbClr val="7030A0"/>
                </a:solidFill>
              </a:rPr>
              <a:t>Avidity and </a:t>
            </a:r>
            <a:r>
              <a:rPr lang="en-US" b="1" u="sng" dirty="0" err="1" smtClean="0">
                <a:solidFill>
                  <a:srgbClr val="7030A0"/>
                </a:solidFill>
              </a:rPr>
              <a:t>subtyping</a:t>
            </a:r>
            <a:r>
              <a:rPr lang="en-US" b="1" u="sng" dirty="0" smtClean="0">
                <a:solidFill>
                  <a:srgbClr val="7030A0"/>
                </a:solidFill>
              </a:rPr>
              <a:t> of specific antibodies applied to the indirect assessment of </a:t>
            </a:r>
            <a:r>
              <a:rPr lang="en-US" b="1" u="sng" dirty="0" err="1" smtClean="0">
                <a:solidFill>
                  <a:srgbClr val="7030A0"/>
                </a:solidFill>
              </a:rPr>
              <a:t>heterologous</a:t>
            </a:r>
            <a:r>
              <a:rPr lang="en-US" b="1" u="sng" dirty="0" smtClean="0">
                <a:solidFill>
                  <a:srgbClr val="7030A0"/>
                </a:solidFill>
              </a:rPr>
              <a:t> protection against Foot-and-Mouth Disease Virus in cattle</a:t>
            </a:r>
            <a:r>
              <a:rPr lang="en-US" b="1" dirty="0" smtClean="0">
                <a:solidFill>
                  <a:srgbClr val="7030A0"/>
                </a:solidFill>
              </a:rPr>
              <a:t>.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b="1" dirty="0" err="1" smtClean="0"/>
              <a:t>Lavoria</a:t>
            </a:r>
            <a:r>
              <a:rPr lang="en-US" b="1" dirty="0" smtClean="0"/>
              <a:t> MÁ, Di-</a:t>
            </a:r>
            <a:r>
              <a:rPr lang="en-US" b="1" dirty="0" err="1" smtClean="0"/>
              <a:t>Giacomo</a:t>
            </a:r>
            <a:r>
              <a:rPr lang="en-US" b="1" dirty="0" smtClean="0"/>
              <a:t> S, </a:t>
            </a:r>
            <a:r>
              <a:rPr lang="en-US" b="1" dirty="0" err="1" smtClean="0"/>
              <a:t>Bucafusco</a:t>
            </a:r>
            <a:r>
              <a:rPr lang="en-US" b="1" dirty="0" smtClean="0"/>
              <a:t> D, Franco-</a:t>
            </a:r>
            <a:r>
              <a:rPr lang="en-US" b="1" dirty="0" err="1" smtClean="0"/>
              <a:t>Mahecha</a:t>
            </a:r>
            <a:r>
              <a:rPr lang="en-US" b="1" dirty="0" smtClean="0"/>
              <a:t> OL, </a:t>
            </a:r>
            <a:r>
              <a:rPr lang="en-US" b="1" dirty="0" err="1" smtClean="0"/>
              <a:t>Pérez-Filgueira</a:t>
            </a:r>
            <a:r>
              <a:rPr lang="en-US" b="1" dirty="0" smtClean="0"/>
              <a:t> DM, </a:t>
            </a:r>
            <a:r>
              <a:rPr lang="en-US" b="1" dirty="0" err="1" smtClean="0"/>
              <a:t>Capozzo</a:t>
            </a:r>
            <a:r>
              <a:rPr lang="en-US" b="1" dirty="0" smtClean="0"/>
              <a:t> AV. Vaccine. 2012</a:t>
            </a:r>
          </a:p>
          <a:p>
            <a:endParaRPr lang="en-US" b="1" dirty="0" smtClean="0"/>
          </a:p>
          <a:p>
            <a:r>
              <a:rPr lang="en-US" b="1" u="sng" dirty="0" smtClean="0">
                <a:solidFill>
                  <a:srgbClr val="7030A0"/>
                </a:solidFill>
              </a:rPr>
              <a:t>Accuracy of traditional and novel serology tests for predicting cross-protection in foot-and-mouth disease vaccinated cattle. </a:t>
            </a:r>
            <a:r>
              <a:rPr lang="en-US" b="1" dirty="0" err="1" smtClean="0"/>
              <a:t>Brito</a:t>
            </a:r>
            <a:r>
              <a:rPr lang="en-US" b="1" dirty="0" smtClean="0"/>
              <a:t> BP, Perez AM, </a:t>
            </a:r>
            <a:r>
              <a:rPr lang="en-US" b="1" dirty="0" err="1" smtClean="0"/>
              <a:t>Capozzo</a:t>
            </a:r>
            <a:r>
              <a:rPr lang="en-US" b="1" dirty="0" smtClean="0"/>
              <a:t> AV. Vaccine. 2014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9912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002" y="5761038"/>
            <a:ext cx="11334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>
            <a:spLocks noGrp="1"/>
          </p:cNvSpPr>
          <p:nvPr/>
        </p:nvSpPr>
        <p:spPr>
          <a:xfrm>
            <a:off x="1831207" y="599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Indirect and avidity ELISAs</a:t>
            </a:r>
            <a:endParaRPr lang="en-US" b="1" dirty="0"/>
          </a:p>
        </p:txBody>
      </p:sp>
      <p:sp>
        <p:nvSpPr>
          <p:cNvPr id="4" name="10 CuadroTexto"/>
          <p:cNvSpPr txBox="1"/>
          <p:nvPr/>
        </p:nvSpPr>
        <p:spPr>
          <a:xfrm>
            <a:off x="2573648" y="3316959"/>
            <a:ext cx="48923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rgbClr val="E20000"/>
                </a:solidFill>
              </a:rPr>
              <a:t>IE</a:t>
            </a:r>
            <a:endParaRPr lang="en-US" sz="3200" dirty="0">
              <a:solidFill>
                <a:srgbClr val="E20000"/>
              </a:solidFill>
            </a:endParaRPr>
          </a:p>
        </p:txBody>
      </p:sp>
      <p:cxnSp>
        <p:nvCxnSpPr>
          <p:cNvPr id="5" name="11 Conector recto"/>
          <p:cNvCxnSpPr/>
          <p:nvPr/>
        </p:nvCxnSpPr>
        <p:spPr>
          <a:xfrm>
            <a:off x="4019052" y="3922779"/>
            <a:ext cx="648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12 Conector recto"/>
          <p:cNvCxnSpPr/>
          <p:nvPr/>
        </p:nvCxnSpPr>
        <p:spPr>
          <a:xfrm flipH="1">
            <a:off x="3997280" y="3922779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13 Conector recto"/>
          <p:cNvCxnSpPr/>
          <p:nvPr/>
        </p:nvCxnSpPr>
        <p:spPr>
          <a:xfrm flipH="1">
            <a:off x="4105304" y="3922779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14 Conector recto"/>
          <p:cNvCxnSpPr/>
          <p:nvPr/>
        </p:nvCxnSpPr>
        <p:spPr>
          <a:xfrm flipH="1">
            <a:off x="4213304" y="3922779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15 Conector recto"/>
          <p:cNvCxnSpPr/>
          <p:nvPr/>
        </p:nvCxnSpPr>
        <p:spPr>
          <a:xfrm flipH="1">
            <a:off x="4321328" y="3922779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16 Conector recto"/>
          <p:cNvCxnSpPr/>
          <p:nvPr/>
        </p:nvCxnSpPr>
        <p:spPr>
          <a:xfrm flipH="1">
            <a:off x="4422636" y="392613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7 Conector recto"/>
          <p:cNvCxnSpPr/>
          <p:nvPr/>
        </p:nvCxnSpPr>
        <p:spPr>
          <a:xfrm flipH="1">
            <a:off x="4530660" y="392613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8 Pentágono regular"/>
          <p:cNvSpPr/>
          <p:nvPr/>
        </p:nvSpPr>
        <p:spPr>
          <a:xfrm rot="2676117">
            <a:off x="4348809" y="3711081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19 CuadroTexto"/>
          <p:cNvSpPr txBox="1"/>
          <p:nvPr/>
        </p:nvSpPr>
        <p:spPr>
          <a:xfrm rot="12900377">
            <a:off x="4432633" y="349965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20 Grupo"/>
          <p:cNvGrpSpPr/>
          <p:nvPr/>
        </p:nvGrpSpPr>
        <p:grpSpPr>
          <a:xfrm>
            <a:off x="4540487" y="3312977"/>
            <a:ext cx="338554" cy="394722"/>
            <a:chOff x="2810951" y="4580048"/>
            <a:chExt cx="338554" cy="394722"/>
          </a:xfrm>
        </p:grpSpPr>
        <p:sp>
          <p:nvSpPr>
            <p:cNvPr id="45" name="21 CuadroTexto"/>
            <p:cNvSpPr txBox="1"/>
            <p:nvPr/>
          </p:nvSpPr>
          <p:spPr>
            <a:xfrm rot="10612260">
              <a:off x="2810951" y="4605438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22 Sol"/>
            <p:cNvSpPr/>
            <p:nvPr/>
          </p:nvSpPr>
          <p:spPr>
            <a:xfrm>
              <a:off x="2891968" y="4580048"/>
              <a:ext cx="147240" cy="152370"/>
            </a:xfrm>
            <a:prstGeom prst="sun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15" name="23 CuadroTexto"/>
          <p:cNvSpPr txBox="1"/>
          <p:nvPr/>
        </p:nvSpPr>
        <p:spPr>
          <a:xfrm>
            <a:off x="5293423" y="3517892"/>
            <a:ext cx="5845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Indirect ELISA</a:t>
            </a:r>
            <a:r>
              <a:rPr lang="en-US" sz="2000" dirty="0" smtClean="0">
                <a:solidFill>
                  <a:srgbClr val="FF0000"/>
                </a:solidFill>
              </a:rPr>
              <a:t>, purified virus, single dilution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24 CuadroTexto"/>
          <p:cNvSpPr txBox="1"/>
          <p:nvPr/>
        </p:nvSpPr>
        <p:spPr>
          <a:xfrm>
            <a:off x="2485112" y="4469087"/>
            <a:ext cx="622286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E20000"/>
                </a:solidFill>
              </a:rPr>
              <a:t>A</a:t>
            </a:r>
            <a:r>
              <a:rPr lang="en-US" sz="3200" dirty="0" smtClean="0">
                <a:solidFill>
                  <a:srgbClr val="E20000"/>
                </a:solidFill>
              </a:rPr>
              <a:t>E</a:t>
            </a:r>
            <a:endParaRPr lang="en-US" sz="3200" dirty="0">
              <a:solidFill>
                <a:srgbClr val="E20000"/>
              </a:solidFill>
            </a:endParaRPr>
          </a:p>
        </p:txBody>
      </p:sp>
      <p:cxnSp>
        <p:nvCxnSpPr>
          <p:cNvPr id="17" name="25 Conector recto"/>
          <p:cNvCxnSpPr/>
          <p:nvPr/>
        </p:nvCxnSpPr>
        <p:spPr>
          <a:xfrm>
            <a:off x="4025516" y="5074907"/>
            <a:ext cx="648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26 Conector recto"/>
          <p:cNvCxnSpPr/>
          <p:nvPr/>
        </p:nvCxnSpPr>
        <p:spPr>
          <a:xfrm flipH="1">
            <a:off x="4003744" y="507490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27 Conector recto"/>
          <p:cNvCxnSpPr/>
          <p:nvPr/>
        </p:nvCxnSpPr>
        <p:spPr>
          <a:xfrm flipH="1">
            <a:off x="4111768" y="507490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28 Conector recto"/>
          <p:cNvCxnSpPr/>
          <p:nvPr/>
        </p:nvCxnSpPr>
        <p:spPr>
          <a:xfrm flipH="1">
            <a:off x="4219768" y="507490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9 Conector recto"/>
          <p:cNvCxnSpPr/>
          <p:nvPr/>
        </p:nvCxnSpPr>
        <p:spPr>
          <a:xfrm flipH="1">
            <a:off x="4327792" y="5074907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30 Conector recto"/>
          <p:cNvCxnSpPr/>
          <p:nvPr/>
        </p:nvCxnSpPr>
        <p:spPr>
          <a:xfrm flipH="1">
            <a:off x="4429100" y="5078265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31 Conector recto"/>
          <p:cNvCxnSpPr/>
          <p:nvPr/>
        </p:nvCxnSpPr>
        <p:spPr>
          <a:xfrm flipH="1">
            <a:off x="4537124" y="5078265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32 Pentágono regular"/>
          <p:cNvSpPr/>
          <p:nvPr/>
        </p:nvSpPr>
        <p:spPr>
          <a:xfrm rot="2676117">
            <a:off x="4219756" y="4863254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5" name="33 CuadroTexto"/>
          <p:cNvSpPr txBox="1"/>
          <p:nvPr/>
        </p:nvSpPr>
        <p:spPr>
          <a:xfrm rot="9612169">
            <a:off x="3968743" y="459371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" name="34 Grupo"/>
          <p:cNvGrpSpPr/>
          <p:nvPr/>
        </p:nvGrpSpPr>
        <p:grpSpPr>
          <a:xfrm rot="18612178">
            <a:off x="3902263" y="4374458"/>
            <a:ext cx="338554" cy="394722"/>
            <a:chOff x="2817414" y="5732176"/>
            <a:chExt cx="338554" cy="394722"/>
          </a:xfrm>
        </p:grpSpPr>
        <p:sp>
          <p:nvSpPr>
            <p:cNvPr id="43" name="35 CuadroTexto"/>
            <p:cNvSpPr txBox="1"/>
            <p:nvPr/>
          </p:nvSpPr>
          <p:spPr>
            <a:xfrm rot="10612260">
              <a:off x="2817414" y="5757566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36 Sol"/>
            <p:cNvSpPr/>
            <p:nvPr/>
          </p:nvSpPr>
          <p:spPr>
            <a:xfrm>
              <a:off x="2898432" y="5732176"/>
              <a:ext cx="147240" cy="152370"/>
            </a:xfrm>
            <a:prstGeom prst="sun">
              <a:avLst/>
            </a:prstGeom>
            <a:solidFill>
              <a:schemeClr val="bg2">
                <a:lumMod val="50000"/>
              </a:schemeClr>
            </a:soli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37 CuadroTexto"/>
          <p:cNvSpPr txBox="1"/>
          <p:nvPr/>
        </p:nvSpPr>
        <p:spPr>
          <a:xfrm>
            <a:off x="5296409" y="4489232"/>
            <a:ext cx="7113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FF0000"/>
                </a:solidFill>
              </a:rPr>
              <a:t>Avidity indirect ELISA</a:t>
            </a:r>
            <a:r>
              <a:rPr lang="en-US" sz="2000" dirty="0" smtClean="0">
                <a:solidFill>
                  <a:srgbClr val="FF0000"/>
                </a:solidFill>
              </a:rPr>
              <a:t>: low avidity binders are washed way with Urea,  purified virus, single dilution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38 CuadroTexto"/>
          <p:cNvSpPr txBox="1"/>
          <p:nvPr/>
        </p:nvSpPr>
        <p:spPr>
          <a:xfrm rot="12900377">
            <a:off x="4462367" y="462082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39 Pentágono regular"/>
          <p:cNvSpPr/>
          <p:nvPr/>
        </p:nvSpPr>
        <p:spPr>
          <a:xfrm rot="2676117">
            <a:off x="4003755" y="4855110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0" name="40 Pentágono regular"/>
          <p:cNvSpPr/>
          <p:nvPr/>
        </p:nvSpPr>
        <p:spPr>
          <a:xfrm rot="2676117">
            <a:off x="4474486" y="4877676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41 Pentágono regular"/>
          <p:cNvSpPr/>
          <p:nvPr/>
        </p:nvSpPr>
        <p:spPr>
          <a:xfrm rot="2676117">
            <a:off x="4088288" y="3723669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2" name="42 Grupo"/>
          <p:cNvGrpSpPr/>
          <p:nvPr/>
        </p:nvGrpSpPr>
        <p:grpSpPr>
          <a:xfrm>
            <a:off x="3874750" y="3302946"/>
            <a:ext cx="338554" cy="385255"/>
            <a:chOff x="1954453" y="4580049"/>
            <a:chExt cx="338554" cy="385255"/>
          </a:xfrm>
        </p:grpSpPr>
        <p:sp>
          <p:nvSpPr>
            <p:cNvPr id="41" name="43 CuadroTexto"/>
            <p:cNvSpPr txBox="1"/>
            <p:nvPr/>
          </p:nvSpPr>
          <p:spPr>
            <a:xfrm rot="9600155">
              <a:off x="1954453" y="4595972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b="1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Y</a:t>
              </a:r>
              <a:endParaRPr lang="en-US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44 Sol"/>
            <p:cNvSpPr/>
            <p:nvPr/>
          </p:nvSpPr>
          <p:spPr>
            <a:xfrm rot="20587895">
              <a:off x="1998652" y="4580049"/>
              <a:ext cx="147240" cy="152370"/>
            </a:xfrm>
            <a:prstGeom prst="sun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</p:grpSp>
      <p:sp>
        <p:nvSpPr>
          <p:cNvPr id="33" name="45 CuadroTexto"/>
          <p:cNvSpPr txBox="1"/>
          <p:nvPr/>
        </p:nvSpPr>
        <p:spPr>
          <a:xfrm rot="8386484">
            <a:off x="4011549" y="345514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46 Rectángulo"/>
          <p:cNvSpPr/>
          <p:nvPr/>
        </p:nvSpPr>
        <p:spPr>
          <a:xfrm>
            <a:off x="3929384" y="4547337"/>
            <a:ext cx="838485" cy="517779"/>
          </a:xfrm>
          <a:prstGeom prst="rect">
            <a:avLst/>
          </a:prstGeom>
          <a:solidFill>
            <a:srgbClr val="00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2 Marcador de contenido"/>
          <p:cNvSpPr>
            <a:spLocks noGrp="1"/>
          </p:cNvSpPr>
          <p:nvPr/>
        </p:nvSpPr>
        <p:spPr>
          <a:xfrm>
            <a:off x="1831207" y="5648975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N=91 samples with different VNT titers</a:t>
            </a:r>
            <a:endParaRPr lang="en-US" dirty="0"/>
          </a:p>
        </p:txBody>
      </p:sp>
      <p:sp>
        <p:nvSpPr>
          <p:cNvPr id="40" name="52 CuadroTexto"/>
          <p:cNvSpPr txBox="1"/>
          <p:nvPr/>
        </p:nvSpPr>
        <p:spPr>
          <a:xfrm>
            <a:off x="3078107" y="6223045"/>
            <a:ext cx="447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Cut OFF - EPP 70%: VNT titer=1,6 Log</a:t>
            </a:r>
            <a:r>
              <a:rPr lang="en-US" baseline="-25000" dirty="0" smtClean="0"/>
              <a:t>10</a:t>
            </a:r>
            <a:r>
              <a:rPr lang="en-US" dirty="0" smtClean="0"/>
              <a:t>TCID50</a:t>
            </a:r>
            <a:endParaRPr lang="en-US" dirty="0"/>
          </a:p>
        </p:txBody>
      </p:sp>
      <p:sp>
        <p:nvSpPr>
          <p:cNvPr id="49" name="49 CuadroTexto"/>
          <p:cNvSpPr txBox="1"/>
          <p:nvPr/>
        </p:nvSpPr>
        <p:spPr>
          <a:xfrm>
            <a:off x="490488" y="1830329"/>
            <a:ext cx="3423951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Single dilution test</a:t>
            </a:r>
            <a:endParaRPr lang="en-US" sz="2800" b="1" dirty="0"/>
          </a:p>
        </p:txBody>
      </p:sp>
      <p:sp>
        <p:nvSpPr>
          <p:cNvPr id="50" name="50 CuadroTexto"/>
          <p:cNvSpPr txBox="1"/>
          <p:nvPr/>
        </p:nvSpPr>
        <p:spPr>
          <a:xfrm>
            <a:off x="4443898" y="1830325"/>
            <a:ext cx="476034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Purified inactivated antigen</a:t>
            </a:r>
            <a:endParaRPr lang="en-US" sz="2800" b="1" dirty="0"/>
          </a:p>
        </p:txBody>
      </p:sp>
      <p:sp>
        <p:nvSpPr>
          <p:cNvPr id="51" name="50 CuadroTexto"/>
          <p:cNvSpPr txBox="1"/>
          <p:nvPr/>
        </p:nvSpPr>
        <p:spPr>
          <a:xfrm>
            <a:off x="3076239" y="2338989"/>
            <a:ext cx="663809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Neither detector nor capture </a:t>
            </a:r>
            <a:r>
              <a:rPr lang="en-US" sz="2800" b="1" dirty="0" err="1" smtClean="0"/>
              <a:t>Ab</a:t>
            </a:r>
            <a:r>
              <a:rPr lang="en-US" sz="2800" b="1" dirty="0" smtClean="0"/>
              <a:t> needed</a:t>
            </a:r>
            <a:endParaRPr lang="en-US" sz="2800" b="1" dirty="0"/>
          </a:p>
        </p:txBody>
      </p:sp>
      <p:sp>
        <p:nvSpPr>
          <p:cNvPr id="52" name="50 CuadroTexto"/>
          <p:cNvSpPr txBox="1"/>
          <p:nvPr/>
        </p:nvSpPr>
        <p:spPr>
          <a:xfrm>
            <a:off x="9096923" y="1840225"/>
            <a:ext cx="2358594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itchFamily="2" charset="2"/>
              <a:buChar char="ü"/>
            </a:pPr>
            <a:r>
              <a:rPr lang="en-US" sz="2800" b="1" dirty="0" smtClean="0"/>
              <a:t>Three steps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8946084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 animBg="1"/>
      <p:bldP spid="39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4867" y="5423337"/>
            <a:ext cx="1449835" cy="1403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2514453" y="957677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Concordance between VNT</a:t>
            </a:r>
            <a:r>
              <a:rPr lang="en-US" sz="2400" b="1" baseline="30000" dirty="0" smtClean="0"/>
              <a:t>*</a:t>
            </a:r>
            <a:r>
              <a:rPr lang="en-US" b="1" dirty="0" smtClean="0"/>
              <a:t> and ELISAs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258617" y="6309519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 VNT </a:t>
            </a:r>
            <a:r>
              <a:rPr lang="en-US" dirty="0"/>
              <a:t>is the accepted assay </a:t>
            </a:r>
            <a:r>
              <a:rPr lang="en-US" dirty="0" smtClean="0"/>
              <a:t>for vaccine efficacy testing in the European Pharmacopoeia. </a:t>
            </a:r>
          </a:p>
        </p:txBody>
      </p:sp>
      <p:sp>
        <p:nvSpPr>
          <p:cNvPr id="14" name="6 Elipse"/>
          <p:cNvSpPr/>
          <p:nvPr/>
        </p:nvSpPr>
        <p:spPr>
          <a:xfrm>
            <a:off x="6783568" y="3964043"/>
            <a:ext cx="864096" cy="360040"/>
          </a:xfrm>
          <a:prstGeom prst="ellipse">
            <a:avLst/>
          </a:prstGeom>
          <a:noFill/>
          <a:ln>
            <a:solidFill>
              <a:srgbClr val="E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138" y="1968500"/>
            <a:ext cx="10571955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18521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3048000"/>
            <a:ext cx="25146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LOW VNT titers</a:t>
            </a:r>
          </a:p>
          <a:p>
            <a:pPr algn="ctr"/>
            <a:r>
              <a:rPr lang="en-US" sz="2400" smtClean="0">
                <a:solidFill>
                  <a:schemeClr val="tx1"/>
                </a:solidFill>
              </a:rPr>
              <a:t>&lt;1.4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772400" y="3022600"/>
            <a:ext cx="2514600" cy="762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HIGH VNT titers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&gt; 3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>
            <a:stCxn id="2" idx="2"/>
          </p:cNvCxnSpPr>
          <p:nvPr/>
        </p:nvCxnSpPr>
        <p:spPr>
          <a:xfrm>
            <a:off x="2933700" y="3810000"/>
            <a:ext cx="1511300" cy="105410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" idx="2"/>
          </p:cNvCxnSpPr>
          <p:nvPr/>
        </p:nvCxnSpPr>
        <p:spPr>
          <a:xfrm flipH="1">
            <a:off x="7391400" y="3784600"/>
            <a:ext cx="1638300" cy="1117600"/>
          </a:xfrm>
          <a:prstGeom prst="straightConnector1">
            <a:avLst/>
          </a:prstGeom>
          <a:ln w="127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68800" y="4953000"/>
            <a:ext cx="3086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Classified correctly with tests that measure total antibodies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45000" y="2997200"/>
            <a:ext cx="30734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VNT titers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1.4 – 3.0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 flipH="1">
            <a:off x="5969000" y="3835400"/>
            <a:ext cx="12700" cy="355600"/>
          </a:xfrm>
          <a:prstGeom prst="straightConnector1">
            <a:avLst/>
          </a:prstGeom>
          <a:ln w="12700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17987" y="4305300"/>
            <a:ext cx="205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 err="1" smtClean="0">
                <a:solidFill>
                  <a:srgbClr val="FF0000"/>
                </a:solidFill>
              </a:rPr>
              <a:t>Avidity</a:t>
            </a:r>
            <a:r>
              <a:rPr lang="es-AR" sz="2800" dirty="0" smtClean="0">
                <a:solidFill>
                  <a:srgbClr val="FF0000"/>
                </a:solidFill>
              </a:rPr>
              <a:t> ELISA</a:t>
            </a:r>
            <a:endParaRPr lang="es-AR" sz="2800" dirty="0">
              <a:solidFill>
                <a:srgbClr val="FF0000"/>
              </a:solidFill>
            </a:endParaRPr>
          </a:p>
        </p:txBody>
      </p:sp>
      <p:sp>
        <p:nvSpPr>
          <p:cNvPr id="23" name="1 Título"/>
          <p:cNvSpPr>
            <a:spLocks noGrp="1"/>
          </p:cNvSpPr>
          <p:nvPr/>
        </p:nvSpPr>
        <p:spPr>
          <a:xfrm>
            <a:off x="1831207" y="5991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Improving concordance with VNT</a:t>
            </a:r>
            <a:endParaRPr lang="en-US" b="1" dirty="0"/>
          </a:p>
        </p:txBody>
      </p:sp>
      <p:sp>
        <p:nvSpPr>
          <p:cNvPr id="17" name="Right Arrow 16"/>
          <p:cNvSpPr/>
          <p:nvPr/>
        </p:nvSpPr>
        <p:spPr>
          <a:xfrm>
            <a:off x="1714500" y="2095500"/>
            <a:ext cx="8915400" cy="914400"/>
          </a:xfrm>
          <a:prstGeom prst="rightArrow">
            <a:avLst/>
          </a:prstGeom>
          <a:gradFill flip="none" rotWithShape="1">
            <a:gsLst>
              <a:gs pos="0">
                <a:srgbClr val="E20000">
                  <a:tint val="66000"/>
                  <a:satMod val="160000"/>
                </a:srgbClr>
              </a:gs>
              <a:gs pos="50000">
                <a:srgbClr val="E20000">
                  <a:tint val="44500"/>
                  <a:satMod val="160000"/>
                </a:srgbClr>
              </a:gs>
              <a:gs pos="100000">
                <a:srgbClr val="E2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TextBox 18"/>
          <p:cNvSpPr txBox="1"/>
          <p:nvPr/>
        </p:nvSpPr>
        <p:spPr>
          <a:xfrm>
            <a:off x="5118100" y="2286000"/>
            <a:ext cx="1633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i="1" dirty="0" smtClean="0">
                <a:solidFill>
                  <a:srgbClr val="FF0000"/>
                </a:solidFill>
              </a:rPr>
              <a:t>VNT </a:t>
            </a:r>
            <a:r>
              <a:rPr lang="es-AR" sz="2800" i="1" dirty="0" err="1" smtClean="0">
                <a:solidFill>
                  <a:srgbClr val="FF0000"/>
                </a:solidFill>
              </a:rPr>
              <a:t>titers</a:t>
            </a:r>
            <a:endParaRPr lang="es-AR" sz="28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5" y="5761038"/>
            <a:ext cx="11334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1381539" y="1122918"/>
            <a:ext cx="9144000" cy="64807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Accuracy of combined indirect assessment</a:t>
            </a:r>
            <a:endParaRPr lang="en-US" b="1" dirty="0"/>
          </a:p>
        </p:txBody>
      </p:sp>
      <p:sp>
        <p:nvSpPr>
          <p:cNvPr id="5" name="4 Rectángulo"/>
          <p:cNvSpPr/>
          <p:nvPr/>
        </p:nvSpPr>
        <p:spPr>
          <a:xfrm>
            <a:off x="1804255" y="4651310"/>
            <a:ext cx="81369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E20000"/>
                </a:solidFill>
              </a:rPr>
              <a:t>The best agreement values (κ=80%) were obtained when combining results of both single dilution </a:t>
            </a:r>
            <a:r>
              <a:rPr lang="en-US" sz="2400" dirty="0" smtClean="0">
                <a:solidFill>
                  <a:srgbClr val="E20000"/>
                </a:solidFill>
              </a:rPr>
              <a:t>ELISAs</a:t>
            </a:r>
          </a:p>
          <a:p>
            <a:pPr algn="ctr"/>
            <a:endParaRPr lang="en-US" sz="2400" dirty="0">
              <a:solidFill>
                <a:srgbClr val="E2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Additional benefit: </a:t>
            </a:r>
            <a:r>
              <a:rPr lang="en-US" sz="2400" b="1" dirty="0" smtClean="0">
                <a:solidFill>
                  <a:srgbClr val="E20000"/>
                </a:solidFill>
              </a:rPr>
              <a:t>high-throughput </a:t>
            </a:r>
            <a:r>
              <a:rPr lang="en-US" sz="2400" b="1" dirty="0">
                <a:solidFill>
                  <a:srgbClr val="E20000"/>
                </a:solidFill>
              </a:rPr>
              <a:t>reproducible assessment that only takes a few hours of work to the result. </a:t>
            </a:r>
            <a:endParaRPr lang="es-AR" sz="2400" b="1" dirty="0">
              <a:solidFill>
                <a:srgbClr val="E200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4401" y="2033781"/>
            <a:ext cx="9709149" cy="2717557"/>
            <a:chOff x="914401" y="2033781"/>
            <a:chExt cx="9709149" cy="2717557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60890"/>
            <a:stretch/>
          </p:blipFill>
          <p:spPr bwMode="auto">
            <a:xfrm>
              <a:off x="914401" y="2149417"/>
              <a:ext cx="4791726" cy="2601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42" t="-4150" r="25525" b="4150"/>
            <a:stretch/>
          </p:blipFill>
          <p:spPr bwMode="auto">
            <a:xfrm>
              <a:off x="5764696" y="2033781"/>
              <a:ext cx="2477604" cy="259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057400" y="2854542"/>
              <a:ext cx="274319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Log </a:t>
              </a:r>
              <a:r>
                <a:rPr lang="en-US" sz="1400" baseline="-25000" dirty="0" smtClean="0">
                  <a:latin typeface="+mj-lt"/>
                </a:rPr>
                <a:t>10</a:t>
              </a:r>
              <a:r>
                <a:rPr lang="en-US" sz="1400" dirty="0" smtClean="0">
                  <a:latin typeface="+mj-lt"/>
                </a:rPr>
                <a:t>Titer≤ 1.6 classify NEGATIVE</a:t>
              </a:r>
            </a:p>
            <a:p>
              <a:r>
                <a:rPr lang="en-US" sz="1400" dirty="0" smtClean="0">
                  <a:latin typeface="+mj-lt"/>
                </a:rPr>
                <a:t>Log </a:t>
              </a:r>
              <a:r>
                <a:rPr lang="en-US" sz="1400" baseline="-25000" dirty="0" smtClean="0">
                  <a:latin typeface="+mj-lt"/>
                </a:rPr>
                <a:t>10</a:t>
              </a:r>
              <a:r>
                <a:rPr lang="en-US" sz="1400" dirty="0" smtClean="0">
                  <a:latin typeface="+mj-lt"/>
                </a:rPr>
                <a:t>Titer≥ 3.5 classify POSITIVE</a:t>
              </a:r>
            </a:p>
            <a:p>
              <a:r>
                <a:rPr lang="en-US" sz="1400" dirty="0" smtClean="0">
                  <a:latin typeface="+mj-lt"/>
                </a:rPr>
                <a:t>1.6 &lt; Log </a:t>
              </a:r>
              <a:r>
                <a:rPr lang="en-US" sz="1400" baseline="-25000" dirty="0" smtClean="0">
                  <a:latin typeface="+mj-lt"/>
                </a:rPr>
                <a:t>10</a:t>
              </a:r>
              <a:r>
                <a:rPr lang="en-US" sz="1400" dirty="0" smtClean="0">
                  <a:latin typeface="+mj-lt"/>
                </a:rPr>
                <a:t>Titer &lt; 3.5    RETEST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20800" y="3794125"/>
              <a:ext cx="4127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 smtClean="0"/>
                <a:t>IE</a:t>
              </a:r>
              <a:endParaRPr lang="es-AR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67300" y="3794125"/>
              <a:ext cx="6159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600" dirty="0" smtClean="0"/>
                <a:t>AE</a:t>
              </a:r>
              <a:endParaRPr lang="es-AR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46300" y="3686392"/>
              <a:ext cx="2743199" cy="73866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smtClean="0">
                  <a:latin typeface="+mj-lt"/>
                </a:rPr>
                <a:t>OD ≤ 0.3 classify NEGATIVE</a:t>
              </a:r>
            </a:p>
            <a:p>
              <a:r>
                <a:rPr lang="en-US" sz="1400" smtClean="0">
                  <a:latin typeface="+mj-lt"/>
                </a:rPr>
                <a:t>OD ≥ 1.1 classify POSITIVE</a:t>
              </a:r>
            </a:p>
            <a:p>
              <a:r>
                <a:rPr lang="en-US" sz="1400" smtClean="0">
                  <a:latin typeface="+mj-lt"/>
                </a:rPr>
                <a:t>0.3 &lt; OD &lt; 1.1    RETEST</a:t>
              </a:r>
              <a:endParaRPr lang="en-US" sz="140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13450" y="3752851"/>
              <a:ext cx="5905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88.8</a:t>
              </a:r>
              <a:endParaRPr lang="es-AR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26300" y="3752851"/>
              <a:ext cx="59055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AR" sz="1400" dirty="0" smtClean="0"/>
                <a:t>92.6</a:t>
              </a:r>
              <a:endParaRPr lang="es-AR" sz="14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4242" t="73517" r="37556" b="16949"/>
            <a:stretch/>
          </p:blipFill>
          <p:spPr bwMode="auto">
            <a:xfrm>
              <a:off x="7028346" y="4038600"/>
              <a:ext cx="1004404" cy="247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63430" t="73272" r="27184" b="16216"/>
            <a:stretch/>
          </p:blipFill>
          <p:spPr bwMode="auto">
            <a:xfrm>
              <a:off x="5657850" y="4038600"/>
              <a:ext cx="1149350" cy="273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81424" t="-4150" r="-495" b="4150"/>
            <a:stretch/>
          </p:blipFill>
          <p:spPr bwMode="auto">
            <a:xfrm>
              <a:off x="8288188" y="2033781"/>
              <a:ext cx="2335362" cy="259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/>
          <p:cNvSpPr/>
          <p:nvPr/>
        </p:nvSpPr>
        <p:spPr>
          <a:xfrm>
            <a:off x="850900" y="3632200"/>
            <a:ext cx="9766300" cy="863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420269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0" y="5250510"/>
            <a:ext cx="1579977" cy="152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 txBox="1">
            <a:spLocks/>
          </p:cNvSpPr>
          <p:nvPr/>
        </p:nvSpPr>
        <p:spPr>
          <a:xfrm>
            <a:off x="576873" y="1648123"/>
            <a:ext cx="11200997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b="1" dirty="0" smtClean="0"/>
              <a:t>The combination of two single-dilution high-throughput ELISA may afford a simpler and faster alternative to the VNT.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Provided a thorough validation is performed, these</a:t>
            </a:r>
            <a:r>
              <a:rPr lang="en-US" dirty="0" smtClean="0"/>
              <a:t> assays may be useful for monitoring the effectiveness of vaccination campaigns in buffalo populations. 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           Further analysis  ( &gt; 600 samples). Consider changing cut-off values?</a:t>
            </a:r>
            <a:endParaRPr lang="es-AR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4 Título"/>
          <p:cNvSpPr txBox="1">
            <a:spLocks/>
          </p:cNvSpPr>
          <p:nvPr/>
        </p:nvSpPr>
        <p:spPr>
          <a:xfrm>
            <a:off x="1808922" y="8461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Conclusions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2990264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27" y="795405"/>
            <a:ext cx="4392060" cy="60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2931" y="5532368"/>
            <a:ext cx="1637994" cy="13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6303542" y="2932043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6 Elipse"/>
          <p:cNvSpPr/>
          <p:nvPr/>
        </p:nvSpPr>
        <p:spPr>
          <a:xfrm>
            <a:off x="6455941" y="2996647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6536523" y="2932043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8 Elipse"/>
          <p:cNvSpPr/>
          <p:nvPr/>
        </p:nvSpPr>
        <p:spPr>
          <a:xfrm>
            <a:off x="6411803" y="2867438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Elipse"/>
          <p:cNvSpPr/>
          <p:nvPr/>
        </p:nvSpPr>
        <p:spPr>
          <a:xfrm>
            <a:off x="6132332" y="2870750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Elipse"/>
          <p:cNvSpPr/>
          <p:nvPr/>
        </p:nvSpPr>
        <p:spPr>
          <a:xfrm>
            <a:off x="5979932" y="2744853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11 Elipse"/>
          <p:cNvSpPr/>
          <p:nvPr/>
        </p:nvSpPr>
        <p:spPr>
          <a:xfrm>
            <a:off x="6088193" y="2718350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6257103" y="3061252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13 Elipse"/>
          <p:cNvSpPr/>
          <p:nvPr/>
        </p:nvSpPr>
        <p:spPr>
          <a:xfrm>
            <a:off x="6088193" y="2579201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14 Elipse"/>
          <p:cNvSpPr/>
          <p:nvPr/>
        </p:nvSpPr>
        <p:spPr>
          <a:xfrm>
            <a:off x="6379740" y="3107632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15 Elipse"/>
          <p:cNvSpPr/>
          <p:nvPr/>
        </p:nvSpPr>
        <p:spPr>
          <a:xfrm>
            <a:off x="6373114" y="2774671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16 Elipse"/>
          <p:cNvSpPr/>
          <p:nvPr/>
        </p:nvSpPr>
        <p:spPr>
          <a:xfrm>
            <a:off x="6240593" y="2731601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17 Elipse"/>
          <p:cNvSpPr/>
          <p:nvPr/>
        </p:nvSpPr>
        <p:spPr>
          <a:xfrm>
            <a:off x="6392993" y="2884001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18 Elipse"/>
          <p:cNvSpPr/>
          <p:nvPr/>
        </p:nvSpPr>
        <p:spPr>
          <a:xfrm>
            <a:off x="6545393" y="3036401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19 Elipse"/>
          <p:cNvSpPr/>
          <p:nvPr/>
        </p:nvSpPr>
        <p:spPr>
          <a:xfrm>
            <a:off x="6670165" y="2999959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20 Elipse"/>
          <p:cNvSpPr/>
          <p:nvPr/>
        </p:nvSpPr>
        <p:spPr>
          <a:xfrm>
            <a:off x="5963369" y="2847558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21 Elipse"/>
          <p:cNvSpPr/>
          <p:nvPr/>
        </p:nvSpPr>
        <p:spPr>
          <a:xfrm>
            <a:off x="5541465" y="2446421"/>
            <a:ext cx="108261" cy="109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22 Elipse"/>
          <p:cNvSpPr/>
          <p:nvPr/>
        </p:nvSpPr>
        <p:spPr>
          <a:xfrm>
            <a:off x="6447123" y="2666996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23 Elipse"/>
          <p:cNvSpPr/>
          <p:nvPr/>
        </p:nvSpPr>
        <p:spPr>
          <a:xfrm>
            <a:off x="6516398" y="2819396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24 Elipse"/>
          <p:cNvSpPr/>
          <p:nvPr/>
        </p:nvSpPr>
        <p:spPr>
          <a:xfrm>
            <a:off x="6543204" y="2683565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25 Elipse"/>
          <p:cNvSpPr/>
          <p:nvPr/>
        </p:nvSpPr>
        <p:spPr>
          <a:xfrm>
            <a:off x="6304668" y="2524541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26 Elipse"/>
          <p:cNvSpPr/>
          <p:nvPr/>
        </p:nvSpPr>
        <p:spPr>
          <a:xfrm>
            <a:off x="5963368" y="2612330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27 Elipse"/>
          <p:cNvSpPr/>
          <p:nvPr/>
        </p:nvSpPr>
        <p:spPr>
          <a:xfrm>
            <a:off x="6056134" y="2486438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Elipse"/>
          <p:cNvSpPr/>
          <p:nvPr/>
        </p:nvSpPr>
        <p:spPr>
          <a:xfrm>
            <a:off x="6258288" y="2468222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Elipse"/>
          <p:cNvSpPr/>
          <p:nvPr/>
        </p:nvSpPr>
        <p:spPr>
          <a:xfrm>
            <a:off x="6457068" y="2547734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Elipse"/>
          <p:cNvSpPr/>
          <p:nvPr/>
        </p:nvSpPr>
        <p:spPr>
          <a:xfrm>
            <a:off x="5840850" y="1633346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Elipse"/>
          <p:cNvSpPr/>
          <p:nvPr/>
        </p:nvSpPr>
        <p:spPr>
          <a:xfrm>
            <a:off x="6500139" y="1795685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32 Elipse"/>
          <p:cNvSpPr/>
          <p:nvPr/>
        </p:nvSpPr>
        <p:spPr>
          <a:xfrm>
            <a:off x="5816245" y="1358589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33 Elipse"/>
          <p:cNvSpPr/>
          <p:nvPr/>
        </p:nvSpPr>
        <p:spPr>
          <a:xfrm>
            <a:off x="6394125" y="1868573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34 Elipse"/>
          <p:cNvSpPr/>
          <p:nvPr/>
        </p:nvSpPr>
        <p:spPr>
          <a:xfrm>
            <a:off x="6188709" y="2556011"/>
            <a:ext cx="108261" cy="109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Elipse"/>
          <p:cNvSpPr/>
          <p:nvPr/>
        </p:nvSpPr>
        <p:spPr>
          <a:xfrm>
            <a:off x="6400743" y="2420180"/>
            <a:ext cx="108261" cy="109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36 Elipse"/>
          <p:cNvSpPr/>
          <p:nvPr/>
        </p:nvSpPr>
        <p:spPr>
          <a:xfrm>
            <a:off x="5764653" y="1567088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37 Elipse"/>
          <p:cNvSpPr/>
          <p:nvPr/>
        </p:nvSpPr>
        <p:spPr>
          <a:xfrm>
            <a:off x="6304674" y="1987841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38 Elipse"/>
          <p:cNvSpPr/>
          <p:nvPr/>
        </p:nvSpPr>
        <p:spPr>
          <a:xfrm>
            <a:off x="6307989" y="2358899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39 Elipse"/>
          <p:cNvSpPr/>
          <p:nvPr/>
        </p:nvSpPr>
        <p:spPr>
          <a:xfrm>
            <a:off x="6420633" y="2282702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40 Elipse"/>
          <p:cNvSpPr/>
          <p:nvPr/>
        </p:nvSpPr>
        <p:spPr>
          <a:xfrm>
            <a:off x="6150563" y="238545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41 Elipse"/>
          <p:cNvSpPr/>
          <p:nvPr/>
        </p:nvSpPr>
        <p:spPr>
          <a:xfrm>
            <a:off x="6457079" y="1976240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42 Elipse"/>
          <p:cNvSpPr/>
          <p:nvPr/>
        </p:nvSpPr>
        <p:spPr>
          <a:xfrm>
            <a:off x="6311309" y="2247908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43 Elipse"/>
          <p:cNvSpPr/>
          <p:nvPr/>
        </p:nvSpPr>
        <p:spPr>
          <a:xfrm>
            <a:off x="5897186" y="2917136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44 Elipse"/>
          <p:cNvSpPr/>
          <p:nvPr/>
        </p:nvSpPr>
        <p:spPr>
          <a:xfrm>
            <a:off x="6110264" y="2978423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1 Elipse"/>
          <p:cNvSpPr/>
          <p:nvPr/>
        </p:nvSpPr>
        <p:spPr>
          <a:xfrm>
            <a:off x="6592256" y="1709902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2 Elipse"/>
          <p:cNvSpPr/>
          <p:nvPr/>
        </p:nvSpPr>
        <p:spPr>
          <a:xfrm>
            <a:off x="6493538" y="1626083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3 Elipse"/>
          <p:cNvSpPr/>
          <p:nvPr/>
        </p:nvSpPr>
        <p:spPr>
          <a:xfrm>
            <a:off x="6614134" y="1627414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4 Elipse"/>
          <p:cNvSpPr/>
          <p:nvPr/>
        </p:nvSpPr>
        <p:spPr>
          <a:xfrm>
            <a:off x="6315292" y="1874208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5 Elipse"/>
          <p:cNvSpPr/>
          <p:nvPr/>
        </p:nvSpPr>
        <p:spPr>
          <a:xfrm>
            <a:off x="5730223" y="2910156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6 Elipse"/>
          <p:cNvSpPr/>
          <p:nvPr/>
        </p:nvSpPr>
        <p:spPr>
          <a:xfrm>
            <a:off x="5806438" y="2824373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57 Elipse"/>
          <p:cNvSpPr/>
          <p:nvPr/>
        </p:nvSpPr>
        <p:spPr>
          <a:xfrm>
            <a:off x="5723622" y="2740554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58 Elipse"/>
          <p:cNvSpPr/>
          <p:nvPr/>
        </p:nvSpPr>
        <p:spPr>
          <a:xfrm>
            <a:off x="5895230" y="2762096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59 Elipse"/>
          <p:cNvSpPr/>
          <p:nvPr/>
        </p:nvSpPr>
        <p:spPr>
          <a:xfrm>
            <a:off x="5944558" y="3036401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60 Elipse"/>
          <p:cNvSpPr/>
          <p:nvPr/>
        </p:nvSpPr>
        <p:spPr>
          <a:xfrm>
            <a:off x="5977693" y="3172899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61 Elipse"/>
          <p:cNvSpPr/>
          <p:nvPr/>
        </p:nvSpPr>
        <p:spPr>
          <a:xfrm>
            <a:off x="6170853" y="316493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62 Elipse"/>
          <p:cNvSpPr/>
          <p:nvPr/>
        </p:nvSpPr>
        <p:spPr>
          <a:xfrm>
            <a:off x="6514077" y="3221923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8737600" y="4029157"/>
            <a:ext cx="2872311" cy="1396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PIGS are not vaccinated in Argentina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6667155" y="4049360"/>
            <a:ext cx="1637934" cy="1342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67 Elipse"/>
          <p:cNvSpPr/>
          <p:nvPr/>
        </p:nvSpPr>
        <p:spPr>
          <a:xfrm>
            <a:off x="6999066" y="4974873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68 CuadroTexto"/>
          <p:cNvSpPr txBox="1"/>
          <p:nvPr/>
        </p:nvSpPr>
        <p:spPr>
          <a:xfrm>
            <a:off x="7157231" y="4967380"/>
            <a:ext cx="883575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101,000-500,000</a:t>
            </a:r>
            <a:endParaRPr lang="en-US" sz="800" dirty="0"/>
          </a:p>
        </p:txBody>
      </p:sp>
      <p:sp>
        <p:nvSpPr>
          <p:cNvPr id="70" name="69 CuadroTexto"/>
          <p:cNvSpPr txBox="1"/>
          <p:nvPr/>
        </p:nvSpPr>
        <p:spPr>
          <a:xfrm>
            <a:off x="7160821" y="4795254"/>
            <a:ext cx="832279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40,000-100,000</a:t>
            </a:r>
            <a:endParaRPr lang="en-US" sz="800" dirty="0"/>
          </a:p>
        </p:txBody>
      </p:sp>
      <p:sp>
        <p:nvSpPr>
          <p:cNvPr id="71" name="70 Elipse"/>
          <p:cNvSpPr/>
          <p:nvPr/>
        </p:nvSpPr>
        <p:spPr>
          <a:xfrm>
            <a:off x="7009005" y="4840088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71 CuadroTexto"/>
          <p:cNvSpPr txBox="1"/>
          <p:nvPr/>
        </p:nvSpPr>
        <p:spPr>
          <a:xfrm>
            <a:off x="7168772" y="4647777"/>
            <a:ext cx="780983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10,000-39,000</a:t>
            </a:r>
            <a:endParaRPr lang="en-US" sz="800" dirty="0"/>
          </a:p>
        </p:txBody>
      </p:sp>
      <p:sp>
        <p:nvSpPr>
          <p:cNvPr id="73" name="72 Elipse"/>
          <p:cNvSpPr/>
          <p:nvPr/>
        </p:nvSpPr>
        <p:spPr>
          <a:xfrm>
            <a:off x="7012328" y="4737902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73 Elipse"/>
          <p:cNvSpPr/>
          <p:nvPr/>
        </p:nvSpPr>
        <p:spPr>
          <a:xfrm>
            <a:off x="7017686" y="4619968"/>
            <a:ext cx="54000" cy="39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74 CuadroTexto"/>
          <p:cNvSpPr txBox="1"/>
          <p:nvPr/>
        </p:nvSpPr>
        <p:spPr>
          <a:xfrm>
            <a:off x="7157231" y="4488238"/>
            <a:ext cx="518091" cy="21544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800" dirty="0" smtClean="0"/>
              <a:t>&lt;10,000</a:t>
            </a:r>
            <a:endParaRPr lang="en-US" sz="800" dirty="0"/>
          </a:p>
        </p:txBody>
      </p:sp>
      <p:sp>
        <p:nvSpPr>
          <p:cNvPr id="76" name="75 Elipse"/>
          <p:cNvSpPr/>
          <p:nvPr/>
        </p:nvSpPr>
        <p:spPr>
          <a:xfrm>
            <a:off x="5421786" y="3407191"/>
            <a:ext cx="54000" cy="396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76 Elipse"/>
          <p:cNvSpPr/>
          <p:nvPr/>
        </p:nvSpPr>
        <p:spPr>
          <a:xfrm flipH="1" flipV="1">
            <a:off x="5250161" y="3450674"/>
            <a:ext cx="77286" cy="6093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77 Elipse"/>
          <p:cNvSpPr/>
          <p:nvPr/>
        </p:nvSpPr>
        <p:spPr>
          <a:xfrm>
            <a:off x="6973671" y="1947115"/>
            <a:ext cx="57600" cy="56125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78 Elipse"/>
          <p:cNvSpPr/>
          <p:nvPr/>
        </p:nvSpPr>
        <p:spPr>
          <a:xfrm>
            <a:off x="7061119" y="1897403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79 Elipse"/>
          <p:cNvSpPr/>
          <p:nvPr/>
        </p:nvSpPr>
        <p:spPr>
          <a:xfrm>
            <a:off x="6149159" y="2116338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81 Elipse"/>
          <p:cNvSpPr/>
          <p:nvPr/>
        </p:nvSpPr>
        <p:spPr>
          <a:xfrm>
            <a:off x="5775353" y="3619677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82 Elipse"/>
          <p:cNvSpPr/>
          <p:nvPr/>
        </p:nvSpPr>
        <p:spPr>
          <a:xfrm>
            <a:off x="5927753" y="3653327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83 Elipse"/>
          <p:cNvSpPr/>
          <p:nvPr/>
        </p:nvSpPr>
        <p:spPr>
          <a:xfrm>
            <a:off x="5213278" y="4910102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84 Elipse"/>
          <p:cNvSpPr/>
          <p:nvPr/>
        </p:nvSpPr>
        <p:spPr>
          <a:xfrm>
            <a:off x="5365678" y="4255002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85 Elipse"/>
          <p:cNvSpPr/>
          <p:nvPr/>
        </p:nvSpPr>
        <p:spPr>
          <a:xfrm>
            <a:off x="5522655" y="2997488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87 Elipse"/>
          <p:cNvSpPr/>
          <p:nvPr/>
        </p:nvSpPr>
        <p:spPr>
          <a:xfrm>
            <a:off x="6342030" y="2569988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88 Elipse"/>
          <p:cNvSpPr/>
          <p:nvPr/>
        </p:nvSpPr>
        <p:spPr>
          <a:xfrm>
            <a:off x="5676092" y="2311855"/>
            <a:ext cx="108261" cy="109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89 Elipse"/>
          <p:cNvSpPr/>
          <p:nvPr/>
        </p:nvSpPr>
        <p:spPr>
          <a:xfrm>
            <a:off x="5828492" y="246425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90 Elipse"/>
          <p:cNvSpPr/>
          <p:nvPr/>
        </p:nvSpPr>
        <p:spPr>
          <a:xfrm>
            <a:off x="5980892" y="237915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91 Elipse"/>
          <p:cNvSpPr/>
          <p:nvPr/>
        </p:nvSpPr>
        <p:spPr>
          <a:xfrm>
            <a:off x="6085792" y="2282180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92 Elipse"/>
          <p:cNvSpPr/>
          <p:nvPr/>
        </p:nvSpPr>
        <p:spPr>
          <a:xfrm>
            <a:off x="5905692" y="220895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93 Elipse"/>
          <p:cNvSpPr/>
          <p:nvPr/>
        </p:nvSpPr>
        <p:spPr>
          <a:xfrm>
            <a:off x="5844342" y="205260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94 Elipse"/>
          <p:cNvSpPr/>
          <p:nvPr/>
        </p:nvSpPr>
        <p:spPr>
          <a:xfrm>
            <a:off x="5903717" y="259885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95 Elipse"/>
          <p:cNvSpPr/>
          <p:nvPr/>
        </p:nvSpPr>
        <p:spPr>
          <a:xfrm>
            <a:off x="5842367" y="244250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1 CuadroTexto"/>
          <p:cNvSpPr txBox="1"/>
          <p:nvPr/>
        </p:nvSpPr>
        <p:spPr>
          <a:xfrm>
            <a:off x="6636839" y="3935887"/>
            <a:ext cx="16920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 err="1" smtClean="0"/>
              <a:t>Swine</a:t>
            </a:r>
            <a:r>
              <a:rPr lang="es-ES_tradnl" sz="1200" dirty="0" smtClean="0"/>
              <a:t> </a:t>
            </a:r>
            <a:r>
              <a:rPr lang="es-ES_tradnl" sz="1200" dirty="0" err="1" smtClean="0"/>
              <a:t>population</a:t>
            </a:r>
            <a:r>
              <a:rPr lang="es-ES_tradnl" sz="1200" dirty="0" smtClean="0"/>
              <a:t> (</a:t>
            </a:r>
            <a:r>
              <a:rPr lang="es-ES_tradnl" sz="1200" dirty="0" err="1" smtClean="0"/>
              <a:t>updated</a:t>
            </a:r>
            <a:r>
              <a:rPr lang="es-ES_tradnl" sz="1200" dirty="0" smtClean="0"/>
              <a:t> Nov. 2015)</a:t>
            </a:r>
            <a:endParaRPr lang="es-ES" sz="1200" dirty="0"/>
          </a:p>
        </p:txBody>
      </p:sp>
      <p:sp>
        <p:nvSpPr>
          <p:cNvPr id="97" name="96 Elipse"/>
          <p:cNvSpPr/>
          <p:nvPr/>
        </p:nvSpPr>
        <p:spPr>
          <a:xfrm>
            <a:off x="6203352" y="3279323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97 Elipse"/>
          <p:cNvSpPr/>
          <p:nvPr/>
        </p:nvSpPr>
        <p:spPr>
          <a:xfrm>
            <a:off x="6097628" y="3162960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98 Elipse"/>
          <p:cNvSpPr/>
          <p:nvPr/>
        </p:nvSpPr>
        <p:spPr>
          <a:xfrm>
            <a:off x="6130127" y="3336723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99 Elipse"/>
          <p:cNvSpPr/>
          <p:nvPr/>
        </p:nvSpPr>
        <p:spPr>
          <a:xfrm>
            <a:off x="6297528" y="3137235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100 Elipse"/>
          <p:cNvSpPr/>
          <p:nvPr/>
        </p:nvSpPr>
        <p:spPr>
          <a:xfrm>
            <a:off x="6330027" y="3310998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101 Elipse"/>
          <p:cNvSpPr/>
          <p:nvPr/>
        </p:nvSpPr>
        <p:spPr>
          <a:xfrm>
            <a:off x="6590918" y="3153176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102 Elipse"/>
          <p:cNvSpPr/>
          <p:nvPr/>
        </p:nvSpPr>
        <p:spPr>
          <a:xfrm>
            <a:off x="6457068" y="2676941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103 Elipse"/>
          <p:cNvSpPr/>
          <p:nvPr/>
        </p:nvSpPr>
        <p:spPr>
          <a:xfrm>
            <a:off x="6208534" y="2638838"/>
            <a:ext cx="108261" cy="12920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104 Elipse"/>
          <p:cNvSpPr/>
          <p:nvPr/>
        </p:nvSpPr>
        <p:spPr>
          <a:xfrm>
            <a:off x="6341109" y="2708411"/>
            <a:ext cx="108261" cy="10933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105 Elipse"/>
          <p:cNvSpPr/>
          <p:nvPr/>
        </p:nvSpPr>
        <p:spPr>
          <a:xfrm>
            <a:off x="6594025" y="2222848"/>
            <a:ext cx="72941" cy="83819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106 Elipse"/>
          <p:cNvSpPr/>
          <p:nvPr/>
        </p:nvSpPr>
        <p:spPr>
          <a:xfrm>
            <a:off x="6383854" y="2152390"/>
            <a:ext cx="54000" cy="5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107 CuadroTexto"/>
          <p:cNvSpPr txBox="1"/>
          <p:nvPr/>
        </p:nvSpPr>
        <p:spPr>
          <a:xfrm>
            <a:off x="2476727" y="4020766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CC33"/>
                </a:solidFill>
              </a:rPr>
              <a:t>FMDV-free</a:t>
            </a:r>
            <a:r>
              <a:rPr lang="en-US" sz="2000" dirty="0" smtClean="0">
                <a:solidFill>
                  <a:srgbClr val="33CC33"/>
                </a:solidFill>
              </a:rPr>
              <a:t> </a:t>
            </a:r>
            <a:r>
              <a:rPr lang="en-US" dirty="0" smtClean="0"/>
              <a:t>without vaccination</a:t>
            </a:r>
            <a:endParaRPr lang="en-US" dirty="0"/>
          </a:p>
        </p:txBody>
      </p:sp>
      <p:sp>
        <p:nvSpPr>
          <p:cNvPr id="110" name="109 CuadroTexto"/>
          <p:cNvSpPr txBox="1"/>
          <p:nvPr/>
        </p:nvSpPr>
        <p:spPr>
          <a:xfrm>
            <a:off x="1625600" y="2080550"/>
            <a:ext cx="3210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6633"/>
                </a:solidFill>
              </a:rPr>
              <a:t>FMDV-free</a:t>
            </a:r>
          </a:p>
          <a:p>
            <a:pPr algn="ctr"/>
            <a:r>
              <a:rPr lang="en-US" dirty="0" smtClean="0"/>
              <a:t> with vaccination</a:t>
            </a:r>
          </a:p>
          <a:p>
            <a:pPr algn="ctr"/>
            <a:r>
              <a:rPr lang="en-US" dirty="0" smtClean="0"/>
              <a:t>(cattle and buffaloes)</a:t>
            </a:r>
            <a:endParaRPr lang="en-US" dirty="0"/>
          </a:p>
        </p:txBody>
      </p:sp>
      <p:cxnSp>
        <p:nvCxnSpPr>
          <p:cNvPr id="111" name="110 Conector recto de flecha"/>
          <p:cNvCxnSpPr/>
          <p:nvPr/>
        </p:nvCxnSpPr>
        <p:spPr>
          <a:xfrm flipV="1">
            <a:off x="6778426" y="1447116"/>
            <a:ext cx="2011531" cy="1199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111 CuadroTexto"/>
          <p:cNvSpPr txBox="1"/>
          <p:nvPr/>
        </p:nvSpPr>
        <p:spPr>
          <a:xfrm>
            <a:off x="8789957" y="1123950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Latest outbreak: 2011</a:t>
            </a:r>
          </a:p>
          <a:p>
            <a:r>
              <a:rPr lang="en-US" dirty="0" smtClean="0"/>
              <a:t>O1 serotype</a:t>
            </a:r>
            <a:endParaRPr lang="en-US" dirty="0"/>
          </a:p>
        </p:txBody>
      </p:sp>
      <p:sp>
        <p:nvSpPr>
          <p:cNvPr id="109" name="13 CuadroTexto"/>
          <p:cNvSpPr txBox="1"/>
          <p:nvPr/>
        </p:nvSpPr>
        <p:spPr>
          <a:xfrm>
            <a:off x="1104900" y="909630"/>
            <a:ext cx="296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E20000"/>
                </a:solidFill>
              </a:rPr>
              <a:t>Border belt</a:t>
            </a:r>
          </a:p>
          <a:p>
            <a:pPr algn="r"/>
            <a:r>
              <a:rPr lang="en-US" dirty="0" smtClean="0"/>
              <a:t>All susceptible species are vaccinated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8125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3333" y="6121238"/>
            <a:ext cx="898667" cy="72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65 CuadroTexto"/>
          <p:cNvSpPr txBox="1"/>
          <p:nvPr/>
        </p:nvSpPr>
        <p:spPr>
          <a:xfrm>
            <a:off x="3057365" y="2144822"/>
            <a:ext cx="385288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err="1" smtClean="0"/>
              <a:t>Immunized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comercial </a:t>
            </a:r>
            <a:r>
              <a:rPr lang="es-AR" dirty="0" err="1"/>
              <a:t>vaccine</a:t>
            </a:r>
            <a:endParaRPr lang="es-AR" dirty="0"/>
          </a:p>
          <a:p>
            <a:r>
              <a:rPr lang="es-AR" dirty="0" err="1"/>
              <a:t>Dose</a:t>
            </a:r>
            <a:r>
              <a:rPr lang="es-AR" dirty="0"/>
              <a:t>: 2 ml; SC</a:t>
            </a:r>
            <a:endParaRPr lang="es-ES" dirty="0"/>
          </a:p>
          <a:p>
            <a:r>
              <a:rPr lang="es-AR" sz="1600" i="1" dirty="0" err="1" smtClean="0"/>
              <a:t>The</a:t>
            </a:r>
            <a:r>
              <a:rPr lang="es-AR" sz="1600" i="1" dirty="0" smtClean="0"/>
              <a:t> </a:t>
            </a:r>
            <a:r>
              <a:rPr lang="es-AR" sz="1600" i="1" dirty="0" err="1"/>
              <a:t>same</a:t>
            </a:r>
            <a:r>
              <a:rPr lang="es-AR" sz="1600" i="1" dirty="0"/>
              <a:t> </a:t>
            </a:r>
            <a:r>
              <a:rPr lang="es-AR" sz="1600" i="1" dirty="0" err="1"/>
              <a:t>applied</a:t>
            </a:r>
            <a:r>
              <a:rPr lang="es-AR" sz="1600" i="1" dirty="0"/>
              <a:t> in </a:t>
            </a:r>
            <a:r>
              <a:rPr lang="es-AR" sz="1600" i="1" dirty="0" err="1" smtClean="0"/>
              <a:t>cattle</a:t>
            </a:r>
            <a:endParaRPr lang="es-AR" sz="1600" i="1" dirty="0"/>
          </a:p>
        </p:txBody>
      </p:sp>
      <p:sp>
        <p:nvSpPr>
          <p:cNvPr id="18" name="21 Rectángulo"/>
          <p:cNvSpPr/>
          <p:nvPr/>
        </p:nvSpPr>
        <p:spPr>
          <a:xfrm>
            <a:off x="4761201" y="1487247"/>
            <a:ext cx="34157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000" b="1" i="1" dirty="0" err="1" smtClean="0">
                <a:solidFill>
                  <a:srgbClr val="00B050"/>
                </a:solidFill>
              </a:rPr>
              <a:t>Piglets</a:t>
            </a:r>
            <a:r>
              <a:rPr lang="es-ES" sz="2000" b="1" i="1" dirty="0" smtClean="0">
                <a:solidFill>
                  <a:srgbClr val="00B050"/>
                </a:solidFill>
              </a:rPr>
              <a:t> </a:t>
            </a:r>
            <a:r>
              <a:rPr lang="es-ES" sz="2000" b="1" i="1" dirty="0">
                <a:solidFill>
                  <a:srgbClr val="00B050"/>
                </a:solidFill>
              </a:rPr>
              <a:t>(12 </a:t>
            </a:r>
            <a:r>
              <a:rPr lang="es-ES" sz="2000" b="1" i="1" dirty="0" err="1" smtClean="0">
                <a:solidFill>
                  <a:srgbClr val="00B050"/>
                </a:solidFill>
              </a:rPr>
              <a:t>weeks</a:t>
            </a:r>
            <a:r>
              <a:rPr lang="es-ES" sz="2000" b="1" i="1" dirty="0" smtClean="0">
                <a:solidFill>
                  <a:srgbClr val="00B050"/>
                </a:solidFill>
              </a:rPr>
              <a:t> </a:t>
            </a:r>
            <a:r>
              <a:rPr lang="es-ES" sz="2000" b="1" i="1" dirty="0" err="1" smtClean="0">
                <a:solidFill>
                  <a:srgbClr val="00B050"/>
                </a:solidFill>
              </a:rPr>
              <a:t>old</a:t>
            </a:r>
            <a:r>
              <a:rPr lang="es-ES" sz="2000" b="1" i="1" dirty="0" smtClean="0">
                <a:solidFill>
                  <a:srgbClr val="00B050"/>
                </a:solidFill>
              </a:rPr>
              <a:t>)</a:t>
            </a:r>
            <a:endParaRPr lang="es-ES" sz="2000" b="1" i="1" dirty="0">
              <a:solidFill>
                <a:srgbClr val="00B050"/>
              </a:solidFill>
            </a:endParaRPr>
          </a:p>
        </p:txBody>
      </p:sp>
      <p:sp>
        <p:nvSpPr>
          <p:cNvPr id="22" name="167 CuadroTexto"/>
          <p:cNvSpPr txBox="1"/>
          <p:nvPr/>
        </p:nvSpPr>
        <p:spPr>
          <a:xfrm>
            <a:off x="8323873" y="2215280"/>
            <a:ext cx="3108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Control </a:t>
            </a:r>
            <a:r>
              <a:rPr lang="es-AR" dirty="0" err="1"/>
              <a:t>group</a:t>
            </a:r>
            <a:r>
              <a:rPr lang="es-AR" dirty="0"/>
              <a:t> </a:t>
            </a:r>
            <a:r>
              <a:rPr lang="es-AR" dirty="0" smtClean="0"/>
              <a:t>: </a:t>
            </a:r>
            <a:r>
              <a:rPr lang="es-AR" dirty="0" err="1" smtClean="0"/>
              <a:t>immunized</a:t>
            </a:r>
            <a:r>
              <a:rPr lang="es-AR" dirty="0" smtClean="0"/>
              <a:t> </a:t>
            </a:r>
            <a:r>
              <a:rPr lang="es-AR" dirty="0" err="1" smtClean="0"/>
              <a:t>with</a:t>
            </a:r>
            <a:r>
              <a:rPr lang="es-AR" dirty="0" smtClean="0"/>
              <a:t>  </a:t>
            </a:r>
            <a:r>
              <a:rPr lang="es-AR" dirty="0" err="1" smtClean="0"/>
              <a:t>oil</a:t>
            </a:r>
            <a:r>
              <a:rPr lang="es-AR" dirty="0" smtClean="0"/>
              <a:t> </a:t>
            </a:r>
            <a:r>
              <a:rPr lang="es-AR" dirty="0" err="1"/>
              <a:t>adjuvant</a:t>
            </a:r>
            <a:r>
              <a:rPr lang="es-AR" dirty="0"/>
              <a:t> + PBS.</a:t>
            </a:r>
          </a:p>
          <a:p>
            <a:r>
              <a:rPr lang="es-AR" dirty="0" smtClean="0"/>
              <a:t>2ml/</a:t>
            </a:r>
            <a:r>
              <a:rPr lang="es-AR" dirty="0" err="1" smtClean="0"/>
              <a:t>dose</a:t>
            </a:r>
            <a:r>
              <a:rPr lang="es-AR" dirty="0" smtClean="0"/>
              <a:t>; SC</a:t>
            </a:r>
            <a:endParaRPr lang="es-ES" dirty="0"/>
          </a:p>
        </p:txBody>
      </p:sp>
      <p:sp>
        <p:nvSpPr>
          <p:cNvPr id="24" name="15 Rectángulo"/>
          <p:cNvSpPr/>
          <p:nvPr/>
        </p:nvSpPr>
        <p:spPr>
          <a:xfrm>
            <a:off x="1580605" y="5209699"/>
            <a:ext cx="38927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AR" sz="2400" dirty="0" err="1" smtClean="0"/>
              <a:t>Serology</a:t>
            </a:r>
            <a:r>
              <a:rPr lang="es-AR" sz="2400" dirty="0" smtClean="0"/>
              <a:t> </a:t>
            </a:r>
            <a:r>
              <a:rPr lang="es-AR" sz="2400" dirty="0" err="1" smtClean="0"/>
              <a:t>against</a:t>
            </a:r>
            <a:r>
              <a:rPr lang="es-AR" sz="2400" dirty="0" smtClean="0"/>
              <a:t> </a:t>
            </a:r>
            <a:r>
              <a:rPr lang="es-AR" sz="2400" dirty="0"/>
              <a:t>O1 Campos and A 24 Cruzeiro </a:t>
            </a:r>
            <a:r>
              <a:rPr lang="es-AR" sz="2400" dirty="0" err="1" smtClean="0"/>
              <a:t>strains</a:t>
            </a:r>
            <a:endParaRPr lang="es-AR" sz="2400" b="1" i="1" dirty="0" smtClean="0"/>
          </a:p>
          <a:p>
            <a:pPr algn="ctr"/>
            <a:endParaRPr lang="es-AR" sz="2400" b="1" i="1" dirty="0"/>
          </a:p>
        </p:txBody>
      </p:sp>
      <p:sp>
        <p:nvSpPr>
          <p:cNvPr id="26" name="2 Flecha derecha"/>
          <p:cNvSpPr/>
          <p:nvPr/>
        </p:nvSpPr>
        <p:spPr>
          <a:xfrm>
            <a:off x="3001786" y="4014990"/>
            <a:ext cx="6760365" cy="348003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7200" dirty="0"/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8053">
            <a:off x="2536049" y="4320106"/>
            <a:ext cx="360508" cy="58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9 CuadroTexto"/>
          <p:cNvSpPr txBox="1"/>
          <p:nvPr/>
        </p:nvSpPr>
        <p:spPr>
          <a:xfrm>
            <a:off x="2905151" y="3678548"/>
            <a:ext cx="122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/>
              <a:t>0dpv</a:t>
            </a:r>
            <a:endParaRPr lang="es-ES" sz="1400" b="1" dirty="0"/>
          </a:p>
        </p:txBody>
      </p:sp>
      <p:sp>
        <p:nvSpPr>
          <p:cNvPr id="29" name="73 CuadroTexto"/>
          <p:cNvSpPr txBox="1"/>
          <p:nvPr/>
        </p:nvSpPr>
        <p:spPr>
          <a:xfrm>
            <a:off x="3960454" y="3678548"/>
            <a:ext cx="122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/>
              <a:t>10dpv</a:t>
            </a:r>
            <a:endParaRPr lang="es-ES" sz="1400" b="1" dirty="0"/>
          </a:p>
        </p:txBody>
      </p:sp>
      <p:sp>
        <p:nvSpPr>
          <p:cNvPr id="30" name="74 CuadroTexto"/>
          <p:cNvSpPr txBox="1"/>
          <p:nvPr/>
        </p:nvSpPr>
        <p:spPr>
          <a:xfrm>
            <a:off x="5363189" y="3678548"/>
            <a:ext cx="122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/>
              <a:t>21dpv</a:t>
            </a:r>
            <a:endParaRPr lang="es-ES" sz="1400" b="1" dirty="0"/>
          </a:p>
        </p:txBody>
      </p:sp>
      <p:sp>
        <p:nvSpPr>
          <p:cNvPr id="31" name="75 CuadroTexto"/>
          <p:cNvSpPr txBox="1"/>
          <p:nvPr/>
        </p:nvSpPr>
        <p:spPr>
          <a:xfrm>
            <a:off x="9056199" y="3678548"/>
            <a:ext cx="12286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1400" b="1" dirty="0" smtClean="0"/>
              <a:t>60dpv</a:t>
            </a:r>
            <a:endParaRPr lang="es-ES" sz="1400" b="1" dirty="0"/>
          </a:p>
        </p:txBody>
      </p:sp>
      <p:sp>
        <p:nvSpPr>
          <p:cNvPr id="32" name="76 Flecha abajo"/>
          <p:cNvSpPr/>
          <p:nvPr/>
        </p:nvSpPr>
        <p:spPr>
          <a:xfrm flipH="1" flipV="1">
            <a:off x="3018086" y="4341208"/>
            <a:ext cx="203025" cy="268218"/>
          </a:xfrm>
          <a:prstGeom prst="downArrow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00"/>
          </a:p>
        </p:txBody>
      </p:sp>
      <p:sp>
        <p:nvSpPr>
          <p:cNvPr id="33" name="77 Flecha abajo"/>
          <p:cNvSpPr/>
          <p:nvPr/>
        </p:nvSpPr>
        <p:spPr>
          <a:xfrm flipH="1" flipV="1">
            <a:off x="4246754" y="4341208"/>
            <a:ext cx="203025" cy="268218"/>
          </a:xfrm>
          <a:prstGeom prst="downArrow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00"/>
          </a:p>
        </p:txBody>
      </p:sp>
      <p:sp>
        <p:nvSpPr>
          <p:cNvPr id="34" name="78 Flecha abajo"/>
          <p:cNvSpPr/>
          <p:nvPr/>
        </p:nvSpPr>
        <p:spPr>
          <a:xfrm flipH="1" flipV="1">
            <a:off x="5571726" y="4341208"/>
            <a:ext cx="203025" cy="268218"/>
          </a:xfrm>
          <a:prstGeom prst="downArrow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00"/>
          </a:p>
        </p:txBody>
      </p:sp>
      <p:sp>
        <p:nvSpPr>
          <p:cNvPr id="35" name="81 Flecha abajo"/>
          <p:cNvSpPr/>
          <p:nvPr/>
        </p:nvSpPr>
        <p:spPr>
          <a:xfrm flipH="1" flipV="1">
            <a:off x="9248357" y="4288957"/>
            <a:ext cx="203025" cy="268218"/>
          </a:xfrm>
          <a:prstGeom prst="downArrow">
            <a:avLst/>
          </a:prstGeom>
          <a:solidFill>
            <a:srgbClr val="00B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7200"/>
          </a:p>
        </p:txBody>
      </p:sp>
      <p:sp>
        <p:nvSpPr>
          <p:cNvPr id="3" name="2 CuadroTexto"/>
          <p:cNvSpPr txBox="1"/>
          <p:nvPr/>
        </p:nvSpPr>
        <p:spPr>
          <a:xfrm>
            <a:off x="1622095" y="813112"/>
            <a:ext cx="9551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dirty="0" err="1" smtClean="0"/>
              <a:t>Immune</a:t>
            </a:r>
            <a:r>
              <a:rPr lang="es-ES_tradnl" sz="3200" b="1" dirty="0" smtClean="0"/>
              <a:t> </a:t>
            </a:r>
            <a:r>
              <a:rPr lang="es-ES_tradnl" sz="3200" b="1" dirty="0" smtClean="0"/>
              <a:t>responses </a:t>
            </a:r>
            <a:r>
              <a:rPr lang="es-ES_tradnl" sz="3200" b="1" dirty="0" err="1" smtClean="0"/>
              <a:t>to</a:t>
            </a:r>
            <a:r>
              <a:rPr lang="es-ES_tradnl" sz="3200" b="1" dirty="0" smtClean="0"/>
              <a:t> </a:t>
            </a:r>
            <a:r>
              <a:rPr lang="es-ES_tradnl" sz="3200" b="1" dirty="0" err="1" smtClean="0"/>
              <a:t>vaccination</a:t>
            </a:r>
            <a:r>
              <a:rPr lang="es-ES_tradnl" sz="3200" b="1" dirty="0" smtClean="0"/>
              <a:t>: experimental </a:t>
            </a:r>
            <a:r>
              <a:rPr lang="es-ES_tradnl" sz="3200" b="1" dirty="0" err="1" smtClean="0"/>
              <a:t>design</a:t>
            </a:r>
            <a:endParaRPr lang="es-ES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5681614" y="5131584"/>
            <a:ext cx="53216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AR" sz="2400" b="1" i="1" dirty="0" err="1" smtClean="0"/>
              <a:t>Liquid</a:t>
            </a:r>
            <a:r>
              <a:rPr lang="es-AR" sz="2400" b="1" i="1" dirty="0" smtClean="0"/>
              <a:t> </a:t>
            </a:r>
            <a:r>
              <a:rPr lang="es-AR" sz="2400" b="1" i="1" dirty="0" err="1" smtClean="0"/>
              <a:t>phase</a:t>
            </a:r>
            <a:r>
              <a:rPr lang="es-AR" sz="2400" b="1" i="1" dirty="0" smtClean="0"/>
              <a:t> </a:t>
            </a:r>
            <a:r>
              <a:rPr lang="es-AR" sz="2400" b="1" i="1" dirty="0" err="1" smtClean="0"/>
              <a:t>blocking</a:t>
            </a:r>
            <a:r>
              <a:rPr lang="es-AR" sz="2400" b="1" i="1" dirty="0" smtClean="0"/>
              <a:t> ELISA (LBPE)</a:t>
            </a:r>
          </a:p>
          <a:p>
            <a:pPr lvl="0">
              <a:buFont typeface="Arial" pitchFamily="34" charset="0"/>
              <a:buChar char="•"/>
            </a:pPr>
            <a:r>
              <a:rPr lang="es-AR" sz="2400" b="1" i="1" dirty="0" err="1" smtClean="0"/>
              <a:t>Indirect</a:t>
            </a:r>
            <a:r>
              <a:rPr lang="es-AR" sz="2400" b="1" i="1" dirty="0" smtClean="0"/>
              <a:t> ELISA </a:t>
            </a:r>
          </a:p>
          <a:p>
            <a:pPr lvl="0">
              <a:buFont typeface="Arial" pitchFamily="34" charset="0"/>
              <a:buChar char="•"/>
            </a:pPr>
            <a:r>
              <a:rPr lang="es-AR" sz="2400" b="1" i="1" dirty="0" err="1" smtClean="0"/>
              <a:t>Avidity</a:t>
            </a:r>
            <a:r>
              <a:rPr lang="es-AR" sz="2400" b="1" i="1" dirty="0" smtClean="0"/>
              <a:t> ELISA</a:t>
            </a:r>
          </a:p>
          <a:p>
            <a:pPr lvl="0">
              <a:buFont typeface="Arial" pitchFamily="34" charset="0"/>
              <a:buChar char="•"/>
            </a:pPr>
            <a:r>
              <a:rPr lang="es-AR" sz="2400" b="1" i="1" dirty="0" err="1" smtClean="0"/>
              <a:t>Isotype</a:t>
            </a:r>
            <a:r>
              <a:rPr lang="es-AR" sz="2400" b="1" i="1" dirty="0" smtClean="0"/>
              <a:t> </a:t>
            </a:r>
            <a:r>
              <a:rPr lang="es-AR" sz="2400" b="1" i="1" dirty="0" err="1" smtClean="0"/>
              <a:t>ELISAs</a:t>
            </a:r>
            <a:endParaRPr lang="es-AR" sz="2400" b="1" i="1" dirty="0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24" y="2028209"/>
            <a:ext cx="1240972" cy="10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213606" y="2964617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dirty="0" smtClean="0">
                <a:solidFill>
                  <a:prstClr val="black"/>
                </a:solidFill>
              </a:rPr>
              <a:t>n= 12</a:t>
            </a: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709" y="2076106"/>
            <a:ext cx="1240972" cy="1000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Rectangle 39"/>
          <p:cNvSpPr/>
          <p:nvPr/>
        </p:nvSpPr>
        <p:spPr>
          <a:xfrm>
            <a:off x="7301181" y="2991061"/>
            <a:ext cx="5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dirty="0" smtClean="0">
                <a:solidFill>
                  <a:prstClr val="black"/>
                </a:solidFill>
              </a:rPr>
              <a:t>n= 3</a:t>
            </a:r>
            <a:endParaRPr lang="es-A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0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006" y="5522544"/>
            <a:ext cx="1637994" cy="13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78706625"/>
              </p:ext>
            </p:extLst>
          </p:nvPr>
        </p:nvGraphicFramePr>
        <p:xfrm>
          <a:off x="2719450" y="1764886"/>
          <a:ext cx="6638306" cy="4659639"/>
        </p:xfrm>
        <a:graphic>
          <a:graphicData uri="http://schemas.openxmlformats.org/presentationml/2006/ole">
            <p:oleObj spid="_x0000_s1063" name="Prism 5" r:id="rId4" imgW="3451680" imgH="2423160" progId="Prism5.Document">
              <p:embed/>
            </p:oleObj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588820" y="1070955"/>
            <a:ext cx="73190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4000" b="1" dirty="0" err="1" smtClean="0"/>
              <a:t>Immune</a:t>
            </a:r>
            <a:r>
              <a:rPr lang="es-ES_tradnl" sz="4000" b="1" dirty="0" smtClean="0"/>
              <a:t> responses </a:t>
            </a:r>
            <a:r>
              <a:rPr lang="es-ES_tradnl" sz="4000" b="1" dirty="0" err="1" smtClean="0"/>
              <a:t>to</a:t>
            </a:r>
            <a:r>
              <a:rPr lang="es-ES_tradnl" sz="4000" b="1" dirty="0" smtClean="0"/>
              <a:t> </a:t>
            </a:r>
            <a:r>
              <a:rPr lang="es-ES_tradnl" sz="4000" b="1" dirty="0" err="1" smtClean="0"/>
              <a:t>vaccination</a:t>
            </a:r>
            <a:endParaRPr lang="es-E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149600" y="4635500"/>
            <a:ext cx="279400" cy="10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599211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2500" y="1624167"/>
            <a:ext cx="12192000" cy="3751072"/>
          </a:xfrm>
        </p:spPr>
        <p:txBody>
          <a:bodyPr anchor="t">
            <a:no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/>
              <a:t>Current situation</a:t>
            </a:r>
            <a:r>
              <a:rPr lang="en-US" sz="2800" dirty="0" smtClean="0"/>
              <a:t>: </a:t>
            </a:r>
            <a:r>
              <a:rPr lang="en-US" sz="2800" b="1" u="sng" dirty="0" smtClean="0"/>
              <a:t>FMD free</a:t>
            </a:r>
            <a:r>
              <a:rPr lang="en-US" sz="2800" dirty="0" smtClean="0"/>
              <a:t>, with or without vaccination.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Vaccines</a:t>
            </a:r>
            <a:r>
              <a:rPr lang="en-US" sz="2800" dirty="0" smtClean="0"/>
              <a:t>: oil-</a:t>
            </a:r>
            <a:r>
              <a:rPr lang="en-US" sz="2800" dirty="0" err="1" smtClean="0"/>
              <a:t>adjuvanted</a:t>
            </a:r>
            <a:r>
              <a:rPr lang="en-US" sz="2800" dirty="0" smtClean="0"/>
              <a:t>, tetravalent </a:t>
            </a:r>
            <a:r>
              <a:rPr lang="en-US" sz="2400" dirty="0" smtClean="0"/>
              <a:t>(O1 Campos - A24 </a:t>
            </a:r>
            <a:r>
              <a:rPr lang="en-US" sz="2400" dirty="0" err="1" smtClean="0"/>
              <a:t>Cruzeiro</a:t>
            </a:r>
            <a:r>
              <a:rPr lang="en-US" sz="2400" dirty="0" smtClean="0"/>
              <a:t> – A/</a:t>
            </a:r>
            <a:r>
              <a:rPr lang="en-US" sz="2400" dirty="0" err="1" smtClean="0"/>
              <a:t>Arg</a:t>
            </a:r>
            <a:r>
              <a:rPr lang="en-US" sz="2400" dirty="0" smtClean="0"/>
              <a:t>/2001- C3 </a:t>
            </a:r>
            <a:r>
              <a:rPr lang="en-US" sz="2400" dirty="0" err="1" smtClean="0"/>
              <a:t>Indaial</a:t>
            </a:r>
            <a:r>
              <a:rPr lang="en-US" sz="2400" dirty="0" smtClean="0"/>
              <a:t>).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                 Locally produced, purified, high quality.</a:t>
            </a:r>
            <a:br>
              <a:rPr lang="en-US" sz="28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                  </a:t>
            </a:r>
            <a:r>
              <a:rPr lang="en-US" sz="2800" dirty="0" smtClean="0"/>
              <a:t>Vaccines are applied to cattle and buffaloes</a:t>
            </a:r>
            <a:br>
              <a:rPr lang="en-US" sz="2800" dirty="0" smtClean="0"/>
            </a:br>
            <a:r>
              <a:rPr lang="en-US" sz="2800" dirty="0" smtClean="0"/>
              <a:t>                         </a:t>
            </a:r>
            <a:r>
              <a:rPr lang="en-US" sz="2400" i="1" dirty="0" smtClean="0">
                <a:solidFill>
                  <a:srgbClr val="00B050"/>
                </a:solidFill>
              </a:rPr>
              <a:t>Young animals (&lt; 2 years old) are vaccinated twice a year</a:t>
            </a:r>
            <a:br>
              <a:rPr lang="en-US" sz="2400" i="1" dirty="0" smtClean="0">
                <a:solidFill>
                  <a:srgbClr val="00B050"/>
                </a:solidFill>
              </a:rPr>
            </a:br>
            <a:r>
              <a:rPr lang="en-US" sz="2400" i="1" dirty="0" smtClean="0">
                <a:solidFill>
                  <a:srgbClr val="00B050"/>
                </a:solidFill>
              </a:rPr>
              <a:t>                               Animals &gt; 2 years old are vaccinated once a year  </a:t>
            </a:r>
            <a:br>
              <a:rPr lang="en-US" sz="2400" i="1" dirty="0" smtClean="0">
                <a:solidFill>
                  <a:srgbClr val="00B050"/>
                </a:solidFill>
              </a:rPr>
            </a:br>
            <a:r>
              <a:rPr lang="en-US" sz="2400" i="1" dirty="0" smtClean="0">
                <a:solidFill>
                  <a:srgbClr val="00B050"/>
                </a:solidFill>
              </a:rPr>
              <a:t/>
            </a:r>
            <a:br>
              <a:rPr lang="en-US" sz="2400" i="1" dirty="0" smtClean="0">
                <a:solidFill>
                  <a:srgbClr val="00B050"/>
                </a:solidFill>
              </a:rPr>
            </a:br>
            <a:r>
              <a:rPr lang="en-US" sz="2800" b="1" dirty="0" smtClean="0"/>
              <a:t>Goal</a:t>
            </a:r>
            <a:r>
              <a:rPr lang="en-US" sz="2800" dirty="0" smtClean="0"/>
              <a:t>: </a:t>
            </a:r>
            <a:r>
              <a:rPr lang="en-US" sz="2800" b="1" dirty="0" smtClean="0"/>
              <a:t>Study antibodies elicited by current vaccines in all susceptible species.</a:t>
            </a:r>
            <a:endParaRPr lang="en-US" sz="2400" i="1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543" y="6037695"/>
            <a:ext cx="1230457" cy="820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3 Rectángulo"/>
          <p:cNvSpPr/>
          <p:nvPr/>
        </p:nvSpPr>
        <p:spPr>
          <a:xfrm>
            <a:off x="4404124" y="753225"/>
            <a:ext cx="2482986" cy="29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15 Rectángulo"/>
          <p:cNvSpPr/>
          <p:nvPr/>
        </p:nvSpPr>
        <p:spPr>
          <a:xfrm>
            <a:off x="4404125" y="1158757"/>
            <a:ext cx="2482986" cy="29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12 CuadroTexto"/>
          <p:cNvSpPr txBox="1"/>
          <p:nvPr/>
        </p:nvSpPr>
        <p:spPr>
          <a:xfrm>
            <a:off x="4404123" y="787950"/>
            <a:ext cx="2795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  </a:t>
            </a:r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988991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965" y="514618"/>
            <a:ext cx="7675562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4261"/>
            <a:ext cx="1639888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10 CuadroTexto"/>
          <p:cNvSpPr txBox="1"/>
          <p:nvPr/>
        </p:nvSpPr>
        <p:spPr>
          <a:xfrm>
            <a:off x="10195348" y="4660315"/>
            <a:ext cx="1529256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Total abs: Indirect</a:t>
            </a:r>
          </a:p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ELISA</a:t>
            </a:r>
            <a:endParaRPr lang="en-US" sz="2400" dirty="0">
              <a:solidFill>
                <a:srgbClr val="E20000"/>
              </a:solidFill>
            </a:endParaRPr>
          </a:p>
        </p:txBody>
      </p:sp>
      <p:sp>
        <p:nvSpPr>
          <p:cNvPr id="8" name="24 CuadroTexto"/>
          <p:cNvSpPr txBox="1"/>
          <p:nvPr/>
        </p:nvSpPr>
        <p:spPr>
          <a:xfrm>
            <a:off x="212758" y="4844981"/>
            <a:ext cx="165538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Avidity ELISA</a:t>
            </a:r>
            <a:endParaRPr lang="en-US" sz="2400" dirty="0">
              <a:solidFill>
                <a:srgbClr val="E20000"/>
              </a:solidFill>
            </a:endParaRPr>
          </a:p>
        </p:txBody>
      </p:sp>
      <p:sp>
        <p:nvSpPr>
          <p:cNvPr id="9" name="24 CuadroTexto"/>
          <p:cNvSpPr txBox="1"/>
          <p:nvPr/>
        </p:nvSpPr>
        <p:spPr>
          <a:xfrm>
            <a:off x="191736" y="2325566"/>
            <a:ext cx="169742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Neutralizing Abs</a:t>
            </a:r>
            <a:endParaRPr lang="en-US" sz="2400" dirty="0">
              <a:solidFill>
                <a:srgbClr val="E20000"/>
              </a:solidFill>
            </a:endParaRPr>
          </a:p>
        </p:txBody>
      </p:sp>
      <p:sp>
        <p:nvSpPr>
          <p:cNvPr id="10" name="10 CuadroTexto"/>
          <p:cNvSpPr txBox="1"/>
          <p:nvPr/>
        </p:nvSpPr>
        <p:spPr>
          <a:xfrm>
            <a:off x="10117619" y="2325566"/>
            <a:ext cx="1529256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es-A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E20000"/>
                </a:solidFill>
              </a:rPr>
              <a:t>Total abs: LPBE</a:t>
            </a:r>
            <a:endParaRPr lang="en-US" sz="2400" dirty="0">
              <a:solidFill>
                <a:srgbClr val="E20000"/>
              </a:solidFill>
            </a:endParaRPr>
          </a:p>
        </p:txBody>
      </p:sp>
      <p:pic>
        <p:nvPicPr>
          <p:cNvPr id="3113" name="Picture 41"/>
          <p:cNvPicPr>
            <a:picLocks noChangeAspect="1" noChangeArrowheads="1"/>
          </p:cNvPicPr>
          <p:nvPr/>
        </p:nvPicPr>
        <p:blipFill>
          <a:blip r:embed="rId4" cstate="print"/>
          <a:srcRect l="47894"/>
          <a:stretch>
            <a:fillRect/>
          </a:stretch>
        </p:blipFill>
        <p:spPr bwMode="auto">
          <a:xfrm>
            <a:off x="1960092" y="1329663"/>
            <a:ext cx="4492406" cy="561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114" name="Picture 42"/>
          <p:cNvPicPr>
            <a:picLocks noChangeAspect="1" noChangeArrowheads="1"/>
          </p:cNvPicPr>
          <p:nvPr/>
        </p:nvPicPr>
        <p:blipFill>
          <a:blip r:embed="rId5" cstate="print"/>
          <a:srcRect r="49911"/>
          <a:stretch>
            <a:fillRect/>
          </a:stretch>
        </p:blipFill>
        <p:spPr bwMode="auto">
          <a:xfrm>
            <a:off x="5902361" y="1328075"/>
            <a:ext cx="4318492" cy="561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4165600" y="4305300"/>
            <a:ext cx="1790700" cy="50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767392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4 Título"/>
          <p:cNvSpPr txBox="1">
            <a:spLocks/>
          </p:cNvSpPr>
          <p:nvPr/>
        </p:nvSpPr>
        <p:spPr>
          <a:xfrm>
            <a:off x="1944389" y="8921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/>
              <a:t>Do </a:t>
            </a:r>
            <a:r>
              <a:rPr lang="en-US" sz="4000" b="1" dirty="0" smtClean="0"/>
              <a:t>avidity and LPBE match VNT?</a:t>
            </a:r>
            <a:endParaRPr lang="en-US" sz="4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56" y="5652654"/>
            <a:ext cx="1494743" cy="120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3622011"/>
              </p:ext>
            </p:extLst>
          </p:nvPr>
        </p:nvGraphicFramePr>
        <p:xfrm>
          <a:off x="5775177" y="1333051"/>
          <a:ext cx="5176837" cy="5021262"/>
        </p:xfrm>
        <a:graphic>
          <a:graphicData uri="http://schemas.openxmlformats.org/presentationml/2006/ole">
            <p:oleObj spid="_x0000_s4169" name="Prism 5" r:id="rId4" imgW="5176800" imgH="5021640" progId="Prism5.Document">
              <p:embed/>
            </p:oleObj>
          </a:graphicData>
        </a:graphic>
      </p:graphicFrame>
      <p:graphicFrame>
        <p:nvGraphicFramePr>
          <p:cNvPr id="5" name="4 Objeto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28351519"/>
              </p:ext>
            </p:extLst>
          </p:nvPr>
        </p:nvGraphicFramePr>
        <p:xfrm>
          <a:off x="679900" y="1498025"/>
          <a:ext cx="5080000" cy="4843463"/>
        </p:xfrm>
        <a:graphic>
          <a:graphicData uri="http://schemas.openxmlformats.org/presentationml/2006/ole">
            <p:oleObj spid="_x0000_s4170" name="Prism 5" r:id="rId5" imgW="5079240" imgH="5018400" progId="Prism5.Document">
              <p:embed/>
            </p:oleObj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6816436" y="6192383"/>
            <a:ext cx="3654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b="1" i="1" dirty="0" err="1" smtClean="0">
                <a:solidFill>
                  <a:srgbClr val="FF0000"/>
                </a:solidFill>
              </a:rPr>
              <a:t>Avidity</a:t>
            </a:r>
            <a:r>
              <a:rPr lang="es-ES_tradnl" sz="2400" b="1" i="1" dirty="0" smtClean="0">
                <a:solidFill>
                  <a:srgbClr val="FF0000"/>
                </a:solidFill>
              </a:rPr>
              <a:t> </a:t>
            </a:r>
            <a:r>
              <a:rPr lang="es-ES_tradnl" sz="2400" b="1" i="1" dirty="0" err="1" smtClean="0">
                <a:solidFill>
                  <a:srgbClr val="FF0000"/>
                </a:solidFill>
              </a:rPr>
              <a:t>correlates</a:t>
            </a:r>
            <a:r>
              <a:rPr lang="es-ES_tradnl" sz="2400" b="1" i="1" dirty="0" smtClean="0">
                <a:solidFill>
                  <a:srgbClr val="FF0000"/>
                </a:solidFill>
              </a:rPr>
              <a:t> </a:t>
            </a:r>
            <a:r>
              <a:rPr lang="es-ES_tradnl" sz="2400" b="1" i="1" dirty="0" err="1" smtClean="0">
                <a:solidFill>
                  <a:srgbClr val="FF0000"/>
                </a:solidFill>
              </a:rPr>
              <a:t>with</a:t>
            </a:r>
            <a:r>
              <a:rPr lang="es-ES_tradnl" sz="2400" b="1" i="1" dirty="0" smtClean="0">
                <a:solidFill>
                  <a:srgbClr val="FF0000"/>
                </a:solidFill>
              </a:rPr>
              <a:t> VNT</a:t>
            </a:r>
            <a:endParaRPr lang="es-ES" sz="2400" b="1" i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48741" y="1648294"/>
            <a:ext cx="7659584" cy="4987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9692276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1808922" y="8461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Conclusions</a:t>
            </a:r>
            <a:endParaRPr lang="en-US" sz="44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398550" y="1775382"/>
            <a:ext cx="112975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2800" b="1" dirty="0" smtClean="0"/>
              <a:t>Avidity </a:t>
            </a:r>
            <a:r>
              <a:rPr lang="en-US" sz="2800" b="1" dirty="0"/>
              <a:t>ELISA  emerges as a promising </a:t>
            </a:r>
            <a:r>
              <a:rPr lang="en-US" sz="2800" b="1" dirty="0" smtClean="0"/>
              <a:t>low-labor high throughput alternative to VNT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Avidity matches better VNT titers than LPBE and does not require standardized sera, facilitating the assessment of antibodies against new field strains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Indirect ELISA and LPBE provide similar information</a:t>
            </a:r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0" y="5342221"/>
            <a:ext cx="1566969" cy="126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324" y="5375690"/>
            <a:ext cx="1242949" cy="120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01" y="5314884"/>
            <a:ext cx="2023786" cy="1300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0" y="4653130"/>
            <a:ext cx="123503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Everyone is invited to get the protocol/training and run their samples</a:t>
            </a:r>
          </a:p>
        </p:txBody>
      </p:sp>
    </p:spTree>
    <p:extLst>
      <p:ext uri="{BB962C8B-B14F-4D97-AF65-F5344CB8AC3E}">
        <p14:creationId xmlns="" xmlns:p14="http://schemas.microsoft.com/office/powerpoint/2010/main" val="26469491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to grupo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7476" t="8388" r="2751" b="3733"/>
          <a:stretch>
            <a:fillRect/>
          </a:stretch>
        </p:blipFill>
        <p:spPr>
          <a:xfrm>
            <a:off x="1209959" y="1361826"/>
            <a:ext cx="9144000" cy="5085061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898236" y="4124709"/>
            <a:ext cx="116741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JUAN SALA, DVM</a:t>
            </a:r>
            <a:endParaRPr lang="en-US" sz="1600" dirty="0"/>
          </a:p>
        </p:txBody>
      </p:sp>
      <p:sp>
        <p:nvSpPr>
          <p:cNvPr id="9" name="8 CuadroTexto"/>
          <p:cNvSpPr txBox="1"/>
          <p:nvPr/>
        </p:nvSpPr>
        <p:spPr>
          <a:xfrm>
            <a:off x="6998494" y="4917187"/>
            <a:ext cx="140923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FLORENCIA MANSILLA, PhD</a:t>
            </a:r>
            <a:endParaRPr lang="en-US" sz="16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3457668" y="4500511"/>
            <a:ext cx="140923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Myrian</a:t>
            </a:r>
            <a:r>
              <a:rPr lang="en-US" sz="1600" dirty="0" smtClean="0"/>
              <a:t> </a:t>
            </a:r>
            <a:r>
              <a:rPr lang="en-US" sz="1600" dirty="0" err="1" smtClean="0"/>
              <a:t>Trotta</a:t>
            </a:r>
            <a:endParaRPr lang="en-US" sz="1600" dirty="0" smtClean="0"/>
          </a:p>
          <a:p>
            <a:r>
              <a:rPr lang="en-US" sz="1600" dirty="0" err="1" smtClean="0"/>
              <a:t>Ms</a:t>
            </a:r>
            <a:r>
              <a:rPr lang="en-US" sz="1600" dirty="0" smtClean="0"/>
              <a:t> </a:t>
            </a:r>
            <a:r>
              <a:rPr lang="en-US" sz="1600" dirty="0" err="1" smtClean="0"/>
              <a:t>Biotec</a:t>
            </a:r>
            <a:endParaRPr lang="en-US" sz="160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0" y="6346606"/>
            <a:ext cx="12192000" cy="51139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AR" b="1" dirty="0" smtClean="0">
                <a:solidFill>
                  <a:srgbClr val="0091C4"/>
                </a:solidFill>
                <a:latin typeface="AR CENA" pitchFamily="2" charset="0"/>
              </a:rPr>
              <a:t>APPLIED VETERINARY IMMUNOLOGY LAB. INSTITUTE OF VIROLOGY. INTA. </a:t>
            </a:r>
            <a:endParaRPr lang="es-AR" b="1" dirty="0">
              <a:solidFill>
                <a:srgbClr val="0091C4"/>
              </a:solidFill>
              <a:latin typeface="AR CEN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0700" y="1123890"/>
            <a:ext cx="22603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AR" sz="2800" b="1" dirty="0" err="1" smtClean="0">
                <a:solidFill>
                  <a:srgbClr val="E20000"/>
                </a:solidFill>
              </a:rPr>
              <a:t>Capozzo´s</a:t>
            </a:r>
            <a:r>
              <a:rPr lang="es-AR" sz="2800" b="1" dirty="0" smtClean="0">
                <a:solidFill>
                  <a:srgbClr val="E20000"/>
                </a:solidFill>
              </a:rPr>
              <a:t> </a:t>
            </a:r>
            <a:r>
              <a:rPr lang="es-AR" sz="2800" b="1" dirty="0" err="1" smtClean="0">
                <a:solidFill>
                  <a:srgbClr val="E20000"/>
                </a:solidFill>
              </a:rPr>
              <a:t>Lab</a:t>
            </a:r>
            <a:endParaRPr lang="es-AR" sz="2800" b="1" dirty="0">
              <a:solidFill>
                <a:srgbClr val="E20000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324259" y="285827"/>
            <a:ext cx="9144000" cy="805122"/>
          </a:xfrm>
          <a:prstGeom prst="rect">
            <a:avLst/>
          </a:prstGeom>
          <a:noFill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s-A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MUCHAS GRACIAS</a:t>
            </a:r>
            <a:endParaRPr lang="es-A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68682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4549624" y="2322225"/>
            <a:ext cx="2482986" cy="29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0761" y="773196"/>
            <a:ext cx="11638726" cy="1970129"/>
          </a:xfrm>
        </p:spPr>
        <p:txBody>
          <a:bodyPr anchor="t"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en-US" b="1" dirty="0" smtClean="0"/>
              <a:t>                   </a:t>
            </a:r>
            <a:r>
              <a:rPr lang="en-US" sz="4400" b="1" dirty="0" smtClean="0"/>
              <a:t>We cared more about cattle…. </a:t>
            </a:r>
            <a:br>
              <a:rPr lang="en-US" sz="4400" b="1" dirty="0" smtClean="0"/>
            </a:br>
            <a:r>
              <a:rPr lang="en-US" sz="2800" dirty="0" smtClean="0"/>
              <a:t>Vaccines are applied to cattle and buffaloes - Pigs are not vaccinated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437" y="4138004"/>
            <a:ext cx="1219556" cy="98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45" y="5230451"/>
            <a:ext cx="842946" cy="81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7" y="3097146"/>
            <a:ext cx="1575092" cy="1011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08283" y="3310757"/>
            <a:ext cx="2162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 </a:t>
            </a:r>
            <a:r>
              <a:rPr lang="es-ES" sz="3200" b="1" dirty="0" smtClean="0"/>
              <a:t>51,429,848</a:t>
            </a:r>
            <a:endParaRPr lang="es-ES" sz="3200" b="1" dirty="0"/>
          </a:p>
        </p:txBody>
      </p:sp>
      <p:sp>
        <p:nvSpPr>
          <p:cNvPr id="9" name="8 Rectángulo"/>
          <p:cNvSpPr/>
          <p:nvPr/>
        </p:nvSpPr>
        <p:spPr>
          <a:xfrm>
            <a:off x="4677415" y="4337335"/>
            <a:ext cx="19543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 </a:t>
            </a:r>
            <a:r>
              <a:rPr lang="es-ES" sz="3200" b="1" dirty="0" smtClean="0"/>
              <a:t>5,011,446</a:t>
            </a:r>
            <a:endParaRPr lang="es-ES" sz="3200" b="1" dirty="0"/>
          </a:p>
        </p:txBody>
      </p:sp>
      <p:sp>
        <p:nvSpPr>
          <p:cNvPr id="11" name="10 Rectángulo"/>
          <p:cNvSpPr/>
          <p:nvPr/>
        </p:nvSpPr>
        <p:spPr>
          <a:xfrm>
            <a:off x="4816674" y="5345960"/>
            <a:ext cx="16337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3200" b="1" dirty="0"/>
              <a:t> </a:t>
            </a:r>
            <a:r>
              <a:rPr lang="es-ES" sz="3200" b="1" dirty="0" smtClean="0"/>
              <a:t>101,076</a:t>
            </a:r>
            <a:endParaRPr lang="es-ES" sz="3200" b="1" dirty="0"/>
          </a:p>
        </p:txBody>
      </p:sp>
      <p:sp>
        <p:nvSpPr>
          <p:cNvPr id="16" name="15 Rectángulo"/>
          <p:cNvSpPr/>
          <p:nvPr/>
        </p:nvSpPr>
        <p:spPr>
          <a:xfrm>
            <a:off x="4549625" y="2727757"/>
            <a:ext cx="2482986" cy="2923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CuadroTexto"/>
          <p:cNvSpPr txBox="1"/>
          <p:nvPr/>
        </p:nvSpPr>
        <p:spPr>
          <a:xfrm>
            <a:off x="4549623" y="2322225"/>
            <a:ext cx="331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  </a:t>
            </a:r>
            <a:r>
              <a:rPr lang="es-ES_tradnl" b="1" dirty="0" smtClean="0"/>
              <a:t>2015</a:t>
            </a:r>
            <a:endParaRPr lang="es-ES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03692" y="2664426"/>
            <a:ext cx="1840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Consumption (per inhabitant) </a:t>
            </a:r>
            <a:endParaRPr lang="en-U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230069" y="352620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 smtClean="0"/>
              <a:t>60 Kg</a:t>
            </a:r>
            <a:endParaRPr lang="es-ES" b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1287469" y="4367350"/>
            <a:ext cx="7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smtClean="0"/>
              <a:t>10 </a:t>
            </a:r>
            <a:r>
              <a:rPr lang="es-ES_tradnl" b="1" dirty="0" smtClean="0"/>
              <a:t>Kg</a:t>
            </a:r>
            <a:endParaRPr lang="es-ES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6895693" y="5443877"/>
            <a:ext cx="299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producer in South America</a:t>
            </a:r>
            <a:endParaRPr lang="en-US" dirty="0"/>
          </a:p>
        </p:txBody>
      </p:sp>
      <p:sp>
        <p:nvSpPr>
          <p:cNvPr id="23" name="22 CuadroTexto"/>
          <p:cNvSpPr txBox="1"/>
          <p:nvPr/>
        </p:nvSpPr>
        <p:spPr>
          <a:xfrm>
            <a:off x="6895693" y="3418478"/>
            <a:ext cx="3109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producer in South America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090" y="6114386"/>
            <a:ext cx="1089977" cy="72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21 CuadroTexto"/>
          <p:cNvSpPr txBox="1"/>
          <p:nvPr/>
        </p:nvSpPr>
        <p:spPr>
          <a:xfrm>
            <a:off x="6895693" y="4491872"/>
            <a:ext cx="299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producer in South America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15248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673100" y="3157835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996633"/>
                </a:solidFill>
              </a:rPr>
              <a:t>Animals &lt; 2 years old -twice a year</a:t>
            </a:r>
          </a:p>
          <a:p>
            <a:pPr algn="ctr"/>
            <a:r>
              <a:rPr lang="en-US" sz="1600" i="1" dirty="0" smtClean="0">
                <a:solidFill>
                  <a:srgbClr val="996633"/>
                </a:solidFill>
              </a:rPr>
              <a:t> Animals &gt; 2 years old once a year </a:t>
            </a:r>
            <a:endParaRPr lang="es-AR" sz="1600" dirty="0">
              <a:solidFill>
                <a:srgbClr val="996633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49" y="784474"/>
            <a:ext cx="4244027" cy="605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090" y="6114386"/>
            <a:ext cx="1089977" cy="72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6 Conector recto de flecha"/>
          <p:cNvCxnSpPr/>
          <p:nvPr/>
        </p:nvCxnSpPr>
        <p:spPr>
          <a:xfrm flipH="1">
            <a:off x="3317349" y="4903500"/>
            <a:ext cx="144016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1690109" y="4669887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33CC33"/>
                </a:solidFill>
              </a:rPr>
              <a:t>FMDV-free</a:t>
            </a:r>
            <a:r>
              <a:rPr lang="en-US" sz="2000" dirty="0" smtClean="0">
                <a:solidFill>
                  <a:srgbClr val="33CC33"/>
                </a:solidFill>
              </a:rPr>
              <a:t> </a:t>
            </a:r>
            <a:r>
              <a:rPr lang="en-US" dirty="0" smtClean="0"/>
              <a:t>without vaccination</a:t>
            </a:r>
            <a:endParaRPr lang="en-US" dirty="0"/>
          </a:p>
        </p:txBody>
      </p:sp>
      <p:cxnSp>
        <p:nvCxnSpPr>
          <p:cNvPr id="9" name="8 Conector recto de flecha"/>
          <p:cNvCxnSpPr/>
          <p:nvPr/>
        </p:nvCxnSpPr>
        <p:spPr>
          <a:xfrm flipH="1">
            <a:off x="3274285" y="2772131"/>
            <a:ext cx="1739280" cy="0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1717649" y="2568880"/>
            <a:ext cx="1800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996633"/>
                </a:solidFill>
              </a:rPr>
              <a:t>FMDV-free</a:t>
            </a:r>
          </a:p>
          <a:p>
            <a:pPr algn="ctr"/>
            <a:r>
              <a:rPr lang="en-US" dirty="0" smtClean="0"/>
              <a:t> with vaccination</a:t>
            </a:r>
            <a:endParaRPr lang="en-US" dirty="0"/>
          </a:p>
        </p:txBody>
      </p:sp>
      <p:cxnSp>
        <p:nvCxnSpPr>
          <p:cNvPr id="11" name="10 Conector recto de flecha"/>
          <p:cNvCxnSpPr/>
          <p:nvPr/>
        </p:nvCxnSpPr>
        <p:spPr>
          <a:xfrm flipV="1">
            <a:off x="6586653" y="1416753"/>
            <a:ext cx="2160240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8746893" y="1093587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Latest outbreak: 2011</a:t>
            </a:r>
          </a:p>
          <a:p>
            <a:r>
              <a:rPr lang="en-US" dirty="0" smtClean="0"/>
              <a:t>O1 serotype</a:t>
            </a:r>
            <a:endParaRPr lang="en-US" dirty="0"/>
          </a:p>
        </p:txBody>
      </p:sp>
      <p:cxnSp>
        <p:nvCxnSpPr>
          <p:cNvPr id="13" name="12 Conector recto de flecha"/>
          <p:cNvCxnSpPr/>
          <p:nvPr/>
        </p:nvCxnSpPr>
        <p:spPr>
          <a:xfrm flipH="1">
            <a:off x="3172081" y="1475987"/>
            <a:ext cx="3013248" cy="0"/>
          </a:xfrm>
          <a:prstGeom prst="straightConnector1">
            <a:avLst/>
          </a:prstGeom>
          <a:ln w="38100">
            <a:solidFill>
              <a:srgbClr val="E2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79400" y="1252530"/>
            <a:ext cx="2960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rgbClr val="E20000"/>
                </a:solidFill>
              </a:rPr>
              <a:t>Border belt</a:t>
            </a:r>
          </a:p>
          <a:p>
            <a:pPr algn="r"/>
            <a:r>
              <a:rPr lang="en-US" dirty="0" smtClean="0"/>
              <a:t>All susceptible species are vaccinated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8332040" y="4253973"/>
            <a:ext cx="2202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 buffaloes</a:t>
            </a:r>
          </a:p>
          <a:p>
            <a:r>
              <a:rPr lang="en-US" i="1" dirty="0" err="1" smtClean="0"/>
              <a:t>Bubalus</a:t>
            </a:r>
            <a:r>
              <a:rPr lang="en-US" i="1" dirty="0" smtClean="0"/>
              <a:t> </a:t>
            </a:r>
            <a:r>
              <a:rPr lang="en-US" i="1" dirty="0" err="1" smtClean="0"/>
              <a:t>bubalis</a:t>
            </a:r>
            <a:endParaRPr lang="en-US" i="1" dirty="0" smtClean="0"/>
          </a:p>
          <a:p>
            <a:r>
              <a:rPr lang="en-US" dirty="0" smtClean="0"/>
              <a:t>Mediterranean breed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985" b="64686"/>
          <a:stretch/>
        </p:blipFill>
        <p:spPr bwMode="auto">
          <a:xfrm>
            <a:off x="497097" y="768417"/>
            <a:ext cx="10534246" cy="5937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6903" y="4126625"/>
            <a:ext cx="1715097" cy="165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94149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59614" y="783676"/>
            <a:ext cx="915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Serological surveillance of vaccine efficacy</a:t>
            </a:r>
            <a:endParaRPr lang="en-US" sz="4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852437" y="2080153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20000"/>
                </a:solidFill>
              </a:rPr>
              <a:t>VNT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763739" y="3816729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20000"/>
                </a:solidFill>
              </a:rPr>
              <a:t>LPBE</a:t>
            </a:r>
            <a:endParaRPr lang="en-US" sz="3600" b="1" dirty="0">
              <a:solidFill>
                <a:srgbClr val="E2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055758" y="2159123"/>
            <a:ext cx="234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 Standard</a:t>
            </a:r>
          </a:p>
          <a:p>
            <a:r>
              <a:rPr lang="en-US" dirty="0" smtClean="0"/>
              <a:t>Can use any field strain</a:t>
            </a:r>
          </a:p>
          <a:p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916421" y="1904139"/>
            <a:ext cx="346742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Requires live virus manipulation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Requires cell culture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Time consuming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Difficult to harmonize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u="sng" dirty="0" smtClean="0"/>
              <a:t>Not useful for high-throughput</a:t>
            </a:r>
            <a:endParaRPr lang="en-US" u="sng" dirty="0"/>
          </a:p>
        </p:txBody>
      </p:sp>
      <p:sp>
        <p:nvSpPr>
          <p:cNvPr id="7" name="6 Cerrar llave"/>
          <p:cNvSpPr/>
          <p:nvPr/>
        </p:nvSpPr>
        <p:spPr>
          <a:xfrm>
            <a:off x="9424208" y="2004654"/>
            <a:ext cx="72008" cy="41607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9608866" y="1904139"/>
            <a:ext cx="24992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Dedicated high-containment facilities</a:t>
            </a:r>
            <a:endParaRPr lang="en-US" sz="1600" u="sng" dirty="0"/>
          </a:p>
        </p:txBody>
      </p:sp>
      <p:sp>
        <p:nvSpPr>
          <p:cNvPr id="9" name="8 CuadroTexto"/>
          <p:cNvSpPr txBox="1"/>
          <p:nvPr/>
        </p:nvSpPr>
        <p:spPr>
          <a:xfrm>
            <a:off x="3021411" y="3657597"/>
            <a:ext cx="275262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Concordance with VNT </a:t>
            </a:r>
            <a:r>
              <a:rPr lang="en-US" sz="1400" dirty="0" smtClean="0"/>
              <a:t>(bovine serum samples)</a:t>
            </a:r>
            <a:endParaRPr lang="en-US" dirty="0" smtClean="0"/>
          </a:p>
          <a:p>
            <a:r>
              <a:rPr lang="en-US" dirty="0" smtClean="0"/>
              <a:t>High throughput</a:t>
            </a:r>
          </a:p>
          <a:p>
            <a:r>
              <a:rPr lang="en-US" dirty="0" smtClean="0"/>
              <a:t>Easy to harmonize</a:t>
            </a:r>
          </a:p>
          <a:p>
            <a:r>
              <a:rPr lang="en-US" dirty="0" smtClean="0"/>
              <a:t>Uses inactivated virus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916421" y="3895104"/>
            <a:ext cx="56697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Requires two antibody preparations: capture and detection antibodies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useful for rapid set up assay for new filed variants</a:t>
            </a:r>
            <a:endParaRPr lang="en-U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8390726" y="5430482"/>
            <a:ext cx="35665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75-EPP%  Cut-off value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For each vaccine strain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3705101" y="1537253"/>
            <a:ext cx="591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smtClean="0"/>
              <a:t>Pros</a:t>
            </a:r>
            <a:endParaRPr lang="es-ES" i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862833" y="1537253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i="1" dirty="0" err="1" smtClean="0"/>
              <a:t>Cons</a:t>
            </a:r>
            <a:endParaRPr lang="es-ES" i="1" dirty="0"/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170" y="5143245"/>
            <a:ext cx="2227200" cy="143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Arrow Connector 18"/>
          <p:cNvCxnSpPr/>
          <p:nvPr/>
        </p:nvCxnSpPr>
        <p:spPr>
          <a:xfrm>
            <a:off x="2441864" y="2830781"/>
            <a:ext cx="11875" cy="653142"/>
          </a:xfrm>
          <a:prstGeom prst="straightConnector1">
            <a:avLst/>
          </a:prstGeom>
          <a:ln w="381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789709" y="5328948"/>
            <a:ext cx="555765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</a:rPr>
              <a:t>VNT and LPBE titers </a:t>
            </a:r>
            <a:r>
              <a:rPr lang="en-US" sz="2300" b="1" dirty="0">
                <a:solidFill>
                  <a:srgbClr val="00B050"/>
                </a:solidFill>
              </a:rPr>
              <a:t>of virus-specific </a:t>
            </a:r>
            <a:r>
              <a:rPr lang="en-US" sz="2300" b="1" dirty="0" smtClean="0">
                <a:solidFill>
                  <a:srgbClr val="00B050"/>
                </a:solidFill>
              </a:rPr>
              <a:t>antibodies have been related to </a:t>
            </a:r>
            <a:r>
              <a:rPr lang="en-US" sz="2300" b="1" dirty="0">
                <a:solidFill>
                  <a:srgbClr val="00B050"/>
                </a:solidFill>
              </a:rPr>
              <a:t>protection against </a:t>
            </a:r>
            <a:r>
              <a:rPr lang="en-US" sz="2300" b="1" dirty="0" smtClean="0">
                <a:solidFill>
                  <a:srgbClr val="00B050"/>
                </a:solidFill>
              </a:rPr>
              <a:t>infection in cattle (PPG)</a:t>
            </a:r>
            <a:endParaRPr lang="en-US" sz="2300" b="1" dirty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912134"/>
            <a:ext cx="1930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E20000"/>
                </a:solidFill>
              </a:rPr>
              <a:t>Virus neutralization test</a:t>
            </a:r>
            <a:endParaRPr lang="en-US" sz="2000" dirty="0">
              <a:solidFill>
                <a:srgbClr val="E2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400" y="3766334"/>
            <a:ext cx="193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rgbClr val="E20000"/>
                </a:solidFill>
              </a:rPr>
              <a:t>Liquid phase blocking ELISA</a:t>
            </a:r>
            <a:endParaRPr lang="en-US" sz="2000" dirty="0">
              <a:solidFill>
                <a:srgbClr val="E2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77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Título"/>
          <p:cNvSpPr txBox="1">
            <a:spLocks/>
          </p:cNvSpPr>
          <p:nvPr/>
        </p:nvSpPr>
        <p:spPr>
          <a:xfrm>
            <a:off x="1995189" y="2733676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Do ELISAs match VNT when using buffalo serum samples?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385678" y="1532296"/>
            <a:ext cx="822960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LPBE: two different detector </a:t>
            </a:r>
            <a:r>
              <a:rPr lang="en-US" sz="2800" b="1" dirty="0" err="1" smtClean="0"/>
              <a:t>Ab</a:t>
            </a:r>
            <a:endParaRPr lang="en-US" sz="28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8031" y="2199053"/>
            <a:ext cx="8464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Cut OFF - EPP 75%: LPBE titer 2.11  </a:t>
            </a:r>
            <a:r>
              <a:rPr lang="en-US" sz="2400" dirty="0" smtClean="0">
                <a:solidFill>
                  <a:srgbClr val="00B050"/>
                </a:solidFill>
              </a:rPr>
              <a:t>(Log</a:t>
            </a:r>
            <a:r>
              <a:rPr lang="en-US" sz="2400" baseline="-25000" dirty="0" smtClean="0">
                <a:solidFill>
                  <a:srgbClr val="00B050"/>
                </a:solidFill>
              </a:rPr>
              <a:t>10</a:t>
            </a:r>
            <a:r>
              <a:rPr lang="en-US" sz="2400" dirty="0" smtClean="0">
                <a:solidFill>
                  <a:srgbClr val="00B050"/>
                </a:solidFill>
              </a:rPr>
              <a:t>Titer , O1 Campos strain)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942858" y="3195088"/>
            <a:ext cx="110799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E20000"/>
                </a:solidFill>
              </a:rPr>
              <a:t>LPBE</a:t>
            </a:r>
            <a:endParaRPr lang="en-US" sz="3600" b="1" dirty="0">
              <a:solidFill>
                <a:srgbClr val="E2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0904" y="3687465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Y</a:t>
            </a:r>
            <a:endParaRPr lang="en-US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 rot="5710005">
            <a:off x="3357757" y="30790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 rot="2133618">
            <a:off x="3395158" y="338345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Pentágono regular"/>
          <p:cNvSpPr/>
          <p:nvPr/>
        </p:nvSpPr>
        <p:spPr>
          <a:xfrm>
            <a:off x="3618182" y="3279995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Pentágono regular"/>
          <p:cNvSpPr/>
          <p:nvPr/>
        </p:nvSpPr>
        <p:spPr>
          <a:xfrm rot="2676117">
            <a:off x="4022579" y="3601914"/>
            <a:ext cx="216024" cy="185220"/>
          </a:xfrm>
          <a:prstGeom prst="pentagon">
            <a:avLst/>
          </a:prstGeom>
          <a:solidFill>
            <a:srgbClr val="92D050"/>
          </a:solidFill>
          <a:ln w="952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10 CuadroTexto"/>
          <p:cNvSpPr txBox="1"/>
          <p:nvPr/>
        </p:nvSpPr>
        <p:spPr>
          <a:xfrm rot="12900377">
            <a:off x="4093579" y="3390488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Y</a:t>
            </a:r>
            <a:endParaRPr lang="en-US" b="1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 rot="10612260">
            <a:off x="4214257" y="322920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en-US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Sol"/>
          <p:cNvSpPr/>
          <p:nvPr/>
        </p:nvSpPr>
        <p:spPr>
          <a:xfrm>
            <a:off x="4295274" y="3203810"/>
            <a:ext cx="147240" cy="152370"/>
          </a:xfrm>
          <a:prstGeom prst="sun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cxnSp>
        <p:nvCxnSpPr>
          <p:cNvPr id="14" name="13 Conector recto de flecha"/>
          <p:cNvCxnSpPr/>
          <p:nvPr/>
        </p:nvCxnSpPr>
        <p:spPr>
          <a:xfrm>
            <a:off x="4444579" y="3908529"/>
            <a:ext cx="452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4963833" y="3792567"/>
            <a:ext cx="15913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030A0"/>
                </a:solidFill>
              </a:rPr>
              <a:t>Capture </a:t>
            </a:r>
            <a:r>
              <a:rPr lang="en-US" sz="1600" dirty="0" err="1" smtClean="0">
                <a:solidFill>
                  <a:srgbClr val="7030A0"/>
                </a:solidFill>
              </a:rPr>
              <a:t>Ab</a:t>
            </a:r>
            <a:r>
              <a:rPr lang="en-US" sz="1600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(rabbit)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4442514" y="3585257"/>
            <a:ext cx="452672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4992594" y="3383325"/>
            <a:ext cx="177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Detector  </a:t>
            </a:r>
            <a:r>
              <a:rPr lang="en-US" sz="2000" b="1" dirty="0" err="1" smtClean="0">
                <a:solidFill>
                  <a:srgbClr val="FF0000"/>
                </a:solidFill>
              </a:rPr>
              <a:t>Ab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8" name="17 Conector recto de flecha"/>
          <p:cNvCxnSpPr>
            <a:endCxn id="20" idx="1"/>
          </p:cNvCxnSpPr>
          <p:nvPr/>
        </p:nvCxnSpPr>
        <p:spPr>
          <a:xfrm flipV="1">
            <a:off x="6564780" y="3334986"/>
            <a:ext cx="504056" cy="23313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>
            <a:endCxn id="21" idx="1"/>
          </p:cNvCxnSpPr>
          <p:nvPr/>
        </p:nvCxnSpPr>
        <p:spPr>
          <a:xfrm>
            <a:off x="6539628" y="3575154"/>
            <a:ext cx="529208" cy="3277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/>
        </p:nvSpPr>
        <p:spPr>
          <a:xfrm>
            <a:off x="7068836" y="3150320"/>
            <a:ext cx="204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Monoclonal </a:t>
            </a:r>
            <a:r>
              <a:rPr lang="en-US" dirty="0" err="1" smtClean="0"/>
              <a:t>Ab</a:t>
            </a:r>
            <a:r>
              <a:rPr lang="en-US" dirty="0" smtClean="0"/>
              <a:t> MIX</a:t>
            </a:r>
            <a:endParaRPr lang="en-US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068836" y="3718243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Guinea-Pig Polyclonal</a:t>
            </a:r>
            <a:endParaRPr lang="en-US" dirty="0"/>
          </a:p>
        </p:txBody>
      </p:sp>
      <p:sp>
        <p:nvSpPr>
          <p:cNvPr id="22" name="21 CuadroTexto"/>
          <p:cNvSpPr txBox="1"/>
          <p:nvPr/>
        </p:nvSpPr>
        <p:spPr>
          <a:xfrm>
            <a:off x="9242051" y="3087365"/>
            <a:ext cx="148309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LPBE-Mab</a:t>
            </a:r>
            <a:endParaRPr lang="en-US" sz="2400" b="1" dirty="0">
              <a:solidFill>
                <a:srgbClr val="E20000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268536" y="3680537"/>
            <a:ext cx="131799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E20000"/>
                </a:solidFill>
              </a:rPr>
              <a:t>LPBE-HIS</a:t>
            </a:r>
            <a:endParaRPr lang="en-US" sz="2400" b="1" dirty="0">
              <a:solidFill>
                <a:srgbClr val="E20000"/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3692822" y="3996978"/>
            <a:ext cx="6480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flipH="1">
            <a:off x="3671050" y="3996978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flipH="1">
            <a:off x="3779074" y="3996978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 flipH="1">
            <a:off x="3887074" y="3996978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3995098" y="3996978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flipH="1">
            <a:off x="4096406" y="4000336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H="1">
            <a:off x="4204430" y="4000336"/>
            <a:ext cx="108000" cy="10800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4 Título"/>
          <p:cNvSpPr txBox="1">
            <a:spLocks/>
          </p:cNvSpPr>
          <p:nvPr/>
        </p:nvSpPr>
        <p:spPr>
          <a:xfrm>
            <a:off x="1944389" y="73977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Does LPBE match VNT?</a:t>
            </a:r>
            <a:endParaRPr lang="en-US" sz="4000" b="1" dirty="0"/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08" y="4583875"/>
            <a:ext cx="2522929" cy="1620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2 Marcador de contenido"/>
          <p:cNvSpPr txBox="1">
            <a:spLocks/>
          </p:cNvSpPr>
          <p:nvPr/>
        </p:nvSpPr>
        <p:spPr>
          <a:xfrm>
            <a:off x="1192141" y="4938136"/>
            <a:ext cx="8229600" cy="7920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/>
              <a:t>N=91 samples with different VNT titers</a:t>
            </a:r>
          </a:p>
          <a:p>
            <a:pPr lvl="1">
              <a:buNone/>
            </a:pPr>
            <a:r>
              <a:rPr lang="en-US" dirty="0" smtClean="0"/>
              <a:t>N=27 Log</a:t>
            </a:r>
            <a:r>
              <a:rPr lang="en-US" baseline="-25000" dirty="0" smtClean="0"/>
              <a:t>10</a:t>
            </a:r>
            <a:r>
              <a:rPr lang="en-US" dirty="0" smtClean="0"/>
              <a:t> VNT titers &lt; 1.66</a:t>
            </a:r>
          </a:p>
          <a:p>
            <a:pPr lvl="1">
              <a:buNone/>
            </a:pPr>
            <a:r>
              <a:rPr lang="en-US" dirty="0" smtClean="0"/>
              <a:t>N=64 Log</a:t>
            </a:r>
            <a:r>
              <a:rPr lang="en-US" baseline="-25000" dirty="0" smtClean="0"/>
              <a:t>10</a:t>
            </a:r>
            <a:r>
              <a:rPr lang="en-US" dirty="0" smtClean="0"/>
              <a:t> VNT titers  &gt;1.66</a:t>
            </a:r>
            <a:endParaRPr 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63" y="4603447"/>
            <a:ext cx="1683522" cy="163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Oval 34"/>
          <p:cNvSpPr/>
          <p:nvPr/>
        </p:nvSpPr>
        <p:spPr>
          <a:xfrm>
            <a:off x="7053943" y="4397829"/>
            <a:ext cx="2293257" cy="197394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37" name="Straight Arrow Connector 36"/>
          <p:cNvCxnSpPr>
            <a:stCxn id="35" idx="2"/>
          </p:cNvCxnSpPr>
          <p:nvPr/>
        </p:nvCxnSpPr>
        <p:spPr>
          <a:xfrm flipH="1" flipV="1">
            <a:off x="6458857" y="5254171"/>
            <a:ext cx="595086" cy="130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3 CuadroTexto"/>
          <p:cNvSpPr txBox="1"/>
          <p:nvPr/>
        </p:nvSpPr>
        <p:spPr>
          <a:xfrm>
            <a:off x="1341974" y="6183868"/>
            <a:ext cx="447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Cut OFF - EPP 75%: VNT titer=1,6 Log</a:t>
            </a:r>
            <a:r>
              <a:rPr lang="en-US" i="1" baseline="-25000" dirty="0" smtClean="0"/>
              <a:t>10</a:t>
            </a:r>
            <a:r>
              <a:rPr lang="en-US" i="1" dirty="0" smtClean="0"/>
              <a:t>TCID50</a:t>
            </a:r>
            <a:endParaRPr lang="en-US" i="1" dirty="0"/>
          </a:p>
        </p:txBody>
      </p:sp>
    </p:spTree>
    <p:extLst>
      <p:ext uri="{BB962C8B-B14F-4D97-AF65-F5344CB8AC3E}">
        <p14:creationId xmlns="" xmlns:p14="http://schemas.microsoft.com/office/powerpoint/2010/main" val="86740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014" y="5761038"/>
            <a:ext cx="1133475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4 Título"/>
          <p:cNvSpPr txBox="1">
            <a:spLocks/>
          </p:cNvSpPr>
          <p:nvPr/>
        </p:nvSpPr>
        <p:spPr>
          <a:xfrm>
            <a:off x="0" y="892176"/>
            <a:ext cx="11982203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Do both LPBE-</a:t>
            </a:r>
            <a:r>
              <a:rPr lang="en-US" sz="4000" b="1" dirty="0" err="1" smtClean="0"/>
              <a:t>Mab</a:t>
            </a:r>
            <a:r>
              <a:rPr lang="en-US" sz="4000" b="1" dirty="0" smtClean="0"/>
              <a:t> and LPBE-HIS perform equally when using buffalo samples?</a:t>
            </a:r>
            <a:endParaRPr lang="en-US" sz="4000" b="1" dirty="0"/>
          </a:p>
        </p:txBody>
      </p:sp>
      <p:pic>
        <p:nvPicPr>
          <p:cNvPr id="33" name="Picture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55636" y="2193099"/>
            <a:ext cx="6072250" cy="430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523679" y="3872676"/>
            <a:ext cx="1832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i="1" dirty="0" smtClean="0"/>
              <a:t>r</a:t>
            </a:r>
            <a:r>
              <a:rPr lang="es-AR" b="1" i="1" baseline="30000" dirty="0" smtClean="0"/>
              <a:t>2</a:t>
            </a:r>
            <a:r>
              <a:rPr lang="es-AR" b="1" i="1" dirty="0" smtClean="0"/>
              <a:t>=0.87</a:t>
            </a:r>
          </a:p>
          <a:p>
            <a:r>
              <a:rPr lang="es-AR" b="1" i="1" dirty="0" err="1" smtClean="0"/>
              <a:t>Pearson´s</a:t>
            </a:r>
            <a:r>
              <a:rPr lang="es-AR" b="1" i="1" dirty="0" smtClean="0"/>
              <a:t> r= 0.88</a:t>
            </a:r>
            <a:endParaRPr lang="es-AR" b="1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8891980" y="2066306"/>
            <a:ext cx="10907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 smtClean="0">
                <a:solidFill>
                  <a:srgbClr val="00B050"/>
                </a:solidFill>
              </a:rPr>
              <a:t>YES</a:t>
            </a:r>
            <a:endParaRPr lang="es-AR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74054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060" b="50000"/>
          <a:stretch/>
        </p:blipFill>
        <p:spPr bwMode="auto">
          <a:xfrm>
            <a:off x="3281912" y="1798739"/>
            <a:ext cx="5692800" cy="409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308770" y="1727486"/>
            <a:ext cx="4870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Pearson´s  r</a:t>
            </a:r>
            <a:r>
              <a:rPr lang="en-US" b="1" dirty="0" smtClean="0"/>
              <a:t>=0,4432 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(0.2576 - 0.5972)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82299" y="2578949"/>
            <a:ext cx="1512168" cy="1448786"/>
          </a:xfrm>
          <a:prstGeom prst="rect">
            <a:avLst/>
          </a:prstGeom>
          <a:solidFill>
            <a:srgbClr val="E200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365662" y="744957"/>
            <a:ext cx="9103082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Concordance between VNT and LPB-ELISA</a:t>
            </a:r>
            <a:endParaRPr lang="en-US" sz="4000" dirty="0"/>
          </a:p>
        </p:txBody>
      </p:sp>
      <p:sp>
        <p:nvSpPr>
          <p:cNvPr id="7" name="6 Flecha derecha"/>
          <p:cNvSpPr/>
          <p:nvPr/>
        </p:nvSpPr>
        <p:spPr>
          <a:xfrm>
            <a:off x="3081932" y="3745615"/>
            <a:ext cx="576064" cy="576064"/>
          </a:xfrm>
          <a:prstGeom prst="rightArrow">
            <a:avLst/>
          </a:prstGeom>
          <a:solidFill>
            <a:srgbClr val="E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 CuadroTexto"/>
          <p:cNvSpPr txBox="1"/>
          <p:nvPr/>
        </p:nvSpPr>
        <p:spPr>
          <a:xfrm>
            <a:off x="1547530" y="3750979"/>
            <a:ext cx="160172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E20000"/>
                </a:solidFill>
              </a:rPr>
              <a:t>EPP 75%=2.1 </a:t>
            </a:r>
          </a:p>
          <a:p>
            <a:r>
              <a:rPr lang="en-US" b="1" dirty="0" smtClean="0">
                <a:solidFill>
                  <a:srgbClr val="E20000"/>
                </a:solidFill>
              </a:rPr>
              <a:t>(Log10 titer)</a:t>
            </a:r>
            <a:endParaRPr lang="en-US" b="1" dirty="0">
              <a:solidFill>
                <a:srgbClr val="E20000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 rot="16200000">
            <a:off x="5599556" y="5557691"/>
            <a:ext cx="576064" cy="576064"/>
          </a:xfrm>
          <a:prstGeom prst="rightArrow">
            <a:avLst/>
          </a:prstGeom>
          <a:solidFill>
            <a:srgbClr val="E2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5107758" y="6144968"/>
            <a:ext cx="172835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E20000"/>
                </a:solidFill>
              </a:rPr>
              <a:t>EPP 75%=1,65 </a:t>
            </a:r>
          </a:p>
          <a:p>
            <a:r>
              <a:rPr lang="en-US" b="1" dirty="0" smtClean="0">
                <a:solidFill>
                  <a:srgbClr val="E20000"/>
                </a:solidFill>
              </a:rPr>
              <a:t>(Log10 titer)</a:t>
            </a:r>
            <a:endParaRPr lang="en-US" b="1" dirty="0">
              <a:solidFill>
                <a:srgbClr val="E2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0426" y="5623498"/>
            <a:ext cx="1132212" cy="109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526971" y="1947332"/>
            <a:ext cx="415637" cy="4158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8468550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944</Words>
  <Application>Microsoft Office PowerPoint</Application>
  <PresentationFormat>Personalizado</PresentationFormat>
  <Paragraphs>199</Paragraphs>
  <Slides>23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1_Office Theme</vt:lpstr>
      <vt:lpstr>Custom Design</vt:lpstr>
      <vt:lpstr>Prism 5</vt:lpstr>
      <vt:lpstr>APPLICATION OF INDIRECT AND AVIDITY ELISAs TO ASSESS ANTI-FMDV ANTIBODIES INDUCED BY VACCINATION IN BUFFALO AND SWINE SERUM SAMPLES F. Mansilla,; J. Sala, M. Trotta; . Piscitelli; F. Bessone, M. Pérez-Filgueira, S. Caspe, A. Capozzo    Dr. Alejandra V. Capozzo, PhD</vt:lpstr>
      <vt:lpstr>Current situation: FMD free, with or without vaccination.  Vaccines: oil-adjuvanted, tetravalent (O1 Campos - A24 Cruzeiro – A/Arg/2001- C3 Indaial).                    Locally produced, purified, high quality.                        Vaccines are applied to cattle and buffaloes                          Young animals (&lt; 2 years old) are vaccinated twice a year                                Animals &gt; 2 years old are vaccinated once a year    Goal: Study antibodies elicited by current vaccines in all susceptible species.</vt:lpstr>
      <vt:lpstr>                   We cared more about cattle….  Vaccines are applied to cattle and buffaloes - Pigs are not vaccinated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Company>FAO of the UN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Rumich, Nadia (AGAH)</dc:creator>
  <cp:lastModifiedBy>Mariano Perez</cp:lastModifiedBy>
  <cp:revision>137</cp:revision>
  <dcterms:created xsi:type="dcterms:W3CDTF">2016-10-06T12:20:10Z</dcterms:created>
  <dcterms:modified xsi:type="dcterms:W3CDTF">2016-10-27T07:35:49Z</dcterms:modified>
</cp:coreProperties>
</file>