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5"/>
  </p:notesMasterIdLst>
  <p:sldIdLst>
    <p:sldId id="279" r:id="rId2"/>
    <p:sldId id="311" r:id="rId3"/>
    <p:sldId id="312" r:id="rId4"/>
    <p:sldId id="350" r:id="rId5"/>
    <p:sldId id="351" r:id="rId6"/>
    <p:sldId id="277" r:id="rId7"/>
    <p:sldId id="346" r:id="rId8"/>
    <p:sldId id="352" r:id="rId9"/>
    <p:sldId id="347" r:id="rId10"/>
    <p:sldId id="353" r:id="rId11"/>
    <p:sldId id="324" r:id="rId12"/>
    <p:sldId id="296" r:id="rId13"/>
    <p:sldId id="355" r:id="rId1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do Dekker" initials="AD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99CC00"/>
    <a:srgbClr val="669900"/>
    <a:srgbClr val="000000"/>
    <a:srgbClr val="FFFF66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2362" autoAdjust="0"/>
  </p:normalViewPr>
  <p:slideViewPr>
    <p:cSldViewPr>
      <p:cViewPr>
        <p:scale>
          <a:sx n="86" d="100"/>
          <a:sy n="86" d="100"/>
        </p:scale>
        <p:origin x="-1086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4BD2F-AE76-4B36-8205-FA79E6FD9F69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18538-33B7-4BC5-A1E9-B9322F1983E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30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000">
                <a:solidFill>
                  <a:schemeClr val="tx1"/>
                </a:solidFill>
                <a:latin typeface="Stone Sans SC ITC TT-Semi" charset="0"/>
              </a:defRPr>
            </a:lvl1pPr>
            <a:lvl2pPr marL="742950" indent="-285750" defTabSz="923925">
              <a:defRPr sz="2000">
                <a:solidFill>
                  <a:schemeClr val="tx1"/>
                </a:solidFill>
                <a:latin typeface="Stone Sans SC ITC TT-Semi" charset="0"/>
              </a:defRPr>
            </a:lvl2pPr>
            <a:lvl3pPr marL="1143000" indent="-228600" defTabSz="923925">
              <a:defRPr sz="2000">
                <a:solidFill>
                  <a:schemeClr val="tx1"/>
                </a:solidFill>
                <a:latin typeface="Stone Sans SC ITC TT-Semi" charset="0"/>
              </a:defRPr>
            </a:lvl3pPr>
            <a:lvl4pPr marL="1600200" indent="-228600" defTabSz="923925">
              <a:defRPr sz="2000">
                <a:solidFill>
                  <a:schemeClr val="tx1"/>
                </a:solidFill>
                <a:latin typeface="Stone Sans SC ITC TT-Semi" charset="0"/>
              </a:defRPr>
            </a:lvl4pPr>
            <a:lvl5pPr marL="2057400" indent="-228600" defTabSz="923925">
              <a:defRPr sz="2000">
                <a:solidFill>
                  <a:schemeClr val="tx1"/>
                </a:solidFill>
                <a:latin typeface="Stone Sans SC ITC TT-Semi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tone Sans SC ITC TT-Semi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tone Sans SC ITC TT-Semi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tone Sans SC ITC TT-Semi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tone Sans SC ITC TT-Semi" charset="0"/>
              </a:defRPr>
            </a:lvl9pPr>
          </a:lstStyle>
          <a:p>
            <a:fld id="{050CE9DC-B4C3-49D0-8596-933B446337EE}" type="slidenum">
              <a:rPr lang="fr-FR" altLang="en-US" sz="1200">
                <a:solidFill>
                  <a:prstClr val="black"/>
                </a:solidFill>
              </a:rPr>
              <a:pPr/>
              <a:t>6</a:t>
            </a:fld>
            <a:endParaRPr lang="fr-FR" altLang="en-US" sz="1200">
              <a:solidFill>
                <a:prstClr val="black"/>
              </a:solidFill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fr-FR" altLang="en-US" sz="1600" smtClean="0">
                <a:latin typeface="Verdana" pitchFamily="34" charset="0"/>
              </a:rPr>
              <a:t>We also regularly took blood samples  for</a:t>
            </a:r>
          </a:p>
          <a:p>
            <a:pPr eaLnBrk="1" hangingPunct="1"/>
            <a:r>
              <a:rPr lang="fr-FR" altLang="en-US" sz="1600" smtClean="0">
                <a:latin typeface="Verdana" pitchFamily="34" charset="0"/>
              </a:rPr>
              <a:t>Antibody assays</a:t>
            </a:r>
          </a:p>
          <a:p>
            <a:pPr eaLnBrk="1" hangingPunct="1"/>
            <a:r>
              <a:rPr lang="fr-FR" altLang="en-US" sz="1600" smtClean="0">
                <a:latin typeface="Verdana" pitchFamily="34" charset="0"/>
              </a:rPr>
              <a:t>Viraemia testing by RT-PCR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000">
                <a:solidFill>
                  <a:schemeClr val="tx1"/>
                </a:solidFill>
                <a:latin typeface="Stone Sans SC ITC TT-Semi" charset="0"/>
              </a:defRPr>
            </a:lvl1pPr>
            <a:lvl2pPr marL="742950" indent="-285750" defTabSz="923925">
              <a:defRPr sz="2000">
                <a:solidFill>
                  <a:schemeClr val="tx1"/>
                </a:solidFill>
                <a:latin typeface="Stone Sans SC ITC TT-Semi" charset="0"/>
              </a:defRPr>
            </a:lvl2pPr>
            <a:lvl3pPr marL="1143000" indent="-228600" defTabSz="923925">
              <a:defRPr sz="2000">
                <a:solidFill>
                  <a:schemeClr val="tx1"/>
                </a:solidFill>
                <a:latin typeface="Stone Sans SC ITC TT-Semi" charset="0"/>
              </a:defRPr>
            </a:lvl3pPr>
            <a:lvl4pPr marL="1600200" indent="-228600" defTabSz="923925">
              <a:defRPr sz="2000">
                <a:solidFill>
                  <a:schemeClr val="tx1"/>
                </a:solidFill>
                <a:latin typeface="Stone Sans SC ITC TT-Semi" charset="0"/>
              </a:defRPr>
            </a:lvl4pPr>
            <a:lvl5pPr marL="2057400" indent="-228600" defTabSz="923925">
              <a:defRPr sz="2000">
                <a:solidFill>
                  <a:schemeClr val="tx1"/>
                </a:solidFill>
                <a:latin typeface="Stone Sans SC ITC TT-Semi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tone Sans SC ITC TT-Semi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tone Sans SC ITC TT-Semi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tone Sans SC ITC TT-Semi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tone Sans SC ITC TT-Semi" charset="0"/>
              </a:defRPr>
            </a:lvl9pPr>
          </a:lstStyle>
          <a:p>
            <a:fld id="{050CE9DC-B4C3-49D0-8596-933B446337EE}" type="slidenum">
              <a:rPr lang="fr-FR" altLang="en-US" sz="1200">
                <a:solidFill>
                  <a:prstClr val="black"/>
                </a:solidFill>
              </a:rPr>
              <a:pPr/>
              <a:t>7</a:t>
            </a:fld>
            <a:endParaRPr lang="fr-FR" altLang="en-US" sz="1200">
              <a:solidFill>
                <a:prstClr val="black"/>
              </a:solidFill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fr-FR" altLang="en-US" sz="1600" smtClean="0">
                <a:latin typeface="Verdana" pitchFamily="34" charset="0"/>
              </a:rPr>
              <a:t>We also regularly took blood samples  for</a:t>
            </a:r>
          </a:p>
          <a:p>
            <a:pPr eaLnBrk="1" hangingPunct="1"/>
            <a:r>
              <a:rPr lang="fr-FR" altLang="en-US" sz="1600" smtClean="0">
                <a:latin typeface="Verdana" pitchFamily="34" charset="0"/>
              </a:rPr>
              <a:t>Antibody assays</a:t>
            </a:r>
          </a:p>
          <a:p>
            <a:pPr eaLnBrk="1" hangingPunct="1"/>
            <a:r>
              <a:rPr lang="fr-FR" altLang="en-US" sz="1600" smtClean="0">
                <a:latin typeface="Verdana" pitchFamily="34" charset="0"/>
              </a:rPr>
              <a:t>Viraemia testing by RT-PCR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000">
                <a:solidFill>
                  <a:schemeClr val="tx1"/>
                </a:solidFill>
                <a:latin typeface="Stone Sans SC ITC TT-Semi" charset="0"/>
              </a:defRPr>
            </a:lvl1pPr>
            <a:lvl2pPr marL="742950" indent="-285750" defTabSz="923925">
              <a:defRPr sz="2000">
                <a:solidFill>
                  <a:schemeClr val="tx1"/>
                </a:solidFill>
                <a:latin typeface="Stone Sans SC ITC TT-Semi" charset="0"/>
              </a:defRPr>
            </a:lvl2pPr>
            <a:lvl3pPr marL="1143000" indent="-228600" defTabSz="923925">
              <a:defRPr sz="2000">
                <a:solidFill>
                  <a:schemeClr val="tx1"/>
                </a:solidFill>
                <a:latin typeface="Stone Sans SC ITC TT-Semi" charset="0"/>
              </a:defRPr>
            </a:lvl3pPr>
            <a:lvl4pPr marL="1600200" indent="-228600" defTabSz="923925">
              <a:defRPr sz="2000">
                <a:solidFill>
                  <a:schemeClr val="tx1"/>
                </a:solidFill>
                <a:latin typeface="Stone Sans SC ITC TT-Semi" charset="0"/>
              </a:defRPr>
            </a:lvl4pPr>
            <a:lvl5pPr marL="2057400" indent="-228600" defTabSz="923925">
              <a:defRPr sz="2000">
                <a:solidFill>
                  <a:schemeClr val="tx1"/>
                </a:solidFill>
                <a:latin typeface="Stone Sans SC ITC TT-Semi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tone Sans SC ITC TT-Semi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tone Sans SC ITC TT-Semi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tone Sans SC ITC TT-Semi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tone Sans SC ITC TT-Semi" charset="0"/>
              </a:defRPr>
            </a:lvl9pPr>
          </a:lstStyle>
          <a:p>
            <a:fld id="{050CE9DC-B4C3-49D0-8596-933B446337EE}" type="slidenum">
              <a:rPr lang="fr-FR" altLang="en-US" sz="1200">
                <a:solidFill>
                  <a:prstClr val="black"/>
                </a:solidFill>
              </a:rPr>
              <a:pPr/>
              <a:t>8</a:t>
            </a:fld>
            <a:endParaRPr lang="fr-FR" altLang="en-US" sz="1200">
              <a:solidFill>
                <a:prstClr val="black"/>
              </a:solidFill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fr-FR" altLang="en-US" sz="1600" smtClean="0">
                <a:latin typeface="Verdana" pitchFamily="34" charset="0"/>
              </a:rPr>
              <a:t>We also regularly took blood samples  for</a:t>
            </a:r>
          </a:p>
          <a:p>
            <a:pPr eaLnBrk="1" hangingPunct="1"/>
            <a:r>
              <a:rPr lang="fr-FR" altLang="en-US" sz="1600" smtClean="0">
                <a:latin typeface="Verdana" pitchFamily="34" charset="0"/>
              </a:rPr>
              <a:t>Antibody assays</a:t>
            </a:r>
          </a:p>
          <a:p>
            <a:pPr eaLnBrk="1" hangingPunct="1"/>
            <a:r>
              <a:rPr lang="fr-FR" altLang="en-US" sz="1600" smtClean="0">
                <a:latin typeface="Verdana" pitchFamily="34" charset="0"/>
              </a:rPr>
              <a:t>Viraemia testing by RT-PCR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000">
                <a:solidFill>
                  <a:schemeClr val="tx1"/>
                </a:solidFill>
                <a:latin typeface="Stone Sans SC ITC TT-Semi" charset="0"/>
              </a:defRPr>
            </a:lvl1pPr>
            <a:lvl2pPr marL="742950" indent="-285750" defTabSz="923925">
              <a:defRPr sz="2000">
                <a:solidFill>
                  <a:schemeClr val="tx1"/>
                </a:solidFill>
                <a:latin typeface="Stone Sans SC ITC TT-Semi" charset="0"/>
              </a:defRPr>
            </a:lvl2pPr>
            <a:lvl3pPr marL="1143000" indent="-228600" defTabSz="923925">
              <a:defRPr sz="2000">
                <a:solidFill>
                  <a:schemeClr val="tx1"/>
                </a:solidFill>
                <a:latin typeface="Stone Sans SC ITC TT-Semi" charset="0"/>
              </a:defRPr>
            </a:lvl3pPr>
            <a:lvl4pPr marL="1600200" indent="-228600" defTabSz="923925">
              <a:defRPr sz="2000">
                <a:solidFill>
                  <a:schemeClr val="tx1"/>
                </a:solidFill>
                <a:latin typeface="Stone Sans SC ITC TT-Semi" charset="0"/>
              </a:defRPr>
            </a:lvl4pPr>
            <a:lvl5pPr marL="2057400" indent="-228600" defTabSz="923925">
              <a:defRPr sz="2000">
                <a:solidFill>
                  <a:schemeClr val="tx1"/>
                </a:solidFill>
                <a:latin typeface="Stone Sans SC ITC TT-Semi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tone Sans SC ITC TT-Semi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tone Sans SC ITC TT-Semi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tone Sans SC ITC TT-Semi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tone Sans SC ITC TT-Semi" charset="0"/>
              </a:defRPr>
            </a:lvl9pPr>
          </a:lstStyle>
          <a:p>
            <a:fld id="{050CE9DC-B4C3-49D0-8596-933B446337EE}" type="slidenum">
              <a:rPr lang="fr-FR" altLang="en-US" sz="1200">
                <a:solidFill>
                  <a:prstClr val="black"/>
                </a:solidFill>
              </a:rPr>
              <a:pPr/>
              <a:t>9</a:t>
            </a:fld>
            <a:endParaRPr lang="fr-FR" altLang="en-US" sz="1200">
              <a:solidFill>
                <a:prstClr val="black"/>
              </a:solidFill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fr-FR" altLang="en-US" sz="1600" smtClean="0">
                <a:latin typeface="Verdana" pitchFamily="34" charset="0"/>
              </a:rPr>
              <a:t>We also regularly took blood samples  for</a:t>
            </a:r>
          </a:p>
          <a:p>
            <a:pPr eaLnBrk="1" hangingPunct="1"/>
            <a:r>
              <a:rPr lang="fr-FR" altLang="en-US" sz="1600" smtClean="0">
                <a:latin typeface="Verdana" pitchFamily="34" charset="0"/>
              </a:rPr>
              <a:t>Antibody assays</a:t>
            </a:r>
          </a:p>
          <a:p>
            <a:pPr eaLnBrk="1" hangingPunct="1"/>
            <a:r>
              <a:rPr lang="fr-FR" altLang="en-US" sz="1600" smtClean="0">
                <a:latin typeface="Verdana" pitchFamily="34" charset="0"/>
              </a:rPr>
              <a:t>Viraemia testing by RT-PCR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000">
                <a:solidFill>
                  <a:schemeClr val="tx1"/>
                </a:solidFill>
                <a:latin typeface="Stone Sans SC ITC TT-Semi" charset="0"/>
              </a:defRPr>
            </a:lvl1pPr>
            <a:lvl2pPr marL="742950" indent="-285750" defTabSz="923925">
              <a:defRPr sz="2000">
                <a:solidFill>
                  <a:schemeClr val="tx1"/>
                </a:solidFill>
                <a:latin typeface="Stone Sans SC ITC TT-Semi" charset="0"/>
              </a:defRPr>
            </a:lvl2pPr>
            <a:lvl3pPr marL="1143000" indent="-228600" defTabSz="923925">
              <a:defRPr sz="2000">
                <a:solidFill>
                  <a:schemeClr val="tx1"/>
                </a:solidFill>
                <a:latin typeface="Stone Sans SC ITC TT-Semi" charset="0"/>
              </a:defRPr>
            </a:lvl3pPr>
            <a:lvl4pPr marL="1600200" indent="-228600" defTabSz="923925">
              <a:defRPr sz="2000">
                <a:solidFill>
                  <a:schemeClr val="tx1"/>
                </a:solidFill>
                <a:latin typeface="Stone Sans SC ITC TT-Semi" charset="0"/>
              </a:defRPr>
            </a:lvl4pPr>
            <a:lvl5pPr marL="2057400" indent="-228600" defTabSz="923925">
              <a:defRPr sz="2000">
                <a:solidFill>
                  <a:schemeClr val="tx1"/>
                </a:solidFill>
                <a:latin typeface="Stone Sans SC ITC TT-Semi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tone Sans SC ITC TT-Semi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tone Sans SC ITC TT-Semi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tone Sans SC ITC TT-Semi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tone Sans SC ITC TT-Semi" charset="0"/>
              </a:defRPr>
            </a:lvl9pPr>
          </a:lstStyle>
          <a:p>
            <a:fld id="{050CE9DC-B4C3-49D0-8596-933B446337EE}" type="slidenum">
              <a:rPr lang="fr-FR" altLang="en-US" sz="1200">
                <a:solidFill>
                  <a:prstClr val="black"/>
                </a:solidFill>
              </a:rPr>
              <a:pPr/>
              <a:t>11</a:t>
            </a:fld>
            <a:endParaRPr lang="fr-FR" altLang="en-US" sz="1200">
              <a:solidFill>
                <a:prstClr val="black"/>
              </a:solidFill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fr-FR" altLang="en-US" sz="1600" smtClean="0">
                <a:latin typeface="Verdana" pitchFamily="34" charset="0"/>
              </a:rPr>
              <a:t>We also regularly took blood samples  for</a:t>
            </a:r>
          </a:p>
          <a:p>
            <a:pPr eaLnBrk="1" hangingPunct="1"/>
            <a:r>
              <a:rPr lang="fr-FR" altLang="en-US" sz="1600" smtClean="0">
                <a:latin typeface="Verdana" pitchFamily="34" charset="0"/>
              </a:rPr>
              <a:t>Antibody assays</a:t>
            </a:r>
          </a:p>
          <a:p>
            <a:pPr eaLnBrk="1" hangingPunct="1"/>
            <a:r>
              <a:rPr lang="fr-FR" altLang="en-US" sz="1600" smtClean="0">
                <a:latin typeface="Verdana" pitchFamily="34" charset="0"/>
              </a:rPr>
              <a:t>Viraemia testing by RT-PCR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2000">
                <a:solidFill>
                  <a:schemeClr val="tx1"/>
                </a:solidFill>
                <a:latin typeface="Stone Sans SC ITC TT-Semi" charset="0"/>
              </a:defRPr>
            </a:lvl1pPr>
            <a:lvl2pPr marL="742950" indent="-285750" defTabSz="923925">
              <a:defRPr sz="2000">
                <a:solidFill>
                  <a:schemeClr val="tx1"/>
                </a:solidFill>
                <a:latin typeface="Stone Sans SC ITC TT-Semi" charset="0"/>
              </a:defRPr>
            </a:lvl2pPr>
            <a:lvl3pPr marL="1143000" indent="-228600" defTabSz="923925">
              <a:defRPr sz="2000">
                <a:solidFill>
                  <a:schemeClr val="tx1"/>
                </a:solidFill>
                <a:latin typeface="Stone Sans SC ITC TT-Semi" charset="0"/>
              </a:defRPr>
            </a:lvl3pPr>
            <a:lvl4pPr marL="1600200" indent="-228600" defTabSz="923925">
              <a:defRPr sz="2000">
                <a:solidFill>
                  <a:schemeClr val="tx1"/>
                </a:solidFill>
                <a:latin typeface="Stone Sans SC ITC TT-Semi" charset="0"/>
              </a:defRPr>
            </a:lvl4pPr>
            <a:lvl5pPr marL="2057400" indent="-228600" defTabSz="923925">
              <a:defRPr sz="2000">
                <a:solidFill>
                  <a:schemeClr val="tx1"/>
                </a:solidFill>
                <a:latin typeface="Stone Sans SC ITC TT-Semi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tone Sans SC ITC TT-Semi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tone Sans SC ITC TT-Semi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tone Sans SC ITC TT-Semi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tone Sans SC ITC TT-Semi" charset="0"/>
              </a:defRPr>
            </a:lvl9pPr>
          </a:lstStyle>
          <a:p>
            <a:fld id="{050CE9DC-B4C3-49D0-8596-933B446337EE}" type="slidenum">
              <a:rPr lang="fr-FR" altLang="en-US" sz="1200">
                <a:solidFill>
                  <a:prstClr val="black"/>
                </a:solidFill>
              </a:rPr>
              <a:pPr/>
              <a:t>12</a:t>
            </a:fld>
            <a:endParaRPr lang="fr-FR" altLang="en-US" sz="1200">
              <a:solidFill>
                <a:prstClr val="black"/>
              </a:solidFill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fr-FR" altLang="en-US" sz="1600" dirty="0" err="1" smtClean="0">
                <a:latin typeface="Verdana" pitchFamily="34" charset="0"/>
              </a:rPr>
              <a:t>We</a:t>
            </a:r>
            <a:r>
              <a:rPr lang="fr-FR" altLang="en-US" sz="1600" dirty="0" smtClean="0">
                <a:latin typeface="Verdana" pitchFamily="34" charset="0"/>
              </a:rPr>
              <a:t> </a:t>
            </a:r>
            <a:r>
              <a:rPr lang="fr-FR" altLang="en-US" sz="1600" dirty="0" err="1" smtClean="0">
                <a:latin typeface="Verdana" pitchFamily="34" charset="0"/>
              </a:rPr>
              <a:t>also</a:t>
            </a:r>
            <a:r>
              <a:rPr lang="fr-FR" altLang="en-US" sz="1600" dirty="0" smtClean="0">
                <a:latin typeface="Verdana" pitchFamily="34" charset="0"/>
              </a:rPr>
              <a:t> </a:t>
            </a:r>
            <a:r>
              <a:rPr lang="fr-FR" altLang="en-US" sz="1600" dirty="0" err="1" smtClean="0">
                <a:latin typeface="Verdana" pitchFamily="34" charset="0"/>
              </a:rPr>
              <a:t>regularly</a:t>
            </a:r>
            <a:r>
              <a:rPr lang="fr-FR" altLang="en-US" sz="1600" dirty="0" smtClean="0">
                <a:latin typeface="Verdana" pitchFamily="34" charset="0"/>
              </a:rPr>
              <a:t> </a:t>
            </a:r>
            <a:r>
              <a:rPr lang="fr-FR" altLang="en-US" sz="1600" dirty="0" err="1" smtClean="0">
                <a:latin typeface="Verdana" pitchFamily="34" charset="0"/>
              </a:rPr>
              <a:t>took</a:t>
            </a:r>
            <a:r>
              <a:rPr lang="fr-FR" altLang="en-US" sz="1600" dirty="0" smtClean="0">
                <a:latin typeface="Verdana" pitchFamily="34" charset="0"/>
              </a:rPr>
              <a:t> </a:t>
            </a:r>
            <a:r>
              <a:rPr lang="fr-FR" altLang="en-US" sz="1600" dirty="0" err="1" smtClean="0">
                <a:latin typeface="Verdana" pitchFamily="34" charset="0"/>
              </a:rPr>
              <a:t>blood</a:t>
            </a:r>
            <a:r>
              <a:rPr lang="fr-FR" altLang="en-US" sz="1600" dirty="0" smtClean="0">
                <a:latin typeface="Verdana" pitchFamily="34" charset="0"/>
              </a:rPr>
              <a:t> </a:t>
            </a:r>
            <a:r>
              <a:rPr lang="fr-FR" altLang="en-US" sz="1600" dirty="0" err="1" smtClean="0">
                <a:latin typeface="Verdana" pitchFamily="34" charset="0"/>
              </a:rPr>
              <a:t>samples</a:t>
            </a:r>
            <a:r>
              <a:rPr lang="fr-FR" altLang="en-US" sz="1600" dirty="0" smtClean="0">
                <a:latin typeface="Verdana" pitchFamily="34" charset="0"/>
              </a:rPr>
              <a:t>  for</a:t>
            </a:r>
          </a:p>
          <a:p>
            <a:pPr eaLnBrk="1" hangingPunct="1"/>
            <a:r>
              <a:rPr lang="fr-FR" altLang="en-US" sz="1600" dirty="0" err="1" smtClean="0">
                <a:latin typeface="Verdana" pitchFamily="34" charset="0"/>
              </a:rPr>
              <a:t>Antibody</a:t>
            </a:r>
            <a:r>
              <a:rPr lang="fr-FR" altLang="en-US" sz="1600" dirty="0" smtClean="0">
                <a:latin typeface="Verdana" pitchFamily="34" charset="0"/>
              </a:rPr>
              <a:t> </a:t>
            </a:r>
            <a:r>
              <a:rPr lang="fr-FR" altLang="en-US" sz="1600" dirty="0" err="1" smtClean="0">
                <a:latin typeface="Verdana" pitchFamily="34" charset="0"/>
              </a:rPr>
              <a:t>assays</a:t>
            </a:r>
            <a:endParaRPr lang="fr-FR" altLang="en-US" sz="1600" dirty="0" smtClean="0">
              <a:latin typeface="Verdana" pitchFamily="34" charset="0"/>
            </a:endParaRPr>
          </a:p>
          <a:p>
            <a:pPr eaLnBrk="1" hangingPunct="1"/>
            <a:r>
              <a:rPr lang="fr-FR" altLang="en-US" sz="1600" dirty="0" err="1" smtClean="0">
                <a:latin typeface="Verdana" pitchFamily="34" charset="0"/>
              </a:rPr>
              <a:t>Viraemia</a:t>
            </a:r>
            <a:r>
              <a:rPr lang="fr-FR" altLang="en-US" sz="1600" dirty="0" smtClean="0">
                <a:latin typeface="Verdana" pitchFamily="34" charset="0"/>
              </a:rPr>
              <a:t> </a:t>
            </a:r>
            <a:r>
              <a:rPr lang="fr-FR" altLang="en-US" sz="1600" dirty="0" err="1" smtClean="0">
                <a:latin typeface="Verdana" pitchFamily="34" charset="0"/>
              </a:rPr>
              <a:t>testing</a:t>
            </a:r>
            <a:r>
              <a:rPr lang="fr-FR" altLang="en-US" sz="1600" dirty="0" smtClean="0">
                <a:latin typeface="Verdana" pitchFamily="34" charset="0"/>
              </a:rPr>
              <a:t> by RT-PCR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1714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33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343650" y="0"/>
            <a:ext cx="2114550" cy="6096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191250" cy="60960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75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914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4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22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22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22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22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22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22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22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9011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22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22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22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2"/>
          <p:cNvSpPr>
            <a:spLocks noGrp="1"/>
          </p:cNvSpPr>
          <p:nvPr>
            <p:ph idx="1" hasCustomPrompt="1"/>
          </p:nvPr>
        </p:nvSpPr>
        <p:spPr>
          <a:xfrm>
            <a:off x="252001" y="908720"/>
            <a:ext cx="8640000" cy="4671192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300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  <a:lvl2pPr>
              <a:buNone/>
              <a:defRPr sz="2500">
                <a:latin typeface="+mj-lt"/>
                <a:ea typeface="Verdana" pitchFamily="34" charset="0"/>
                <a:cs typeface="Verdana" pitchFamily="34" charset="0"/>
              </a:defRPr>
            </a:lvl2pPr>
            <a:lvl3pPr>
              <a:buNone/>
              <a:defRPr sz="2000">
                <a:latin typeface="+mj-lt"/>
                <a:ea typeface="Verdana" pitchFamily="34" charset="0"/>
                <a:cs typeface="Verdana" pitchFamily="34" charset="0"/>
              </a:defRPr>
            </a:lvl3pPr>
            <a:lvl4pPr>
              <a:buNone/>
              <a:defRPr sz="1500">
                <a:latin typeface="+mj-lt"/>
                <a:ea typeface="Verdana" pitchFamily="34" charset="0"/>
                <a:cs typeface="Verdana" pitchFamily="34" charset="0"/>
              </a:defRPr>
            </a:lvl4pPr>
            <a:lvl5pPr>
              <a:buNone/>
              <a:defRPr sz="1200">
                <a:latin typeface="+mj-lt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it-IT" dirty="0" smtClean="0"/>
              <a:t>Text </a:t>
            </a:r>
            <a:r>
              <a:rPr lang="it-IT" dirty="0" err="1" smtClean="0"/>
              <a:t>text</a:t>
            </a:r>
            <a:r>
              <a:rPr lang="it-IT" dirty="0" smtClean="0"/>
              <a:t> </a:t>
            </a:r>
            <a:r>
              <a:rPr lang="it-IT" dirty="0" err="1" smtClean="0"/>
              <a:t>text</a:t>
            </a:r>
            <a:endParaRPr lang="it-IT" dirty="0" smtClean="0"/>
          </a:p>
          <a:p>
            <a:pPr lvl="1"/>
            <a:r>
              <a:rPr lang="it-IT" dirty="0" smtClean="0"/>
              <a:t>text</a:t>
            </a:r>
          </a:p>
          <a:p>
            <a:pPr lvl="2"/>
            <a:r>
              <a:rPr lang="it-IT" dirty="0" smtClean="0"/>
              <a:t>text</a:t>
            </a:r>
          </a:p>
          <a:p>
            <a:pPr lvl="3"/>
            <a:r>
              <a:rPr lang="it-IT" dirty="0" smtClean="0"/>
              <a:t>text</a:t>
            </a:r>
          </a:p>
          <a:p>
            <a:pPr lvl="4"/>
            <a:r>
              <a:rPr lang="it-IT" dirty="0" smtClean="0"/>
              <a:t>text</a:t>
            </a:r>
          </a:p>
          <a:p>
            <a:pPr lvl="4"/>
            <a:endParaRPr lang="it-IT" dirty="0"/>
          </a:p>
        </p:txBody>
      </p:sp>
      <p:sp>
        <p:nvSpPr>
          <p:cNvPr id="7" name="Titolo 1"/>
          <p:cNvSpPr>
            <a:spLocks noGrp="1"/>
          </p:cNvSpPr>
          <p:nvPr>
            <p:ph type="title" hasCustomPrompt="1"/>
          </p:nvPr>
        </p:nvSpPr>
        <p:spPr>
          <a:xfrm>
            <a:off x="252000" y="332656"/>
            <a:ext cx="8627040" cy="43691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>
              <a:defRPr sz="3000" b="1">
                <a:solidFill>
                  <a:srgbClr val="25BDB0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it-IT" dirty="0" smtClean="0"/>
              <a:t>Slide </a:t>
            </a:r>
            <a:r>
              <a:rPr lang="it-IT" dirty="0" err="1" smtClean="0"/>
              <a:t>title</a:t>
            </a:r>
            <a:endParaRPr lang="it-IT" dirty="0"/>
          </a:p>
        </p:txBody>
      </p:sp>
      <p:sp>
        <p:nvSpPr>
          <p:cNvPr id="10" name="Segnaposto numero diapositiva 5"/>
          <p:cNvSpPr txBox="1">
            <a:spLocks/>
          </p:cNvSpPr>
          <p:nvPr userDrawn="1"/>
        </p:nvSpPr>
        <p:spPr>
          <a:xfrm>
            <a:off x="7776000" y="6616800"/>
            <a:ext cx="1103040" cy="2127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399B0F-5AB4-449A-B58D-5DFBF5DEFD5F}" type="slidenum">
              <a:rPr lang="it-IT" smtClean="0"/>
              <a:pPr/>
              <a:t>‹N°›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05771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484867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39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59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10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174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52940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76672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Click to edit Master text styles</a:t>
            </a:r>
          </a:p>
          <a:p>
            <a:pPr lvl="1"/>
            <a:r>
              <a:rPr lang="fr-FR" altLang="en-US" smtClean="0"/>
              <a:t>Second level</a:t>
            </a:r>
          </a:p>
          <a:p>
            <a:pPr lvl="2"/>
            <a:r>
              <a:rPr lang="fr-FR" altLang="en-US" smtClean="0"/>
              <a:t>Third level</a:t>
            </a:r>
          </a:p>
          <a:p>
            <a:pPr lvl="3"/>
            <a:r>
              <a:rPr lang="fr-FR" altLang="en-US" smtClean="0"/>
              <a:t>Fourth level</a:t>
            </a:r>
          </a:p>
          <a:p>
            <a:pPr lvl="4"/>
            <a:r>
              <a:rPr lang="fr-FR" altLang="en-US" smtClean="0"/>
              <a:t>Fifth level</a:t>
            </a:r>
          </a:p>
        </p:txBody>
      </p:sp>
      <p:pic>
        <p:nvPicPr>
          <p:cNvPr id="1029" name="Picture 41" descr="bd14677_"/>
          <p:cNvPicPr>
            <a:picLocks noChangeAspect="1" noChangeArrowheads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90600"/>
            <a:ext cx="88392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0" name="Groupe 39"/>
          <p:cNvGrpSpPr/>
          <p:nvPr userDrawn="1"/>
        </p:nvGrpSpPr>
        <p:grpSpPr>
          <a:xfrm>
            <a:off x="257731" y="6307489"/>
            <a:ext cx="8673737" cy="505887"/>
            <a:chOff x="257731" y="4491753"/>
            <a:chExt cx="8673737" cy="505887"/>
          </a:xfrm>
        </p:grpSpPr>
        <p:grpSp>
          <p:nvGrpSpPr>
            <p:cNvPr id="41" name="Groupe 40"/>
            <p:cNvGrpSpPr/>
            <p:nvPr userDrawn="1"/>
          </p:nvGrpSpPr>
          <p:grpSpPr>
            <a:xfrm>
              <a:off x="257731" y="4551681"/>
              <a:ext cx="7784076" cy="411352"/>
              <a:chOff x="257731" y="4551681"/>
              <a:chExt cx="7784076" cy="411352"/>
            </a:xfrm>
          </p:grpSpPr>
          <p:pic>
            <p:nvPicPr>
              <p:cNvPr id="43" name="Picture 3"/>
              <p:cNvPicPr>
                <a:picLocks noChangeAspect="1"/>
              </p:cNvPicPr>
              <p:nvPr userDrawn="1"/>
            </p:nvPicPr>
            <p:blipFill>
              <a:blip r:embed="rId2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7731" y="4780153"/>
                <a:ext cx="1517904" cy="182880"/>
              </a:xfrm>
              <a:prstGeom prst="rect">
                <a:avLst/>
              </a:prstGeom>
            </p:spPr>
          </p:pic>
          <p:cxnSp>
            <p:nvCxnSpPr>
              <p:cNvPr id="44" name="Straight Connector 5"/>
              <p:cNvCxnSpPr/>
              <p:nvPr userDrawn="1"/>
            </p:nvCxnSpPr>
            <p:spPr>
              <a:xfrm>
                <a:off x="265807" y="4551681"/>
                <a:ext cx="7776000" cy="0"/>
              </a:xfrm>
              <a:prstGeom prst="line">
                <a:avLst/>
              </a:prstGeom>
              <a:noFill/>
              <a:ln w="12700" cap="flat">
                <a:solidFill>
                  <a:srgbClr val="CBCBCB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</p:grpSp>
        <p:pic>
          <p:nvPicPr>
            <p:cNvPr id="42" name="Picture 2" descr="\\frcf1hdu10.pasteur.aventis.com\users0$\E0202109\Desktop\Merial - Template PPT\Working Files\Sources graphiques\160325_logo-Merial-EN\logo-Merial-couleur-a-sanofi-company-vert-cadre-blanc-EN-RVB.png"/>
            <p:cNvPicPr>
              <a:picLocks noChangeAspect="1" noChangeArrowheads="1"/>
            </p:cNvPicPr>
            <p:nvPr userDrawn="1"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38532" y="4491753"/>
              <a:ext cx="592936" cy="5058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8854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8" r:id="rId14"/>
    <p:sldLayoutId id="2147483689" r:id="rId15"/>
    <p:sldLayoutId id="2147483695" r:id="rId16"/>
    <p:sldLayoutId id="2147483698" r:id="rId17"/>
    <p:sldLayoutId id="2147483699" r:id="rId18"/>
    <p:sldLayoutId id="2147483700" r:id="rId19"/>
    <p:sldLayoutId id="2147483702" r:id="rId20"/>
    <p:sldLayoutId id="2147483704" r:id="rId21"/>
    <p:sldLayoutId id="2147483711" r:id="rId22"/>
    <p:sldLayoutId id="2147483713" r:id="rId2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8C000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8C0009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8C0009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8C0009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8C0009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8C0009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8C0009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8C0009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8C0009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defRPr sz="2000" b="1">
          <a:solidFill>
            <a:srgbClr val="144C3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Times" pitchFamily="18" charset="0"/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1303419"/>
            <a:ext cx="8280920" cy="1754326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/>
              <a:t>Demonstration of early protection </a:t>
            </a:r>
          </a:p>
          <a:p>
            <a:pPr algn="ctr">
              <a:lnSpc>
                <a:spcPct val="150000"/>
              </a:lnSpc>
            </a:pPr>
            <a:r>
              <a:rPr lang="en-US" sz="2400" b="1" dirty="0"/>
              <a:t>against foot-and-mouth </a:t>
            </a:r>
            <a:r>
              <a:rPr lang="en-US" sz="2400" b="1" dirty="0" smtClean="0"/>
              <a:t>disease virus 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/>
              <a:t>seven days post-vaccination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837660" y="3501007"/>
            <a:ext cx="7561942" cy="1892826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144C38"/>
                </a:solidFill>
                <a:latin typeface="+mn-lt"/>
              </a:rPr>
              <a:t>L. Mouton</a:t>
            </a:r>
            <a:r>
              <a:rPr lang="en-US" sz="1600" b="1" baseline="30000" dirty="0">
                <a:solidFill>
                  <a:srgbClr val="144C38"/>
                </a:solidFill>
                <a:latin typeface="+mn-lt"/>
              </a:rPr>
              <a:t>1</a:t>
            </a:r>
            <a:r>
              <a:rPr lang="en-US" sz="1600" b="1" dirty="0">
                <a:solidFill>
                  <a:srgbClr val="144C38"/>
                </a:solidFill>
                <a:latin typeface="+mn-lt"/>
              </a:rPr>
              <a:t> , A. Dekker</a:t>
            </a:r>
            <a:r>
              <a:rPr lang="en-US" sz="1600" b="1" baseline="30000" dirty="0">
                <a:solidFill>
                  <a:srgbClr val="144C38"/>
                </a:solidFill>
                <a:latin typeface="+mn-lt"/>
              </a:rPr>
              <a:t>2</a:t>
            </a:r>
            <a:r>
              <a:rPr lang="en-US" sz="1600" b="1" dirty="0">
                <a:solidFill>
                  <a:srgbClr val="144C38"/>
                </a:solidFill>
                <a:latin typeface="+mn-lt"/>
              </a:rPr>
              <a:t>, M. Bleijenberg</a:t>
            </a:r>
            <a:r>
              <a:rPr lang="en-US" sz="1600" b="1" baseline="30000" dirty="0">
                <a:solidFill>
                  <a:srgbClr val="144C38"/>
                </a:solidFill>
                <a:latin typeface="+mn-lt"/>
              </a:rPr>
              <a:t>2</a:t>
            </a:r>
            <a:r>
              <a:rPr lang="en-US" sz="1600" b="1" dirty="0">
                <a:solidFill>
                  <a:srgbClr val="144C38"/>
                </a:solidFill>
                <a:latin typeface="+mn-lt"/>
              </a:rPr>
              <a:t>, M. Blanchet</a:t>
            </a:r>
            <a:r>
              <a:rPr lang="en-US" sz="1600" b="1" baseline="30000" dirty="0">
                <a:solidFill>
                  <a:srgbClr val="144C38"/>
                </a:solidFill>
                <a:latin typeface="+mn-lt"/>
              </a:rPr>
              <a:t>1</a:t>
            </a:r>
            <a:r>
              <a:rPr lang="en-US" sz="1600" b="1" dirty="0">
                <a:solidFill>
                  <a:srgbClr val="144C38"/>
                </a:solidFill>
                <a:latin typeface="+mn-lt"/>
              </a:rPr>
              <a:t>, </a:t>
            </a:r>
          </a:p>
          <a:p>
            <a:pPr algn="ctr"/>
            <a:r>
              <a:rPr lang="en-US" sz="1600" b="1" dirty="0">
                <a:solidFill>
                  <a:srgbClr val="144C38"/>
                </a:solidFill>
                <a:latin typeface="+mn-lt"/>
              </a:rPr>
              <a:t>B. Van Schaijk</a:t>
            </a:r>
            <a:r>
              <a:rPr lang="en-US" sz="1600" b="1" baseline="30000" dirty="0">
                <a:solidFill>
                  <a:srgbClr val="144C38"/>
                </a:solidFill>
                <a:latin typeface="+mn-lt"/>
              </a:rPr>
              <a:t>1</a:t>
            </a:r>
            <a:r>
              <a:rPr lang="en-US" sz="1600" b="1" dirty="0">
                <a:solidFill>
                  <a:srgbClr val="144C38"/>
                </a:solidFill>
                <a:latin typeface="+mn-lt"/>
              </a:rPr>
              <a:t>, J. Coco-Martin</a:t>
            </a:r>
            <a:r>
              <a:rPr lang="en-US" sz="1600" b="1" baseline="30000" dirty="0">
                <a:solidFill>
                  <a:srgbClr val="144C38"/>
                </a:solidFill>
                <a:latin typeface="+mn-lt"/>
              </a:rPr>
              <a:t>3</a:t>
            </a:r>
            <a:r>
              <a:rPr lang="en-US" sz="1600" b="1" dirty="0">
                <a:solidFill>
                  <a:srgbClr val="144C38"/>
                </a:solidFill>
                <a:latin typeface="+mn-lt"/>
              </a:rPr>
              <a:t>, </a:t>
            </a:r>
            <a:r>
              <a:rPr lang="en-US" sz="1600" b="1" u="sng" dirty="0">
                <a:solidFill>
                  <a:srgbClr val="144C38"/>
                </a:solidFill>
                <a:latin typeface="+mn-lt"/>
              </a:rPr>
              <a:t>M. Curet</a:t>
            </a:r>
            <a:r>
              <a:rPr lang="en-US" sz="1600" b="1" u="sng" baseline="30000" dirty="0">
                <a:solidFill>
                  <a:srgbClr val="144C38"/>
                </a:solidFill>
                <a:latin typeface="+mn-lt"/>
              </a:rPr>
              <a:t>1</a:t>
            </a:r>
            <a:r>
              <a:rPr lang="en-US" sz="1600" b="1" dirty="0">
                <a:solidFill>
                  <a:srgbClr val="144C38"/>
                </a:solidFill>
                <a:latin typeface="+mn-lt"/>
              </a:rPr>
              <a:t>,  S. Goutebroze</a:t>
            </a:r>
            <a:r>
              <a:rPr lang="en-US" sz="1600" b="1" baseline="30000" dirty="0">
                <a:solidFill>
                  <a:srgbClr val="144C38"/>
                </a:solidFill>
                <a:latin typeface="+mn-lt"/>
              </a:rPr>
              <a:t>1</a:t>
            </a:r>
            <a:endParaRPr lang="fr-FR" sz="1600" b="1" baseline="30000" dirty="0">
              <a:solidFill>
                <a:srgbClr val="144C38"/>
              </a:solidFill>
              <a:latin typeface="+mn-lt"/>
            </a:endParaRPr>
          </a:p>
          <a:p>
            <a:r>
              <a:rPr lang="en-US" sz="2000" dirty="0">
                <a:solidFill>
                  <a:srgbClr val="144C38"/>
                </a:solidFill>
                <a:latin typeface="+mn-lt"/>
              </a:rPr>
              <a:t> </a:t>
            </a:r>
          </a:p>
          <a:p>
            <a:endParaRPr lang="fr-FR" sz="2000" dirty="0">
              <a:solidFill>
                <a:srgbClr val="144C38"/>
              </a:solidFill>
              <a:latin typeface="+mn-lt"/>
            </a:endParaRPr>
          </a:p>
          <a:p>
            <a:pPr algn="ctr"/>
            <a:r>
              <a:rPr lang="en-GB" sz="1400" baseline="30000" dirty="0">
                <a:solidFill>
                  <a:srgbClr val="144C38"/>
                </a:solidFill>
                <a:latin typeface="+mn-lt"/>
              </a:rPr>
              <a:t>1</a:t>
            </a:r>
            <a:r>
              <a:rPr lang="en-GB" sz="1400" dirty="0">
                <a:solidFill>
                  <a:srgbClr val="144C38"/>
                </a:solidFill>
                <a:latin typeface="+mn-lt"/>
              </a:rPr>
              <a:t> </a:t>
            </a:r>
            <a:r>
              <a:rPr lang="en-GB" sz="1400" dirty="0" err="1">
                <a:solidFill>
                  <a:srgbClr val="144C38"/>
                </a:solidFill>
                <a:latin typeface="+mn-lt"/>
              </a:rPr>
              <a:t>Merial</a:t>
            </a:r>
            <a:r>
              <a:rPr lang="en-GB" sz="1400" dirty="0">
                <a:solidFill>
                  <a:srgbClr val="144C38"/>
                </a:solidFill>
                <a:latin typeface="+mn-lt"/>
              </a:rPr>
              <a:t> S.A.S., Lyon, France </a:t>
            </a:r>
          </a:p>
          <a:p>
            <a:pPr algn="ctr"/>
            <a:r>
              <a:rPr lang="en-GB" sz="1400" dirty="0">
                <a:solidFill>
                  <a:srgbClr val="144C38"/>
                </a:solidFill>
                <a:latin typeface="+mn-lt"/>
              </a:rPr>
              <a:t> </a:t>
            </a:r>
            <a:r>
              <a:rPr lang="en-GB" sz="1400" baseline="30000" dirty="0">
                <a:solidFill>
                  <a:srgbClr val="144C38"/>
                </a:solidFill>
                <a:latin typeface="+mn-lt"/>
              </a:rPr>
              <a:t>2</a:t>
            </a:r>
            <a:r>
              <a:rPr lang="en-GB" sz="1400" dirty="0">
                <a:solidFill>
                  <a:srgbClr val="144C38"/>
                </a:solidFill>
                <a:latin typeface="+mn-lt"/>
              </a:rPr>
              <a:t> </a:t>
            </a:r>
            <a:r>
              <a:rPr lang="en-US" altLang="en-US" sz="1400" dirty="0" err="1" smtClean="0">
                <a:solidFill>
                  <a:srgbClr val="144C38"/>
                </a:solidFill>
              </a:rPr>
              <a:t>Wageningen</a:t>
            </a:r>
            <a:r>
              <a:rPr lang="en-US" altLang="en-US" sz="1400" dirty="0" smtClean="0">
                <a:solidFill>
                  <a:srgbClr val="144C38"/>
                </a:solidFill>
              </a:rPr>
              <a:t> </a:t>
            </a:r>
            <a:r>
              <a:rPr lang="en-US" altLang="en-US" sz="1400" dirty="0" err="1" smtClean="0">
                <a:solidFill>
                  <a:srgbClr val="144C38"/>
                </a:solidFill>
              </a:rPr>
              <a:t>Bioveterinary</a:t>
            </a:r>
            <a:r>
              <a:rPr lang="en-US" altLang="en-US" sz="1400" dirty="0" smtClean="0">
                <a:solidFill>
                  <a:srgbClr val="144C38"/>
                </a:solidFill>
              </a:rPr>
              <a:t> Research </a:t>
            </a:r>
            <a:r>
              <a:rPr lang="en-GB" sz="1400" dirty="0" smtClean="0">
                <a:solidFill>
                  <a:srgbClr val="144C38"/>
                </a:solidFill>
                <a:latin typeface="+mn-lt"/>
              </a:rPr>
              <a:t>(CVI), </a:t>
            </a:r>
            <a:r>
              <a:rPr lang="en-GB" sz="1400" dirty="0" err="1">
                <a:solidFill>
                  <a:srgbClr val="144C38"/>
                </a:solidFill>
                <a:latin typeface="+mn-lt"/>
              </a:rPr>
              <a:t>Lelystad</a:t>
            </a:r>
            <a:r>
              <a:rPr lang="en-GB" sz="1400" dirty="0">
                <a:solidFill>
                  <a:srgbClr val="144C38"/>
                </a:solidFill>
                <a:latin typeface="+mn-lt"/>
              </a:rPr>
              <a:t>, The Netherlands </a:t>
            </a:r>
          </a:p>
          <a:p>
            <a:pPr algn="ctr"/>
            <a:r>
              <a:rPr lang="en-GB" sz="1400" baseline="30000" dirty="0">
                <a:solidFill>
                  <a:srgbClr val="144C38"/>
                </a:solidFill>
                <a:latin typeface="+mn-lt"/>
              </a:rPr>
              <a:t>3</a:t>
            </a:r>
            <a:r>
              <a:rPr lang="en-GB" sz="1400" dirty="0">
                <a:solidFill>
                  <a:srgbClr val="144C38"/>
                </a:solidFill>
                <a:latin typeface="+mn-lt"/>
              </a:rPr>
              <a:t> </a:t>
            </a:r>
            <a:r>
              <a:rPr lang="en-GB" sz="1400" dirty="0" err="1">
                <a:solidFill>
                  <a:srgbClr val="144C38"/>
                </a:solidFill>
                <a:latin typeface="+mn-lt"/>
              </a:rPr>
              <a:t>Merial</a:t>
            </a:r>
            <a:r>
              <a:rPr lang="en-GB" sz="1400" dirty="0">
                <a:solidFill>
                  <a:srgbClr val="144C38"/>
                </a:solidFill>
                <a:latin typeface="+mn-lt"/>
              </a:rPr>
              <a:t> B.V., </a:t>
            </a:r>
            <a:r>
              <a:rPr lang="en-GB" sz="1400" dirty="0" err="1">
                <a:solidFill>
                  <a:srgbClr val="144C38"/>
                </a:solidFill>
                <a:latin typeface="+mn-lt"/>
              </a:rPr>
              <a:t>Lelystad</a:t>
            </a:r>
            <a:r>
              <a:rPr lang="en-GB" sz="1400" dirty="0">
                <a:solidFill>
                  <a:srgbClr val="144C38"/>
                </a:solidFill>
                <a:latin typeface="+mn-lt"/>
              </a:rPr>
              <a:t>, The Netherlands</a:t>
            </a:r>
            <a:endParaRPr lang="fr-FR" sz="1400" dirty="0">
              <a:solidFill>
                <a:srgbClr val="144C38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9334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Espace réservé du contenu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93958859"/>
              </p:ext>
            </p:extLst>
          </p:nvPr>
        </p:nvGraphicFramePr>
        <p:xfrm>
          <a:off x="323527" y="4221088"/>
          <a:ext cx="4104454" cy="194421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05593"/>
                <a:gridCol w="849612"/>
                <a:gridCol w="849612"/>
                <a:gridCol w="849612"/>
                <a:gridCol w="850025"/>
              </a:tblGrid>
              <a:tr h="1120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Group</a:t>
                      </a:r>
                      <a:endParaRPr lang="fr-F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930" marR="3993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Number </a:t>
                      </a:r>
                      <a:r>
                        <a:rPr lang="en-GB" sz="1000" dirty="0" smtClean="0">
                          <a:effectLst/>
                        </a:rPr>
                        <a:t>positive </a:t>
                      </a:r>
                      <a:r>
                        <a:rPr lang="en-GB" sz="1000" dirty="0">
                          <a:effectLst/>
                        </a:rPr>
                        <a:t>animals</a:t>
                      </a:r>
                      <a:endParaRPr lang="fr-F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930" marR="3993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AUC*</a:t>
                      </a:r>
                      <a:endParaRPr lang="fr-FR" sz="10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mean ± </a:t>
                      </a:r>
                      <a:r>
                        <a:rPr lang="en-GB" sz="1000" dirty="0" err="1">
                          <a:effectLst/>
                        </a:rPr>
                        <a:t>sd</a:t>
                      </a:r>
                      <a:r>
                        <a:rPr lang="en-GB" sz="1000" dirty="0">
                          <a:effectLst/>
                        </a:rPr>
                        <a:t> </a:t>
                      </a:r>
                      <a:endParaRPr lang="fr-FR" sz="10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0" dirty="0">
                          <a:effectLst/>
                        </a:rPr>
                        <a:t>(log10 </a:t>
                      </a:r>
                      <a:r>
                        <a:rPr lang="en-GB" sz="1000" b="0" dirty="0" err="1">
                          <a:effectLst/>
                        </a:rPr>
                        <a:t>pfu</a:t>
                      </a:r>
                      <a:r>
                        <a:rPr lang="en-GB" sz="1000" b="0" dirty="0">
                          <a:effectLst/>
                        </a:rPr>
                        <a:t>/ml)</a:t>
                      </a:r>
                      <a:endParaRPr lang="fr-FR" sz="105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930" marR="3993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Duration* </a:t>
                      </a:r>
                      <a:endParaRPr lang="fr-FR" sz="10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mean ± </a:t>
                      </a:r>
                      <a:r>
                        <a:rPr lang="en-GB" sz="1000" dirty="0" err="1">
                          <a:effectLst/>
                        </a:rPr>
                        <a:t>sd</a:t>
                      </a:r>
                      <a:r>
                        <a:rPr lang="en-GB" sz="1000" dirty="0">
                          <a:effectLst/>
                        </a:rPr>
                        <a:t> </a:t>
                      </a:r>
                      <a:r>
                        <a:rPr lang="en-GB" sz="1000" b="0" dirty="0" smtClean="0">
                          <a:effectLst/>
                        </a:rPr>
                        <a:t>(</a:t>
                      </a:r>
                      <a:r>
                        <a:rPr lang="en-GB" sz="1000" b="0" dirty="0">
                          <a:effectLst/>
                        </a:rPr>
                        <a:t>days)</a:t>
                      </a:r>
                      <a:endParaRPr lang="fr-FR" sz="105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930" marR="3993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Max Titre*</a:t>
                      </a:r>
                      <a:endParaRPr lang="fr-FR" sz="10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mean ± </a:t>
                      </a:r>
                      <a:r>
                        <a:rPr lang="en-GB" sz="1000" dirty="0" err="1" smtClean="0">
                          <a:effectLst/>
                        </a:rPr>
                        <a:t>sd</a:t>
                      </a:r>
                      <a:endParaRPr lang="fr-FR" sz="10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0" dirty="0">
                          <a:effectLst/>
                        </a:rPr>
                        <a:t>(log10 </a:t>
                      </a:r>
                      <a:r>
                        <a:rPr lang="en-GB" sz="1000" b="0" dirty="0" err="1">
                          <a:effectLst/>
                        </a:rPr>
                        <a:t>pfu</a:t>
                      </a:r>
                      <a:r>
                        <a:rPr lang="en-GB" sz="1000" b="0" dirty="0">
                          <a:effectLst/>
                        </a:rPr>
                        <a:t>/ml)</a:t>
                      </a:r>
                      <a:endParaRPr lang="fr-FR" sz="105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930" marR="3993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4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G </a:t>
                      </a:r>
                      <a:r>
                        <a:rPr lang="en-GB" sz="1000" dirty="0" err="1" smtClean="0">
                          <a:effectLst/>
                        </a:rPr>
                        <a:t>ctr</a:t>
                      </a:r>
                      <a:endParaRPr lang="fr-F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930" marR="3993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10/10</a:t>
                      </a:r>
                      <a:endParaRPr lang="fr-F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930" marR="399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3.6 ± </a:t>
                      </a:r>
                      <a:r>
                        <a:rPr lang="en-GB" sz="1000" dirty="0" smtClean="0">
                          <a:effectLst/>
                        </a:rPr>
                        <a:t>0.9</a:t>
                      </a:r>
                      <a:endParaRPr lang="fr-F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930" marR="399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2.5 ± 0.7 </a:t>
                      </a:r>
                      <a:endParaRPr lang="fr-F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930" marR="399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3.4 ± 0.9   </a:t>
                      </a:r>
                      <a:endParaRPr lang="fr-F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930" marR="39930" marT="0" marB="0" anchor="ctr"/>
                </a:tc>
              </a:tr>
              <a:tr h="4000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G vac</a:t>
                      </a:r>
                      <a:endParaRPr lang="fr-F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930" marR="3993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0/10</a:t>
                      </a:r>
                      <a:endParaRPr lang="fr-F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930" marR="399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1.4 ± </a:t>
                      </a:r>
                      <a:r>
                        <a:rPr lang="en-GB" sz="1000" dirty="0" smtClean="0">
                          <a:effectLst/>
                        </a:rPr>
                        <a:t>0.0</a:t>
                      </a:r>
                      <a:endParaRPr lang="fr-F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930" marR="399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0.0</a:t>
                      </a:r>
                      <a:endParaRPr lang="fr-F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930" marR="399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0.4 ± 0.0   </a:t>
                      </a:r>
                      <a:endParaRPr lang="fr-F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930" marR="39930" marT="0" marB="0" anchor="ctr"/>
                </a:tc>
              </a:tr>
            </a:tbl>
          </a:graphicData>
        </a:graphic>
      </p:graphicFrame>
      <p:graphicFrame>
        <p:nvGraphicFramePr>
          <p:cNvPr id="12" name="Espace réservé du contenu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59348016"/>
              </p:ext>
            </p:extLst>
          </p:nvPr>
        </p:nvGraphicFramePr>
        <p:xfrm>
          <a:off x="4653881" y="4259735"/>
          <a:ext cx="4310608" cy="190557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38199"/>
                <a:gridCol w="720080"/>
                <a:gridCol w="945096"/>
                <a:gridCol w="1009061"/>
                <a:gridCol w="998172"/>
              </a:tblGrid>
              <a:tr h="10016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Group</a:t>
                      </a:r>
                      <a:endParaRPr lang="fr-F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984" marR="39984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Number </a:t>
                      </a:r>
                      <a:r>
                        <a:rPr lang="en-GB" sz="1000" dirty="0" smtClean="0">
                          <a:effectLst/>
                        </a:rPr>
                        <a:t>positive </a:t>
                      </a:r>
                      <a:r>
                        <a:rPr lang="en-GB" sz="1000" dirty="0">
                          <a:effectLst/>
                        </a:rPr>
                        <a:t>animals</a:t>
                      </a:r>
                      <a:endParaRPr lang="fr-F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984" marR="39984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AUC*</a:t>
                      </a:r>
                      <a:endParaRPr lang="fr-FR" sz="10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mean ± </a:t>
                      </a:r>
                      <a:r>
                        <a:rPr lang="en-GB" sz="1000" dirty="0" err="1" smtClean="0">
                          <a:effectLst/>
                        </a:rPr>
                        <a:t>sd</a:t>
                      </a:r>
                      <a:endParaRPr lang="fr-FR" sz="10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0" dirty="0">
                          <a:effectLst/>
                        </a:rPr>
                        <a:t>(log10 </a:t>
                      </a:r>
                      <a:r>
                        <a:rPr lang="en-GB" sz="1000" b="0" dirty="0" err="1">
                          <a:effectLst/>
                        </a:rPr>
                        <a:t>pfu</a:t>
                      </a:r>
                      <a:r>
                        <a:rPr lang="en-GB" sz="1000" b="0" dirty="0">
                          <a:effectLst/>
                        </a:rPr>
                        <a:t>/ml)</a:t>
                      </a:r>
                      <a:endParaRPr lang="fr-FR" sz="105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984" marR="39984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Duration* </a:t>
                      </a:r>
                      <a:endParaRPr lang="fr-FR" sz="10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mean ± </a:t>
                      </a:r>
                      <a:r>
                        <a:rPr lang="en-GB" sz="1000" dirty="0" err="1">
                          <a:effectLst/>
                        </a:rPr>
                        <a:t>sd</a:t>
                      </a:r>
                      <a:r>
                        <a:rPr lang="en-GB" sz="1000" dirty="0">
                          <a:effectLst/>
                        </a:rPr>
                        <a:t> </a:t>
                      </a:r>
                      <a:r>
                        <a:rPr lang="en-GB" sz="1000" b="0" dirty="0" smtClean="0">
                          <a:effectLst/>
                        </a:rPr>
                        <a:t>(</a:t>
                      </a:r>
                      <a:r>
                        <a:rPr lang="en-GB" sz="1000" b="0" dirty="0">
                          <a:effectLst/>
                        </a:rPr>
                        <a:t>days)</a:t>
                      </a:r>
                      <a:endParaRPr lang="fr-FR" sz="105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984" marR="39984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Max Titre*</a:t>
                      </a:r>
                      <a:endParaRPr lang="fr-FR" sz="10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mean ± </a:t>
                      </a:r>
                      <a:r>
                        <a:rPr lang="en-GB" sz="1000" dirty="0" err="1">
                          <a:effectLst/>
                        </a:rPr>
                        <a:t>sd</a:t>
                      </a:r>
                      <a:r>
                        <a:rPr lang="en-GB" sz="1000" dirty="0">
                          <a:effectLst/>
                        </a:rPr>
                        <a:t> </a:t>
                      </a:r>
                      <a:r>
                        <a:rPr lang="en-GB" sz="1000" b="0" dirty="0" smtClean="0">
                          <a:effectLst/>
                        </a:rPr>
                        <a:t>(</a:t>
                      </a:r>
                      <a:r>
                        <a:rPr lang="en-GB" sz="1000" b="0" dirty="0">
                          <a:effectLst/>
                        </a:rPr>
                        <a:t>log10 </a:t>
                      </a:r>
                      <a:r>
                        <a:rPr lang="en-GB" sz="1000" b="0" dirty="0" err="1">
                          <a:effectLst/>
                        </a:rPr>
                        <a:t>pfu</a:t>
                      </a:r>
                      <a:r>
                        <a:rPr lang="en-GB" sz="1000" b="0" dirty="0">
                          <a:effectLst/>
                        </a:rPr>
                        <a:t>/ml)</a:t>
                      </a:r>
                      <a:endParaRPr lang="fr-FR" sz="105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984" marR="39984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39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G </a:t>
                      </a:r>
                      <a:r>
                        <a:rPr lang="en-GB" sz="1000" dirty="0" err="1" smtClean="0">
                          <a:effectLst/>
                        </a:rPr>
                        <a:t>ctr</a:t>
                      </a:r>
                      <a:endParaRPr lang="fr-F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984" marR="39984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10/10</a:t>
                      </a:r>
                      <a:endParaRPr lang="fr-F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984" marR="399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5.2 ± </a:t>
                      </a:r>
                      <a:r>
                        <a:rPr lang="en-GB" sz="1000" dirty="0" smtClean="0">
                          <a:effectLst/>
                        </a:rPr>
                        <a:t>0.4</a:t>
                      </a:r>
                      <a:endParaRPr lang="fr-F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984" marR="399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5.3 ± </a:t>
                      </a:r>
                      <a:r>
                        <a:rPr lang="en-GB" sz="1000" dirty="0" smtClean="0">
                          <a:effectLst/>
                        </a:rPr>
                        <a:t>0.8</a:t>
                      </a:r>
                      <a:endParaRPr lang="fr-F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984" marR="399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5.1 ± </a:t>
                      </a:r>
                      <a:r>
                        <a:rPr lang="en-GB" sz="1000" dirty="0" smtClean="0">
                          <a:effectLst/>
                        </a:rPr>
                        <a:t>0.5</a:t>
                      </a:r>
                      <a:endParaRPr lang="fr-F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984" marR="39984" marT="0" marB="0" anchor="ctr"/>
                </a:tc>
              </a:tr>
              <a:tr h="463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G vac</a:t>
                      </a:r>
                      <a:endParaRPr lang="fr-F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984" marR="39984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7/10</a:t>
                      </a:r>
                      <a:endParaRPr lang="fr-FR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984" marR="399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1.8 ± </a:t>
                      </a:r>
                      <a:r>
                        <a:rPr lang="en-GB" sz="1000" dirty="0" smtClean="0">
                          <a:effectLst/>
                        </a:rPr>
                        <a:t>0.6</a:t>
                      </a:r>
                      <a:endParaRPr lang="fr-F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984" marR="399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0.9 ± </a:t>
                      </a:r>
                      <a:r>
                        <a:rPr lang="en-GB" sz="1000" dirty="0" smtClean="0">
                          <a:effectLst/>
                        </a:rPr>
                        <a:t>1.2</a:t>
                      </a:r>
                      <a:endParaRPr lang="fr-F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984" marR="399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1.3 ± </a:t>
                      </a:r>
                      <a:r>
                        <a:rPr lang="en-GB" sz="1000" dirty="0" smtClean="0">
                          <a:effectLst/>
                        </a:rPr>
                        <a:t>1.0</a:t>
                      </a:r>
                      <a:endParaRPr lang="fr-FR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984" marR="39984" marT="0" marB="0" anchor="ctr"/>
                </a:tc>
              </a:tr>
            </a:tbl>
          </a:graphicData>
        </a:graphic>
      </p:graphicFrame>
      <p:sp>
        <p:nvSpPr>
          <p:cNvPr id="10" name="Titre 2"/>
          <p:cNvSpPr>
            <a:spLocks noGrp="1"/>
          </p:cNvSpPr>
          <p:nvPr>
            <p:ph type="title"/>
          </p:nvPr>
        </p:nvSpPr>
        <p:spPr>
          <a:xfrm>
            <a:off x="255984" y="66328"/>
            <a:ext cx="7772400" cy="914400"/>
          </a:xfrm>
        </p:spPr>
        <p:txBody>
          <a:bodyPr/>
          <a:lstStyle/>
          <a:p>
            <a:pPr algn="l"/>
            <a:r>
              <a:rPr lang="fr-FR" sz="2400" dirty="0" err="1" smtClean="0"/>
              <a:t>Results</a:t>
            </a:r>
            <a:r>
              <a:rPr lang="fr-FR" sz="2400" dirty="0" smtClean="0"/>
              <a:t> : </a:t>
            </a:r>
            <a:r>
              <a:rPr lang="fr-FR" sz="2400" dirty="0" err="1" smtClean="0"/>
              <a:t>virological</a:t>
            </a:r>
            <a:r>
              <a:rPr lang="fr-FR" sz="2400" dirty="0" smtClean="0"/>
              <a:t> </a:t>
            </a:r>
            <a:r>
              <a:rPr lang="fr-FR" sz="2400" dirty="0" err="1" smtClean="0"/>
              <a:t>testing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225938" y="1124744"/>
            <a:ext cx="12137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err="1" smtClean="0">
                <a:solidFill>
                  <a:srgbClr val="144C38"/>
                </a:solidFill>
                <a:latin typeface="+mn-lt"/>
              </a:rPr>
              <a:t>Viraemia</a:t>
            </a:r>
            <a:endParaRPr lang="en-US" sz="1600" b="1" dirty="0">
              <a:solidFill>
                <a:srgbClr val="144C38"/>
              </a:solidFill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44008" y="1134948"/>
            <a:ext cx="37417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144C38"/>
                </a:solidFill>
                <a:latin typeface="+mn-lt"/>
              </a:rPr>
              <a:t>Virus isolation in mouth swabs</a:t>
            </a:r>
            <a:endParaRPr lang="en-US" sz="1600" b="1" dirty="0">
              <a:solidFill>
                <a:srgbClr val="144C38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44008" y="6158213"/>
            <a:ext cx="729687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i="1" dirty="0" smtClean="0"/>
              <a:t>* P &lt; 0,001</a:t>
            </a:r>
            <a:endParaRPr lang="fr-FR" sz="700" i="1" dirty="0"/>
          </a:p>
        </p:txBody>
      </p:sp>
      <p:sp>
        <p:nvSpPr>
          <p:cNvPr id="14" name="Rectangle 13"/>
          <p:cNvSpPr/>
          <p:nvPr/>
        </p:nvSpPr>
        <p:spPr>
          <a:xfrm>
            <a:off x="323528" y="6156161"/>
            <a:ext cx="729687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i="1" dirty="0" smtClean="0"/>
              <a:t>* P &lt; 0,001</a:t>
            </a:r>
            <a:endParaRPr lang="fr-FR" sz="700" i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61347"/>
            <a:ext cx="4536504" cy="269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189280"/>
            <a:ext cx="4499992" cy="311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503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55984" y="66328"/>
            <a:ext cx="7772400" cy="914400"/>
          </a:xfrm>
        </p:spPr>
        <p:txBody>
          <a:bodyPr/>
          <a:lstStyle/>
          <a:p>
            <a:pPr algn="l"/>
            <a:r>
              <a:rPr lang="fr-FR" sz="2400" dirty="0" err="1" smtClean="0"/>
              <a:t>Results</a:t>
            </a:r>
            <a:r>
              <a:rPr lang="fr-FR" sz="2400" dirty="0" smtClean="0"/>
              <a:t> : FMD </a:t>
            </a:r>
            <a:r>
              <a:rPr lang="fr-FR" sz="2400" dirty="0" err="1" smtClean="0"/>
              <a:t>serology</a:t>
            </a:r>
            <a:r>
              <a:rPr lang="fr-FR" sz="2400" dirty="0" smtClean="0"/>
              <a:t> (VNT)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225938" y="1124744"/>
            <a:ext cx="57134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err="1" smtClean="0">
                <a:solidFill>
                  <a:srgbClr val="144C38"/>
                </a:solidFill>
                <a:latin typeface="+mn-lt"/>
              </a:rPr>
              <a:t>Mean</a:t>
            </a:r>
            <a:r>
              <a:rPr lang="fr-FR" sz="1600" b="1" dirty="0" smtClean="0">
                <a:solidFill>
                  <a:srgbClr val="144C38"/>
                </a:solidFill>
                <a:latin typeface="+mn-lt"/>
              </a:rPr>
              <a:t> FMD O Manisa </a:t>
            </a:r>
            <a:r>
              <a:rPr lang="fr-FR" sz="1600" b="1" dirty="0" err="1" smtClean="0">
                <a:solidFill>
                  <a:srgbClr val="144C38"/>
                </a:solidFill>
                <a:latin typeface="+mn-lt"/>
              </a:rPr>
              <a:t>neutralizing</a:t>
            </a:r>
            <a:r>
              <a:rPr lang="fr-FR" sz="1600" b="1" dirty="0" smtClean="0">
                <a:solidFill>
                  <a:srgbClr val="144C38"/>
                </a:solidFill>
                <a:latin typeface="+mn-lt"/>
              </a:rPr>
              <a:t> </a:t>
            </a:r>
            <a:r>
              <a:rPr lang="fr-FR" sz="1600" b="1" dirty="0" err="1" smtClean="0">
                <a:solidFill>
                  <a:srgbClr val="144C38"/>
                </a:solidFill>
                <a:latin typeface="+mn-lt"/>
              </a:rPr>
              <a:t>antibody</a:t>
            </a:r>
            <a:r>
              <a:rPr lang="fr-FR" sz="1600" b="1" dirty="0" smtClean="0">
                <a:solidFill>
                  <a:srgbClr val="144C38"/>
                </a:solidFill>
                <a:latin typeface="+mn-lt"/>
              </a:rPr>
              <a:t> titres</a:t>
            </a:r>
            <a:endParaRPr lang="en-US" sz="1600" b="1" dirty="0">
              <a:solidFill>
                <a:srgbClr val="144C38"/>
              </a:solidFill>
              <a:latin typeface="+mn-lt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29144" y="5661248"/>
            <a:ext cx="74432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144C38"/>
                </a:solidFill>
                <a:latin typeface="+mn-lt"/>
              </a:rPr>
              <a:t>Neutralizing antibody response was detected in most animals as early as 7 </a:t>
            </a:r>
            <a:r>
              <a:rPr lang="en-GB" sz="1400" dirty="0" err="1">
                <a:solidFill>
                  <a:srgbClr val="144C38"/>
                </a:solidFill>
                <a:latin typeface="+mn-lt"/>
              </a:rPr>
              <a:t>dpv</a:t>
            </a:r>
            <a:r>
              <a:rPr lang="en-GB" sz="1400" dirty="0">
                <a:solidFill>
                  <a:srgbClr val="144C38"/>
                </a:solidFill>
                <a:latin typeface="+mn-lt"/>
              </a:rPr>
              <a:t>. </a:t>
            </a:r>
            <a:endParaRPr lang="fr-FR" sz="1400" dirty="0">
              <a:solidFill>
                <a:srgbClr val="144C38"/>
              </a:solidFill>
              <a:latin typeface="+mn-lt"/>
            </a:endParaRPr>
          </a:p>
          <a:p>
            <a:pPr algn="ctr"/>
            <a:r>
              <a:rPr lang="en-GB" sz="1400" dirty="0">
                <a:solidFill>
                  <a:srgbClr val="144C38"/>
                </a:solidFill>
                <a:latin typeface="+mn-lt"/>
              </a:rPr>
              <a:t>All animals in both groups have seroconverted against O MA 14dpc. </a:t>
            </a:r>
            <a:endParaRPr lang="fr-FR" sz="1400" dirty="0">
              <a:solidFill>
                <a:srgbClr val="144C38"/>
              </a:solidFill>
              <a:latin typeface="+mn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475" y="1916832"/>
            <a:ext cx="5407993" cy="3455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AutoShape 3"/>
          <p:cNvCxnSpPr>
            <a:cxnSpLocks noChangeShapeType="1"/>
          </p:cNvCxnSpPr>
          <p:nvPr/>
        </p:nvCxnSpPr>
        <p:spPr bwMode="auto">
          <a:xfrm>
            <a:off x="4297203" y="2958401"/>
            <a:ext cx="0" cy="19050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622423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11" name="Rectangle 10"/>
          <p:cNvSpPr/>
          <p:nvPr/>
        </p:nvSpPr>
        <p:spPr>
          <a:xfrm>
            <a:off x="3923928" y="2759156"/>
            <a:ext cx="75533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/>
              <a:t>Challenge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1410079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Rectangle 3"/>
          <p:cNvSpPr txBox="1">
            <a:spLocks noChangeArrowheads="1"/>
          </p:cNvSpPr>
          <p:nvPr/>
        </p:nvSpPr>
        <p:spPr bwMode="auto">
          <a:xfrm>
            <a:off x="179512" y="1556792"/>
            <a:ext cx="8784976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defRPr sz="2000" b="1">
                <a:solidFill>
                  <a:srgbClr val="144C3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Times" pitchFamily="18" charset="0"/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130000"/>
              </a:lnSpc>
              <a:spcBef>
                <a:spcPts val="0"/>
              </a:spcBef>
            </a:pPr>
            <a:endParaRPr lang="en-GB" sz="1800" dirty="0" smtClean="0"/>
          </a:p>
          <a:p>
            <a:pPr marL="0" indent="0" algn="ctr" eaLnBrk="1" hangingPunct="1">
              <a:lnSpc>
                <a:spcPct val="130000"/>
              </a:lnSpc>
              <a:spcBef>
                <a:spcPts val="0"/>
              </a:spcBef>
            </a:pPr>
            <a:r>
              <a:rPr lang="en-GB" sz="1800" dirty="0" smtClean="0"/>
              <a:t>The positive effect of </a:t>
            </a:r>
            <a:r>
              <a:rPr lang="en-GB" sz="1800" dirty="0"/>
              <a:t>the FMD </a:t>
            </a:r>
            <a:r>
              <a:rPr lang="en-GB" sz="1800" dirty="0" smtClean="0"/>
              <a:t>O MA inactivated </a:t>
            </a:r>
            <a:r>
              <a:rPr lang="en-GB" sz="1800" dirty="0"/>
              <a:t>vaccine </a:t>
            </a:r>
            <a:endParaRPr lang="en-GB" sz="1800" dirty="0" smtClean="0"/>
          </a:p>
          <a:p>
            <a:pPr marL="0" indent="0" algn="ctr" eaLnBrk="1" hangingPunct="1">
              <a:lnSpc>
                <a:spcPct val="130000"/>
              </a:lnSpc>
              <a:spcBef>
                <a:spcPts val="0"/>
              </a:spcBef>
            </a:pPr>
            <a:r>
              <a:rPr lang="en-GB" sz="1800" dirty="0" smtClean="0"/>
              <a:t>after challenge at </a:t>
            </a:r>
            <a:r>
              <a:rPr lang="en-GB" sz="1800" dirty="0"/>
              <a:t>7 days post-vaccination </a:t>
            </a:r>
            <a:r>
              <a:rPr lang="en-US" sz="1800" dirty="0" smtClean="0"/>
              <a:t>was</a:t>
            </a:r>
            <a:r>
              <a:rPr lang="en-US" sz="1700" b="0" dirty="0" smtClean="0"/>
              <a:t>:</a:t>
            </a:r>
          </a:p>
          <a:p>
            <a:pPr marL="0" indent="0" eaLnBrk="1" hangingPunct="1">
              <a:lnSpc>
                <a:spcPct val="130000"/>
              </a:lnSpc>
              <a:spcBef>
                <a:spcPts val="0"/>
              </a:spcBef>
            </a:pPr>
            <a:endParaRPr lang="en-US" sz="1700" b="0" dirty="0" smtClean="0"/>
          </a:p>
          <a:p>
            <a:pPr marL="285750" indent="-285750" eaLnBrk="1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700" b="0" dirty="0" smtClean="0"/>
              <a:t>Complete </a:t>
            </a:r>
            <a:r>
              <a:rPr lang="en-US" sz="1700" b="0" dirty="0"/>
              <a:t>reduction of the number of foot lesions and significant reduction of the severity of clinical </a:t>
            </a:r>
            <a:r>
              <a:rPr lang="en-US" sz="1700" b="0" dirty="0" smtClean="0"/>
              <a:t>signs</a:t>
            </a:r>
            <a:endParaRPr lang="en-US" sz="1700" b="0" dirty="0"/>
          </a:p>
          <a:p>
            <a:pPr marL="285750" indent="-285750" eaLnBrk="1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700" b="0" dirty="0" smtClean="0"/>
              <a:t>Complete </a:t>
            </a:r>
            <a:r>
              <a:rPr lang="en-US" sz="1700" b="0" dirty="0"/>
              <a:t>protection against of </a:t>
            </a:r>
            <a:r>
              <a:rPr lang="en-US" sz="1700" b="0" dirty="0" err="1"/>
              <a:t>viraemia</a:t>
            </a:r>
            <a:r>
              <a:rPr lang="en-US" sz="1700" b="0" dirty="0"/>
              <a:t> and significant reduction of viral </a:t>
            </a:r>
            <a:r>
              <a:rPr lang="en-US" sz="1700" b="0" dirty="0" smtClean="0"/>
              <a:t>excretion</a:t>
            </a:r>
            <a:endParaRPr lang="en-US" sz="1700" b="0" dirty="0"/>
          </a:p>
          <a:p>
            <a:pPr marL="285750" indent="-285750" eaLnBrk="1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700" b="0" dirty="0" smtClean="0"/>
              <a:t>Early </a:t>
            </a:r>
            <a:r>
              <a:rPr lang="en-US" sz="1700" b="0" dirty="0"/>
              <a:t>onset of serological response against </a:t>
            </a:r>
            <a:r>
              <a:rPr lang="en-US" sz="1700" b="0" dirty="0" smtClean="0"/>
              <a:t>O </a:t>
            </a:r>
            <a:r>
              <a:rPr lang="en-US" sz="1700" b="0" dirty="0" err="1" smtClean="0"/>
              <a:t>Manisa</a:t>
            </a:r>
            <a:endParaRPr lang="en-US" sz="1700" b="0" dirty="0"/>
          </a:p>
          <a:p>
            <a:pPr marL="0" indent="0" eaLnBrk="1" hangingPunct="1">
              <a:lnSpc>
                <a:spcPct val="130000"/>
              </a:lnSpc>
              <a:spcBef>
                <a:spcPts val="0"/>
              </a:spcBef>
            </a:pPr>
            <a:endParaRPr lang="en-US" sz="1700" b="0" dirty="0" smtClean="0"/>
          </a:p>
          <a:p>
            <a:pPr marL="0" indent="0" eaLnBrk="1" hangingPunct="1">
              <a:lnSpc>
                <a:spcPct val="130000"/>
              </a:lnSpc>
              <a:spcBef>
                <a:spcPts val="0"/>
              </a:spcBef>
            </a:pPr>
            <a:endParaRPr lang="en-US" sz="1700" b="0" dirty="0" smtClean="0"/>
          </a:p>
          <a:p>
            <a:pPr marL="0" indent="0" eaLnBrk="1" hangingPunct="1">
              <a:lnSpc>
                <a:spcPct val="130000"/>
              </a:lnSpc>
              <a:spcBef>
                <a:spcPts val="0"/>
              </a:spcBef>
            </a:pPr>
            <a:endParaRPr lang="fr-FR" sz="1700" b="0" dirty="0" smtClean="0"/>
          </a:p>
          <a:p>
            <a:pPr marL="0" indent="0" eaLnBrk="1" hangingPunct="1">
              <a:lnSpc>
                <a:spcPct val="130000"/>
              </a:lnSpc>
              <a:spcBef>
                <a:spcPts val="0"/>
              </a:spcBef>
            </a:pPr>
            <a:endParaRPr lang="fr-FR" sz="1700" b="0" dirty="0"/>
          </a:p>
          <a:p>
            <a:pPr marL="0" indent="0" eaLnBrk="1" hangingPunct="1">
              <a:lnSpc>
                <a:spcPct val="130000"/>
              </a:lnSpc>
              <a:spcBef>
                <a:spcPts val="0"/>
              </a:spcBef>
            </a:pPr>
            <a:endParaRPr lang="en-US" sz="1700" b="0" dirty="0" smtClean="0"/>
          </a:p>
          <a:p>
            <a:pPr marL="0" indent="0" eaLnBrk="1" hangingPunct="1">
              <a:lnSpc>
                <a:spcPct val="130000"/>
              </a:lnSpc>
              <a:spcBef>
                <a:spcPts val="0"/>
              </a:spcBef>
            </a:pPr>
            <a:endParaRPr lang="en-US" sz="1700" b="0" dirty="0" smtClean="0"/>
          </a:p>
          <a:p>
            <a:pPr marL="0" indent="0" eaLnBrk="1" hangingPunct="1">
              <a:lnSpc>
                <a:spcPct val="130000"/>
              </a:lnSpc>
              <a:spcBef>
                <a:spcPts val="0"/>
              </a:spcBef>
            </a:pPr>
            <a:endParaRPr lang="en-US" sz="500" b="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555776" y="4757829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.</a:t>
            </a:r>
            <a:endParaRPr lang="en-US" dirty="0"/>
          </a:p>
        </p:txBody>
      </p:sp>
      <p:sp>
        <p:nvSpPr>
          <p:cNvPr id="5" name="Titre 2"/>
          <p:cNvSpPr>
            <a:spLocks noGrp="1"/>
          </p:cNvSpPr>
          <p:nvPr>
            <p:ph type="title"/>
          </p:nvPr>
        </p:nvSpPr>
        <p:spPr>
          <a:xfrm>
            <a:off x="255984" y="66328"/>
            <a:ext cx="7772400" cy="914400"/>
          </a:xfrm>
        </p:spPr>
        <p:txBody>
          <a:bodyPr/>
          <a:lstStyle/>
          <a:p>
            <a:pPr algn="l"/>
            <a:r>
              <a:rPr lang="fr-FR" sz="2400" dirty="0" smtClean="0"/>
              <a:t>Conclusion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546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/>
        </p:nvGrpSpPr>
        <p:grpSpPr>
          <a:xfrm>
            <a:off x="1187624" y="1442674"/>
            <a:ext cx="6426459" cy="3103415"/>
            <a:chOff x="371856" y="1412776"/>
            <a:chExt cx="6426459" cy="3103415"/>
          </a:xfrm>
        </p:grpSpPr>
        <p:pic>
          <p:nvPicPr>
            <p:cNvPr id="10" name="Picture 7" descr="cidc nieuw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39" t="20876" r="7775"/>
            <a:stretch/>
          </p:blipFill>
          <p:spPr bwMode="auto">
            <a:xfrm>
              <a:off x="381190" y="1412776"/>
              <a:ext cx="6417125" cy="3096344"/>
            </a:xfrm>
            <a:prstGeom prst="rect">
              <a:avLst/>
            </a:prstGeom>
            <a:noFill/>
            <a:ln w="9525">
              <a:solidFill>
                <a:srgbClr val="39B87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7" descr="LogoEn.jpg (1043×886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856" y="4177805"/>
              <a:ext cx="398354" cy="3383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Titre 2"/>
          <p:cNvSpPr>
            <a:spLocks noGrp="1"/>
          </p:cNvSpPr>
          <p:nvPr>
            <p:ph type="title"/>
          </p:nvPr>
        </p:nvSpPr>
        <p:spPr>
          <a:xfrm>
            <a:off x="255984" y="66328"/>
            <a:ext cx="7772400" cy="914400"/>
          </a:xfrm>
        </p:spPr>
        <p:txBody>
          <a:bodyPr/>
          <a:lstStyle/>
          <a:p>
            <a:pPr algn="l"/>
            <a:r>
              <a:rPr lang="en-US" sz="2400" b="0" dirty="0">
                <a:solidFill>
                  <a:srgbClr val="8C0009"/>
                </a:solidFill>
                <a:ea typeface="+mj-ea"/>
                <a:cs typeface="+mj-cs"/>
              </a:rPr>
              <a:t>Acknowledgements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155110" y="4941168"/>
            <a:ext cx="864129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eaLnBrk="1" hangingPunct="1"/>
            <a:r>
              <a:rPr lang="en-US" altLang="en-US" sz="1700" dirty="0">
                <a:solidFill>
                  <a:srgbClr val="144C38"/>
                </a:solidFill>
                <a:latin typeface="+mn-lt"/>
              </a:rPr>
              <a:t>Technical Staff from </a:t>
            </a:r>
            <a:r>
              <a:rPr lang="en-US" altLang="en-US" sz="1800" dirty="0" err="1">
                <a:solidFill>
                  <a:srgbClr val="144C38"/>
                </a:solidFill>
              </a:rPr>
              <a:t>Wageningen</a:t>
            </a:r>
            <a:r>
              <a:rPr lang="en-US" altLang="en-US" sz="1800" dirty="0">
                <a:solidFill>
                  <a:srgbClr val="144C38"/>
                </a:solidFill>
              </a:rPr>
              <a:t> </a:t>
            </a:r>
            <a:r>
              <a:rPr lang="en-US" altLang="en-US" sz="1800" dirty="0" err="1">
                <a:solidFill>
                  <a:srgbClr val="144C38"/>
                </a:solidFill>
              </a:rPr>
              <a:t>Bioveterinary</a:t>
            </a:r>
            <a:r>
              <a:rPr lang="en-US" altLang="en-US" sz="1800" dirty="0">
                <a:solidFill>
                  <a:srgbClr val="144C38"/>
                </a:solidFill>
              </a:rPr>
              <a:t> Research </a:t>
            </a:r>
            <a:r>
              <a:rPr lang="en-US" altLang="en-US" sz="1700" dirty="0" smtClean="0">
                <a:solidFill>
                  <a:srgbClr val="144C38"/>
                </a:solidFill>
                <a:latin typeface="+mn-lt"/>
              </a:rPr>
              <a:t>(CVI) </a:t>
            </a:r>
            <a:endParaRPr lang="en-US" altLang="en-US" sz="1700" dirty="0">
              <a:solidFill>
                <a:srgbClr val="144C38"/>
              </a:solidFill>
              <a:latin typeface="+mn-lt"/>
            </a:endParaRPr>
          </a:p>
          <a:p>
            <a:pPr marL="0" indent="0" algn="ctr" eaLnBrk="1" hangingPunct="1"/>
            <a:r>
              <a:rPr lang="en-US" altLang="en-US" sz="1700" dirty="0">
                <a:solidFill>
                  <a:srgbClr val="144C38"/>
                </a:solidFill>
                <a:latin typeface="+mn-lt"/>
              </a:rPr>
              <a:t>and </a:t>
            </a:r>
          </a:p>
          <a:p>
            <a:pPr marL="0" indent="0" algn="ctr" eaLnBrk="1" hangingPunct="1"/>
            <a:r>
              <a:rPr lang="en-US" altLang="en-US" sz="1700" dirty="0">
                <a:solidFill>
                  <a:srgbClr val="144C38"/>
                </a:solidFill>
                <a:latin typeface="+mn-lt"/>
              </a:rPr>
              <a:t>MERIAL R&amp;D </a:t>
            </a:r>
            <a:r>
              <a:rPr lang="en-US" altLang="en-US" sz="1700" dirty="0" err="1">
                <a:solidFill>
                  <a:srgbClr val="144C38"/>
                </a:solidFill>
                <a:latin typeface="+mn-lt"/>
              </a:rPr>
              <a:t>Lelystad</a:t>
            </a:r>
            <a:r>
              <a:rPr lang="en-US" altLang="en-US" sz="1700" dirty="0">
                <a:solidFill>
                  <a:srgbClr val="144C38"/>
                </a:solidFill>
                <a:latin typeface="+mn-lt"/>
              </a:rPr>
              <a:t> Laboratories</a:t>
            </a:r>
            <a:endParaRPr lang="en-US" sz="1700" dirty="0">
              <a:solidFill>
                <a:srgbClr val="144C38"/>
              </a:solidFill>
              <a:latin typeface="+mn-lt"/>
            </a:endParaRPr>
          </a:p>
        </p:txBody>
      </p:sp>
      <p:pic>
        <p:nvPicPr>
          <p:cNvPr id="1026" name="Afbeelding 1" descr="Adobe System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1" y="4265155"/>
            <a:ext cx="953850" cy="280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53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4683224"/>
          </a:xfrm>
          <a:noFill/>
        </p:spPr>
        <p:txBody>
          <a:bodyPr/>
          <a:lstStyle/>
          <a:p>
            <a:pPr marL="180975" indent="-180975" algn="just" defTabSz="1809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dirty="0" smtClean="0"/>
              <a:t>FMD virus </a:t>
            </a:r>
            <a:r>
              <a:rPr lang="en-US" sz="1800" b="0" dirty="0"/>
              <a:t>can spread very </a:t>
            </a:r>
            <a:r>
              <a:rPr lang="en-US" sz="1800" b="0" dirty="0" smtClean="0"/>
              <a:t>rapidly within a population</a:t>
            </a:r>
          </a:p>
          <a:p>
            <a:pPr marL="180975" indent="-180975" algn="just" defTabSz="1809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dirty="0" smtClean="0"/>
              <a:t>Vaccination is </a:t>
            </a:r>
            <a:r>
              <a:rPr lang="en-US" sz="1800" b="0" dirty="0"/>
              <a:t>mostly the best tool to control the </a:t>
            </a:r>
            <a:r>
              <a:rPr lang="en-US" sz="1800" b="0" dirty="0" smtClean="0"/>
              <a:t>disease</a:t>
            </a:r>
          </a:p>
          <a:p>
            <a:pPr marL="180975" indent="-180975" algn="just" defTabSz="1809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dirty="0" smtClean="0"/>
              <a:t>What is the rate of development of protection in cattle ?</a:t>
            </a:r>
          </a:p>
          <a:p>
            <a:pPr algn="just" defTabSz="180975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marL="0" indent="0" algn="just" defTabSz="180975">
              <a:spcAft>
                <a:spcPts val="0"/>
              </a:spcAft>
            </a:pPr>
            <a:endParaRPr lang="en-US" sz="1800" b="0" dirty="0" smtClean="0"/>
          </a:p>
          <a:p>
            <a:pPr marL="0" indent="0" algn="just" defTabSz="180975">
              <a:spcAft>
                <a:spcPts val="0"/>
              </a:spcAft>
            </a:pPr>
            <a:endParaRPr lang="en-US" sz="1800" b="0" dirty="0"/>
          </a:p>
          <a:p>
            <a:pPr marL="0" indent="0" algn="just" defTabSz="180975">
              <a:spcAft>
                <a:spcPts val="0"/>
              </a:spcAft>
            </a:pPr>
            <a:endParaRPr lang="en-US" sz="1800" b="0" dirty="0" smtClean="0"/>
          </a:p>
          <a:p>
            <a:pPr marL="0" indent="0" algn="just" defTabSz="180975">
              <a:spcAft>
                <a:spcPts val="0"/>
              </a:spcAft>
            </a:pPr>
            <a:endParaRPr lang="en-US" sz="1800" b="0" dirty="0"/>
          </a:p>
          <a:p>
            <a:pPr algn="just" defTabSz="180975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marL="180975" indent="-180975" algn="just" defTabSz="1809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dirty="0" smtClean="0"/>
              <a:t>Objective of the present study </a:t>
            </a:r>
          </a:p>
          <a:p>
            <a:pPr marL="0" indent="0" algn="ctr" defTabSz="180975">
              <a:spcAft>
                <a:spcPts val="0"/>
              </a:spcAft>
            </a:pPr>
            <a:r>
              <a:rPr lang="en-US" sz="1800" b="0" dirty="0" smtClean="0">
                <a:solidFill>
                  <a:srgbClr val="C00000"/>
                </a:solidFill>
              </a:rPr>
              <a:t>Assessment of </a:t>
            </a:r>
            <a:r>
              <a:rPr lang="en-US" sz="1800" b="0" dirty="0">
                <a:solidFill>
                  <a:srgbClr val="C00000"/>
                </a:solidFill>
              </a:rPr>
              <a:t>the efficacy of AFTOVAXPUR DOE vaccine </a:t>
            </a:r>
            <a:endParaRPr lang="en-US" sz="1800" b="0" dirty="0" smtClean="0">
              <a:solidFill>
                <a:srgbClr val="C00000"/>
              </a:solidFill>
            </a:endParaRPr>
          </a:p>
          <a:p>
            <a:pPr marL="0" indent="0" algn="ctr" defTabSz="180975">
              <a:spcAft>
                <a:spcPts val="0"/>
              </a:spcAft>
            </a:pPr>
            <a:r>
              <a:rPr lang="en-US" sz="1800" b="0" dirty="0" smtClean="0">
                <a:solidFill>
                  <a:srgbClr val="C00000"/>
                </a:solidFill>
              </a:rPr>
              <a:t>in eliciting protection 7 </a:t>
            </a:r>
            <a:r>
              <a:rPr lang="en-US" sz="1800" b="0" dirty="0">
                <a:solidFill>
                  <a:srgbClr val="C00000"/>
                </a:solidFill>
              </a:rPr>
              <a:t>days </a:t>
            </a:r>
            <a:r>
              <a:rPr lang="en-US" sz="1800" b="0" dirty="0" smtClean="0">
                <a:solidFill>
                  <a:srgbClr val="C00000"/>
                </a:solidFill>
              </a:rPr>
              <a:t>post-vaccination</a:t>
            </a:r>
            <a:endParaRPr lang="en-US" sz="1800" b="0" dirty="0" smtClean="0">
              <a:solidFill>
                <a:srgbClr val="C00000"/>
              </a:solidFill>
              <a:ea typeface="Calibri"/>
              <a:cs typeface="Calibri"/>
            </a:endParaRPr>
          </a:p>
          <a:p>
            <a:endParaRPr lang="en-US" sz="1800" b="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55984" y="66328"/>
            <a:ext cx="7772400" cy="914400"/>
          </a:xfrm>
        </p:spPr>
        <p:txBody>
          <a:bodyPr/>
          <a:lstStyle/>
          <a:p>
            <a:pPr algn="l"/>
            <a:r>
              <a:rPr lang="fr-FR" sz="2400" dirty="0" smtClean="0"/>
              <a:t>Introduction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232248" y="2564904"/>
            <a:ext cx="4572000" cy="646331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>
            <a:spAutoFit/>
          </a:bodyPr>
          <a:lstStyle/>
          <a:p>
            <a:pPr algn="ctr" defTabSz="180975">
              <a:spcAft>
                <a:spcPts val="0"/>
              </a:spcAft>
            </a:pPr>
            <a:r>
              <a:rPr lang="en-US" sz="1800" dirty="0">
                <a:solidFill>
                  <a:srgbClr val="144C38"/>
                </a:solidFill>
                <a:latin typeface="+mn-lt"/>
              </a:rPr>
              <a:t>The ideal vaccine profile should be with a </a:t>
            </a:r>
            <a:r>
              <a:rPr lang="en-US" sz="1800" b="1" dirty="0">
                <a:solidFill>
                  <a:srgbClr val="144C38"/>
                </a:solidFill>
                <a:latin typeface="+mn-lt"/>
              </a:rPr>
              <a:t>short onset of immunity</a:t>
            </a:r>
            <a:endParaRPr lang="fr-FR" sz="1800" b="1" dirty="0">
              <a:solidFill>
                <a:srgbClr val="144C38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382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4683224"/>
          </a:xfrm>
        </p:spPr>
        <p:txBody>
          <a:bodyPr/>
          <a:lstStyle/>
          <a:p>
            <a:pPr algn="just" defTabSz="1809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Animals</a:t>
            </a:r>
            <a:r>
              <a:rPr lang="en-US" sz="1800" b="0" dirty="0" smtClean="0"/>
              <a:t>  	</a:t>
            </a:r>
          </a:p>
          <a:p>
            <a:pPr lvl="1" algn="just" defTabSz="1809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44C38"/>
                </a:solidFill>
                <a:ea typeface="+mn-ea"/>
                <a:cs typeface="+mn-cs"/>
              </a:rPr>
              <a:t>20 cattle, </a:t>
            </a:r>
            <a:r>
              <a:rPr lang="en-US" dirty="0" smtClean="0">
                <a:solidFill>
                  <a:srgbClr val="144C38"/>
                </a:solidFill>
                <a:ea typeface="+mn-ea"/>
                <a:cs typeface="+mn-cs"/>
              </a:rPr>
              <a:t>Holstein Friesian and </a:t>
            </a:r>
            <a:r>
              <a:rPr lang="en-US" dirty="0">
                <a:solidFill>
                  <a:srgbClr val="144C38"/>
                </a:solidFill>
                <a:ea typeface="+mn-ea"/>
                <a:cs typeface="+mn-cs"/>
              </a:rPr>
              <a:t>crossbred</a:t>
            </a:r>
          </a:p>
          <a:p>
            <a:pPr lvl="1" algn="just" defTabSz="1809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144C38"/>
                </a:solidFill>
                <a:ea typeface="+mn-ea"/>
                <a:cs typeface="+mn-cs"/>
              </a:rPr>
              <a:t>B</a:t>
            </a:r>
            <a:r>
              <a:rPr lang="en-GB" dirty="0" smtClean="0">
                <a:solidFill>
                  <a:srgbClr val="144C38"/>
                </a:solidFill>
                <a:ea typeface="+mn-ea"/>
                <a:cs typeface="+mn-cs"/>
              </a:rPr>
              <a:t>etween </a:t>
            </a:r>
            <a:r>
              <a:rPr lang="en-GB" dirty="0">
                <a:solidFill>
                  <a:srgbClr val="144C38"/>
                </a:solidFill>
                <a:ea typeface="+mn-ea"/>
                <a:cs typeface="+mn-cs"/>
              </a:rPr>
              <a:t>6.7 to 9.3 months </a:t>
            </a:r>
            <a:r>
              <a:rPr lang="en-GB" dirty="0" smtClean="0">
                <a:solidFill>
                  <a:srgbClr val="144C38"/>
                </a:solidFill>
                <a:ea typeface="+mn-ea"/>
                <a:cs typeface="+mn-cs"/>
              </a:rPr>
              <a:t>on D-7</a:t>
            </a:r>
            <a:endParaRPr lang="en-GB" dirty="0">
              <a:solidFill>
                <a:srgbClr val="144C38"/>
              </a:solidFill>
              <a:ea typeface="+mn-ea"/>
              <a:cs typeface="+mn-cs"/>
            </a:endParaRPr>
          </a:p>
          <a:p>
            <a:pPr lvl="1" algn="just" defTabSz="1809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44C38"/>
                </a:solidFill>
                <a:ea typeface="+mn-ea"/>
                <a:cs typeface="+mn-cs"/>
              </a:rPr>
              <a:t>Randomly </a:t>
            </a:r>
            <a:r>
              <a:rPr lang="en-US" dirty="0">
                <a:solidFill>
                  <a:srgbClr val="144C38"/>
                </a:solidFill>
                <a:ea typeface="+mn-ea"/>
                <a:cs typeface="+mn-cs"/>
              </a:rPr>
              <a:t>allocated to 2 groups</a:t>
            </a:r>
          </a:p>
          <a:p>
            <a:pPr lvl="1" algn="just" defTabSz="1809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44C38"/>
                </a:solidFill>
                <a:ea typeface="+mn-ea"/>
                <a:cs typeface="+mn-cs"/>
              </a:rPr>
              <a:t>In high containment throughout the study</a:t>
            </a:r>
          </a:p>
          <a:p>
            <a:pPr marL="0" indent="0" algn="just" defTabSz="180975">
              <a:spcAft>
                <a:spcPts val="0"/>
              </a:spcAft>
            </a:pPr>
            <a:endParaRPr lang="en-US" sz="1800" b="0" dirty="0" smtClean="0"/>
          </a:p>
          <a:p>
            <a:pPr marL="0" indent="0" algn="just" defTabSz="180975">
              <a:spcAft>
                <a:spcPts val="0"/>
              </a:spcAft>
            </a:pPr>
            <a:r>
              <a:rPr lang="en-US" sz="1800" b="0" dirty="0" smtClean="0"/>
              <a:t> </a:t>
            </a:r>
          </a:p>
          <a:p>
            <a:pPr algn="just" defTabSz="1809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Vaccine</a:t>
            </a:r>
            <a:r>
              <a:rPr lang="en-US" sz="1800" b="0" dirty="0" smtClean="0"/>
              <a:t> 	</a:t>
            </a:r>
          </a:p>
          <a:p>
            <a:pPr lvl="1" algn="just" defTabSz="1809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44C38"/>
                </a:solidFill>
                <a:ea typeface="+mn-ea"/>
                <a:cs typeface="+mn-cs"/>
              </a:rPr>
              <a:t>AFTOVAXPUR DOE (</a:t>
            </a:r>
            <a:r>
              <a:rPr lang="en-GB" dirty="0" smtClean="0">
                <a:solidFill>
                  <a:srgbClr val="144C38"/>
                </a:solidFill>
                <a:ea typeface="+mn-ea"/>
                <a:cs typeface="+mn-cs"/>
              </a:rPr>
              <a:t>double-oil-emulsion)</a:t>
            </a:r>
            <a:endParaRPr lang="en-US" dirty="0">
              <a:solidFill>
                <a:srgbClr val="144C38"/>
              </a:solidFill>
              <a:ea typeface="+mn-ea"/>
              <a:cs typeface="+mn-cs"/>
            </a:endParaRPr>
          </a:p>
          <a:p>
            <a:pPr lvl="1" algn="just" defTabSz="1809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44C38"/>
                </a:solidFill>
                <a:ea typeface="+mn-ea"/>
                <a:cs typeface="+mn-cs"/>
              </a:rPr>
              <a:t>Commercial vaccine</a:t>
            </a:r>
          </a:p>
          <a:p>
            <a:pPr lvl="1" algn="just" defTabSz="1809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44C38"/>
                </a:solidFill>
                <a:ea typeface="+mn-ea"/>
                <a:cs typeface="+mn-cs"/>
              </a:rPr>
              <a:t>FMD O </a:t>
            </a:r>
            <a:r>
              <a:rPr lang="en-US" dirty="0" err="1">
                <a:solidFill>
                  <a:srgbClr val="144C38"/>
                </a:solidFill>
                <a:ea typeface="+mn-ea"/>
                <a:cs typeface="+mn-cs"/>
              </a:rPr>
              <a:t>Manisa</a:t>
            </a:r>
            <a:r>
              <a:rPr lang="en-US" dirty="0">
                <a:solidFill>
                  <a:srgbClr val="144C38"/>
                </a:solidFill>
                <a:ea typeface="+mn-ea"/>
                <a:cs typeface="+mn-cs"/>
              </a:rPr>
              <a:t> inactivated</a:t>
            </a:r>
          </a:p>
          <a:p>
            <a:pPr lvl="1" algn="just" defTabSz="180975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b="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55984" y="66328"/>
            <a:ext cx="7772400" cy="914400"/>
          </a:xfrm>
        </p:spPr>
        <p:txBody>
          <a:bodyPr/>
          <a:lstStyle/>
          <a:p>
            <a:pPr algn="l"/>
            <a:r>
              <a:rPr lang="fr-FR" sz="2400" dirty="0" err="1" smtClean="0"/>
              <a:t>Study</a:t>
            </a:r>
            <a:r>
              <a:rPr lang="fr-FR" sz="2400" dirty="0" smtClean="0"/>
              <a:t> design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5202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Titre 2"/>
          <p:cNvSpPr>
            <a:spLocks noGrp="1"/>
          </p:cNvSpPr>
          <p:nvPr>
            <p:ph type="title"/>
          </p:nvPr>
        </p:nvSpPr>
        <p:spPr>
          <a:xfrm>
            <a:off x="255984" y="66328"/>
            <a:ext cx="7772400" cy="914400"/>
          </a:xfrm>
        </p:spPr>
        <p:txBody>
          <a:bodyPr/>
          <a:lstStyle/>
          <a:p>
            <a:pPr algn="l"/>
            <a:r>
              <a:rPr lang="fr-FR" sz="2400" dirty="0" err="1" smtClean="0"/>
              <a:t>Study</a:t>
            </a:r>
            <a:r>
              <a:rPr lang="fr-FR" sz="2400" dirty="0" smtClean="0"/>
              <a:t> design</a:t>
            </a:r>
            <a:endParaRPr lang="en-US" sz="2400" dirty="0"/>
          </a:p>
        </p:txBody>
      </p:sp>
      <p:sp>
        <p:nvSpPr>
          <p:cNvPr id="21" name="Espace réservé du contenu 1"/>
          <p:cNvSpPr>
            <a:spLocks noGrp="1"/>
          </p:cNvSpPr>
          <p:nvPr>
            <p:ph idx="1"/>
          </p:nvPr>
        </p:nvSpPr>
        <p:spPr>
          <a:xfrm>
            <a:off x="467544" y="1700808"/>
            <a:ext cx="8208912" cy="2592288"/>
          </a:xfrm>
        </p:spPr>
        <p:txBody>
          <a:bodyPr/>
          <a:lstStyle/>
          <a:p>
            <a:pPr marL="0" indent="0" algn="just" defTabSz="180975">
              <a:spcAft>
                <a:spcPts val="0"/>
              </a:spcAft>
            </a:pPr>
            <a:r>
              <a:rPr lang="en-US" sz="1600" b="0" dirty="0" smtClean="0"/>
              <a:t> 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343474"/>
              </p:ext>
            </p:extLst>
          </p:nvPr>
        </p:nvGraphicFramePr>
        <p:xfrm>
          <a:off x="251520" y="1268760"/>
          <a:ext cx="8742358" cy="150471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24136"/>
                <a:gridCol w="1271259"/>
                <a:gridCol w="3193237"/>
                <a:gridCol w="3053726"/>
              </a:tblGrid>
              <a:tr h="8373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Group</a:t>
                      </a:r>
                      <a:endParaRPr lang="en-US" sz="2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Number of cattle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FMD O MA vaccination </a:t>
                      </a:r>
                      <a:br>
                        <a:rPr lang="en-GB" sz="1600" dirty="0" smtClean="0">
                          <a:effectLst/>
                        </a:rPr>
                      </a:br>
                      <a:r>
                        <a:rPr lang="en-GB" sz="1600" dirty="0" smtClean="0">
                          <a:effectLst/>
                        </a:rPr>
                        <a:t>on D-7 </a:t>
                      </a:r>
                      <a:r>
                        <a:rPr lang="en-GB" sz="1600" dirty="0">
                          <a:effectLst/>
                        </a:rPr>
                        <a:t>(injected dose)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FMD O MA challenge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on D0 (injected dose)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336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bg1"/>
                          </a:solidFill>
                          <a:effectLst/>
                        </a:rPr>
                        <a:t>G </a:t>
                      </a:r>
                      <a:r>
                        <a:rPr lang="en-GB" sz="1600" b="1" dirty="0" err="1" smtClean="0">
                          <a:solidFill>
                            <a:schemeClr val="bg1"/>
                          </a:solidFill>
                          <a:effectLst/>
                        </a:rPr>
                        <a:t>ctr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Calibri"/>
                          <a:ea typeface="+mn-ea"/>
                          <a:cs typeface="+mn-cs"/>
                        </a:rPr>
                        <a:t>10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N/A (controls)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 dirty="0" smtClean="0">
                          <a:effectLst/>
                        </a:rPr>
                        <a:t>10.000 BID50 (10 ml)</a:t>
                      </a:r>
                      <a:endParaRPr lang="en-US" sz="20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</a:tr>
              <a:tr h="3336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bg1"/>
                          </a:solidFill>
                          <a:effectLst/>
                        </a:rPr>
                        <a:t>G vac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Calibri"/>
                          <a:ea typeface="+mn-ea"/>
                          <a:cs typeface="+mn-cs"/>
                        </a:rPr>
                        <a:t>10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 smtClean="0">
                          <a:effectLst/>
                        </a:rPr>
                        <a:t>Aftovaxpur</a:t>
                      </a:r>
                      <a:r>
                        <a:rPr lang="en-GB" sz="1600" dirty="0" smtClean="0">
                          <a:effectLst/>
                        </a:rPr>
                        <a:t> DOE (2 ml)</a:t>
                      </a:r>
                      <a:endParaRPr lang="en-US" sz="20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</a:rPr>
                        <a:t>10.000 BID50 (10 ml)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pic>
        <p:nvPicPr>
          <p:cNvPr id="30" name="Picture 1" descr="C:\Users\I0184646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23594">
            <a:off x="1007726" y="4044595"/>
            <a:ext cx="263962" cy="32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ZoneTexte 30"/>
          <p:cNvSpPr txBox="1"/>
          <p:nvPr/>
        </p:nvSpPr>
        <p:spPr>
          <a:xfrm>
            <a:off x="899592" y="4528819"/>
            <a:ext cx="4972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1400" dirty="0" smtClean="0">
                <a:solidFill>
                  <a:prstClr val="black"/>
                </a:solidFill>
                <a:latin typeface="Calibri"/>
              </a:rPr>
              <a:t>D-7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1400" b="1" dirty="0" smtClean="0">
                <a:solidFill>
                  <a:srgbClr val="F79646">
                    <a:lumMod val="75000"/>
                  </a:srgbClr>
                </a:solidFill>
                <a:latin typeface="Calibri"/>
              </a:rPr>
              <a:t>VNT</a:t>
            </a:r>
            <a:endParaRPr lang="en-US" sz="1400" b="1" dirty="0">
              <a:solidFill>
                <a:srgbClr val="F79646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403162" y="3140968"/>
            <a:ext cx="15558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1400" b="1" dirty="0">
                <a:solidFill>
                  <a:prstClr val="black"/>
                </a:solidFill>
                <a:latin typeface="Calibri"/>
              </a:rPr>
              <a:t>Vaccination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1400" b="1" dirty="0" smtClean="0">
                <a:solidFill>
                  <a:prstClr val="black"/>
                </a:solidFill>
                <a:latin typeface="Calibri"/>
              </a:rPr>
              <a:t>G </a:t>
            </a:r>
            <a:r>
              <a:rPr lang="fr-FR" sz="1400" b="1" dirty="0" err="1" smtClean="0">
                <a:solidFill>
                  <a:prstClr val="black"/>
                </a:solidFill>
                <a:latin typeface="Calibri"/>
              </a:rPr>
              <a:t>vac</a:t>
            </a:r>
            <a:endParaRPr lang="fr-FR" sz="1400" b="1" dirty="0" smtClean="0">
              <a:solidFill>
                <a:prstClr val="black"/>
              </a:solidFill>
              <a:latin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1400" dirty="0" smtClean="0">
                <a:solidFill>
                  <a:prstClr val="black"/>
                </a:solidFill>
                <a:latin typeface="Calibri"/>
              </a:rPr>
              <a:t>(2 ml, SC)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2482611" y="3140968"/>
            <a:ext cx="16561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1400" b="1" dirty="0" smtClean="0">
                <a:solidFill>
                  <a:prstClr val="black"/>
                </a:solidFill>
                <a:latin typeface="Calibri"/>
              </a:rPr>
              <a:t>Challenge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1400" b="1" dirty="0" smtClean="0">
                <a:solidFill>
                  <a:prstClr val="black"/>
                </a:solidFill>
                <a:latin typeface="Calibri"/>
              </a:rPr>
              <a:t>G </a:t>
            </a:r>
            <a:r>
              <a:rPr lang="fr-FR" sz="1400" b="1" dirty="0" err="1" smtClean="0">
                <a:solidFill>
                  <a:prstClr val="black"/>
                </a:solidFill>
                <a:latin typeface="Calibri"/>
              </a:rPr>
              <a:t>ctr</a:t>
            </a:r>
            <a:r>
              <a:rPr lang="fr-FR" sz="1400" b="1" dirty="0" smtClean="0">
                <a:solidFill>
                  <a:prstClr val="black"/>
                </a:solidFill>
                <a:latin typeface="Calibri"/>
              </a:rPr>
              <a:t>-G </a:t>
            </a:r>
            <a:r>
              <a:rPr lang="fr-FR" sz="1400" b="1" dirty="0" err="1" smtClean="0">
                <a:solidFill>
                  <a:prstClr val="black"/>
                </a:solidFill>
                <a:latin typeface="Calibri"/>
              </a:rPr>
              <a:t>vac</a:t>
            </a:r>
            <a:endParaRPr lang="fr-FR" sz="1400" b="1" dirty="0">
              <a:solidFill>
                <a:prstClr val="black"/>
              </a:solidFill>
              <a:latin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400" dirty="0" smtClean="0">
                <a:solidFill>
                  <a:prstClr val="black"/>
                </a:solidFill>
                <a:latin typeface="Calibri"/>
              </a:rPr>
              <a:t>(10.000 BID50,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400" dirty="0" smtClean="0">
                <a:solidFill>
                  <a:prstClr val="black"/>
                </a:solidFill>
                <a:latin typeface="Calibri"/>
              </a:rPr>
              <a:t>10 ml, IN)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Flèche droite 40"/>
          <p:cNvSpPr/>
          <p:nvPr/>
        </p:nvSpPr>
        <p:spPr>
          <a:xfrm>
            <a:off x="930003" y="4281437"/>
            <a:ext cx="7412307" cy="288032"/>
          </a:xfrm>
          <a:prstGeom prst="rightArrow">
            <a:avLst/>
          </a:prstGeom>
          <a:solidFill>
            <a:srgbClr val="25BDB0"/>
          </a:solidFill>
          <a:ln w="25400" cap="flat" cmpd="sng" algn="ctr">
            <a:solidFill>
              <a:srgbClr val="39B875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5827" y="4110314"/>
            <a:ext cx="146957" cy="14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39" r="18333"/>
          <a:stretch/>
        </p:blipFill>
        <p:spPr bwMode="auto">
          <a:xfrm>
            <a:off x="2915816" y="4005064"/>
            <a:ext cx="361196" cy="319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M:\CRSV\R&amp;D Clinique EMEA\Etudes\Animaux de Rente\Porcs Ruminants\M3102\Clinical\Studies\14.0490.P OoI 7 days standard payload\8 - Photos\D0 Challenge\P5070075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1" t="17099" r="14268" b="8848"/>
          <a:stretch/>
        </p:blipFill>
        <p:spPr bwMode="auto">
          <a:xfrm>
            <a:off x="4138793" y="4768567"/>
            <a:ext cx="2048441" cy="140407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:\CRSV\R&amp;D Clinique EMEA\Etudes\Animaux de Rente\Porcs Ruminants\M3102\Clinical\Studies\14.0490.P OoI 7 days standard payload\8 - Photos\D0 Challenge\P5070082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16" b="18568"/>
          <a:stretch/>
        </p:blipFill>
        <p:spPr bwMode="auto">
          <a:xfrm>
            <a:off x="4147490" y="3153896"/>
            <a:ext cx="2039745" cy="956418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ZoneTexte 31"/>
          <p:cNvSpPr txBox="1"/>
          <p:nvPr/>
        </p:nvSpPr>
        <p:spPr>
          <a:xfrm>
            <a:off x="3131840" y="4495519"/>
            <a:ext cx="4972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1200" dirty="0" smtClean="0">
                <a:solidFill>
                  <a:prstClr val="black"/>
                </a:solidFill>
                <a:latin typeface="Calibri"/>
              </a:rPr>
              <a:t>D0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1400" b="1" dirty="0" smtClean="0">
                <a:solidFill>
                  <a:srgbClr val="F79646">
                    <a:lumMod val="75000"/>
                  </a:srgbClr>
                </a:solidFill>
                <a:latin typeface="Calibri"/>
              </a:rPr>
              <a:t>VNT</a:t>
            </a:r>
            <a:endParaRPr lang="en-US" sz="1400" b="1" dirty="0">
              <a:solidFill>
                <a:srgbClr val="F79646">
                  <a:lumMod val="75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935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Titre 2"/>
          <p:cNvSpPr>
            <a:spLocks noGrp="1"/>
          </p:cNvSpPr>
          <p:nvPr>
            <p:ph type="title"/>
          </p:nvPr>
        </p:nvSpPr>
        <p:spPr>
          <a:xfrm>
            <a:off x="255984" y="66328"/>
            <a:ext cx="7772400" cy="914400"/>
          </a:xfrm>
        </p:spPr>
        <p:txBody>
          <a:bodyPr/>
          <a:lstStyle/>
          <a:p>
            <a:pPr algn="l"/>
            <a:r>
              <a:rPr lang="fr-FR" sz="2400" dirty="0" err="1" smtClean="0"/>
              <a:t>Study</a:t>
            </a:r>
            <a:r>
              <a:rPr lang="fr-FR" sz="2400" dirty="0" smtClean="0"/>
              <a:t> design</a:t>
            </a:r>
            <a:endParaRPr lang="en-US" sz="2400" dirty="0"/>
          </a:p>
        </p:txBody>
      </p:sp>
      <p:sp>
        <p:nvSpPr>
          <p:cNvPr id="21" name="Espace réservé du contenu 1"/>
          <p:cNvSpPr>
            <a:spLocks noGrp="1"/>
          </p:cNvSpPr>
          <p:nvPr>
            <p:ph idx="1"/>
          </p:nvPr>
        </p:nvSpPr>
        <p:spPr>
          <a:xfrm>
            <a:off x="467544" y="1700808"/>
            <a:ext cx="8208912" cy="2592288"/>
          </a:xfrm>
        </p:spPr>
        <p:txBody>
          <a:bodyPr/>
          <a:lstStyle/>
          <a:p>
            <a:pPr marL="0" indent="0" algn="just" defTabSz="180975">
              <a:spcAft>
                <a:spcPts val="0"/>
              </a:spcAft>
            </a:pPr>
            <a:r>
              <a:rPr lang="en-US" sz="1600" b="0" dirty="0" smtClean="0"/>
              <a:t> 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577489"/>
              </p:ext>
            </p:extLst>
          </p:nvPr>
        </p:nvGraphicFramePr>
        <p:xfrm>
          <a:off x="251520" y="1268760"/>
          <a:ext cx="8742358" cy="1504717"/>
        </p:xfrm>
        <a:graphic>
          <a:graphicData uri="http://schemas.openxmlformats.org/drawingml/2006/table">
            <a:tbl>
              <a:tblPr firstRow="1" firstCol="1" lastCol="1" bandCol="1"/>
              <a:tblGrid>
                <a:gridCol w="1224136"/>
                <a:gridCol w="1271259"/>
                <a:gridCol w="3193237"/>
                <a:gridCol w="3053726"/>
              </a:tblGrid>
              <a:tr h="8373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</a:rPr>
                        <a:t>Group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Number of cattle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FMD O MA vaccination </a:t>
                      </a:r>
                      <a:br>
                        <a:rPr lang="en-GB" sz="1600" dirty="0" smtClean="0">
                          <a:effectLst/>
                        </a:rPr>
                      </a:br>
                      <a:r>
                        <a:rPr lang="en-GB" sz="1600" dirty="0" smtClean="0">
                          <a:effectLst/>
                        </a:rPr>
                        <a:t>on D-7 </a:t>
                      </a:r>
                      <a:r>
                        <a:rPr lang="en-GB" sz="1600" dirty="0">
                          <a:effectLst/>
                        </a:rPr>
                        <a:t>(injected dose)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9BBB59"/>
                      </a:solidFill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FMD O MA challenge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on D0 </a:t>
                      </a:r>
                      <a:r>
                        <a:rPr lang="en-GB" sz="1600" dirty="0" smtClean="0">
                          <a:effectLst/>
                        </a:rPr>
                        <a:t>(injected dose)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336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bg1"/>
                          </a:solidFill>
                          <a:effectLst/>
                        </a:rPr>
                        <a:t>G </a:t>
                      </a:r>
                      <a:r>
                        <a:rPr lang="en-GB" sz="1600" b="1" dirty="0" err="1" smtClean="0">
                          <a:solidFill>
                            <a:schemeClr val="bg1"/>
                          </a:solidFill>
                          <a:effectLst/>
                        </a:rPr>
                        <a:t>ctr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Calibri"/>
                          <a:ea typeface="+mn-ea"/>
                          <a:cs typeface="+mn-cs"/>
                        </a:rPr>
                        <a:t>10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N/A (controls)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 dirty="0" smtClean="0">
                          <a:effectLst/>
                        </a:rPr>
                        <a:t>10.000 BID50 (10 ml)</a:t>
                      </a:r>
                      <a:endParaRPr lang="en-US" sz="20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</a:tr>
              <a:tr h="3336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bg1"/>
                          </a:solidFill>
                          <a:effectLst/>
                        </a:rPr>
                        <a:t>G vac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Calibri"/>
                          <a:ea typeface="+mn-ea"/>
                          <a:cs typeface="+mn-cs"/>
                        </a:rPr>
                        <a:t>10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 smtClean="0">
                          <a:effectLst/>
                        </a:rPr>
                        <a:t>Aftovaxpur</a:t>
                      </a:r>
                      <a:r>
                        <a:rPr lang="en-GB" sz="1600" dirty="0" smtClean="0">
                          <a:effectLst/>
                        </a:rPr>
                        <a:t> DOE (2 ml)</a:t>
                      </a:r>
                      <a:endParaRPr lang="en-US" sz="20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</a:rPr>
                        <a:t>10.000 BID50 (10 ml)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pic>
        <p:nvPicPr>
          <p:cNvPr id="26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39" r="18333"/>
          <a:stretch/>
        </p:blipFill>
        <p:spPr bwMode="auto">
          <a:xfrm>
            <a:off x="8014076" y="3999324"/>
            <a:ext cx="361196" cy="319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3059832" y="5028348"/>
            <a:ext cx="5178734" cy="254551"/>
          </a:xfrm>
          <a:prstGeom prst="rect">
            <a:avLst/>
          </a:prstGeom>
          <a:solidFill>
            <a:srgbClr val="39B875"/>
          </a:solidFill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3059833" y="5013176"/>
            <a:ext cx="517986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1400" dirty="0" smtClean="0">
                <a:solidFill>
                  <a:prstClr val="black"/>
                </a:solidFill>
                <a:latin typeface="Calibri"/>
              </a:rPr>
              <a:t>Rectal </a:t>
            </a:r>
            <a:r>
              <a:rPr lang="fr-FR" sz="1400" dirty="0" err="1" smtClean="0">
                <a:solidFill>
                  <a:prstClr val="black"/>
                </a:solidFill>
                <a:latin typeface="Calibri"/>
              </a:rPr>
              <a:t>temperature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59833" y="5406757"/>
            <a:ext cx="5179868" cy="240697"/>
          </a:xfrm>
          <a:prstGeom prst="rect">
            <a:avLst/>
          </a:prstGeom>
          <a:solidFill>
            <a:srgbClr val="B6D87A"/>
          </a:solidFill>
          <a:ln w="25400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0" name="Picture 1" descr="C:\Users\I0184646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23594">
            <a:off x="1007726" y="4044595"/>
            <a:ext cx="263962" cy="32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ZoneTexte 30"/>
          <p:cNvSpPr txBox="1"/>
          <p:nvPr/>
        </p:nvSpPr>
        <p:spPr>
          <a:xfrm>
            <a:off x="899592" y="4528819"/>
            <a:ext cx="4972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1400" dirty="0" smtClean="0">
                <a:solidFill>
                  <a:prstClr val="black"/>
                </a:solidFill>
                <a:latin typeface="Calibri"/>
              </a:rPr>
              <a:t>D-7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1400" b="1" dirty="0" smtClean="0">
                <a:solidFill>
                  <a:srgbClr val="F79646">
                    <a:lumMod val="75000"/>
                  </a:srgbClr>
                </a:solidFill>
                <a:latin typeface="Calibri"/>
              </a:rPr>
              <a:t>VNT</a:t>
            </a:r>
            <a:endParaRPr lang="en-US" sz="1400" b="1" dirty="0">
              <a:solidFill>
                <a:srgbClr val="F79646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7955666" y="4480129"/>
            <a:ext cx="4972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1400" dirty="0" smtClean="0">
                <a:solidFill>
                  <a:prstClr val="black"/>
                </a:solidFill>
                <a:latin typeface="Calibri"/>
              </a:rPr>
              <a:t>D14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1400" b="1" dirty="0" smtClean="0">
                <a:solidFill>
                  <a:srgbClr val="F79646">
                    <a:lumMod val="75000"/>
                  </a:srgbClr>
                </a:solidFill>
                <a:latin typeface="Calibri"/>
              </a:rPr>
              <a:t>VNT</a:t>
            </a:r>
            <a:endParaRPr lang="en-US" sz="1400" b="1" dirty="0">
              <a:solidFill>
                <a:srgbClr val="F79646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403162" y="3176054"/>
            <a:ext cx="15558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1400" b="1" dirty="0">
                <a:solidFill>
                  <a:prstClr val="black"/>
                </a:solidFill>
                <a:latin typeface="Calibri"/>
              </a:rPr>
              <a:t>Vaccination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1400" b="1" dirty="0" smtClean="0">
                <a:solidFill>
                  <a:prstClr val="black"/>
                </a:solidFill>
                <a:latin typeface="Calibri"/>
              </a:rPr>
              <a:t>G </a:t>
            </a:r>
            <a:r>
              <a:rPr lang="fr-FR" sz="1400" b="1" dirty="0" err="1" smtClean="0">
                <a:solidFill>
                  <a:prstClr val="black"/>
                </a:solidFill>
                <a:latin typeface="Calibri"/>
              </a:rPr>
              <a:t>vac</a:t>
            </a:r>
            <a:endParaRPr lang="fr-FR" sz="1400" b="1" dirty="0" smtClean="0">
              <a:solidFill>
                <a:prstClr val="black"/>
              </a:solidFill>
              <a:latin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1400" dirty="0" smtClean="0">
                <a:solidFill>
                  <a:prstClr val="black"/>
                </a:solidFill>
                <a:latin typeface="Calibri"/>
              </a:rPr>
              <a:t>(2 ml, SC)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7682964" y="3140968"/>
            <a:ext cx="11375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1400" b="1" dirty="0" err="1" smtClean="0">
                <a:solidFill>
                  <a:prstClr val="black"/>
                </a:solidFill>
                <a:latin typeface="Calibri"/>
              </a:rPr>
              <a:t>Necropsy</a:t>
            </a:r>
            <a:endParaRPr lang="fr-FR" sz="1400" b="1" dirty="0" smtClean="0">
              <a:solidFill>
                <a:prstClr val="black"/>
              </a:solidFill>
              <a:latin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1400" b="1" dirty="0" smtClean="0">
                <a:solidFill>
                  <a:prstClr val="black"/>
                </a:solidFill>
                <a:latin typeface="Calibri"/>
              </a:rPr>
              <a:t>G </a:t>
            </a:r>
            <a:r>
              <a:rPr lang="fr-FR" sz="1400" b="1" dirty="0" err="1" smtClean="0">
                <a:solidFill>
                  <a:prstClr val="black"/>
                </a:solidFill>
                <a:latin typeface="Calibri"/>
              </a:rPr>
              <a:t>ctr</a:t>
            </a:r>
            <a:r>
              <a:rPr lang="fr-FR" sz="1400" b="1" dirty="0" smtClean="0">
                <a:solidFill>
                  <a:prstClr val="black"/>
                </a:solidFill>
                <a:latin typeface="Calibri"/>
              </a:rPr>
              <a:t>-G </a:t>
            </a:r>
            <a:r>
              <a:rPr lang="fr-FR" sz="1400" b="1" dirty="0" err="1" smtClean="0">
                <a:solidFill>
                  <a:prstClr val="black"/>
                </a:solidFill>
                <a:latin typeface="Calibri"/>
              </a:rPr>
              <a:t>vac</a:t>
            </a:r>
            <a:endParaRPr lang="fr-FR" sz="1400" b="1" dirty="0" smtClean="0">
              <a:solidFill>
                <a:prstClr val="black"/>
              </a:solidFill>
              <a:latin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1400" dirty="0" smtClean="0">
                <a:solidFill>
                  <a:prstClr val="black"/>
                </a:solidFill>
                <a:latin typeface="Calibri"/>
              </a:rPr>
              <a:t>(FMD </a:t>
            </a:r>
            <a:r>
              <a:rPr lang="fr-FR" sz="1400" dirty="0" err="1" smtClean="0">
                <a:solidFill>
                  <a:prstClr val="black"/>
                </a:solidFill>
                <a:latin typeface="Calibri"/>
              </a:rPr>
              <a:t>signs</a:t>
            </a:r>
            <a:r>
              <a:rPr lang="fr-FR" sz="1400" dirty="0">
                <a:solidFill>
                  <a:prstClr val="black"/>
                </a:solidFill>
                <a:latin typeface="Calibri"/>
              </a:rPr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 sz="1400" b="1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3059833" y="5373216"/>
            <a:ext cx="51918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1400" dirty="0" smtClean="0">
                <a:solidFill>
                  <a:prstClr val="black"/>
                </a:solidFill>
                <a:latin typeface="Calibri"/>
              </a:rPr>
              <a:t>General </a:t>
            </a:r>
            <a:r>
              <a:rPr lang="fr-FR" sz="1400" dirty="0" err="1" smtClean="0">
                <a:solidFill>
                  <a:prstClr val="black"/>
                </a:solidFill>
                <a:latin typeface="Calibri"/>
              </a:rPr>
              <a:t>clinical</a:t>
            </a:r>
            <a:r>
              <a:rPr lang="fr-FR" sz="1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fr-FR" sz="1400" dirty="0" err="1" smtClean="0">
                <a:solidFill>
                  <a:prstClr val="black"/>
                </a:solidFill>
                <a:latin typeface="Calibri"/>
              </a:rPr>
              <a:t>signs</a:t>
            </a:r>
            <a:r>
              <a:rPr lang="fr-FR" sz="1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fr-FR" sz="1200" dirty="0" smtClean="0">
                <a:solidFill>
                  <a:prstClr val="black"/>
                </a:solidFill>
                <a:latin typeface="Calibri"/>
              </a:rPr>
              <a:t>(</a:t>
            </a:r>
            <a:r>
              <a:rPr lang="fr-FR" sz="1200" dirty="0" err="1" smtClean="0">
                <a:solidFill>
                  <a:prstClr val="black"/>
                </a:solidFill>
                <a:latin typeface="Calibri"/>
              </a:rPr>
              <a:t>clinical</a:t>
            </a:r>
            <a:r>
              <a:rPr lang="fr-FR" sz="1200" dirty="0" smtClean="0">
                <a:solidFill>
                  <a:prstClr val="black"/>
                </a:solidFill>
                <a:latin typeface="Calibri"/>
              </a:rPr>
              <a:t> score)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5785691" y="4508285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z="1400" dirty="0" smtClean="0">
                <a:solidFill>
                  <a:prstClr val="black"/>
                </a:solidFill>
                <a:latin typeface="Calibri"/>
              </a:rPr>
              <a:t>D8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5364088" y="3176054"/>
            <a:ext cx="11375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1400" b="1" dirty="0" err="1" smtClean="0">
                <a:solidFill>
                  <a:prstClr val="black"/>
                </a:solidFill>
                <a:latin typeface="Calibri"/>
              </a:rPr>
              <a:t>Sedation</a:t>
            </a:r>
            <a:endParaRPr lang="fr-FR" sz="1400" b="1" dirty="0" smtClean="0">
              <a:solidFill>
                <a:prstClr val="black"/>
              </a:solidFill>
              <a:latin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1400" b="1" dirty="0" smtClean="0">
                <a:solidFill>
                  <a:prstClr val="black"/>
                </a:solidFill>
                <a:latin typeface="Calibri"/>
              </a:rPr>
              <a:t>G </a:t>
            </a:r>
            <a:r>
              <a:rPr lang="fr-FR" sz="1400" b="1" dirty="0" err="1" smtClean="0">
                <a:solidFill>
                  <a:prstClr val="black"/>
                </a:solidFill>
                <a:latin typeface="Calibri"/>
              </a:rPr>
              <a:t>ctr</a:t>
            </a:r>
            <a:r>
              <a:rPr lang="fr-FR" sz="1400" b="1" dirty="0" smtClean="0">
                <a:solidFill>
                  <a:prstClr val="black"/>
                </a:solidFill>
                <a:latin typeface="Calibri"/>
              </a:rPr>
              <a:t>-G </a:t>
            </a:r>
            <a:r>
              <a:rPr lang="fr-FR" sz="1400" b="1" dirty="0" err="1" smtClean="0">
                <a:solidFill>
                  <a:prstClr val="black"/>
                </a:solidFill>
                <a:latin typeface="Calibri"/>
              </a:rPr>
              <a:t>vac</a:t>
            </a:r>
            <a:endParaRPr lang="fr-FR" sz="1400" b="1" dirty="0">
              <a:solidFill>
                <a:prstClr val="black"/>
              </a:solidFill>
              <a:latin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1400" dirty="0" smtClean="0">
                <a:solidFill>
                  <a:prstClr val="black"/>
                </a:solidFill>
                <a:latin typeface="Calibri"/>
              </a:rPr>
              <a:t>(FMD </a:t>
            </a:r>
            <a:r>
              <a:rPr lang="fr-FR" sz="1400" dirty="0" err="1" smtClean="0">
                <a:solidFill>
                  <a:prstClr val="black"/>
                </a:solidFill>
                <a:latin typeface="Calibri"/>
              </a:rPr>
              <a:t>signs</a:t>
            </a:r>
            <a:r>
              <a:rPr lang="fr-FR" sz="1400" dirty="0" smtClean="0">
                <a:solidFill>
                  <a:prstClr val="black"/>
                </a:solidFill>
                <a:latin typeface="Calibri"/>
              </a:rPr>
              <a:t>)</a:t>
            </a:r>
          </a:p>
        </p:txBody>
      </p:sp>
      <p:pic>
        <p:nvPicPr>
          <p:cNvPr id="40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39" r="18333"/>
          <a:stretch/>
        </p:blipFill>
        <p:spPr bwMode="auto">
          <a:xfrm>
            <a:off x="5785691" y="4027480"/>
            <a:ext cx="361196" cy="319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Flèche droite 40"/>
          <p:cNvSpPr/>
          <p:nvPr/>
        </p:nvSpPr>
        <p:spPr>
          <a:xfrm>
            <a:off x="930003" y="4281437"/>
            <a:ext cx="7412307" cy="288032"/>
          </a:xfrm>
          <a:prstGeom prst="rightArrow">
            <a:avLst/>
          </a:prstGeom>
          <a:solidFill>
            <a:srgbClr val="25BDB0"/>
          </a:solidFill>
          <a:ln w="25400" cap="flat" cmpd="sng" algn="ctr">
            <a:solidFill>
              <a:srgbClr val="39B875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5827" y="4110314"/>
            <a:ext cx="146957" cy="14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39" r="18333"/>
          <a:stretch/>
        </p:blipFill>
        <p:spPr bwMode="auto">
          <a:xfrm>
            <a:off x="2915816" y="4005064"/>
            <a:ext cx="361196" cy="319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ZoneTexte 43"/>
          <p:cNvSpPr txBox="1"/>
          <p:nvPr/>
        </p:nvSpPr>
        <p:spPr>
          <a:xfrm>
            <a:off x="4489547" y="4508285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z="1400" dirty="0" smtClean="0">
                <a:solidFill>
                  <a:prstClr val="black"/>
                </a:solidFill>
                <a:latin typeface="Calibri"/>
              </a:rPr>
              <a:t>D4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4067944" y="3176054"/>
            <a:ext cx="11375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1400" b="1" dirty="0" err="1" smtClean="0">
                <a:solidFill>
                  <a:prstClr val="black"/>
                </a:solidFill>
                <a:latin typeface="Calibri"/>
              </a:rPr>
              <a:t>Sedation</a:t>
            </a:r>
            <a:endParaRPr lang="fr-FR" sz="1400" b="1" dirty="0" smtClean="0">
              <a:solidFill>
                <a:prstClr val="black"/>
              </a:solidFill>
              <a:latin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1400" b="1" dirty="0" smtClean="0">
                <a:solidFill>
                  <a:prstClr val="black"/>
                </a:solidFill>
                <a:latin typeface="Calibri"/>
              </a:rPr>
              <a:t>G </a:t>
            </a:r>
            <a:r>
              <a:rPr lang="fr-FR" sz="1400" b="1" dirty="0" err="1" smtClean="0">
                <a:solidFill>
                  <a:prstClr val="black"/>
                </a:solidFill>
                <a:latin typeface="Calibri"/>
              </a:rPr>
              <a:t>ctr</a:t>
            </a:r>
            <a:r>
              <a:rPr lang="fr-FR" sz="1400" b="1" dirty="0" smtClean="0">
                <a:solidFill>
                  <a:prstClr val="black"/>
                </a:solidFill>
                <a:latin typeface="Calibri"/>
              </a:rPr>
              <a:t>-G </a:t>
            </a:r>
            <a:r>
              <a:rPr lang="fr-FR" sz="1400" b="1" dirty="0" err="1" smtClean="0">
                <a:solidFill>
                  <a:prstClr val="black"/>
                </a:solidFill>
                <a:latin typeface="Calibri"/>
              </a:rPr>
              <a:t>vac</a:t>
            </a:r>
            <a:endParaRPr lang="fr-FR" sz="1400" b="1" dirty="0">
              <a:solidFill>
                <a:prstClr val="black"/>
              </a:solidFill>
              <a:latin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1400" dirty="0" smtClean="0">
                <a:solidFill>
                  <a:prstClr val="black"/>
                </a:solidFill>
                <a:latin typeface="Calibri"/>
              </a:rPr>
              <a:t>(FMD </a:t>
            </a:r>
            <a:r>
              <a:rPr lang="fr-FR" sz="1400" dirty="0" err="1" smtClean="0">
                <a:solidFill>
                  <a:prstClr val="black"/>
                </a:solidFill>
                <a:latin typeface="Calibri"/>
              </a:rPr>
              <a:t>signs</a:t>
            </a:r>
            <a:r>
              <a:rPr lang="fr-FR" sz="1400" dirty="0" smtClean="0">
                <a:solidFill>
                  <a:prstClr val="black"/>
                </a:solidFill>
                <a:latin typeface="Calibri"/>
              </a:rPr>
              <a:t>)</a:t>
            </a:r>
          </a:p>
        </p:txBody>
      </p:sp>
      <p:pic>
        <p:nvPicPr>
          <p:cNvPr id="46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39" r="18333"/>
          <a:stretch/>
        </p:blipFill>
        <p:spPr bwMode="auto">
          <a:xfrm>
            <a:off x="4489547" y="4027480"/>
            <a:ext cx="361196" cy="319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Rectangle 49"/>
          <p:cNvSpPr/>
          <p:nvPr/>
        </p:nvSpPr>
        <p:spPr>
          <a:xfrm>
            <a:off x="3055823" y="5774361"/>
            <a:ext cx="5173743" cy="240697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 w="25400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3055824" y="5740822"/>
            <a:ext cx="518274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1400" dirty="0" smtClean="0">
                <a:solidFill>
                  <a:prstClr val="black"/>
                </a:solidFill>
                <a:latin typeface="Calibri"/>
              </a:rPr>
              <a:t>Virus isolation </a:t>
            </a:r>
            <a:r>
              <a:rPr lang="fr-FR" sz="1200" dirty="0" smtClean="0">
                <a:solidFill>
                  <a:prstClr val="black"/>
                </a:solidFill>
                <a:latin typeface="Calibri"/>
              </a:rPr>
              <a:t>(</a:t>
            </a:r>
            <a:r>
              <a:rPr lang="fr-FR" sz="1200" dirty="0" err="1" smtClean="0">
                <a:solidFill>
                  <a:prstClr val="black"/>
                </a:solidFill>
                <a:latin typeface="Calibri"/>
              </a:rPr>
              <a:t>mouth</a:t>
            </a:r>
            <a:r>
              <a:rPr lang="fr-FR" sz="12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fr-FR" sz="1200" dirty="0" err="1" smtClean="0">
                <a:solidFill>
                  <a:prstClr val="black"/>
                </a:solidFill>
                <a:latin typeface="Calibri"/>
              </a:rPr>
              <a:t>swabs</a:t>
            </a:r>
            <a:r>
              <a:rPr lang="fr-FR" sz="1200" dirty="0" smtClean="0">
                <a:solidFill>
                  <a:prstClr val="black"/>
                </a:solidFill>
                <a:latin typeface="Calibri"/>
              </a:rPr>
              <a:t>, </a:t>
            </a:r>
            <a:r>
              <a:rPr lang="fr-FR" sz="1200" dirty="0" err="1" smtClean="0">
                <a:solidFill>
                  <a:prstClr val="black"/>
                </a:solidFill>
                <a:latin typeface="Calibri"/>
              </a:rPr>
              <a:t>heparinised</a:t>
            </a:r>
            <a:r>
              <a:rPr lang="fr-FR" sz="12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fr-FR" sz="1200" dirty="0" err="1" smtClean="0">
                <a:solidFill>
                  <a:prstClr val="black"/>
                </a:solidFill>
                <a:latin typeface="Calibri"/>
              </a:rPr>
              <a:t>blood</a:t>
            </a:r>
            <a:r>
              <a:rPr lang="fr-FR" sz="12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fr-FR" sz="1200" dirty="0" err="1" smtClean="0">
                <a:solidFill>
                  <a:prstClr val="black"/>
                </a:solidFill>
                <a:latin typeface="Calibri"/>
              </a:rPr>
              <a:t>samples</a:t>
            </a:r>
            <a:r>
              <a:rPr lang="fr-FR" sz="1200" dirty="0" smtClean="0">
                <a:solidFill>
                  <a:prstClr val="black"/>
                </a:solidFill>
                <a:latin typeface="Calibri"/>
              </a:rPr>
              <a:t>)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3131840" y="4495519"/>
            <a:ext cx="4972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1200" dirty="0" smtClean="0">
                <a:solidFill>
                  <a:prstClr val="black"/>
                </a:solidFill>
                <a:latin typeface="Calibri"/>
              </a:rPr>
              <a:t>D0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1400" b="1" dirty="0" smtClean="0">
                <a:solidFill>
                  <a:srgbClr val="F79646">
                    <a:lumMod val="75000"/>
                  </a:srgbClr>
                </a:solidFill>
                <a:latin typeface="Calibri"/>
              </a:rPr>
              <a:t>VNT</a:t>
            </a:r>
            <a:endParaRPr lang="en-US" sz="1400" b="1" dirty="0">
              <a:solidFill>
                <a:srgbClr val="F79646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2482611" y="3176054"/>
            <a:ext cx="16561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1400" b="1" dirty="0" smtClean="0">
                <a:solidFill>
                  <a:prstClr val="black"/>
                </a:solidFill>
                <a:latin typeface="Calibri"/>
              </a:rPr>
              <a:t>Challenge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1400" b="1" dirty="0" smtClean="0">
                <a:solidFill>
                  <a:prstClr val="black"/>
                </a:solidFill>
                <a:latin typeface="Calibri"/>
              </a:rPr>
              <a:t>G </a:t>
            </a:r>
            <a:r>
              <a:rPr lang="fr-FR" sz="1400" b="1" dirty="0" err="1" smtClean="0">
                <a:solidFill>
                  <a:prstClr val="black"/>
                </a:solidFill>
                <a:latin typeface="Calibri"/>
              </a:rPr>
              <a:t>ctr</a:t>
            </a:r>
            <a:r>
              <a:rPr lang="fr-FR" sz="1400" b="1" dirty="0" smtClean="0">
                <a:solidFill>
                  <a:prstClr val="black"/>
                </a:solidFill>
                <a:latin typeface="Calibri"/>
              </a:rPr>
              <a:t>-G </a:t>
            </a:r>
            <a:r>
              <a:rPr lang="fr-FR" sz="1400" b="1" dirty="0" err="1" smtClean="0">
                <a:solidFill>
                  <a:prstClr val="black"/>
                </a:solidFill>
                <a:latin typeface="Calibri"/>
              </a:rPr>
              <a:t>vac</a:t>
            </a:r>
            <a:endParaRPr lang="fr-FR" sz="1400" b="1" dirty="0">
              <a:solidFill>
                <a:prstClr val="black"/>
              </a:solidFill>
              <a:latin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solidFill>
                  <a:prstClr val="black"/>
                </a:solidFill>
                <a:latin typeface="Calibri"/>
              </a:rPr>
              <a:t>(10.000 BID50,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solidFill>
                  <a:prstClr val="black"/>
                </a:solidFill>
                <a:latin typeface="Calibri"/>
              </a:rPr>
              <a:t>10 ml, IN)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913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55984" y="66328"/>
            <a:ext cx="7772400" cy="914400"/>
          </a:xfrm>
        </p:spPr>
        <p:txBody>
          <a:bodyPr/>
          <a:lstStyle/>
          <a:p>
            <a:pPr algn="l"/>
            <a:r>
              <a:rPr lang="fr-FR" sz="2400" dirty="0" err="1" smtClean="0"/>
              <a:t>Results</a:t>
            </a:r>
            <a:r>
              <a:rPr lang="fr-FR" sz="2400" dirty="0" smtClean="0"/>
              <a:t> : body </a:t>
            </a:r>
            <a:r>
              <a:rPr lang="fr-FR" sz="2400" dirty="0" err="1" smtClean="0"/>
              <a:t>temperatures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25938" y="1124744"/>
            <a:ext cx="48494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144C38"/>
                </a:solidFill>
                <a:latin typeface="+mn-lt"/>
              </a:rPr>
              <a:t>Mean rectal temperature after challenge</a:t>
            </a:r>
            <a:endParaRPr lang="en-US" sz="1600" b="1" dirty="0">
              <a:solidFill>
                <a:srgbClr val="144C38"/>
              </a:solidFill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0284" y="5570076"/>
            <a:ext cx="85221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144C38"/>
                </a:solidFill>
                <a:latin typeface="+mn-lt"/>
              </a:rPr>
              <a:t>A peak of hyperthermia was observed in the unvaccinated control following IN challenge. </a:t>
            </a:r>
          </a:p>
          <a:p>
            <a:r>
              <a:rPr lang="en-GB" sz="1400" b="1" dirty="0">
                <a:solidFill>
                  <a:srgbClr val="144C38"/>
                </a:solidFill>
                <a:latin typeface="+mn-lt"/>
              </a:rPr>
              <a:t>No marked increase of mean rectal temperature </a:t>
            </a:r>
            <a:r>
              <a:rPr lang="en-GB" sz="1400" dirty="0">
                <a:solidFill>
                  <a:srgbClr val="144C38"/>
                </a:solidFill>
                <a:latin typeface="+mn-lt"/>
              </a:rPr>
              <a:t>was observed in the vaccinated group. </a:t>
            </a:r>
            <a:endParaRPr lang="fr-FR" sz="1400" dirty="0">
              <a:solidFill>
                <a:srgbClr val="144C38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071"/>
          <a:stretch/>
        </p:blipFill>
        <p:spPr bwMode="auto">
          <a:xfrm>
            <a:off x="1259632" y="2157687"/>
            <a:ext cx="6390886" cy="3012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303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55984" y="66328"/>
            <a:ext cx="7772400" cy="914400"/>
          </a:xfrm>
        </p:spPr>
        <p:txBody>
          <a:bodyPr/>
          <a:lstStyle/>
          <a:p>
            <a:pPr algn="l"/>
            <a:r>
              <a:rPr lang="fr-FR" sz="2400" dirty="0" err="1" smtClean="0"/>
              <a:t>Results</a:t>
            </a:r>
            <a:r>
              <a:rPr lang="fr-FR" sz="2400" dirty="0" smtClean="0"/>
              <a:t> : FMD </a:t>
            </a:r>
            <a:r>
              <a:rPr lang="fr-FR" sz="2400" dirty="0" err="1" smtClean="0"/>
              <a:t>specific</a:t>
            </a:r>
            <a:r>
              <a:rPr lang="fr-FR" sz="2400" dirty="0" smtClean="0"/>
              <a:t> </a:t>
            </a:r>
            <a:r>
              <a:rPr lang="fr-FR" sz="2400" dirty="0" err="1" smtClean="0"/>
              <a:t>lesions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225938" y="1124744"/>
            <a:ext cx="74110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144C38"/>
                </a:solidFill>
                <a:latin typeface="+mn-lt"/>
              </a:rPr>
              <a:t>Summary of the FMD lesions observed over the </a:t>
            </a:r>
            <a:r>
              <a:rPr lang="en-US" sz="1600" b="1" dirty="0" smtClean="0">
                <a:solidFill>
                  <a:srgbClr val="144C38"/>
                </a:solidFill>
                <a:latin typeface="+mn-lt"/>
              </a:rPr>
              <a:t>14 days period</a:t>
            </a:r>
            <a:endParaRPr lang="en-US" sz="1600" b="1" dirty="0">
              <a:solidFill>
                <a:srgbClr val="144C38"/>
              </a:solidFill>
              <a:latin typeface="+mn-lt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862813"/>
              </p:ext>
            </p:extLst>
          </p:nvPr>
        </p:nvGraphicFramePr>
        <p:xfrm>
          <a:off x="539554" y="1667652"/>
          <a:ext cx="8064894" cy="298548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344149"/>
                <a:gridCol w="1344149"/>
                <a:gridCol w="1344149"/>
                <a:gridCol w="1344149"/>
                <a:gridCol w="1344149"/>
                <a:gridCol w="1344149"/>
              </a:tblGrid>
              <a:tr h="52957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Group</a:t>
                      </a:r>
                      <a:endParaRPr lang="fr-F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Lesions </a:t>
                      </a:r>
                      <a:endParaRPr lang="fr-FR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site</a:t>
                      </a:r>
                      <a:endParaRPr lang="fr-F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Number of cattle with FMD lesion </a:t>
                      </a:r>
                      <a:endParaRPr lang="en-GB" sz="12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(</a:t>
                      </a:r>
                      <a:r>
                        <a:rPr lang="en-GB" sz="1200" dirty="0">
                          <a:effectLst/>
                        </a:rPr>
                        <a:t>10 cattle per group)</a:t>
                      </a:r>
                      <a:endParaRPr lang="fr-F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201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D-1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D4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D8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D14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32011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G </a:t>
                      </a:r>
                      <a:r>
                        <a:rPr lang="en-GB" sz="1200" dirty="0" err="1" smtClean="0">
                          <a:effectLst/>
                        </a:rPr>
                        <a:t>ctr</a:t>
                      </a:r>
                      <a:r>
                        <a:rPr lang="en-GB" sz="1200" dirty="0" smtClean="0">
                          <a:effectLst/>
                        </a:rPr>
                        <a:t> </a:t>
                      </a:r>
                      <a:endParaRPr lang="fr-FR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(unvaccinated controls)</a:t>
                      </a:r>
                      <a:endParaRPr lang="fr-F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Foot only</a:t>
                      </a:r>
                      <a:endParaRPr lang="fr-FR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fr-F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fr-F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fr-F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fr-F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201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Head only</a:t>
                      </a:r>
                      <a:endParaRPr lang="fr-FR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fr-F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</a:t>
                      </a:r>
                      <a:endParaRPr lang="fr-F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fr-F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fr-F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792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Foot and head</a:t>
                      </a:r>
                      <a:endParaRPr lang="fr-FR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fr-FR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fr-FR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</a:t>
                      </a:r>
                      <a:endParaRPr lang="fr-F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</a:t>
                      </a:r>
                      <a:endParaRPr lang="fr-FR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2011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G vac </a:t>
                      </a:r>
                      <a:endParaRPr lang="fr-FR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(vaccinated </a:t>
                      </a:r>
                      <a:endParaRPr lang="fr-FR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D-7)</a:t>
                      </a:r>
                      <a:endParaRPr lang="fr-FR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Foot only</a:t>
                      </a:r>
                      <a:endParaRPr lang="fr-FR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fr-FR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fr-FR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fr-F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fr-FR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201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Head only</a:t>
                      </a:r>
                      <a:endParaRPr lang="fr-FR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fr-FR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fr-FR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fr-F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fr-FR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792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Foot and head</a:t>
                      </a:r>
                      <a:endParaRPr lang="fr-FR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fr-FR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fr-FR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fr-F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fr-F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3073" name="Picture 1" descr="M:\CRSV\R&amp;D Clinique EMEA\Etudes\Animaux de Rente\Porcs Ruminants\M3102\Clinical\Studies\14.0490.P OoI 7 days standard payload\8 - Photos\D14 Inspection\P5210017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23" t="10620" r="18431" b="14946"/>
          <a:stretch/>
        </p:blipFill>
        <p:spPr bwMode="auto">
          <a:xfrm>
            <a:off x="1475656" y="4941168"/>
            <a:ext cx="1709651" cy="1386374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M:\CRSV\R&amp;D Clinique EMEA\Etudes\Animaux de Rente\Porcs Ruminants\M3102\Clinical\Studies\14.0490.P OoI 7 days standard payload\8 - Photos\D14 Inspection\P5210015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16" t="42509" r="24340"/>
          <a:stretch/>
        </p:blipFill>
        <p:spPr bwMode="auto">
          <a:xfrm>
            <a:off x="3776873" y="4941168"/>
            <a:ext cx="1731155" cy="1386374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M:\CRSV\R&amp;D Clinique EMEA\Etudes\Animaux de Rente\Porcs Ruminants\M3102\Clinical\Studies\14.0490.P OoI 7 days standard payload\8 - Photos\D14 Inspection\P5210024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90" b="3724"/>
          <a:stretch/>
        </p:blipFill>
        <p:spPr bwMode="auto">
          <a:xfrm>
            <a:off x="5940152" y="4941168"/>
            <a:ext cx="1781875" cy="1386374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4288827" y="6343523"/>
            <a:ext cx="7072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dirty="0" smtClean="0"/>
              <a:t>Tongue</a:t>
            </a:r>
            <a:endParaRPr lang="fr-FR" sz="1100" dirty="0"/>
          </a:p>
        </p:txBody>
      </p:sp>
      <p:sp>
        <p:nvSpPr>
          <p:cNvPr id="12" name="ZoneTexte 11"/>
          <p:cNvSpPr txBox="1"/>
          <p:nvPr/>
        </p:nvSpPr>
        <p:spPr>
          <a:xfrm>
            <a:off x="6300192" y="6329965"/>
            <a:ext cx="10647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dirty="0" smtClean="0"/>
              <a:t>Mouth &amp; lips</a:t>
            </a:r>
            <a:endParaRPr lang="fr-FR" sz="1100" dirty="0"/>
          </a:p>
        </p:txBody>
      </p:sp>
      <p:sp>
        <p:nvSpPr>
          <p:cNvPr id="13" name="ZoneTexte 12"/>
          <p:cNvSpPr txBox="1"/>
          <p:nvPr/>
        </p:nvSpPr>
        <p:spPr>
          <a:xfrm>
            <a:off x="2084259" y="6335742"/>
            <a:ext cx="4924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dirty="0" smtClean="0"/>
              <a:t>Foot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2376288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55984" y="66328"/>
            <a:ext cx="7772400" cy="914400"/>
          </a:xfrm>
        </p:spPr>
        <p:txBody>
          <a:bodyPr/>
          <a:lstStyle/>
          <a:p>
            <a:pPr algn="l"/>
            <a:r>
              <a:rPr lang="fr-FR" sz="2400" dirty="0" err="1" smtClean="0"/>
              <a:t>Results</a:t>
            </a:r>
            <a:r>
              <a:rPr lang="fr-FR" sz="2400" dirty="0" smtClean="0"/>
              <a:t> : FMD </a:t>
            </a:r>
            <a:r>
              <a:rPr lang="fr-FR" sz="2400" dirty="0" err="1" smtClean="0"/>
              <a:t>specific</a:t>
            </a:r>
            <a:r>
              <a:rPr lang="fr-FR" sz="2400" dirty="0" smtClean="0"/>
              <a:t> </a:t>
            </a:r>
            <a:r>
              <a:rPr lang="fr-FR" sz="2400" dirty="0" err="1" smtClean="0"/>
              <a:t>lesions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225938" y="1124744"/>
            <a:ext cx="37112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144C38"/>
                </a:solidFill>
                <a:latin typeface="+mn-lt"/>
              </a:rPr>
              <a:t>Protection against foot lesions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39825" y="4869160"/>
            <a:ext cx="8852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144C38"/>
                </a:solidFill>
                <a:latin typeface="+mn-lt"/>
              </a:rPr>
              <a:t>None of the cattle in the vaccinated group presented foot lesions </a:t>
            </a:r>
            <a:r>
              <a:rPr lang="en-GB" sz="1400" dirty="0">
                <a:solidFill>
                  <a:srgbClr val="144C38"/>
                </a:solidFill>
                <a:latin typeface="+mn-lt"/>
              </a:rPr>
              <a:t>over the study period. </a:t>
            </a:r>
          </a:p>
          <a:p>
            <a:pPr algn="ctr"/>
            <a:r>
              <a:rPr lang="en-GB" sz="1400" dirty="0">
                <a:solidFill>
                  <a:srgbClr val="144C38"/>
                </a:solidFill>
                <a:latin typeface="+mn-lt"/>
              </a:rPr>
              <a:t>All control animals </a:t>
            </a:r>
            <a:r>
              <a:rPr lang="en-GB" sz="1400" dirty="0" smtClean="0">
                <a:solidFill>
                  <a:srgbClr val="144C38"/>
                </a:solidFill>
                <a:latin typeface="+mn-lt"/>
              </a:rPr>
              <a:t>(G </a:t>
            </a:r>
            <a:r>
              <a:rPr lang="en-GB" sz="1400" dirty="0" err="1" smtClean="0">
                <a:solidFill>
                  <a:srgbClr val="144C38"/>
                </a:solidFill>
                <a:latin typeface="+mn-lt"/>
              </a:rPr>
              <a:t>ctr</a:t>
            </a:r>
            <a:r>
              <a:rPr lang="en-GB" sz="1400" dirty="0" smtClean="0">
                <a:solidFill>
                  <a:srgbClr val="144C38"/>
                </a:solidFill>
                <a:latin typeface="+mn-lt"/>
              </a:rPr>
              <a:t>) </a:t>
            </a:r>
            <a:r>
              <a:rPr lang="en-GB" sz="1400" dirty="0">
                <a:solidFill>
                  <a:srgbClr val="144C38"/>
                </a:solidFill>
                <a:latin typeface="+mn-lt"/>
              </a:rPr>
              <a:t>showed lesions on all four feet.</a:t>
            </a:r>
            <a:endParaRPr lang="fr-FR" sz="1400" dirty="0">
              <a:solidFill>
                <a:srgbClr val="144C38"/>
              </a:solidFill>
              <a:latin typeface="+mn-lt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007846"/>
              </p:ext>
            </p:extLst>
          </p:nvPr>
        </p:nvGraphicFramePr>
        <p:xfrm>
          <a:off x="552461" y="2276872"/>
          <a:ext cx="8027088" cy="1944216"/>
        </p:xfrm>
        <a:graphic>
          <a:graphicData uri="http://schemas.openxmlformats.org/drawingml/2006/table">
            <a:tbl>
              <a:tblPr firstRow="1" firstCol="1">
                <a:tableStyleId>{21E4AEA4-8DFA-4A89-87EB-49C32662AFE0}</a:tableStyleId>
              </a:tblPr>
              <a:tblGrid>
                <a:gridCol w="2175877"/>
                <a:gridCol w="2106839"/>
                <a:gridCol w="1801984"/>
                <a:gridCol w="1942388"/>
              </a:tblGrid>
              <a:tr h="8347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Group</a:t>
                      </a:r>
                      <a:endParaRPr lang="fr-F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Protected animals </a:t>
                      </a:r>
                      <a:endParaRPr lang="fr-FR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against foot lesions</a:t>
                      </a:r>
                      <a:endParaRPr lang="fr-F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Prevented fraction </a:t>
                      </a:r>
                      <a:endParaRPr lang="fr-F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p-value</a:t>
                      </a:r>
                      <a:endParaRPr lang="fr-FR" sz="1800" i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(</a:t>
                      </a:r>
                      <a:r>
                        <a:rPr lang="en-US" sz="1200" dirty="0" smtClean="0">
                          <a:effectLst/>
                        </a:rPr>
                        <a:t>one sided Fisher’s exact test)</a:t>
                      </a:r>
                      <a:endParaRPr lang="fr-F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54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G </a:t>
                      </a:r>
                      <a:r>
                        <a:rPr lang="en-GB" sz="1200" dirty="0" err="1" smtClean="0">
                          <a:effectLst/>
                        </a:rPr>
                        <a:t>ctr</a:t>
                      </a:r>
                      <a:r>
                        <a:rPr lang="en-GB" sz="1200" baseline="0" dirty="0" smtClean="0">
                          <a:effectLst/>
                        </a:rPr>
                        <a:t> </a:t>
                      </a:r>
                      <a:r>
                        <a:rPr lang="en-GB" sz="1200" dirty="0" smtClean="0">
                          <a:effectLst/>
                        </a:rPr>
                        <a:t>(unvaccinated </a:t>
                      </a:r>
                      <a:r>
                        <a:rPr lang="en-GB" sz="1200" dirty="0">
                          <a:effectLst/>
                        </a:rPr>
                        <a:t>controls)</a:t>
                      </a:r>
                      <a:endParaRPr lang="fr-F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0/10</a:t>
                      </a:r>
                      <a:endParaRPr lang="fr-FR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1.0</a:t>
                      </a:r>
                      <a:endParaRPr lang="fr-F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&lt; 0.001 </a:t>
                      </a:r>
                      <a:endParaRPr lang="fr-F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4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G vac </a:t>
                      </a:r>
                      <a:r>
                        <a:rPr lang="en-GB" sz="1200" dirty="0">
                          <a:effectLst/>
                        </a:rPr>
                        <a:t>(vaccinated D-7)</a:t>
                      </a:r>
                      <a:endParaRPr lang="fr-F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10/10</a:t>
                      </a:r>
                      <a:endParaRPr lang="fr-F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21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55984" y="66328"/>
            <a:ext cx="7772400" cy="914400"/>
          </a:xfrm>
        </p:spPr>
        <p:txBody>
          <a:bodyPr/>
          <a:lstStyle/>
          <a:p>
            <a:pPr algn="l"/>
            <a:r>
              <a:rPr lang="fr-FR" sz="2400" dirty="0" err="1" smtClean="0"/>
              <a:t>Results</a:t>
            </a:r>
            <a:r>
              <a:rPr lang="fr-FR" sz="2400" dirty="0" smtClean="0"/>
              <a:t> : global </a:t>
            </a:r>
            <a:r>
              <a:rPr lang="fr-FR" sz="2400" dirty="0" err="1" smtClean="0"/>
              <a:t>clinical</a:t>
            </a:r>
            <a:r>
              <a:rPr lang="fr-FR" sz="2400" dirty="0" smtClean="0"/>
              <a:t> score  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225938" y="1124744"/>
            <a:ext cx="27045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144C38"/>
                </a:solidFill>
                <a:latin typeface="+mn-lt"/>
              </a:rPr>
              <a:t>Scoring system (GCS)</a:t>
            </a:r>
            <a:endParaRPr lang="en-US" sz="1600" b="1" dirty="0">
              <a:solidFill>
                <a:srgbClr val="144C38"/>
              </a:solidFill>
              <a:latin typeface="+mn-lt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537555" y="5877272"/>
            <a:ext cx="56636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144C38"/>
                </a:solidFill>
                <a:latin typeface="+mn-lt"/>
              </a:rPr>
              <a:t>The distribution of GCS was </a:t>
            </a:r>
            <a:r>
              <a:rPr lang="en-GB" sz="1400" b="1" dirty="0">
                <a:solidFill>
                  <a:srgbClr val="144C38"/>
                </a:solidFill>
                <a:latin typeface="+mn-lt"/>
              </a:rPr>
              <a:t>highly significantly different </a:t>
            </a:r>
          </a:p>
          <a:p>
            <a:pPr algn="ctr"/>
            <a:r>
              <a:rPr lang="en-GB" sz="1400" dirty="0">
                <a:solidFill>
                  <a:srgbClr val="144C38"/>
                </a:solidFill>
                <a:latin typeface="+mn-lt"/>
              </a:rPr>
              <a:t>between the vaccinated and the control group </a:t>
            </a:r>
            <a:endParaRPr lang="en-US" sz="1400" dirty="0">
              <a:solidFill>
                <a:srgbClr val="144C38"/>
              </a:solidFill>
              <a:latin typeface="+mn-lt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951852"/>
              </p:ext>
            </p:extLst>
          </p:nvPr>
        </p:nvGraphicFramePr>
        <p:xfrm>
          <a:off x="467544" y="3382858"/>
          <a:ext cx="8142656" cy="2133699"/>
        </p:xfrm>
        <a:graphic>
          <a:graphicData uri="http://schemas.openxmlformats.org/drawingml/2006/table">
            <a:tbl>
              <a:tblPr firstRow="1" firstCol="1" bandRow="1" bandCol="1">
                <a:tableStyleId>{69012ECD-51FC-41F1-AA8D-1B2483CD663E}</a:tableStyleId>
              </a:tblPr>
              <a:tblGrid>
                <a:gridCol w="1634371"/>
                <a:gridCol w="1633603"/>
                <a:gridCol w="1634371"/>
                <a:gridCol w="1634371"/>
                <a:gridCol w="1605940"/>
              </a:tblGrid>
              <a:tr h="37008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</a:rPr>
                        <a:t>Group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Total Clinical Scores </a:t>
                      </a:r>
                      <a:endParaRPr lang="fr-F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803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</a:rPr>
                        <a:t>Rectal 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</a:rPr>
                        <a:t>Temperature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</a:rPr>
                        <a:t>mean ± </a:t>
                      </a:r>
                      <a:r>
                        <a:rPr lang="en-GB" sz="1200" dirty="0" err="1">
                          <a:solidFill>
                            <a:schemeClr val="bg1"/>
                          </a:solidFill>
                          <a:effectLst/>
                        </a:rPr>
                        <a:t>sd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</a:rPr>
                        <a:t>General 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</a:rPr>
                        <a:t>Clinical Signs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</a:rPr>
                        <a:t>mean ± </a:t>
                      </a:r>
                      <a:r>
                        <a:rPr lang="en-GB" sz="1200" dirty="0" err="1">
                          <a:solidFill>
                            <a:schemeClr val="bg1"/>
                          </a:solidFill>
                          <a:effectLst/>
                        </a:rPr>
                        <a:t>sd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</a:rPr>
                        <a:t>FMD 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</a:rPr>
                        <a:t>Lesions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</a:rPr>
                        <a:t>mean ± </a:t>
                      </a:r>
                      <a:r>
                        <a:rPr lang="en-GB" sz="1200" dirty="0" err="1">
                          <a:solidFill>
                            <a:schemeClr val="bg1"/>
                          </a:solidFill>
                          <a:effectLst/>
                        </a:rPr>
                        <a:t>sd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  <a:effectLst/>
                        </a:rPr>
                        <a:t>GCS*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</a:rPr>
                        <a:t>mean ± </a:t>
                      </a:r>
                      <a:r>
                        <a:rPr lang="en-GB" sz="1200" dirty="0" err="1" smtClean="0">
                          <a:solidFill>
                            <a:schemeClr val="bg1"/>
                          </a:solidFill>
                          <a:effectLst/>
                        </a:rPr>
                        <a:t>sd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10242">
                <a:tc>
                  <a:txBody>
                    <a:bodyPr/>
                    <a:lstStyle/>
                    <a:p>
                      <a:pPr marL="180340" indent="-180340"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</a:rPr>
                        <a:t>G </a:t>
                      </a:r>
                      <a:r>
                        <a:rPr lang="en-US" sz="1200" dirty="0" err="1" smtClean="0">
                          <a:solidFill>
                            <a:schemeClr val="bg1"/>
                          </a:solidFill>
                          <a:effectLst/>
                        </a:rPr>
                        <a:t>ctr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180340" indent="-180340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(unvaccinated controls)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3.6 ± 0.8</a:t>
                      </a:r>
                      <a:endParaRPr lang="fr-FR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10.8 ± 2.3</a:t>
                      </a:r>
                      <a:endParaRPr lang="fr-FR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21.7 ± 4.6</a:t>
                      </a:r>
                      <a:endParaRPr lang="fr-FR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36.1 ± </a:t>
                      </a:r>
                      <a:r>
                        <a:rPr lang="en-GB" sz="1200" dirty="0" smtClean="0">
                          <a:effectLst/>
                        </a:rPr>
                        <a:t>5.6</a:t>
                      </a:r>
                      <a:endParaRPr lang="fr-F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4653">
                <a:tc>
                  <a:txBody>
                    <a:bodyPr/>
                    <a:lstStyle/>
                    <a:p>
                      <a:pPr marL="180340" indent="-180340"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</a:rPr>
                        <a:t>G </a:t>
                      </a:r>
                      <a:r>
                        <a:rPr lang="en-US" sz="1200" dirty="0" err="1" smtClean="0">
                          <a:solidFill>
                            <a:schemeClr val="bg1"/>
                          </a:solidFill>
                          <a:effectLst/>
                        </a:rPr>
                        <a:t>vac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180340" indent="-180340"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</a:rPr>
                        <a:t>(vaccinated D-7)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0.2 ± 0.4</a:t>
                      </a:r>
                      <a:endParaRPr lang="fr-FR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0.2 ± 0.6</a:t>
                      </a:r>
                      <a:endParaRPr lang="fr-FR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0.2 ± 0.6</a:t>
                      </a:r>
                      <a:endParaRPr lang="fr-FR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0.6 ± 1.6 </a:t>
                      </a:r>
                      <a:endParaRPr lang="fr-F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39867" y="2996952"/>
            <a:ext cx="32720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144C38"/>
                </a:solidFill>
                <a:latin typeface="+mn-lt"/>
              </a:rPr>
              <a:t>Summary of clinical scores</a:t>
            </a:r>
            <a:endParaRPr lang="en-US" sz="1600" b="1" dirty="0">
              <a:solidFill>
                <a:srgbClr val="144C38"/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1463298"/>
            <a:ext cx="8136904" cy="1546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b="1" dirty="0"/>
              <a:t>GCS = Temperature Score + Clinical Sign Score + FMD Lesion </a:t>
            </a:r>
            <a:r>
              <a:rPr lang="it-IT" sz="1400" b="1" dirty="0" smtClean="0"/>
              <a:t>Score</a:t>
            </a:r>
            <a:endParaRPr lang="it-IT" sz="1800" b="1" dirty="0" smtClean="0"/>
          </a:p>
          <a:p>
            <a:endParaRPr lang="it-IT" sz="1050" i="1" dirty="0" smtClean="0"/>
          </a:p>
          <a:p>
            <a:r>
              <a:rPr lang="en-US" dirty="0"/>
              <a:t>Where: </a:t>
            </a:r>
            <a:endParaRPr lang="fr-FR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u="sng" dirty="0" smtClean="0"/>
              <a:t>Temperature Score</a:t>
            </a:r>
            <a:r>
              <a:rPr lang="en-US" u="sng" dirty="0"/>
              <a:t>:</a:t>
            </a:r>
            <a:r>
              <a:rPr lang="en-US" dirty="0"/>
              <a:t> +1 for each day with </a:t>
            </a:r>
            <a:r>
              <a:rPr lang="en-US" dirty="0" smtClean="0"/>
              <a:t>temperature </a:t>
            </a:r>
            <a:r>
              <a:rPr lang="en-US" dirty="0"/>
              <a:t>≥ 39.6°C </a:t>
            </a:r>
            <a:endParaRPr lang="fr-FR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u="sng" dirty="0"/>
              <a:t>Clinical Sign Score</a:t>
            </a:r>
            <a:r>
              <a:rPr lang="en-US" dirty="0"/>
              <a:t>: +1 for each clinical sign (appetite, mucosa, posture) observed on each day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u="sng" dirty="0" smtClean="0"/>
              <a:t>FMD </a:t>
            </a:r>
            <a:r>
              <a:rPr lang="en-US" u="sng" dirty="0"/>
              <a:t>Lesion Score</a:t>
            </a:r>
            <a:r>
              <a:rPr lang="en-US" dirty="0"/>
              <a:t>: +1 point per affected site when lesions on a foot claw </a:t>
            </a:r>
            <a:r>
              <a:rPr lang="en-US" dirty="0" smtClean="0"/>
              <a:t>and </a:t>
            </a:r>
            <a:r>
              <a:rPr lang="en-US" dirty="0"/>
              <a:t>+1 point when head lesion </a:t>
            </a:r>
            <a:r>
              <a:rPr lang="en-US" dirty="0" smtClean="0"/>
              <a:t>at </a:t>
            </a:r>
            <a:r>
              <a:rPr lang="en-US" dirty="0"/>
              <a:t>each inspection </a:t>
            </a:r>
            <a:r>
              <a:rPr lang="en-US" dirty="0" err="1" smtClean="0"/>
              <a:t>timepoint</a:t>
            </a:r>
            <a:endParaRPr lang="fr-FR" dirty="0"/>
          </a:p>
          <a:p>
            <a:endParaRPr lang="fr-FR" dirty="0"/>
          </a:p>
          <a:p>
            <a:r>
              <a:rPr lang="en-US" dirty="0"/>
              <a:t> 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467544" y="5517232"/>
            <a:ext cx="729687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i="1" dirty="0" smtClean="0"/>
              <a:t>* P &lt; 0,001</a:t>
            </a:r>
            <a:endParaRPr lang="fr-FR" sz="700" i="1" dirty="0"/>
          </a:p>
        </p:txBody>
      </p:sp>
    </p:spTree>
    <p:extLst>
      <p:ext uri="{BB962C8B-B14F-4D97-AF65-F5344CB8AC3E}">
        <p14:creationId xmlns:p14="http://schemas.microsoft.com/office/powerpoint/2010/main" val="345398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tone Sans SC ITC TT-Sem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tone Sans SC ITC TT-Semi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</TotalTime>
  <Words>991</Words>
  <Application>Microsoft Office PowerPoint</Application>
  <PresentationFormat>Affichage à l'écran (4:3)</PresentationFormat>
  <Paragraphs>310</Paragraphs>
  <Slides>13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1_Blank Presentation</vt:lpstr>
      <vt:lpstr>Présentation PowerPoint</vt:lpstr>
      <vt:lpstr>Introduction</vt:lpstr>
      <vt:lpstr>Study design</vt:lpstr>
      <vt:lpstr>Study design</vt:lpstr>
      <vt:lpstr>Study design</vt:lpstr>
      <vt:lpstr>Results : body temperatures</vt:lpstr>
      <vt:lpstr>Results : FMD specific lesions</vt:lpstr>
      <vt:lpstr>Results : FMD specific lesions</vt:lpstr>
      <vt:lpstr>Results : global clinical score  </vt:lpstr>
      <vt:lpstr>Results : virological testing</vt:lpstr>
      <vt:lpstr>Results : FMD serology (VNT)</vt:lpstr>
      <vt:lpstr>Conclusion</vt:lpstr>
      <vt:lpstr>Acknowledgements</vt:lpstr>
    </vt:vector>
  </TitlesOfParts>
  <Company>MERIAL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Hamers</dc:creator>
  <cp:lastModifiedBy>MOUTON, Laure AH/FR</cp:lastModifiedBy>
  <cp:revision>160</cp:revision>
  <dcterms:created xsi:type="dcterms:W3CDTF">2016-07-28T10:04:19Z</dcterms:created>
  <dcterms:modified xsi:type="dcterms:W3CDTF">2016-10-21T14:56:17Z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