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38" r:id="rId2"/>
  </p:sldMasterIdLst>
  <p:sldIdLst>
    <p:sldId id="257" r:id="rId3"/>
    <p:sldId id="261" r:id="rId4"/>
    <p:sldId id="263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9EC37A"/>
    <a:srgbClr val="1F497D"/>
    <a:srgbClr val="74B27F"/>
    <a:srgbClr val="5A938A"/>
    <a:srgbClr val="62A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91" d="100"/>
          <a:sy n="91" d="100"/>
        </p:scale>
        <p:origin x="-38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65225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44805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3"/>
            <a:ext cx="775790" cy="242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33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6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9224" y="1104900"/>
            <a:ext cx="2543175" cy="50212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76350"/>
            <a:ext cx="7867650" cy="48498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11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Session of the EuFMD - </a:t>
            </a:r>
            <a:r>
              <a:rPr lang="en-US" dirty="0" err="1" smtClean="0"/>
              <a:t>Cascais</a:t>
            </a:r>
            <a:r>
              <a:rPr lang="en-US" dirty="0" smtClean="0"/>
              <a:t> –Portugal 26-28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0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866" y="1515968"/>
            <a:ext cx="10515600" cy="2852737"/>
          </a:xfrm>
        </p:spPr>
        <p:txBody>
          <a:bodyPr anchor="b"/>
          <a:lstStyle>
            <a:lvl1pPr algn="ctr">
              <a:defRPr sz="6000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 - Author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2570" y="6230912"/>
            <a:ext cx="12169430" cy="627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01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Session of the EuFMD - </a:t>
            </a:r>
            <a:r>
              <a:rPr lang="en-US" dirty="0" err="1" smtClean="0"/>
              <a:t>Cascais</a:t>
            </a:r>
            <a:r>
              <a:rPr lang="en-US" dirty="0" smtClean="0"/>
              <a:t> –Portugal 26-28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60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0329-7CDF-47F9-BE58-D325D98B0FA4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C33B-37CB-41A6-81AE-FCF849B70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9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924399"/>
            <a:ext cx="1097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8756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02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85" y="948178"/>
            <a:ext cx="10787276" cy="5706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7152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051" y="166766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60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9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1054976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20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45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33450"/>
            <a:ext cx="4011084" cy="501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350" y="1304925"/>
            <a:ext cx="6496050" cy="4821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37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1438275"/>
            <a:ext cx="7199842" cy="3289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5051" y="89305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051" y="2222737"/>
            <a:ext cx="10972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92D63-9156-46CE-85B0-4CC0C447771F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06A8-E80A-4C63-8A51-B1F957916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849" y="6090426"/>
            <a:ext cx="12135140" cy="881206"/>
            <a:chOff x="52849" y="6090426"/>
            <a:chExt cx="12135140" cy="8812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269" b="23847"/>
            <a:stretch/>
          </p:blipFill>
          <p:spPr>
            <a:xfrm>
              <a:off x="1011556" y="6393813"/>
              <a:ext cx="3633022" cy="5204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44" r="13377" b="22086"/>
            <a:stretch/>
          </p:blipFill>
          <p:spPr>
            <a:xfrm>
              <a:off x="9986211" y="6439137"/>
              <a:ext cx="2201778" cy="532495"/>
            </a:xfrm>
            <a:prstGeom prst="rect">
              <a:avLst/>
            </a:prstGeom>
          </p:spPr>
        </p:pic>
        <p:pic>
          <p:nvPicPr>
            <p:cNvPr id="7" name="Picture 35" descr="defra1.gif - preferred logo for third party web sit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9" y="6090426"/>
              <a:ext cx="973455" cy="76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16" y="4614672"/>
            <a:ext cx="3179169" cy="1788283"/>
          </a:xfrm>
          <a:prstGeom prst="rect">
            <a:avLst/>
          </a:prstGeom>
          <a:ln w="28575">
            <a:solidFill>
              <a:srgbClr val="62A6A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3600"/>
            <a:ext cx="10515600" cy="3751072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tx2"/>
                </a:solidFill>
                <a:latin typeface="Arial"/>
                <a:cs typeface="Arial"/>
              </a:rPr>
              <a:t>SELECTION OF AN ADJUVANT TO RAISE POLYCLONAL ANTIBODIES TO FOOT-AND-MOUTH DISEASE VIRUS IN RABBITS AND GUINEA-PIGS</a:t>
            </a:r>
            <a:br>
              <a:rPr lang="en-GB" sz="4400" b="1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GB" sz="1800" b="1" dirty="0" smtClean="0">
                <a:solidFill>
                  <a:schemeClr val="tx2">
                    <a:alpha val="80000"/>
                  </a:schemeClr>
                </a:solidFill>
                <a:latin typeface="Arial"/>
                <a:cs typeface="Arial"/>
              </a:rPr>
              <a:t>Alison </a:t>
            </a:r>
            <a:r>
              <a:rPr lang="en-GB" sz="1800" b="1" dirty="0" smtClean="0">
                <a:solidFill>
                  <a:schemeClr val="tx2">
                    <a:alpha val="80000"/>
                  </a:schemeClr>
                </a:solidFill>
                <a:latin typeface="Arial"/>
                <a:cs typeface="Arial"/>
              </a:rPr>
              <a:t>Morris </a:t>
            </a:r>
            <a:r>
              <a:rPr lang="en-GB" sz="1800" b="1" dirty="0">
                <a:solidFill>
                  <a:schemeClr val="tx2">
                    <a:alpha val="80000"/>
                  </a:schemeClr>
                </a:solidFill>
                <a:latin typeface="Arial"/>
                <a:cs typeface="Arial"/>
              </a:rPr>
              <a:t>| </a:t>
            </a:r>
            <a:r>
              <a:rPr lang="en-GB" sz="1800" b="1" dirty="0" smtClean="0">
                <a:solidFill>
                  <a:schemeClr val="tx2">
                    <a:alpha val="80000"/>
                  </a:schemeClr>
                </a:solidFill>
                <a:latin typeface="Arial"/>
                <a:cs typeface="Arial"/>
              </a:rPr>
              <a:t>Beatriz </a:t>
            </a:r>
            <a:r>
              <a:rPr lang="en-GB" sz="1800" b="1" dirty="0">
                <a:solidFill>
                  <a:schemeClr val="tx2">
                    <a:alpha val="80000"/>
                  </a:schemeClr>
                </a:solidFill>
                <a:latin typeface="Arial"/>
                <a:cs typeface="Arial"/>
              </a:rPr>
              <a:t>Sanz-Bernardo |  </a:t>
            </a:r>
            <a:r>
              <a:rPr lang="en-GB" sz="1800" b="1" dirty="0" smtClean="0">
                <a:solidFill>
                  <a:schemeClr val="tx2">
                    <a:alpha val="80000"/>
                  </a:schemeClr>
                </a:solidFill>
                <a:latin typeface="Arial"/>
                <a:cs typeface="Arial"/>
              </a:rPr>
              <a:t>Alison </a:t>
            </a:r>
            <a:r>
              <a:rPr lang="en-GB" sz="1800" b="1" dirty="0">
                <a:solidFill>
                  <a:schemeClr val="tx2">
                    <a:alpha val="80000"/>
                  </a:schemeClr>
                </a:solidFill>
                <a:latin typeface="Arial"/>
                <a:cs typeface="Arial"/>
              </a:rPr>
              <a:t>Burman |  </a:t>
            </a:r>
            <a:r>
              <a:rPr lang="en-GB" sz="1800" b="1" dirty="0" smtClean="0">
                <a:solidFill>
                  <a:schemeClr val="tx2">
                    <a:alpha val="80000"/>
                  </a:schemeClr>
                </a:solidFill>
                <a:latin typeface="Arial"/>
                <a:cs typeface="Arial"/>
              </a:rPr>
              <a:t>Anna </a:t>
            </a:r>
            <a:r>
              <a:rPr lang="en-GB" sz="1800" b="1" dirty="0">
                <a:solidFill>
                  <a:schemeClr val="tx2">
                    <a:alpha val="80000"/>
                  </a:schemeClr>
                </a:solidFill>
                <a:latin typeface="Arial"/>
                <a:cs typeface="Arial"/>
              </a:rPr>
              <a:t>Ludi</a:t>
            </a:r>
            <a:br>
              <a:rPr lang="en-GB" sz="1800" b="1" dirty="0">
                <a:solidFill>
                  <a:schemeClr val="tx2">
                    <a:alpha val="80000"/>
                  </a:schemeClr>
                </a:solidFill>
                <a:latin typeface="Arial"/>
                <a:cs typeface="Arial"/>
              </a:rPr>
            </a:br>
            <a:r>
              <a:rPr lang="en-GB" sz="1400" dirty="0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latin typeface="Arial"/>
                <a:cs typeface="Arial"/>
              </a:rPr>
              <a:t>The Pirbright Institute, Ash Road, Pirbright, Woking, GU24 0NF UK.  Tel: +44 (0)1483 234455. 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latin typeface="Arial"/>
                <a:cs typeface="Arial"/>
              </a:rPr>
              <a:t/>
            </a:r>
            <a:br>
              <a:rPr lang="en-GB" sz="1400" dirty="0" smtClean="0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latin typeface="Arial"/>
                <a:cs typeface="Arial"/>
              </a:rPr>
            </a:br>
            <a:r>
              <a:rPr lang="en-GB" sz="1400" dirty="0" smtClean="0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latin typeface="Arial"/>
                <a:cs typeface="Arial"/>
              </a:rPr>
              <a:t>Email</a:t>
            </a:r>
            <a:r>
              <a:rPr lang="en-GB" sz="1400" dirty="0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latin typeface="Arial"/>
                <a:cs typeface="Arial"/>
              </a:rPr>
              <a:t>: beatriz.sanz-bernardo@pirbright.ac.uk 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latin typeface="Arial"/>
                <a:cs typeface="Arial"/>
              </a:rPr>
              <a:t>www.pirbright.ac.uk</a:t>
            </a:r>
            <a:endParaRPr lang="en-GB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96" y="-101022"/>
            <a:ext cx="1670609" cy="9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060" y="1876063"/>
            <a:ext cx="4707151" cy="4461474"/>
          </a:xfrm>
          <a:prstGeom prst="rect">
            <a:avLst/>
          </a:prstGeom>
        </p:spPr>
      </p:pic>
      <p:sp>
        <p:nvSpPr>
          <p:cNvPr id="32" name="Title 2"/>
          <p:cNvSpPr txBox="1">
            <a:spLocks/>
          </p:cNvSpPr>
          <p:nvPr/>
        </p:nvSpPr>
        <p:spPr>
          <a:xfrm>
            <a:off x="605051" y="9383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5A938A"/>
                </a:solidFill>
              </a:rPr>
              <a:t>Aims and Experimental Design</a:t>
            </a:r>
            <a:endParaRPr lang="en-GB" b="1" dirty="0">
              <a:solidFill>
                <a:srgbClr val="5A938A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2720" y="1899920"/>
            <a:ext cx="6776721" cy="4437617"/>
          </a:xfrm>
        </p:spPr>
        <p:txBody>
          <a:bodyPr/>
          <a:lstStyle/>
          <a:p>
            <a:r>
              <a:rPr lang="en-GB" b="1" dirty="0" smtClean="0"/>
              <a:t>Alternative to Freund’s adjuvant </a:t>
            </a:r>
            <a:r>
              <a:rPr lang="en-GB" dirty="0" smtClean="0"/>
              <a:t>for the production of polyclonal antibodies.</a:t>
            </a:r>
          </a:p>
          <a:p>
            <a:pPr lvl="1"/>
            <a:r>
              <a:rPr lang="en-GB" dirty="0" smtClean="0"/>
              <a:t>Good antibody titers but painful adverse effects.</a:t>
            </a:r>
          </a:p>
          <a:p>
            <a:r>
              <a:rPr lang="en-GB" b="1" dirty="0" smtClean="0"/>
              <a:t>3 adjuvant candidates </a:t>
            </a:r>
            <a:r>
              <a:rPr lang="en-GB" dirty="0" smtClean="0"/>
              <a:t>(water-in-oil-emulsions):</a:t>
            </a:r>
          </a:p>
          <a:p>
            <a:pPr lvl="1"/>
            <a:r>
              <a:rPr lang="en-GB" dirty="0" smtClean="0"/>
              <a:t>Adjuvant 1 (TitreMax-Gold).</a:t>
            </a:r>
          </a:p>
          <a:p>
            <a:pPr lvl="1"/>
            <a:r>
              <a:rPr lang="en-GB" dirty="0"/>
              <a:t>Adjuvant </a:t>
            </a:r>
            <a:r>
              <a:rPr lang="en-GB" dirty="0" smtClean="0"/>
              <a:t>2 (Montanide ISA50_V2).</a:t>
            </a:r>
          </a:p>
          <a:p>
            <a:pPr lvl="1"/>
            <a:r>
              <a:rPr lang="en-GB" dirty="0"/>
              <a:t>Adjuvant </a:t>
            </a:r>
            <a:r>
              <a:rPr lang="en-GB" dirty="0" smtClean="0"/>
              <a:t>3 (Stimune).</a:t>
            </a:r>
          </a:p>
          <a:p>
            <a:r>
              <a:rPr lang="en-GB" dirty="0" smtClean="0"/>
              <a:t>Immunization protocol:</a:t>
            </a:r>
          </a:p>
          <a:p>
            <a:pPr lvl="1"/>
            <a:r>
              <a:rPr lang="en-GB" dirty="0" smtClean="0"/>
              <a:t>Prime inoculation followed by a boost on day 28.</a:t>
            </a:r>
          </a:p>
          <a:p>
            <a:pPr lvl="1"/>
            <a:r>
              <a:rPr lang="en-GB" dirty="0" smtClean="0"/>
              <a:t>Serum: day 0, day 22 and day 42 (end of experiment) </a:t>
            </a:r>
            <a:r>
              <a:rPr lang="en-GB" dirty="0" smtClean="0">
                <a:sym typeface="Wingdings" panose="05000000000000000000" pitchFamily="2" charset="2"/>
              </a:rPr>
              <a:t> indirect ELISA.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grpSp>
        <p:nvGrpSpPr>
          <p:cNvPr id="120" name="Group 119"/>
          <p:cNvGrpSpPr/>
          <p:nvPr/>
        </p:nvGrpSpPr>
        <p:grpSpPr>
          <a:xfrm>
            <a:off x="52849" y="6090426"/>
            <a:ext cx="12135140" cy="881206"/>
            <a:chOff x="52849" y="6090426"/>
            <a:chExt cx="12135140" cy="8812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269" b="23847"/>
            <a:stretch/>
          </p:blipFill>
          <p:spPr>
            <a:xfrm>
              <a:off x="1011556" y="6393813"/>
              <a:ext cx="3633022" cy="520463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44" r="13377" b="22086"/>
            <a:stretch/>
          </p:blipFill>
          <p:spPr>
            <a:xfrm>
              <a:off x="9986211" y="6439137"/>
              <a:ext cx="2201778" cy="532495"/>
            </a:xfrm>
            <a:prstGeom prst="rect">
              <a:avLst/>
            </a:prstGeom>
          </p:spPr>
        </p:pic>
        <p:pic>
          <p:nvPicPr>
            <p:cNvPr id="119" name="Picture 35" descr="defra1.gif - preferred logo for third party web sit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9" y="6090426"/>
              <a:ext cx="973455" cy="76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96" y="-101022"/>
            <a:ext cx="1670609" cy="9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5A938A"/>
                </a:solidFill>
              </a:rPr>
              <a:t>Testing antisera to the homologous antigen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" y="2067399"/>
            <a:ext cx="4013200" cy="4556614"/>
          </a:xfrm>
        </p:spPr>
        <p:txBody>
          <a:bodyPr>
            <a:normAutofit/>
          </a:bodyPr>
          <a:lstStyle/>
          <a:p>
            <a:r>
              <a:rPr lang="en-GB" b="1" dirty="0" smtClean="0"/>
              <a:t>Successful antibody production </a:t>
            </a:r>
            <a:r>
              <a:rPr lang="en-GB" dirty="0" smtClean="0"/>
              <a:t>in all adjuvants.</a:t>
            </a:r>
          </a:p>
          <a:p>
            <a:pPr lvl="1"/>
            <a:r>
              <a:rPr lang="en-GB" dirty="0" smtClean="0"/>
              <a:t> </a:t>
            </a:r>
            <a:r>
              <a:rPr lang="en-GB" b="1" dirty="0" smtClean="0">
                <a:solidFill>
                  <a:srgbClr val="FFC000"/>
                </a:solidFill>
              </a:rPr>
              <a:t>Montanide</a:t>
            </a:r>
            <a:r>
              <a:rPr lang="en-GB" dirty="0" smtClean="0"/>
              <a:t> &gt;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Stimune</a:t>
            </a:r>
            <a:r>
              <a:rPr lang="en-GB" dirty="0" smtClean="0"/>
              <a:t> &gt; </a:t>
            </a:r>
            <a:r>
              <a:rPr lang="en-GB" b="1" dirty="0" smtClean="0">
                <a:solidFill>
                  <a:schemeClr val="accent3"/>
                </a:solidFill>
              </a:rPr>
              <a:t>TitreMax-Gold</a:t>
            </a:r>
            <a:r>
              <a:rPr lang="en-GB" dirty="0" smtClean="0"/>
              <a:t>.</a:t>
            </a:r>
          </a:p>
          <a:p>
            <a:pPr lvl="2"/>
            <a:r>
              <a:rPr lang="en-GB" dirty="0" smtClean="0"/>
              <a:t>TitreMax-Gold (boost of soluble antigen without adjuvant).</a:t>
            </a:r>
            <a:endParaRPr lang="en-GB" dirty="0"/>
          </a:p>
          <a:p>
            <a:r>
              <a:rPr lang="en-GB" dirty="0" smtClean="0"/>
              <a:t>Further work to be done:</a:t>
            </a:r>
          </a:p>
          <a:p>
            <a:pPr lvl="1"/>
            <a:r>
              <a:rPr lang="en-GB" dirty="0" smtClean="0"/>
              <a:t>Specificity ELISA.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950" y="2222737"/>
            <a:ext cx="7852329" cy="3931042"/>
          </a:xfrm>
          <a:prstGeom prst="rect">
            <a:avLst/>
          </a:prstGeom>
          <a:solidFill>
            <a:srgbClr val="7030A0"/>
          </a:solidFill>
          <a:ln w="28575">
            <a:solidFill>
              <a:srgbClr val="C00000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52849" y="6090426"/>
            <a:ext cx="12135140" cy="881206"/>
            <a:chOff x="52849" y="6090426"/>
            <a:chExt cx="12135140" cy="8812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269" b="23847"/>
            <a:stretch/>
          </p:blipFill>
          <p:spPr>
            <a:xfrm>
              <a:off x="1011556" y="6393813"/>
              <a:ext cx="3633022" cy="5204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44" r="13377" b="22086"/>
            <a:stretch/>
          </p:blipFill>
          <p:spPr>
            <a:xfrm>
              <a:off x="9986211" y="6439137"/>
              <a:ext cx="2201778" cy="532495"/>
            </a:xfrm>
            <a:prstGeom prst="rect">
              <a:avLst/>
            </a:prstGeom>
          </p:spPr>
        </p:pic>
        <p:pic>
          <p:nvPicPr>
            <p:cNvPr id="11" name="Picture 35" descr="defra1.gif - preferred logo for third party web sit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9" y="6090426"/>
              <a:ext cx="973455" cy="76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96" y="-101022"/>
            <a:ext cx="1670609" cy="9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849" y="6090426"/>
            <a:ext cx="12135140" cy="868094"/>
            <a:chOff x="52849" y="6090426"/>
            <a:chExt cx="12135140" cy="8680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269" b="23847"/>
            <a:stretch/>
          </p:blipFill>
          <p:spPr>
            <a:xfrm>
              <a:off x="1011556" y="6393813"/>
              <a:ext cx="3633022" cy="5204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44" r="13377" b="22086"/>
            <a:stretch/>
          </p:blipFill>
          <p:spPr>
            <a:xfrm>
              <a:off x="9986211" y="6426025"/>
              <a:ext cx="2201778" cy="532495"/>
            </a:xfrm>
            <a:prstGeom prst="rect">
              <a:avLst/>
            </a:prstGeom>
          </p:spPr>
        </p:pic>
        <p:pic>
          <p:nvPicPr>
            <p:cNvPr id="13" name="Picture 35" descr="defra1.gif - preferred logo for third party web sit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9" y="6090426"/>
              <a:ext cx="973455" cy="76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Content Placeholder 3"/>
          <p:cNvSpPr txBox="1">
            <a:spLocks/>
          </p:cNvSpPr>
          <p:nvPr/>
        </p:nvSpPr>
        <p:spPr>
          <a:xfrm>
            <a:off x="182880" y="1447116"/>
            <a:ext cx="6037445" cy="47281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To the </a:t>
            </a:r>
            <a:r>
              <a:rPr lang="en-GB" b="1" dirty="0" smtClean="0"/>
              <a:t>prime injection</a:t>
            </a:r>
            <a:r>
              <a:rPr lang="en-GB" dirty="0" smtClean="0"/>
              <a:t>:</a:t>
            </a:r>
          </a:p>
          <a:p>
            <a:pPr lvl="1" indent="-342900"/>
            <a:r>
              <a:rPr lang="en-GB" dirty="0" smtClean="0"/>
              <a:t>Significant skin inflammation </a:t>
            </a:r>
          </a:p>
          <a:p>
            <a:pPr marL="400050" lvl="1" indent="0">
              <a:buNone/>
            </a:pPr>
            <a:r>
              <a:rPr lang="en-GB" dirty="0"/>
              <a:t>in GP </a:t>
            </a:r>
            <a:r>
              <a:rPr lang="en-GB" dirty="0" smtClean="0"/>
              <a:t>with </a:t>
            </a:r>
            <a:r>
              <a:rPr lang="en-GB" dirty="0" err="1" smtClean="0"/>
              <a:t>TitreMax</a:t>
            </a:r>
            <a:r>
              <a:rPr lang="en-GB" dirty="0" smtClean="0"/>
              <a:t>-Gold.</a:t>
            </a:r>
          </a:p>
          <a:p>
            <a:r>
              <a:rPr lang="en-GB" dirty="0" smtClean="0"/>
              <a:t>To the </a:t>
            </a:r>
            <a:r>
              <a:rPr lang="en-GB" b="1" dirty="0" smtClean="0"/>
              <a:t>boost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No reactions were observed in Group 1 – GP and rabbits - (boosted with antigen in PBS).</a:t>
            </a:r>
          </a:p>
          <a:p>
            <a:pPr lvl="1"/>
            <a:r>
              <a:rPr lang="en-GB" dirty="0" smtClean="0"/>
              <a:t>An increase inflammation during the boost (compared to prime injection) in rabbits of Groups 2 and 3.</a:t>
            </a:r>
          </a:p>
          <a:p>
            <a:pPr lvl="1"/>
            <a:r>
              <a:rPr lang="en-GB" dirty="0" smtClean="0"/>
              <a:t>In GP the adverse effects were better characterized by the pain response, which was greater in Groups </a:t>
            </a:r>
            <a:r>
              <a:rPr lang="en-GB" dirty="0"/>
              <a:t>2 and </a:t>
            </a:r>
            <a:r>
              <a:rPr lang="en-GB" dirty="0" smtClean="0"/>
              <a:t>3.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007251"/>
              </p:ext>
            </p:extLst>
          </p:nvPr>
        </p:nvGraphicFramePr>
        <p:xfrm>
          <a:off x="4190644" y="1609344"/>
          <a:ext cx="7659901" cy="1333500"/>
        </p:xfrm>
        <a:graphic>
          <a:graphicData uri="http://schemas.openxmlformats.org/drawingml/2006/table">
            <a:tbl>
              <a:tblPr/>
              <a:tblGrid>
                <a:gridCol w="1129094"/>
                <a:gridCol w="636587"/>
                <a:gridCol w="836083"/>
                <a:gridCol w="5058137"/>
              </a:tblGrid>
              <a:tr h="381000"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Adjuvant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Species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animals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 for Euthanasia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70AD47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</a:tr>
              <a:tr h="190500">
                <a:tc rowSpan="2"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GB" sz="1200" u="none" strike="noStrike" dirty="0" err="1" smtClean="0">
                          <a:effectLst/>
                        </a:rPr>
                        <a:t>TitreMax</a:t>
                      </a:r>
                      <a:r>
                        <a:rPr lang="en-GB" sz="1200" u="none" strike="noStrike" dirty="0" smtClean="0">
                          <a:effectLst/>
                        </a:rPr>
                        <a:t>-Gold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GP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Severe inflammation and pain of the injection site. Severe lesions upon necropsy.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Rabbit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Severe inflammation of the injection site. Severe lesions upon necropsy.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Montanide</a:t>
                      </a:r>
                      <a:r>
                        <a:rPr lang="en-GB" sz="1200" u="none" strike="noStrike" dirty="0">
                          <a:effectLst/>
                        </a:rPr>
                        <a:t> ISA50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GP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Moderate inflammation and pain on the injection site. Moderete lesions upon necropsy.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Stimune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GP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088170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17633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264509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835267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0440848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252901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4617187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6705356" algn="l" defTabSz="2088170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Pain </a:t>
                      </a:r>
                      <a:r>
                        <a:rPr lang="en-US" sz="1200" u="none" strike="noStrike" dirty="0" smtClean="0">
                          <a:effectLst/>
                        </a:rPr>
                        <a:t>on the </a:t>
                      </a:r>
                      <a:r>
                        <a:rPr lang="en-US" sz="1200" u="none" strike="noStrike" dirty="0">
                          <a:effectLst/>
                        </a:rPr>
                        <a:t>injection site no associated with lesions produced by the inoculum.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b="50414"/>
          <a:stretch/>
        </p:blipFill>
        <p:spPr>
          <a:xfrm>
            <a:off x="6880429" y="1325406"/>
            <a:ext cx="5233870" cy="271014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054619" y="1940670"/>
            <a:ext cx="1865376" cy="20900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t="49921" b="1004"/>
          <a:stretch/>
        </p:blipFill>
        <p:spPr>
          <a:xfrm>
            <a:off x="6880429" y="4175760"/>
            <a:ext cx="5233870" cy="2682240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605051" y="924399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5A938A"/>
                </a:solidFill>
              </a:rPr>
              <a:t>Adverse reactions</a:t>
            </a:r>
          </a:p>
        </p:txBody>
      </p:sp>
      <p:sp>
        <p:nvSpPr>
          <p:cNvPr id="23" name="Oval 22"/>
          <p:cNvSpPr/>
          <p:nvPr/>
        </p:nvSpPr>
        <p:spPr>
          <a:xfrm>
            <a:off x="9907839" y="4767926"/>
            <a:ext cx="1865376" cy="20900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430230" y="4767927"/>
            <a:ext cx="1865376" cy="20900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50147" y="5490788"/>
            <a:ext cx="69995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74B27F"/>
                </a:solidFill>
              </a:rPr>
              <a:t>Work in progress to refine the immunization protocol</a:t>
            </a:r>
            <a:endParaRPr lang="en-GB" sz="2800" b="1" dirty="0">
              <a:solidFill>
                <a:srgbClr val="74B27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96" y="-101022"/>
            <a:ext cx="1670609" cy="9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5" grpId="0" animBg="1"/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293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1_Office Theme</vt:lpstr>
      <vt:lpstr>Custom Design</vt:lpstr>
      <vt:lpstr>SELECTION OF AN ADJUVANT TO RAISE POLYCLONAL ANTIBODIES TO FOOT-AND-MOUTH DISEASE VIRUS IN RABBITS AND GUINEA-PIGS Alison Morris | Beatriz Sanz-Bernardo |  Alison Burman |  Anna Ludi The Pirbright Institute, Ash Road, Pirbright, Woking, GU24 0NF UK.  Tel: +44 (0)1483 234455.   Email: beatriz.sanz-bernardo@pirbright.ac.uk  www.pirbright.ac.uk</vt:lpstr>
      <vt:lpstr>PowerPoint Presentation</vt:lpstr>
      <vt:lpstr>Testing antisera to the homologous antigen</vt:lpstr>
      <vt:lpstr>PowerPoint Presentation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Rumich, Nadia (AGAH)</dc:creator>
  <cp:lastModifiedBy>beatriz sanz-bernardo</cp:lastModifiedBy>
  <cp:revision>39</cp:revision>
  <dcterms:created xsi:type="dcterms:W3CDTF">2016-10-06T12:20:10Z</dcterms:created>
  <dcterms:modified xsi:type="dcterms:W3CDTF">2016-10-21T09:19:16Z</dcterms:modified>
</cp:coreProperties>
</file>