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52"/>
  </p:notesMasterIdLst>
  <p:sldIdLst>
    <p:sldId id="398" r:id="rId3"/>
    <p:sldId id="376" r:id="rId4"/>
    <p:sldId id="377" r:id="rId5"/>
    <p:sldId id="378" r:id="rId6"/>
    <p:sldId id="379" r:id="rId7"/>
    <p:sldId id="380" r:id="rId8"/>
    <p:sldId id="382" r:id="rId9"/>
    <p:sldId id="394" r:id="rId10"/>
    <p:sldId id="395" r:id="rId11"/>
    <p:sldId id="396" r:id="rId12"/>
    <p:sldId id="440" r:id="rId13"/>
    <p:sldId id="415" r:id="rId14"/>
    <p:sldId id="416" r:id="rId15"/>
    <p:sldId id="417" r:id="rId16"/>
    <p:sldId id="418" r:id="rId17"/>
    <p:sldId id="399" r:id="rId18"/>
    <p:sldId id="400" r:id="rId19"/>
    <p:sldId id="441" r:id="rId20"/>
    <p:sldId id="402" r:id="rId21"/>
    <p:sldId id="442" r:id="rId22"/>
    <p:sldId id="443" r:id="rId23"/>
    <p:sldId id="444" r:id="rId24"/>
    <p:sldId id="409" r:id="rId25"/>
    <p:sldId id="411" r:id="rId26"/>
    <p:sldId id="412" r:id="rId27"/>
    <p:sldId id="419" r:id="rId28"/>
    <p:sldId id="420" r:id="rId29"/>
    <p:sldId id="445" r:id="rId30"/>
    <p:sldId id="446" r:id="rId31"/>
    <p:sldId id="447" r:id="rId32"/>
    <p:sldId id="448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8" r:id="rId42"/>
    <p:sldId id="371" r:id="rId43"/>
    <p:sldId id="372" r:id="rId44"/>
    <p:sldId id="373" r:id="rId45"/>
    <p:sldId id="374" r:id="rId46"/>
    <p:sldId id="375" r:id="rId47"/>
    <p:sldId id="413" r:id="rId48"/>
    <p:sldId id="451" r:id="rId49"/>
    <p:sldId id="452" r:id="rId50"/>
    <p:sldId id="41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20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511AA-E843-499F-BC1B-BE84E0040628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9C05EE-2C03-4B3B-9455-662AEA5BAF2F}">
      <dgm:prSet phldrT="[Text]"/>
      <dgm:spPr/>
      <dgm:t>
        <a:bodyPr/>
        <a:lstStyle/>
        <a:p>
          <a:r>
            <a:rPr lang="en-GB" dirty="0" smtClean="0"/>
            <a:t>Model</a:t>
          </a:r>
          <a:endParaRPr lang="en-GB" dirty="0"/>
        </a:p>
      </dgm:t>
    </dgm:pt>
    <dgm:pt modelId="{2EE53DDA-FBDF-486B-8B1D-E5D85AA95624}" type="parTrans" cxnId="{A4F5BD4C-7840-4FFB-A09A-19820E3D5EED}">
      <dgm:prSet/>
      <dgm:spPr/>
      <dgm:t>
        <a:bodyPr/>
        <a:lstStyle/>
        <a:p>
          <a:endParaRPr lang="en-GB"/>
        </a:p>
      </dgm:t>
    </dgm:pt>
    <dgm:pt modelId="{DE065D1F-B7AD-460E-A067-07028382B7CF}" type="sibTrans" cxnId="{A4F5BD4C-7840-4FFB-A09A-19820E3D5EED}">
      <dgm:prSet/>
      <dgm:spPr/>
      <dgm:t>
        <a:bodyPr/>
        <a:lstStyle/>
        <a:p>
          <a:endParaRPr lang="en-GB"/>
        </a:p>
      </dgm:t>
    </dgm:pt>
    <dgm:pt modelId="{6ED976BF-B6B2-4DF2-8447-9F7EDF16A8B5}" type="pres">
      <dgm:prSet presAssocID="{3DE511AA-E843-499F-BC1B-BE84E00406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F10959-B48E-49C3-9972-3766C25F6A28}" type="pres">
      <dgm:prSet presAssocID="{709C05EE-2C03-4B3B-9455-662AEA5BAF2F}" presName="centerShape" presStyleLbl="node0" presStyleIdx="0" presStyleCnt="1"/>
      <dgm:spPr/>
      <dgm:t>
        <a:bodyPr/>
        <a:lstStyle/>
        <a:p>
          <a:endParaRPr lang="en-GB"/>
        </a:p>
      </dgm:t>
    </dgm:pt>
  </dgm:ptLst>
  <dgm:cxnLst>
    <dgm:cxn modelId="{A4F5BD4C-7840-4FFB-A09A-19820E3D5EED}" srcId="{3DE511AA-E843-499F-BC1B-BE84E0040628}" destId="{709C05EE-2C03-4B3B-9455-662AEA5BAF2F}" srcOrd="0" destOrd="0" parTransId="{2EE53DDA-FBDF-486B-8B1D-E5D85AA95624}" sibTransId="{DE065D1F-B7AD-460E-A067-07028382B7CF}"/>
    <dgm:cxn modelId="{C6D8EDCA-9213-E643-8DB5-3E0F2A80B639}" type="presOf" srcId="{3DE511AA-E843-499F-BC1B-BE84E0040628}" destId="{6ED976BF-B6B2-4DF2-8447-9F7EDF16A8B5}" srcOrd="0" destOrd="0" presId="urn:microsoft.com/office/officeart/2005/8/layout/radial4"/>
    <dgm:cxn modelId="{FEEF26FF-1CC3-DB43-A003-E2F4A1A61CFF}" type="presOf" srcId="{709C05EE-2C03-4B3B-9455-662AEA5BAF2F}" destId="{08F10959-B48E-49C3-9972-3766C25F6A28}" srcOrd="0" destOrd="0" presId="urn:microsoft.com/office/officeart/2005/8/layout/radial4"/>
    <dgm:cxn modelId="{A19E6DB8-06A5-514D-93D9-E2148EE77505}" type="presParOf" srcId="{6ED976BF-B6B2-4DF2-8447-9F7EDF16A8B5}" destId="{08F10959-B48E-49C3-9972-3766C25F6A28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35D45-C6EF-4CA2-8764-E85152C6189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24001E3-63E7-4A9F-909D-1D1200F04A18}">
      <dgm:prSet phldrT="[Text]"/>
      <dgm:spPr/>
      <dgm:t>
        <a:bodyPr/>
        <a:lstStyle/>
        <a:p>
          <a:r>
            <a:rPr lang="en-GB" dirty="0" smtClean="0"/>
            <a:t>S</a:t>
          </a:r>
          <a:endParaRPr lang="en-GB" dirty="0"/>
        </a:p>
      </dgm:t>
    </dgm:pt>
    <dgm:pt modelId="{F73742CD-BF33-4C36-9285-C165FC2C8B9E}" type="parTrans" cxnId="{F06F0F14-D357-4376-BDB3-EE731527C541}">
      <dgm:prSet/>
      <dgm:spPr/>
      <dgm:t>
        <a:bodyPr/>
        <a:lstStyle/>
        <a:p>
          <a:endParaRPr lang="en-GB"/>
        </a:p>
      </dgm:t>
    </dgm:pt>
    <dgm:pt modelId="{EB34C527-7D7B-4666-8B02-DEDA78F5C832}" type="sibTrans" cxnId="{F06F0F14-D357-4376-BDB3-EE731527C541}">
      <dgm:prSet/>
      <dgm:spPr/>
      <dgm:t>
        <a:bodyPr/>
        <a:lstStyle/>
        <a:p>
          <a:endParaRPr lang="en-GB"/>
        </a:p>
      </dgm:t>
    </dgm:pt>
    <dgm:pt modelId="{7248882F-D238-405D-A6F4-42E5180DB174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169712B9-523F-477C-8E7C-FBBF33892229}" type="parTrans" cxnId="{67A009FF-5B8E-4522-BD31-3B1B0FEEB926}">
      <dgm:prSet/>
      <dgm:spPr/>
      <dgm:t>
        <a:bodyPr/>
        <a:lstStyle/>
        <a:p>
          <a:endParaRPr lang="en-GB"/>
        </a:p>
      </dgm:t>
    </dgm:pt>
    <dgm:pt modelId="{B28E3864-E2EB-4BDE-8EB5-52A20984D32F}" type="sibTrans" cxnId="{67A009FF-5B8E-4522-BD31-3B1B0FEEB926}">
      <dgm:prSet/>
      <dgm:spPr/>
      <dgm:t>
        <a:bodyPr/>
        <a:lstStyle/>
        <a:p>
          <a:endParaRPr lang="en-GB"/>
        </a:p>
      </dgm:t>
    </dgm:pt>
    <dgm:pt modelId="{D26FFE07-7CDD-43F5-8D6C-80D6AE1F3370}">
      <dgm:prSet phldrT="[Text]"/>
      <dgm:spPr/>
      <dgm:t>
        <a:bodyPr/>
        <a:lstStyle/>
        <a:p>
          <a:r>
            <a:rPr lang="en-GB" dirty="0" smtClean="0"/>
            <a:t>I</a:t>
          </a:r>
          <a:endParaRPr lang="en-GB" dirty="0"/>
        </a:p>
      </dgm:t>
    </dgm:pt>
    <dgm:pt modelId="{BFC52A66-5D53-4AA9-9F3D-22C70ACAD6DC}" type="parTrans" cxnId="{629CFE73-46AF-400F-BA94-B8D37485C316}">
      <dgm:prSet/>
      <dgm:spPr/>
      <dgm:t>
        <a:bodyPr/>
        <a:lstStyle/>
        <a:p>
          <a:endParaRPr lang="en-GB"/>
        </a:p>
      </dgm:t>
    </dgm:pt>
    <dgm:pt modelId="{4E848E99-5001-494D-A129-E6E305E3CE78}" type="sibTrans" cxnId="{629CFE73-46AF-400F-BA94-B8D37485C316}">
      <dgm:prSet/>
      <dgm:spPr/>
      <dgm:t>
        <a:bodyPr/>
        <a:lstStyle/>
        <a:p>
          <a:endParaRPr lang="en-GB"/>
        </a:p>
      </dgm:t>
    </dgm:pt>
    <dgm:pt modelId="{6CCAF3F1-B57D-4DA7-A716-8CD32A7A58CE}">
      <dgm:prSet phldrT="[Text]"/>
      <dgm:spPr/>
      <dgm:t>
        <a:bodyPr/>
        <a:lstStyle/>
        <a:p>
          <a:r>
            <a:rPr lang="en-GB" dirty="0" smtClean="0"/>
            <a:t>R</a:t>
          </a:r>
          <a:endParaRPr lang="en-GB" dirty="0"/>
        </a:p>
      </dgm:t>
    </dgm:pt>
    <dgm:pt modelId="{8651D8B5-684D-44AB-BA02-3E05BEAA02E1}" type="parTrans" cxnId="{297BC300-B08A-40A8-BEA9-D3A77C44841F}">
      <dgm:prSet/>
      <dgm:spPr/>
      <dgm:t>
        <a:bodyPr/>
        <a:lstStyle/>
        <a:p>
          <a:endParaRPr lang="en-GB"/>
        </a:p>
      </dgm:t>
    </dgm:pt>
    <dgm:pt modelId="{F32D7E9B-EED0-4777-AE38-DE848594D9AE}" type="sibTrans" cxnId="{297BC300-B08A-40A8-BEA9-D3A77C44841F}">
      <dgm:prSet/>
      <dgm:spPr/>
      <dgm:t>
        <a:bodyPr/>
        <a:lstStyle/>
        <a:p>
          <a:endParaRPr lang="en-GB"/>
        </a:p>
      </dgm:t>
    </dgm:pt>
    <dgm:pt modelId="{4A22CA72-6A0B-40D1-8907-374CEB65BE5D}" type="pres">
      <dgm:prSet presAssocID="{3B335D45-C6EF-4CA2-8764-E85152C61897}" presName="Name0" presStyleCnt="0">
        <dgm:presLayoutVars>
          <dgm:dir/>
          <dgm:resizeHandles val="exact"/>
        </dgm:presLayoutVars>
      </dgm:prSet>
      <dgm:spPr/>
    </dgm:pt>
    <dgm:pt modelId="{B8AF28D0-5029-4B82-83BF-F8D0B05C6C28}" type="pres">
      <dgm:prSet presAssocID="{824001E3-63E7-4A9F-909D-1D1200F04A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F9523D-91AC-48DA-BEBF-D491C0156DAB}" type="pres">
      <dgm:prSet presAssocID="{EB34C527-7D7B-4666-8B02-DEDA78F5C832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CD5BE59-34D1-4AEC-9C09-AF5EF815EF45}" type="pres">
      <dgm:prSet presAssocID="{EB34C527-7D7B-4666-8B02-DEDA78F5C83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3CC7F30D-80D2-4120-BED5-CF158B949981}" type="pres">
      <dgm:prSet presAssocID="{7248882F-D238-405D-A6F4-42E5180DB1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96FEDA-461F-4EFF-81A5-95065B926A5B}" type="pres">
      <dgm:prSet presAssocID="{B28E3864-E2EB-4BDE-8EB5-52A20984D32F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42EE67B-1461-4476-BEB6-D7428B16B194}" type="pres">
      <dgm:prSet presAssocID="{B28E3864-E2EB-4BDE-8EB5-52A20984D32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4D225D3-E6B9-492C-93FE-61DCAA2772B4}" type="pres">
      <dgm:prSet presAssocID="{D26FFE07-7CDD-43F5-8D6C-80D6AE1F33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B86D7D-C56F-4A82-9DBB-1E1D170188DF}" type="pres">
      <dgm:prSet presAssocID="{4E848E99-5001-494D-A129-E6E305E3CE78}" presName="sibTrans" presStyleLbl="sibTrans2D1" presStyleIdx="2" presStyleCnt="3"/>
      <dgm:spPr/>
      <dgm:t>
        <a:bodyPr/>
        <a:lstStyle/>
        <a:p>
          <a:endParaRPr lang="en-GB"/>
        </a:p>
      </dgm:t>
    </dgm:pt>
    <dgm:pt modelId="{2092348F-7A46-4EB9-B307-00CD3D2294FE}" type="pres">
      <dgm:prSet presAssocID="{4E848E99-5001-494D-A129-E6E305E3CE78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E48DA6C2-E384-4A5B-BD91-DBBC7577918D}" type="pres">
      <dgm:prSet presAssocID="{6CCAF3F1-B57D-4DA7-A716-8CD32A7A58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AA0273-31ED-094A-B83C-74088549CFC2}" type="presOf" srcId="{824001E3-63E7-4A9F-909D-1D1200F04A18}" destId="{B8AF28D0-5029-4B82-83BF-F8D0B05C6C28}" srcOrd="0" destOrd="0" presId="urn:microsoft.com/office/officeart/2005/8/layout/process1"/>
    <dgm:cxn modelId="{FB592388-6062-004F-8A03-C850F4E7D25A}" type="presOf" srcId="{EB34C527-7D7B-4666-8B02-DEDA78F5C832}" destId="{5CD5BE59-34D1-4AEC-9C09-AF5EF815EF45}" srcOrd="1" destOrd="0" presId="urn:microsoft.com/office/officeart/2005/8/layout/process1"/>
    <dgm:cxn modelId="{629CFE73-46AF-400F-BA94-B8D37485C316}" srcId="{3B335D45-C6EF-4CA2-8764-E85152C61897}" destId="{D26FFE07-7CDD-43F5-8D6C-80D6AE1F3370}" srcOrd="2" destOrd="0" parTransId="{BFC52A66-5D53-4AA9-9F3D-22C70ACAD6DC}" sibTransId="{4E848E99-5001-494D-A129-E6E305E3CE78}"/>
    <dgm:cxn modelId="{1663700D-8D04-A743-9918-51F98553E974}" type="presOf" srcId="{B28E3864-E2EB-4BDE-8EB5-52A20984D32F}" destId="{A996FEDA-461F-4EFF-81A5-95065B926A5B}" srcOrd="0" destOrd="0" presId="urn:microsoft.com/office/officeart/2005/8/layout/process1"/>
    <dgm:cxn modelId="{67A009FF-5B8E-4522-BD31-3B1B0FEEB926}" srcId="{3B335D45-C6EF-4CA2-8764-E85152C61897}" destId="{7248882F-D238-405D-A6F4-42E5180DB174}" srcOrd="1" destOrd="0" parTransId="{169712B9-523F-477C-8E7C-FBBF33892229}" sibTransId="{B28E3864-E2EB-4BDE-8EB5-52A20984D32F}"/>
    <dgm:cxn modelId="{BB0FAFCF-BC98-D745-B0CF-302341A9310B}" type="presOf" srcId="{B28E3864-E2EB-4BDE-8EB5-52A20984D32F}" destId="{D42EE67B-1461-4476-BEB6-D7428B16B194}" srcOrd="1" destOrd="0" presId="urn:microsoft.com/office/officeart/2005/8/layout/process1"/>
    <dgm:cxn modelId="{F06F0F14-D357-4376-BDB3-EE731527C541}" srcId="{3B335D45-C6EF-4CA2-8764-E85152C61897}" destId="{824001E3-63E7-4A9F-909D-1D1200F04A18}" srcOrd="0" destOrd="0" parTransId="{F73742CD-BF33-4C36-9285-C165FC2C8B9E}" sibTransId="{EB34C527-7D7B-4666-8B02-DEDA78F5C832}"/>
    <dgm:cxn modelId="{FE5DCECA-0807-5640-AFD9-DBF643F26C4A}" type="presOf" srcId="{4E848E99-5001-494D-A129-E6E305E3CE78}" destId="{FCB86D7D-C56F-4A82-9DBB-1E1D170188DF}" srcOrd="0" destOrd="0" presId="urn:microsoft.com/office/officeart/2005/8/layout/process1"/>
    <dgm:cxn modelId="{6FE4BEFB-95F9-414E-B481-0303E6FB26D0}" type="presOf" srcId="{EB34C527-7D7B-4666-8B02-DEDA78F5C832}" destId="{91F9523D-91AC-48DA-BEBF-D491C0156DAB}" srcOrd="0" destOrd="0" presId="urn:microsoft.com/office/officeart/2005/8/layout/process1"/>
    <dgm:cxn modelId="{297BC300-B08A-40A8-BEA9-D3A77C44841F}" srcId="{3B335D45-C6EF-4CA2-8764-E85152C61897}" destId="{6CCAF3F1-B57D-4DA7-A716-8CD32A7A58CE}" srcOrd="3" destOrd="0" parTransId="{8651D8B5-684D-44AB-BA02-3E05BEAA02E1}" sibTransId="{F32D7E9B-EED0-4777-AE38-DE848594D9AE}"/>
    <dgm:cxn modelId="{A4CB2052-D4FF-D048-BEC1-18D221BB6B9E}" type="presOf" srcId="{7248882F-D238-405D-A6F4-42E5180DB174}" destId="{3CC7F30D-80D2-4120-BED5-CF158B949981}" srcOrd="0" destOrd="0" presId="urn:microsoft.com/office/officeart/2005/8/layout/process1"/>
    <dgm:cxn modelId="{47DA6593-FD24-9544-94DA-B87608D768FC}" type="presOf" srcId="{6CCAF3F1-B57D-4DA7-A716-8CD32A7A58CE}" destId="{E48DA6C2-E384-4A5B-BD91-DBBC7577918D}" srcOrd="0" destOrd="0" presId="urn:microsoft.com/office/officeart/2005/8/layout/process1"/>
    <dgm:cxn modelId="{C14CDE2A-6552-D145-848E-01CC5657932A}" type="presOf" srcId="{4E848E99-5001-494D-A129-E6E305E3CE78}" destId="{2092348F-7A46-4EB9-B307-00CD3D2294FE}" srcOrd="1" destOrd="0" presId="urn:microsoft.com/office/officeart/2005/8/layout/process1"/>
    <dgm:cxn modelId="{AEBDD5C3-F685-9344-99AE-FCF11E89CF55}" type="presOf" srcId="{3B335D45-C6EF-4CA2-8764-E85152C61897}" destId="{4A22CA72-6A0B-40D1-8907-374CEB65BE5D}" srcOrd="0" destOrd="0" presId="urn:microsoft.com/office/officeart/2005/8/layout/process1"/>
    <dgm:cxn modelId="{556EDA71-F0E9-4745-93ED-89C72AA989DB}" type="presOf" srcId="{D26FFE07-7CDD-43F5-8D6C-80D6AE1F3370}" destId="{14D225D3-E6B9-492C-93FE-61DCAA2772B4}" srcOrd="0" destOrd="0" presId="urn:microsoft.com/office/officeart/2005/8/layout/process1"/>
    <dgm:cxn modelId="{DDC56C1F-2401-394A-A835-7DFF7453EAF9}" type="presParOf" srcId="{4A22CA72-6A0B-40D1-8907-374CEB65BE5D}" destId="{B8AF28D0-5029-4B82-83BF-F8D0B05C6C28}" srcOrd="0" destOrd="0" presId="urn:microsoft.com/office/officeart/2005/8/layout/process1"/>
    <dgm:cxn modelId="{ADA1C6EA-19B1-FF45-B574-79DB2AD4BABD}" type="presParOf" srcId="{4A22CA72-6A0B-40D1-8907-374CEB65BE5D}" destId="{91F9523D-91AC-48DA-BEBF-D491C0156DAB}" srcOrd="1" destOrd="0" presId="urn:microsoft.com/office/officeart/2005/8/layout/process1"/>
    <dgm:cxn modelId="{CF37A287-67F5-044A-A09C-47762ABF6B01}" type="presParOf" srcId="{91F9523D-91AC-48DA-BEBF-D491C0156DAB}" destId="{5CD5BE59-34D1-4AEC-9C09-AF5EF815EF45}" srcOrd="0" destOrd="0" presId="urn:microsoft.com/office/officeart/2005/8/layout/process1"/>
    <dgm:cxn modelId="{CE7E0F70-EE96-494E-879E-A2C85D4AB15E}" type="presParOf" srcId="{4A22CA72-6A0B-40D1-8907-374CEB65BE5D}" destId="{3CC7F30D-80D2-4120-BED5-CF158B949981}" srcOrd="2" destOrd="0" presId="urn:microsoft.com/office/officeart/2005/8/layout/process1"/>
    <dgm:cxn modelId="{8DDEB493-2822-0148-AB7A-D3B008062814}" type="presParOf" srcId="{4A22CA72-6A0B-40D1-8907-374CEB65BE5D}" destId="{A996FEDA-461F-4EFF-81A5-95065B926A5B}" srcOrd="3" destOrd="0" presId="urn:microsoft.com/office/officeart/2005/8/layout/process1"/>
    <dgm:cxn modelId="{C0DF9FA9-91D5-6847-8FA3-E2B2597DAF47}" type="presParOf" srcId="{A996FEDA-461F-4EFF-81A5-95065B926A5B}" destId="{D42EE67B-1461-4476-BEB6-D7428B16B194}" srcOrd="0" destOrd="0" presId="urn:microsoft.com/office/officeart/2005/8/layout/process1"/>
    <dgm:cxn modelId="{99A14DBB-A7DE-484C-93B4-F37B0FD11413}" type="presParOf" srcId="{4A22CA72-6A0B-40D1-8907-374CEB65BE5D}" destId="{14D225D3-E6B9-492C-93FE-61DCAA2772B4}" srcOrd="4" destOrd="0" presId="urn:microsoft.com/office/officeart/2005/8/layout/process1"/>
    <dgm:cxn modelId="{56166656-50D6-B94A-B4A9-3D03A5E18C50}" type="presParOf" srcId="{4A22CA72-6A0B-40D1-8907-374CEB65BE5D}" destId="{FCB86D7D-C56F-4A82-9DBB-1E1D170188DF}" srcOrd="5" destOrd="0" presId="urn:microsoft.com/office/officeart/2005/8/layout/process1"/>
    <dgm:cxn modelId="{A8CDF87E-95F3-C540-9AF9-56547F845BD9}" type="presParOf" srcId="{FCB86D7D-C56F-4A82-9DBB-1E1D170188DF}" destId="{2092348F-7A46-4EB9-B307-00CD3D2294FE}" srcOrd="0" destOrd="0" presId="urn:microsoft.com/office/officeart/2005/8/layout/process1"/>
    <dgm:cxn modelId="{B789BBB4-98CC-D743-BA50-9C6549E7BCE6}" type="presParOf" srcId="{4A22CA72-6A0B-40D1-8907-374CEB65BE5D}" destId="{E48DA6C2-E384-4A5B-BD91-DBBC7577918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511AA-E843-499F-BC1B-BE84E0040628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9C05EE-2C03-4B3B-9455-662AEA5BAF2F}">
      <dgm:prSet phldrT="[Text]"/>
      <dgm:spPr/>
      <dgm:t>
        <a:bodyPr/>
        <a:lstStyle/>
        <a:p>
          <a:r>
            <a:rPr lang="en-GB" dirty="0" smtClean="0"/>
            <a:t>Model</a:t>
          </a:r>
          <a:endParaRPr lang="en-GB" dirty="0"/>
        </a:p>
      </dgm:t>
    </dgm:pt>
    <dgm:pt modelId="{2EE53DDA-FBDF-486B-8B1D-E5D85AA95624}" type="parTrans" cxnId="{A4F5BD4C-7840-4FFB-A09A-19820E3D5EED}">
      <dgm:prSet/>
      <dgm:spPr/>
      <dgm:t>
        <a:bodyPr/>
        <a:lstStyle/>
        <a:p>
          <a:endParaRPr lang="en-GB"/>
        </a:p>
      </dgm:t>
    </dgm:pt>
    <dgm:pt modelId="{DE065D1F-B7AD-460E-A067-07028382B7CF}" type="sibTrans" cxnId="{A4F5BD4C-7840-4FFB-A09A-19820E3D5EED}">
      <dgm:prSet/>
      <dgm:spPr/>
      <dgm:t>
        <a:bodyPr/>
        <a:lstStyle/>
        <a:p>
          <a:endParaRPr lang="en-GB"/>
        </a:p>
      </dgm:t>
    </dgm:pt>
    <dgm:pt modelId="{5EF2FFE4-9BD3-4D22-BE97-F9DEAF51C4C4}">
      <dgm:prSet phldrT="[Text]"/>
      <dgm:spPr/>
      <dgm:t>
        <a:bodyPr/>
        <a:lstStyle/>
        <a:p>
          <a:r>
            <a:rPr lang="en-GB" dirty="0" smtClean="0"/>
            <a:t>Disease data</a:t>
          </a:r>
          <a:endParaRPr lang="en-GB" dirty="0"/>
        </a:p>
      </dgm:t>
    </dgm:pt>
    <dgm:pt modelId="{D17CCFE2-B38E-4D51-ABCA-F458685C171D}" type="parTrans" cxnId="{3DD5F05D-8D2E-47AE-A480-089AA3DD23D7}">
      <dgm:prSet/>
      <dgm:spPr/>
      <dgm:t>
        <a:bodyPr/>
        <a:lstStyle/>
        <a:p>
          <a:endParaRPr lang="en-GB"/>
        </a:p>
      </dgm:t>
    </dgm:pt>
    <dgm:pt modelId="{97E2B03A-21BC-46B9-B1AF-4FA759A28C43}" type="sibTrans" cxnId="{3DD5F05D-8D2E-47AE-A480-089AA3DD23D7}">
      <dgm:prSet/>
      <dgm:spPr/>
      <dgm:t>
        <a:bodyPr/>
        <a:lstStyle/>
        <a:p>
          <a:endParaRPr lang="en-GB"/>
        </a:p>
      </dgm:t>
    </dgm:pt>
    <dgm:pt modelId="{D36CF440-4A79-4129-A200-B64AB2CE33F7}">
      <dgm:prSet phldrT="[Text]"/>
      <dgm:spPr/>
      <dgm:t>
        <a:bodyPr/>
        <a:lstStyle/>
        <a:p>
          <a:r>
            <a:rPr lang="en-GB" dirty="0" smtClean="0"/>
            <a:t>Movements</a:t>
          </a:r>
          <a:endParaRPr lang="en-GB" dirty="0"/>
        </a:p>
      </dgm:t>
    </dgm:pt>
    <dgm:pt modelId="{70905AB6-E4CE-4E5A-91A8-20270CA904C8}" type="parTrans" cxnId="{17732F84-1275-40AC-9292-5B96CEA1302D}">
      <dgm:prSet/>
      <dgm:spPr/>
      <dgm:t>
        <a:bodyPr/>
        <a:lstStyle/>
        <a:p>
          <a:endParaRPr lang="en-GB"/>
        </a:p>
      </dgm:t>
    </dgm:pt>
    <dgm:pt modelId="{92128FF3-4E61-439C-9108-522C18C26DC3}" type="sibTrans" cxnId="{17732F84-1275-40AC-9292-5B96CEA1302D}">
      <dgm:prSet/>
      <dgm:spPr/>
      <dgm:t>
        <a:bodyPr/>
        <a:lstStyle/>
        <a:p>
          <a:endParaRPr lang="en-GB"/>
        </a:p>
      </dgm:t>
    </dgm:pt>
    <dgm:pt modelId="{860747B7-5A68-4ED7-B5E1-C374C0B71E4D}">
      <dgm:prSet phldrT="[Text]"/>
      <dgm:spPr/>
      <dgm:t>
        <a:bodyPr/>
        <a:lstStyle/>
        <a:p>
          <a:r>
            <a:rPr lang="en-GB" dirty="0" smtClean="0"/>
            <a:t>Local Spread</a:t>
          </a:r>
          <a:endParaRPr lang="en-GB" dirty="0"/>
        </a:p>
      </dgm:t>
    </dgm:pt>
    <dgm:pt modelId="{1B47968C-8517-4381-94E5-B5B75A6A4E60}" type="parTrans" cxnId="{ADF97354-4ADA-40EE-9DBF-D04B7D4C4483}">
      <dgm:prSet/>
      <dgm:spPr/>
      <dgm:t>
        <a:bodyPr/>
        <a:lstStyle/>
        <a:p>
          <a:endParaRPr lang="en-GB"/>
        </a:p>
      </dgm:t>
    </dgm:pt>
    <dgm:pt modelId="{A1A8968F-FB21-48AA-8225-19BFFD2EEDAA}" type="sibTrans" cxnId="{ADF97354-4ADA-40EE-9DBF-D04B7D4C4483}">
      <dgm:prSet/>
      <dgm:spPr/>
      <dgm:t>
        <a:bodyPr/>
        <a:lstStyle/>
        <a:p>
          <a:endParaRPr lang="en-GB"/>
        </a:p>
      </dgm:t>
    </dgm:pt>
    <dgm:pt modelId="{2B652B24-51AC-49A8-8F8D-4D8DB52D0958}">
      <dgm:prSet phldrT="[Text]"/>
      <dgm:spPr/>
      <dgm:t>
        <a:bodyPr/>
        <a:lstStyle/>
        <a:p>
          <a:r>
            <a:rPr lang="en-GB" dirty="0" smtClean="0"/>
            <a:t>Births and deaths</a:t>
          </a:r>
          <a:endParaRPr lang="en-GB" dirty="0"/>
        </a:p>
      </dgm:t>
    </dgm:pt>
    <dgm:pt modelId="{8F30AB8F-BE40-4F68-8290-CD53B3605600}" type="parTrans" cxnId="{973BC6CF-0857-44D5-ADF1-8F4EB13C2B2D}">
      <dgm:prSet/>
      <dgm:spPr/>
      <dgm:t>
        <a:bodyPr/>
        <a:lstStyle/>
        <a:p>
          <a:endParaRPr lang="en-GB"/>
        </a:p>
      </dgm:t>
    </dgm:pt>
    <dgm:pt modelId="{58BC9885-0AD2-45F8-A0C8-FBC51BA61799}" type="sibTrans" cxnId="{973BC6CF-0857-44D5-ADF1-8F4EB13C2B2D}">
      <dgm:prSet/>
      <dgm:spPr/>
      <dgm:t>
        <a:bodyPr/>
        <a:lstStyle/>
        <a:p>
          <a:endParaRPr lang="en-GB"/>
        </a:p>
      </dgm:t>
    </dgm:pt>
    <dgm:pt modelId="{4DF479E1-EF4F-47D9-AFA5-6BE40B3D660F}">
      <dgm:prSet phldrT="[Text]"/>
      <dgm:spPr/>
      <dgm:t>
        <a:bodyPr/>
        <a:lstStyle/>
        <a:p>
          <a:r>
            <a:rPr lang="en-GB" dirty="0" smtClean="0"/>
            <a:t>Strain data</a:t>
          </a:r>
          <a:endParaRPr lang="en-GB" dirty="0"/>
        </a:p>
      </dgm:t>
    </dgm:pt>
    <dgm:pt modelId="{63A310FE-8E68-48DE-9520-B754E306C8B2}" type="parTrans" cxnId="{39880C56-05A4-4F37-9687-18FFD5887E4E}">
      <dgm:prSet/>
      <dgm:spPr/>
      <dgm:t>
        <a:bodyPr/>
        <a:lstStyle/>
        <a:p>
          <a:endParaRPr lang="en-GB"/>
        </a:p>
      </dgm:t>
    </dgm:pt>
    <dgm:pt modelId="{9ECCD3E8-ADBD-4479-B3F5-A19D62D4F317}" type="sibTrans" cxnId="{39880C56-05A4-4F37-9687-18FFD5887E4E}">
      <dgm:prSet/>
      <dgm:spPr/>
      <dgm:t>
        <a:bodyPr/>
        <a:lstStyle/>
        <a:p>
          <a:endParaRPr lang="en-GB"/>
        </a:p>
      </dgm:t>
    </dgm:pt>
    <dgm:pt modelId="{59616860-27F1-4521-AD68-F6D42211DEEC}">
      <dgm:prSet phldrT="[Text]"/>
      <dgm:spPr/>
      <dgm:t>
        <a:bodyPr/>
        <a:lstStyle/>
        <a:p>
          <a:r>
            <a:rPr lang="en-GB" dirty="0" smtClean="0"/>
            <a:t>Sheep data</a:t>
          </a:r>
          <a:endParaRPr lang="en-GB" dirty="0"/>
        </a:p>
      </dgm:t>
    </dgm:pt>
    <dgm:pt modelId="{0ADF30E6-EF38-4A97-9CEE-0ACBAC46F0EC}" type="parTrans" cxnId="{A007DDCE-FEBB-4035-B177-94296C8BB595}">
      <dgm:prSet/>
      <dgm:spPr/>
      <dgm:t>
        <a:bodyPr/>
        <a:lstStyle/>
        <a:p>
          <a:endParaRPr lang="en-GB"/>
        </a:p>
      </dgm:t>
    </dgm:pt>
    <dgm:pt modelId="{37004EA3-645C-4CAE-A2B4-1DEE0789FE9B}" type="sibTrans" cxnId="{A007DDCE-FEBB-4035-B177-94296C8BB595}">
      <dgm:prSet/>
      <dgm:spPr/>
      <dgm:t>
        <a:bodyPr/>
        <a:lstStyle/>
        <a:p>
          <a:endParaRPr lang="en-GB"/>
        </a:p>
      </dgm:t>
    </dgm:pt>
    <dgm:pt modelId="{0F5F07DF-F8EF-4FB1-A7A8-FCF642919DB7}">
      <dgm:prSet phldrT="[Text]"/>
      <dgm:spPr/>
      <dgm:t>
        <a:bodyPr/>
        <a:lstStyle/>
        <a:p>
          <a:r>
            <a:rPr lang="en-GB" dirty="0" smtClean="0"/>
            <a:t>Existing control  and vaccination</a:t>
          </a:r>
          <a:endParaRPr lang="en-GB" dirty="0"/>
        </a:p>
      </dgm:t>
    </dgm:pt>
    <dgm:pt modelId="{3712A20B-98B2-42FF-BF03-9EB01655D471}" type="parTrans" cxnId="{1F665837-AF53-4DF9-B705-E39B1FEFD226}">
      <dgm:prSet/>
      <dgm:spPr/>
      <dgm:t>
        <a:bodyPr/>
        <a:lstStyle/>
        <a:p>
          <a:endParaRPr lang="en-GB"/>
        </a:p>
      </dgm:t>
    </dgm:pt>
    <dgm:pt modelId="{A4A9AA46-918C-4D19-9EE2-9E899100542D}" type="sibTrans" cxnId="{1F665837-AF53-4DF9-B705-E39B1FEFD226}">
      <dgm:prSet/>
      <dgm:spPr/>
      <dgm:t>
        <a:bodyPr/>
        <a:lstStyle/>
        <a:p>
          <a:endParaRPr lang="en-GB"/>
        </a:p>
      </dgm:t>
    </dgm:pt>
    <dgm:pt modelId="{7E2CAD5A-487E-42D1-A343-557371BA6F15}">
      <dgm:prSet phldrT="[Text]"/>
      <dgm:spPr/>
      <dgm:t>
        <a:bodyPr/>
        <a:lstStyle/>
        <a:p>
          <a:endParaRPr lang="en-GB" dirty="0"/>
        </a:p>
      </dgm:t>
    </dgm:pt>
    <dgm:pt modelId="{03D01D12-C5E1-4DF6-ABBB-1611461FF95F}" type="parTrans" cxnId="{7EF2D1D4-974C-4782-BFB4-90788AA2D3A0}">
      <dgm:prSet/>
      <dgm:spPr/>
      <dgm:t>
        <a:bodyPr/>
        <a:lstStyle/>
        <a:p>
          <a:endParaRPr lang="en-GB"/>
        </a:p>
      </dgm:t>
    </dgm:pt>
    <dgm:pt modelId="{CF1F0DDD-FEB5-4FBF-9BC8-026F6DC99BF4}" type="sibTrans" cxnId="{7EF2D1D4-974C-4782-BFB4-90788AA2D3A0}">
      <dgm:prSet/>
      <dgm:spPr/>
      <dgm:t>
        <a:bodyPr/>
        <a:lstStyle/>
        <a:p>
          <a:endParaRPr lang="en-GB"/>
        </a:p>
      </dgm:t>
    </dgm:pt>
    <dgm:pt modelId="{02163904-DF47-4DB5-B992-E99828483862}">
      <dgm:prSet phldrT="[Text]" custT="1"/>
      <dgm:spPr/>
      <dgm:t>
        <a:bodyPr/>
        <a:lstStyle/>
        <a:p>
          <a:r>
            <a:rPr lang="en-GB" sz="4800" dirty="0" smtClean="0"/>
            <a:t>?????</a:t>
          </a:r>
          <a:endParaRPr lang="en-GB" sz="4800" dirty="0"/>
        </a:p>
      </dgm:t>
    </dgm:pt>
    <dgm:pt modelId="{B75D5FB3-FA26-47FD-BC8F-0617E93A5A5F}" type="parTrans" cxnId="{FF0B8111-155A-428D-AE65-11ED7FE65B82}">
      <dgm:prSet/>
      <dgm:spPr/>
      <dgm:t>
        <a:bodyPr/>
        <a:lstStyle/>
        <a:p>
          <a:endParaRPr lang="en-GB"/>
        </a:p>
      </dgm:t>
    </dgm:pt>
    <dgm:pt modelId="{5E170EEF-8B1A-4C2B-911F-BD4C3B7B188B}" type="sibTrans" cxnId="{FF0B8111-155A-428D-AE65-11ED7FE65B82}">
      <dgm:prSet/>
      <dgm:spPr/>
      <dgm:t>
        <a:bodyPr/>
        <a:lstStyle/>
        <a:p>
          <a:endParaRPr lang="en-GB"/>
        </a:p>
      </dgm:t>
    </dgm:pt>
    <dgm:pt modelId="{6ED976BF-B6B2-4DF2-8447-9F7EDF16A8B5}" type="pres">
      <dgm:prSet presAssocID="{3DE511AA-E843-499F-BC1B-BE84E00406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F10959-B48E-49C3-9972-3766C25F6A28}" type="pres">
      <dgm:prSet presAssocID="{709C05EE-2C03-4B3B-9455-662AEA5BAF2F}" presName="centerShape" presStyleLbl="node0" presStyleIdx="0" presStyleCnt="1" custLinFactNeighborX="951" custLinFactNeighborY="-17898"/>
      <dgm:spPr/>
      <dgm:t>
        <a:bodyPr/>
        <a:lstStyle/>
        <a:p>
          <a:endParaRPr lang="en-GB"/>
        </a:p>
      </dgm:t>
    </dgm:pt>
    <dgm:pt modelId="{C427094B-3AD9-4674-8448-6A41F6E132EA}" type="pres">
      <dgm:prSet presAssocID="{D17CCFE2-B38E-4D51-ABCA-F458685C171D}" presName="parTrans" presStyleLbl="bgSibTrans2D1" presStyleIdx="0" presStyleCnt="8"/>
      <dgm:spPr/>
      <dgm:t>
        <a:bodyPr/>
        <a:lstStyle/>
        <a:p>
          <a:endParaRPr lang="en-GB"/>
        </a:p>
      </dgm:t>
    </dgm:pt>
    <dgm:pt modelId="{D2266E7C-F9DB-477D-B7B8-09D3CACEC8FF}" type="pres">
      <dgm:prSet presAssocID="{5EF2FFE4-9BD3-4D22-BE97-F9DEAF51C4C4}" presName="node" presStyleLbl="node1" presStyleIdx="0" presStyleCnt="8" custRadScaleRad="80047" custRadScaleInc="-423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7CA20C-4202-4C95-BFBC-86EF49110CBA}" type="pres">
      <dgm:prSet presAssocID="{70905AB6-E4CE-4E5A-91A8-20270CA904C8}" presName="parTrans" presStyleLbl="bgSibTrans2D1" presStyleIdx="1" presStyleCnt="8"/>
      <dgm:spPr/>
      <dgm:t>
        <a:bodyPr/>
        <a:lstStyle/>
        <a:p>
          <a:endParaRPr lang="en-GB"/>
        </a:p>
      </dgm:t>
    </dgm:pt>
    <dgm:pt modelId="{20B2FBE4-17BB-4DE0-8A7E-A80B79F27C3B}" type="pres">
      <dgm:prSet presAssocID="{D36CF440-4A79-4129-A200-B64AB2CE33F7}" presName="node" presStyleLbl="node1" presStyleIdx="1" presStyleCnt="8" custRadScaleRad="97897" custRadScaleInc="-81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0537E-A662-4967-B18F-883BC1AB0569}" type="pres">
      <dgm:prSet presAssocID="{1B47968C-8517-4381-94E5-B5B75A6A4E60}" presName="parTrans" presStyleLbl="bgSibTrans2D1" presStyleIdx="2" presStyleCnt="8"/>
      <dgm:spPr/>
      <dgm:t>
        <a:bodyPr/>
        <a:lstStyle/>
        <a:p>
          <a:endParaRPr lang="en-GB"/>
        </a:p>
      </dgm:t>
    </dgm:pt>
    <dgm:pt modelId="{8A0256D5-560C-4A6A-8568-001E2A963ED5}" type="pres">
      <dgm:prSet presAssocID="{860747B7-5A68-4ED7-B5E1-C374C0B71E4D}" presName="node" presStyleLbl="node1" presStyleIdx="2" presStyleCnt="8" custRadScaleRad="100816" custRadScaleInc="22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2813FB-FA23-41EE-890D-3004DEBE12BF}" type="pres">
      <dgm:prSet presAssocID="{8F30AB8F-BE40-4F68-8290-CD53B3605600}" presName="parTrans" presStyleLbl="bgSibTrans2D1" presStyleIdx="3" presStyleCnt="8"/>
      <dgm:spPr/>
      <dgm:t>
        <a:bodyPr/>
        <a:lstStyle/>
        <a:p>
          <a:endParaRPr lang="en-GB"/>
        </a:p>
      </dgm:t>
    </dgm:pt>
    <dgm:pt modelId="{1B4323DE-9E91-48E6-9D20-2F2907F173FB}" type="pres">
      <dgm:prSet presAssocID="{2B652B24-51AC-49A8-8F8D-4D8DB52D0958}" presName="node" presStyleLbl="node1" presStyleIdx="3" presStyleCnt="8" custRadScaleRad="98922" custRadScaleInc="66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F1335-06AA-4854-BA5D-7E7BC62CD9C1}" type="pres">
      <dgm:prSet presAssocID="{63A310FE-8E68-48DE-9520-B754E306C8B2}" presName="parTrans" presStyleLbl="bgSibTrans2D1" presStyleIdx="4" presStyleCnt="8"/>
      <dgm:spPr/>
      <dgm:t>
        <a:bodyPr/>
        <a:lstStyle/>
        <a:p>
          <a:endParaRPr lang="en-GB"/>
        </a:p>
      </dgm:t>
    </dgm:pt>
    <dgm:pt modelId="{DFEBDD4E-01AA-436D-996C-A28CF8549B21}" type="pres">
      <dgm:prSet presAssocID="{4DF479E1-EF4F-47D9-AFA5-6BE40B3D660F}" presName="node" presStyleLbl="node1" presStyleIdx="4" presStyleCnt="8" custRadScaleRad="101954" custRadScaleInc="105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136E6-B7C3-4C32-B1C7-CD7B3F854E67}" type="pres">
      <dgm:prSet presAssocID="{0ADF30E6-EF38-4A97-9CEE-0ACBAC46F0EC}" presName="parTrans" presStyleLbl="bgSibTrans2D1" presStyleIdx="5" presStyleCnt="8"/>
      <dgm:spPr/>
      <dgm:t>
        <a:bodyPr/>
        <a:lstStyle/>
        <a:p>
          <a:endParaRPr lang="en-GB"/>
        </a:p>
      </dgm:t>
    </dgm:pt>
    <dgm:pt modelId="{B436FA53-8040-4910-910D-0B33582F04CC}" type="pres">
      <dgm:prSet presAssocID="{59616860-27F1-4521-AD68-F6D42211DEEC}" presName="node" presStyleLbl="node1" presStyleIdx="5" presStyleCnt="8" custRadScaleRad="85289" custRadScaleInc="1195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E45CB4-FEF7-4C43-B156-242D7A17E7D4}" type="pres">
      <dgm:prSet presAssocID="{3712A20B-98B2-42FF-BF03-9EB01655D471}" presName="parTrans" presStyleLbl="bgSibTrans2D1" presStyleIdx="6" presStyleCnt="8"/>
      <dgm:spPr/>
      <dgm:t>
        <a:bodyPr/>
        <a:lstStyle/>
        <a:p>
          <a:endParaRPr lang="en-GB"/>
        </a:p>
      </dgm:t>
    </dgm:pt>
    <dgm:pt modelId="{A3E64F8C-F3EA-4CD0-8DD0-BDB7850E11D7}" type="pres">
      <dgm:prSet presAssocID="{0F5F07DF-F8EF-4FB1-A7A8-FCF642919DB7}" presName="node" presStyleLbl="node1" presStyleIdx="6" presStyleCnt="8" custRadScaleRad="74207" custRadScaleInc="1526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1EDE29-57B5-4E6B-8253-72DBFCEFB6A8}" type="pres">
      <dgm:prSet presAssocID="{B75D5FB3-FA26-47FD-BC8F-0617E93A5A5F}" presName="parTrans" presStyleLbl="bgSibTrans2D1" presStyleIdx="7" presStyleCnt="8"/>
      <dgm:spPr/>
      <dgm:t>
        <a:bodyPr/>
        <a:lstStyle/>
        <a:p>
          <a:endParaRPr lang="en-GB"/>
        </a:p>
      </dgm:t>
    </dgm:pt>
    <dgm:pt modelId="{D995A0B7-99B5-4618-AA66-2F6B512F19DC}" type="pres">
      <dgm:prSet presAssocID="{02163904-DF47-4DB5-B992-E99828483862}" presName="node" presStyleLbl="node1" presStyleIdx="7" presStyleCnt="8" custScaleX="176429" custRadScaleRad="21766" custRadScaleInc="383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D36CDC-A679-4F40-906B-84128D193A3B}" type="presOf" srcId="{B75D5FB3-FA26-47FD-BC8F-0617E93A5A5F}" destId="{E91EDE29-57B5-4E6B-8253-72DBFCEFB6A8}" srcOrd="0" destOrd="0" presId="urn:microsoft.com/office/officeart/2005/8/layout/radial4"/>
    <dgm:cxn modelId="{3A4A810A-5047-AA45-A16C-191FC915DC1F}" type="presOf" srcId="{860747B7-5A68-4ED7-B5E1-C374C0B71E4D}" destId="{8A0256D5-560C-4A6A-8568-001E2A963ED5}" srcOrd="0" destOrd="0" presId="urn:microsoft.com/office/officeart/2005/8/layout/radial4"/>
    <dgm:cxn modelId="{973BC6CF-0857-44D5-ADF1-8F4EB13C2B2D}" srcId="{709C05EE-2C03-4B3B-9455-662AEA5BAF2F}" destId="{2B652B24-51AC-49A8-8F8D-4D8DB52D0958}" srcOrd="3" destOrd="0" parTransId="{8F30AB8F-BE40-4F68-8290-CD53B3605600}" sibTransId="{58BC9885-0AD2-45F8-A0C8-FBC51BA61799}"/>
    <dgm:cxn modelId="{E4480743-64BC-3B46-8313-9764FB197B41}" type="presOf" srcId="{0ADF30E6-EF38-4A97-9CEE-0ACBAC46F0EC}" destId="{CD8136E6-B7C3-4C32-B1C7-CD7B3F854E67}" srcOrd="0" destOrd="0" presId="urn:microsoft.com/office/officeart/2005/8/layout/radial4"/>
    <dgm:cxn modelId="{D3F1211E-B8B8-B54A-8121-ABBF2B32C272}" type="presOf" srcId="{3DE511AA-E843-499F-BC1B-BE84E0040628}" destId="{6ED976BF-B6B2-4DF2-8447-9F7EDF16A8B5}" srcOrd="0" destOrd="0" presId="urn:microsoft.com/office/officeart/2005/8/layout/radial4"/>
    <dgm:cxn modelId="{9C23F0FE-BF07-0942-89DD-91E25D0CFD99}" type="presOf" srcId="{3712A20B-98B2-42FF-BF03-9EB01655D471}" destId="{6FE45CB4-FEF7-4C43-B156-242D7A17E7D4}" srcOrd="0" destOrd="0" presId="urn:microsoft.com/office/officeart/2005/8/layout/radial4"/>
    <dgm:cxn modelId="{148C2CC2-D4BB-E34A-B83C-04F37B3D2B2C}" type="presOf" srcId="{4DF479E1-EF4F-47D9-AFA5-6BE40B3D660F}" destId="{DFEBDD4E-01AA-436D-996C-A28CF8549B21}" srcOrd="0" destOrd="0" presId="urn:microsoft.com/office/officeart/2005/8/layout/radial4"/>
    <dgm:cxn modelId="{F112EFFE-3143-4E4A-890E-69BCE0A9FF77}" type="presOf" srcId="{5EF2FFE4-9BD3-4D22-BE97-F9DEAF51C4C4}" destId="{D2266E7C-F9DB-477D-B7B8-09D3CACEC8FF}" srcOrd="0" destOrd="0" presId="urn:microsoft.com/office/officeart/2005/8/layout/radial4"/>
    <dgm:cxn modelId="{1D108BE1-E503-5946-91A0-4068E862FA8B}" type="presOf" srcId="{D36CF440-4A79-4129-A200-B64AB2CE33F7}" destId="{20B2FBE4-17BB-4DE0-8A7E-A80B79F27C3B}" srcOrd="0" destOrd="0" presId="urn:microsoft.com/office/officeart/2005/8/layout/radial4"/>
    <dgm:cxn modelId="{FF0B8111-155A-428D-AE65-11ED7FE65B82}" srcId="{709C05EE-2C03-4B3B-9455-662AEA5BAF2F}" destId="{02163904-DF47-4DB5-B992-E99828483862}" srcOrd="7" destOrd="0" parTransId="{B75D5FB3-FA26-47FD-BC8F-0617E93A5A5F}" sibTransId="{5E170EEF-8B1A-4C2B-911F-BD4C3B7B188B}"/>
    <dgm:cxn modelId="{69E013DA-A3BA-814B-BF24-19C16624E778}" type="presOf" srcId="{1B47968C-8517-4381-94E5-B5B75A6A4E60}" destId="{4480537E-A662-4967-B18F-883BC1AB0569}" srcOrd="0" destOrd="0" presId="urn:microsoft.com/office/officeart/2005/8/layout/radial4"/>
    <dgm:cxn modelId="{39880C56-05A4-4F37-9687-18FFD5887E4E}" srcId="{709C05EE-2C03-4B3B-9455-662AEA5BAF2F}" destId="{4DF479E1-EF4F-47D9-AFA5-6BE40B3D660F}" srcOrd="4" destOrd="0" parTransId="{63A310FE-8E68-48DE-9520-B754E306C8B2}" sibTransId="{9ECCD3E8-ADBD-4479-B3F5-A19D62D4F317}"/>
    <dgm:cxn modelId="{5FC555CA-6C6E-BB4D-8812-6465733791A1}" type="presOf" srcId="{59616860-27F1-4521-AD68-F6D42211DEEC}" destId="{B436FA53-8040-4910-910D-0B33582F04CC}" srcOrd="0" destOrd="0" presId="urn:microsoft.com/office/officeart/2005/8/layout/radial4"/>
    <dgm:cxn modelId="{A007DDCE-FEBB-4035-B177-94296C8BB595}" srcId="{709C05EE-2C03-4B3B-9455-662AEA5BAF2F}" destId="{59616860-27F1-4521-AD68-F6D42211DEEC}" srcOrd="5" destOrd="0" parTransId="{0ADF30E6-EF38-4A97-9CEE-0ACBAC46F0EC}" sibTransId="{37004EA3-645C-4CAE-A2B4-1DEE0789FE9B}"/>
    <dgm:cxn modelId="{17732F84-1275-40AC-9292-5B96CEA1302D}" srcId="{709C05EE-2C03-4B3B-9455-662AEA5BAF2F}" destId="{D36CF440-4A79-4129-A200-B64AB2CE33F7}" srcOrd="1" destOrd="0" parTransId="{70905AB6-E4CE-4E5A-91A8-20270CA904C8}" sibTransId="{92128FF3-4E61-439C-9108-522C18C26DC3}"/>
    <dgm:cxn modelId="{3DD5F05D-8D2E-47AE-A480-089AA3DD23D7}" srcId="{709C05EE-2C03-4B3B-9455-662AEA5BAF2F}" destId="{5EF2FFE4-9BD3-4D22-BE97-F9DEAF51C4C4}" srcOrd="0" destOrd="0" parTransId="{D17CCFE2-B38E-4D51-ABCA-F458685C171D}" sibTransId="{97E2B03A-21BC-46B9-B1AF-4FA759A28C43}"/>
    <dgm:cxn modelId="{296A61EC-DC11-2340-BB1F-EA37049DEBFF}" type="presOf" srcId="{70905AB6-E4CE-4E5A-91A8-20270CA904C8}" destId="{127CA20C-4202-4C95-BFBC-86EF49110CBA}" srcOrd="0" destOrd="0" presId="urn:microsoft.com/office/officeart/2005/8/layout/radial4"/>
    <dgm:cxn modelId="{3EC374C1-93B0-9147-96AB-A7BB50B396BE}" type="presOf" srcId="{0F5F07DF-F8EF-4FB1-A7A8-FCF642919DB7}" destId="{A3E64F8C-F3EA-4CD0-8DD0-BDB7850E11D7}" srcOrd="0" destOrd="0" presId="urn:microsoft.com/office/officeart/2005/8/layout/radial4"/>
    <dgm:cxn modelId="{7EF2D1D4-974C-4782-BFB4-90788AA2D3A0}" srcId="{3DE511AA-E843-499F-BC1B-BE84E0040628}" destId="{7E2CAD5A-487E-42D1-A343-557371BA6F15}" srcOrd="1" destOrd="0" parTransId="{03D01D12-C5E1-4DF6-ABBB-1611461FF95F}" sibTransId="{CF1F0DDD-FEB5-4FBF-9BC8-026F6DC99BF4}"/>
    <dgm:cxn modelId="{1F665837-AF53-4DF9-B705-E39B1FEFD226}" srcId="{709C05EE-2C03-4B3B-9455-662AEA5BAF2F}" destId="{0F5F07DF-F8EF-4FB1-A7A8-FCF642919DB7}" srcOrd="6" destOrd="0" parTransId="{3712A20B-98B2-42FF-BF03-9EB01655D471}" sibTransId="{A4A9AA46-918C-4D19-9EE2-9E899100542D}"/>
    <dgm:cxn modelId="{D9CAAE05-B3D2-A941-99C2-BB4198D1ACF7}" type="presOf" srcId="{2B652B24-51AC-49A8-8F8D-4D8DB52D0958}" destId="{1B4323DE-9E91-48E6-9D20-2F2907F173FB}" srcOrd="0" destOrd="0" presId="urn:microsoft.com/office/officeart/2005/8/layout/radial4"/>
    <dgm:cxn modelId="{4F429731-FDDB-A24C-92DF-B33C2FBB7379}" type="presOf" srcId="{709C05EE-2C03-4B3B-9455-662AEA5BAF2F}" destId="{08F10959-B48E-49C3-9972-3766C25F6A28}" srcOrd="0" destOrd="0" presId="urn:microsoft.com/office/officeart/2005/8/layout/radial4"/>
    <dgm:cxn modelId="{1F758974-FDF3-AD45-B083-70633D260F0A}" type="presOf" srcId="{02163904-DF47-4DB5-B992-E99828483862}" destId="{D995A0B7-99B5-4618-AA66-2F6B512F19DC}" srcOrd="0" destOrd="0" presId="urn:microsoft.com/office/officeart/2005/8/layout/radial4"/>
    <dgm:cxn modelId="{F4B6086B-EAB6-D24B-A1BD-655ED69A6273}" type="presOf" srcId="{D17CCFE2-B38E-4D51-ABCA-F458685C171D}" destId="{C427094B-3AD9-4674-8448-6A41F6E132EA}" srcOrd="0" destOrd="0" presId="urn:microsoft.com/office/officeart/2005/8/layout/radial4"/>
    <dgm:cxn modelId="{077A5103-A59E-CF4C-9F80-63A7C2AC3DBE}" type="presOf" srcId="{8F30AB8F-BE40-4F68-8290-CD53B3605600}" destId="{972813FB-FA23-41EE-890D-3004DEBE12BF}" srcOrd="0" destOrd="0" presId="urn:microsoft.com/office/officeart/2005/8/layout/radial4"/>
    <dgm:cxn modelId="{A502E4A7-47D0-D046-900C-1A54C4E0C3BA}" type="presOf" srcId="{63A310FE-8E68-48DE-9520-B754E306C8B2}" destId="{B1CF1335-06AA-4854-BA5D-7E7BC62CD9C1}" srcOrd="0" destOrd="0" presId="urn:microsoft.com/office/officeart/2005/8/layout/radial4"/>
    <dgm:cxn modelId="{ADF97354-4ADA-40EE-9DBF-D04B7D4C4483}" srcId="{709C05EE-2C03-4B3B-9455-662AEA5BAF2F}" destId="{860747B7-5A68-4ED7-B5E1-C374C0B71E4D}" srcOrd="2" destOrd="0" parTransId="{1B47968C-8517-4381-94E5-B5B75A6A4E60}" sibTransId="{A1A8968F-FB21-48AA-8225-19BFFD2EEDAA}"/>
    <dgm:cxn modelId="{A4F5BD4C-7840-4FFB-A09A-19820E3D5EED}" srcId="{3DE511AA-E843-499F-BC1B-BE84E0040628}" destId="{709C05EE-2C03-4B3B-9455-662AEA5BAF2F}" srcOrd="0" destOrd="0" parTransId="{2EE53DDA-FBDF-486B-8B1D-E5D85AA95624}" sibTransId="{DE065D1F-B7AD-460E-A067-07028382B7CF}"/>
    <dgm:cxn modelId="{C12F41EF-16F1-7D49-BABD-406307564183}" type="presParOf" srcId="{6ED976BF-B6B2-4DF2-8447-9F7EDF16A8B5}" destId="{08F10959-B48E-49C3-9972-3766C25F6A28}" srcOrd="0" destOrd="0" presId="urn:microsoft.com/office/officeart/2005/8/layout/radial4"/>
    <dgm:cxn modelId="{25583AD3-A4BA-2141-BCF6-CF08D8AC76A2}" type="presParOf" srcId="{6ED976BF-B6B2-4DF2-8447-9F7EDF16A8B5}" destId="{C427094B-3AD9-4674-8448-6A41F6E132EA}" srcOrd="1" destOrd="0" presId="urn:microsoft.com/office/officeart/2005/8/layout/radial4"/>
    <dgm:cxn modelId="{FEF4BE83-546B-7A41-A7FC-258A8CF5F402}" type="presParOf" srcId="{6ED976BF-B6B2-4DF2-8447-9F7EDF16A8B5}" destId="{D2266E7C-F9DB-477D-B7B8-09D3CACEC8FF}" srcOrd="2" destOrd="0" presId="urn:microsoft.com/office/officeart/2005/8/layout/radial4"/>
    <dgm:cxn modelId="{3F0FDC03-C224-C143-B7B9-D62DA0C4A863}" type="presParOf" srcId="{6ED976BF-B6B2-4DF2-8447-9F7EDF16A8B5}" destId="{127CA20C-4202-4C95-BFBC-86EF49110CBA}" srcOrd="3" destOrd="0" presId="urn:microsoft.com/office/officeart/2005/8/layout/radial4"/>
    <dgm:cxn modelId="{EAA08308-47DF-3D40-86AD-2EE8197EB995}" type="presParOf" srcId="{6ED976BF-B6B2-4DF2-8447-9F7EDF16A8B5}" destId="{20B2FBE4-17BB-4DE0-8A7E-A80B79F27C3B}" srcOrd="4" destOrd="0" presId="urn:microsoft.com/office/officeart/2005/8/layout/radial4"/>
    <dgm:cxn modelId="{455A5233-1B5E-8848-A9E4-6BE77314F8B8}" type="presParOf" srcId="{6ED976BF-B6B2-4DF2-8447-9F7EDF16A8B5}" destId="{4480537E-A662-4967-B18F-883BC1AB0569}" srcOrd="5" destOrd="0" presId="urn:microsoft.com/office/officeart/2005/8/layout/radial4"/>
    <dgm:cxn modelId="{3E535091-8424-6E43-B3EC-CD01020A0710}" type="presParOf" srcId="{6ED976BF-B6B2-4DF2-8447-9F7EDF16A8B5}" destId="{8A0256D5-560C-4A6A-8568-001E2A963ED5}" srcOrd="6" destOrd="0" presId="urn:microsoft.com/office/officeart/2005/8/layout/radial4"/>
    <dgm:cxn modelId="{7AD0B57D-D139-6746-9A68-C588A3259A1C}" type="presParOf" srcId="{6ED976BF-B6B2-4DF2-8447-9F7EDF16A8B5}" destId="{972813FB-FA23-41EE-890D-3004DEBE12BF}" srcOrd="7" destOrd="0" presId="urn:microsoft.com/office/officeart/2005/8/layout/radial4"/>
    <dgm:cxn modelId="{2107305B-B774-F248-994C-83C938E4BF39}" type="presParOf" srcId="{6ED976BF-B6B2-4DF2-8447-9F7EDF16A8B5}" destId="{1B4323DE-9E91-48E6-9D20-2F2907F173FB}" srcOrd="8" destOrd="0" presId="urn:microsoft.com/office/officeart/2005/8/layout/radial4"/>
    <dgm:cxn modelId="{F97D6161-3338-1640-AA84-E94FA7BABF19}" type="presParOf" srcId="{6ED976BF-B6B2-4DF2-8447-9F7EDF16A8B5}" destId="{B1CF1335-06AA-4854-BA5D-7E7BC62CD9C1}" srcOrd="9" destOrd="0" presId="urn:microsoft.com/office/officeart/2005/8/layout/radial4"/>
    <dgm:cxn modelId="{931F12EF-AB61-4245-98F6-A5F1FD08B68A}" type="presParOf" srcId="{6ED976BF-B6B2-4DF2-8447-9F7EDF16A8B5}" destId="{DFEBDD4E-01AA-436D-996C-A28CF8549B21}" srcOrd="10" destOrd="0" presId="urn:microsoft.com/office/officeart/2005/8/layout/radial4"/>
    <dgm:cxn modelId="{E9713580-0566-1346-84E1-D7BDB75FF7D6}" type="presParOf" srcId="{6ED976BF-B6B2-4DF2-8447-9F7EDF16A8B5}" destId="{CD8136E6-B7C3-4C32-B1C7-CD7B3F854E67}" srcOrd="11" destOrd="0" presId="urn:microsoft.com/office/officeart/2005/8/layout/radial4"/>
    <dgm:cxn modelId="{11564C5F-62CE-1543-AF81-304842858CD1}" type="presParOf" srcId="{6ED976BF-B6B2-4DF2-8447-9F7EDF16A8B5}" destId="{B436FA53-8040-4910-910D-0B33582F04CC}" srcOrd="12" destOrd="0" presId="urn:microsoft.com/office/officeart/2005/8/layout/radial4"/>
    <dgm:cxn modelId="{93954F05-6BD3-A54C-A5A9-351439F52D6E}" type="presParOf" srcId="{6ED976BF-B6B2-4DF2-8447-9F7EDF16A8B5}" destId="{6FE45CB4-FEF7-4C43-B156-242D7A17E7D4}" srcOrd="13" destOrd="0" presId="urn:microsoft.com/office/officeart/2005/8/layout/radial4"/>
    <dgm:cxn modelId="{B62AD8BE-D635-7C4C-B249-92CFFB1E644B}" type="presParOf" srcId="{6ED976BF-B6B2-4DF2-8447-9F7EDF16A8B5}" destId="{A3E64F8C-F3EA-4CD0-8DD0-BDB7850E11D7}" srcOrd="14" destOrd="0" presId="urn:microsoft.com/office/officeart/2005/8/layout/radial4"/>
    <dgm:cxn modelId="{9059CAF1-8F36-184F-A65F-527D8CB28560}" type="presParOf" srcId="{6ED976BF-B6B2-4DF2-8447-9F7EDF16A8B5}" destId="{E91EDE29-57B5-4E6B-8253-72DBFCEFB6A8}" srcOrd="15" destOrd="0" presId="urn:microsoft.com/office/officeart/2005/8/layout/radial4"/>
    <dgm:cxn modelId="{DF36A7BC-60ED-F34A-B673-27A85C7C1C3D}" type="presParOf" srcId="{6ED976BF-B6B2-4DF2-8447-9F7EDF16A8B5}" destId="{D995A0B7-99B5-4618-AA66-2F6B512F19DC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0959-B48E-49C3-9972-3766C25F6A28}">
      <dsp:nvSpPr>
        <dsp:cNvPr id="0" name=""/>
        <dsp:cNvSpPr/>
      </dsp:nvSpPr>
      <dsp:spPr>
        <a:xfrm>
          <a:off x="2595879" y="58189"/>
          <a:ext cx="6187439" cy="6187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Model</a:t>
          </a:r>
          <a:endParaRPr lang="en-GB" sz="6500" kern="1200" dirty="0"/>
        </a:p>
      </dsp:txBody>
      <dsp:txXfrm>
        <a:off x="3502008" y="964318"/>
        <a:ext cx="4375181" cy="4375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F28D0-5029-4B82-83BF-F8D0B05C6C28}">
      <dsp:nvSpPr>
        <dsp:cNvPr id="0" name=""/>
        <dsp:cNvSpPr/>
      </dsp:nvSpPr>
      <dsp:spPr>
        <a:xfrm>
          <a:off x="4777" y="135366"/>
          <a:ext cx="2088777" cy="12532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S</a:t>
          </a:r>
          <a:endParaRPr lang="en-GB" sz="5400" kern="1200" dirty="0"/>
        </a:p>
      </dsp:txBody>
      <dsp:txXfrm>
        <a:off x="41484" y="172073"/>
        <a:ext cx="2015363" cy="1179852"/>
      </dsp:txXfrm>
    </dsp:sp>
    <dsp:sp modelId="{91F9523D-91AC-48DA-BEBF-D491C0156DAB}">
      <dsp:nvSpPr>
        <dsp:cNvPr id="0" name=""/>
        <dsp:cNvSpPr/>
      </dsp:nvSpPr>
      <dsp:spPr>
        <a:xfrm>
          <a:off x="2302433" y="502991"/>
          <a:ext cx="442820" cy="518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2302433" y="606594"/>
        <a:ext cx="309974" cy="310810"/>
      </dsp:txXfrm>
    </dsp:sp>
    <dsp:sp modelId="{3CC7F30D-80D2-4120-BED5-CF158B949981}">
      <dsp:nvSpPr>
        <dsp:cNvPr id="0" name=""/>
        <dsp:cNvSpPr/>
      </dsp:nvSpPr>
      <dsp:spPr>
        <a:xfrm>
          <a:off x="2929066" y="135366"/>
          <a:ext cx="2088777" cy="125326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E</a:t>
          </a:r>
          <a:endParaRPr lang="en-GB" sz="5400" kern="1200" dirty="0"/>
        </a:p>
      </dsp:txBody>
      <dsp:txXfrm>
        <a:off x="2965773" y="172073"/>
        <a:ext cx="2015363" cy="1179852"/>
      </dsp:txXfrm>
    </dsp:sp>
    <dsp:sp modelId="{A996FEDA-461F-4EFF-81A5-95065B926A5B}">
      <dsp:nvSpPr>
        <dsp:cNvPr id="0" name=""/>
        <dsp:cNvSpPr/>
      </dsp:nvSpPr>
      <dsp:spPr>
        <a:xfrm>
          <a:off x="5226722" y="502991"/>
          <a:ext cx="442820" cy="518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226722" y="606594"/>
        <a:ext cx="309974" cy="310810"/>
      </dsp:txXfrm>
    </dsp:sp>
    <dsp:sp modelId="{14D225D3-E6B9-492C-93FE-61DCAA2772B4}">
      <dsp:nvSpPr>
        <dsp:cNvPr id="0" name=""/>
        <dsp:cNvSpPr/>
      </dsp:nvSpPr>
      <dsp:spPr>
        <a:xfrm>
          <a:off x="5853355" y="135366"/>
          <a:ext cx="2088777" cy="125326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I</a:t>
          </a:r>
          <a:endParaRPr lang="en-GB" sz="5400" kern="1200" dirty="0"/>
        </a:p>
      </dsp:txBody>
      <dsp:txXfrm>
        <a:off x="5890062" y="172073"/>
        <a:ext cx="2015363" cy="1179852"/>
      </dsp:txXfrm>
    </dsp:sp>
    <dsp:sp modelId="{FCB86D7D-C56F-4A82-9DBB-1E1D170188DF}">
      <dsp:nvSpPr>
        <dsp:cNvPr id="0" name=""/>
        <dsp:cNvSpPr/>
      </dsp:nvSpPr>
      <dsp:spPr>
        <a:xfrm>
          <a:off x="8151011" y="502991"/>
          <a:ext cx="442820" cy="518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8151011" y="606594"/>
        <a:ext cx="309974" cy="310810"/>
      </dsp:txXfrm>
    </dsp:sp>
    <dsp:sp modelId="{E48DA6C2-E384-4A5B-BD91-DBBC7577918D}">
      <dsp:nvSpPr>
        <dsp:cNvPr id="0" name=""/>
        <dsp:cNvSpPr/>
      </dsp:nvSpPr>
      <dsp:spPr>
        <a:xfrm>
          <a:off x="8777644" y="135366"/>
          <a:ext cx="2088777" cy="125326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R</a:t>
          </a:r>
          <a:endParaRPr lang="en-GB" sz="5400" kern="1200" dirty="0"/>
        </a:p>
      </dsp:txBody>
      <dsp:txXfrm>
        <a:off x="8814351" y="172073"/>
        <a:ext cx="2015363" cy="1179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0959-B48E-49C3-9972-3766C25F6A28}">
      <dsp:nvSpPr>
        <dsp:cNvPr id="0" name=""/>
        <dsp:cNvSpPr/>
      </dsp:nvSpPr>
      <dsp:spPr>
        <a:xfrm>
          <a:off x="4262641" y="2284884"/>
          <a:ext cx="2388298" cy="23882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Model</a:t>
          </a:r>
          <a:endParaRPr lang="en-GB" sz="4800" kern="1200" dirty="0"/>
        </a:p>
      </dsp:txBody>
      <dsp:txXfrm>
        <a:off x="4612399" y="2634642"/>
        <a:ext cx="1688782" cy="1688782"/>
      </dsp:txXfrm>
    </dsp:sp>
    <dsp:sp modelId="{C427094B-3AD9-4674-8448-6A41F6E132EA}">
      <dsp:nvSpPr>
        <dsp:cNvPr id="0" name=""/>
        <dsp:cNvSpPr/>
      </dsp:nvSpPr>
      <dsp:spPr>
        <a:xfrm rot="8978925">
          <a:off x="1575711" y="4561131"/>
          <a:ext cx="2903745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266E7C-F9DB-477D-B7B8-09D3CACEC8FF}">
      <dsp:nvSpPr>
        <dsp:cNvPr id="0" name=""/>
        <dsp:cNvSpPr/>
      </dsp:nvSpPr>
      <dsp:spPr>
        <a:xfrm>
          <a:off x="938794" y="4966370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Disease data</a:t>
          </a:r>
          <a:endParaRPr lang="en-GB" sz="2400" kern="1200" dirty="0"/>
        </a:p>
      </dsp:txBody>
      <dsp:txXfrm>
        <a:off x="977966" y="5005542"/>
        <a:ext cx="1593464" cy="1259103"/>
      </dsp:txXfrm>
    </dsp:sp>
    <dsp:sp modelId="{127CA20C-4202-4C95-BFBC-86EF49110CBA}">
      <dsp:nvSpPr>
        <dsp:cNvPr id="0" name=""/>
        <dsp:cNvSpPr/>
      </dsp:nvSpPr>
      <dsp:spPr>
        <a:xfrm rot="10943996">
          <a:off x="1291751" y="3023019"/>
          <a:ext cx="2809780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B2FBE4-17BB-4DE0-8A7E-A80B79F27C3B}">
      <dsp:nvSpPr>
        <dsp:cNvPr id="0" name=""/>
        <dsp:cNvSpPr/>
      </dsp:nvSpPr>
      <dsp:spPr>
        <a:xfrm>
          <a:off x="457079" y="2635799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Movements</a:t>
          </a:r>
          <a:endParaRPr lang="en-GB" sz="2400" kern="1200" dirty="0"/>
        </a:p>
      </dsp:txBody>
      <dsp:txXfrm>
        <a:off x="496251" y="2674971"/>
        <a:ext cx="1593464" cy="1259103"/>
      </dsp:txXfrm>
    </dsp:sp>
    <dsp:sp modelId="{4480537E-A662-4967-B18F-883BC1AB0569}">
      <dsp:nvSpPr>
        <dsp:cNvPr id="0" name=""/>
        <dsp:cNvSpPr/>
      </dsp:nvSpPr>
      <dsp:spPr>
        <a:xfrm rot="13198043">
          <a:off x="2588697" y="1616926"/>
          <a:ext cx="2104831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0256D5-560C-4A6A-8568-001E2A963ED5}">
      <dsp:nvSpPr>
        <dsp:cNvPr id="0" name=""/>
        <dsp:cNvSpPr/>
      </dsp:nvSpPr>
      <dsp:spPr>
        <a:xfrm>
          <a:off x="1998626" y="612515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Local Spread</a:t>
          </a:r>
          <a:endParaRPr lang="en-GB" sz="2400" kern="1200" dirty="0"/>
        </a:p>
      </dsp:txBody>
      <dsp:txXfrm>
        <a:off x="2037798" y="651687"/>
        <a:ext cx="1593464" cy="1259103"/>
      </dsp:txXfrm>
    </dsp:sp>
    <dsp:sp modelId="{972813FB-FA23-41EE-890D-3004DEBE12BF}">
      <dsp:nvSpPr>
        <dsp:cNvPr id="0" name=""/>
        <dsp:cNvSpPr/>
      </dsp:nvSpPr>
      <dsp:spPr>
        <a:xfrm rot="16292264">
          <a:off x="4747614" y="1092230"/>
          <a:ext cx="1528228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4323DE-9E91-48E6-9D20-2F2907F173FB}">
      <dsp:nvSpPr>
        <dsp:cNvPr id="0" name=""/>
        <dsp:cNvSpPr/>
      </dsp:nvSpPr>
      <dsp:spPr>
        <a:xfrm>
          <a:off x="4696329" y="0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Births and deaths</a:t>
          </a:r>
          <a:endParaRPr lang="en-GB" sz="2400" kern="1200" dirty="0"/>
        </a:p>
      </dsp:txBody>
      <dsp:txXfrm>
        <a:off x="4735501" y="39172"/>
        <a:ext cx="1593464" cy="1259103"/>
      </dsp:txXfrm>
    </dsp:sp>
    <dsp:sp modelId="{B1CF1335-06AA-4854-BA5D-7E7BC62CD9C1}">
      <dsp:nvSpPr>
        <dsp:cNvPr id="0" name=""/>
        <dsp:cNvSpPr/>
      </dsp:nvSpPr>
      <dsp:spPr>
        <a:xfrm rot="19311976">
          <a:off x="6268873" y="1681779"/>
          <a:ext cx="2087492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EBDD4E-01AA-436D-996C-A28CF8549B21}">
      <dsp:nvSpPr>
        <dsp:cNvPr id="0" name=""/>
        <dsp:cNvSpPr/>
      </dsp:nvSpPr>
      <dsp:spPr>
        <a:xfrm>
          <a:off x="7297696" y="708876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Strain data</a:t>
          </a:r>
          <a:endParaRPr lang="en-GB" sz="2400" kern="1200" dirty="0"/>
        </a:p>
      </dsp:txBody>
      <dsp:txXfrm>
        <a:off x="7336868" y="748048"/>
        <a:ext cx="1593464" cy="1259103"/>
      </dsp:txXfrm>
    </dsp:sp>
    <dsp:sp modelId="{CD8136E6-B7C3-4C32-B1C7-CD7B3F854E67}">
      <dsp:nvSpPr>
        <dsp:cNvPr id="0" name=""/>
        <dsp:cNvSpPr/>
      </dsp:nvSpPr>
      <dsp:spPr>
        <a:xfrm rot="18136">
          <a:off x="6774849" y="3151271"/>
          <a:ext cx="2129550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36FA53-8040-4910-910D-0B33582F04CC}">
      <dsp:nvSpPr>
        <dsp:cNvPr id="0" name=""/>
        <dsp:cNvSpPr/>
      </dsp:nvSpPr>
      <dsp:spPr>
        <a:xfrm>
          <a:off x="8068480" y="2828497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Sheep data</a:t>
          </a:r>
          <a:endParaRPr lang="en-GB" sz="2400" kern="1200" dirty="0"/>
        </a:p>
      </dsp:txBody>
      <dsp:txXfrm>
        <a:off x="8107652" y="2867669"/>
        <a:ext cx="1593464" cy="1259103"/>
      </dsp:txXfrm>
    </dsp:sp>
    <dsp:sp modelId="{6FE45CB4-FEF7-4C43-B156-242D7A17E7D4}">
      <dsp:nvSpPr>
        <dsp:cNvPr id="0" name=""/>
        <dsp:cNvSpPr/>
      </dsp:nvSpPr>
      <dsp:spPr>
        <a:xfrm rot="1997818">
          <a:off x="6369594" y="4576149"/>
          <a:ext cx="2551512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E64F8C-F3EA-4CD0-8DD0-BDB7850E11D7}">
      <dsp:nvSpPr>
        <dsp:cNvPr id="0" name=""/>
        <dsp:cNvSpPr/>
      </dsp:nvSpPr>
      <dsp:spPr>
        <a:xfrm>
          <a:off x="7875769" y="4948121"/>
          <a:ext cx="1671808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Existing control  and vaccination</a:t>
          </a:r>
          <a:endParaRPr lang="en-GB" sz="2400" kern="1200" dirty="0"/>
        </a:p>
      </dsp:txBody>
      <dsp:txXfrm>
        <a:off x="7914941" y="4987293"/>
        <a:ext cx="1593464" cy="1259103"/>
      </dsp:txXfrm>
    </dsp:sp>
    <dsp:sp modelId="{E91EDE29-57B5-4E6B-8253-72DBFCEFB6A8}">
      <dsp:nvSpPr>
        <dsp:cNvPr id="0" name=""/>
        <dsp:cNvSpPr/>
      </dsp:nvSpPr>
      <dsp:spPr>
        <a:xfrm rot="5433329">
          <a:off x="4985742" y="4840232"/>
          <a:ext cx="909102" cy="6806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95A0B7-99B5-4618-AA66-2F6B512F19DC}">
      <dsp:nvSpPr>
        <dsp:cNvPr id="0" name=""/>
        <dsp:cNvSpPr/>
      </dsp:nvSpPr>
      <dsp:spPr>
        <a:xfrm>
          <a:off x="3961109" y="4966370"/>
          <a:ext cx="2949555" cy="13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?????</a:t>
          </a:r>
          <a:endParaRPr lang="en-GB" sz="4800" kern="1200" dirty="0"/>
        </a:p>
      </dsp:txBody>
      <dsp:txXfrm>
        <a:off x="4000281" y="5005542"/>
        <a:ext cx="2871211" cy="1259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2BED3-AB45-004D-B25D-C643F7F7C451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0F69-C5C1-7E49-92C5-B98AB7ED0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26/10/16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1"/>
            <a:ext cx="103632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Foot-and-Mouth Disease in Turkey: Livestock Movements and Mathematical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/>
          <a:lstStyle/>
          <a:p>
            <a:r>
              <a:rPr lang="en-GB" dirty="0" smtClean="0"/>
              <a:t>Peter Dawson, Matt Keeling and Mike Tildesley</a:t>
            </a:r>
            <a:endParaRPr lang="en-GB" dirty="0"/>
          </a:p>
        </p:txBody>
      </p:sp>
      <p:pic>
        <p:nvPicPr>
          <p:cNvPr id="4" name="Picture 3" descr="University_of_Warwick_logo_2015_with_descrip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05400"/>
            <a:ext cx="2859144" cy="142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562601"/>
            <a:ext cx="2540000" cy="636853"/>
          </a:xfrm>
          <a:prstGeom prst="rect">
            <a:avLst/>
          </a:prstGeom>
        </p:spPr>
      </p:pic>
      <p:pic>
        <p:nvPicPr>
          <p:cNvPr id="6" name="Picture 2" descr="E U - F M 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7201" y="5410201"/>
            <a:ext cx="2628900" cy="847725"/>
          </a:xfrm>
          <a:prstGeom prst="rect">
            <a:avLst/>
          </a:prstGeom>
          <a:noFill/>
        </p:spPr>
      </p:pic>
      <p:pic>
        <p:nvPicPr>
          <p:cNvPr id="7" name="Picture 10" descr="http://www.biodiversa.org/files/2/9/2/29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800" y="5334000"/>
            <a:ext cx="1422400" cy="1070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05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0"/>
          <a:stretch/>
        </p:blipFill>
        <p:spPr>
          <a:xfrm>
            <a:off x="-304799" y="990600"/>
            <a:ext cx="12695068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81"/>
            <a:ext cx="10972800" cy="1143000"/>
          </a:xfrm>
        </p:spPr>
        <p:txBody>
          <a:bodyPr/>
          <a:lstStyle/>
          <a:p>
            <a:r>
              <a:rPr lang="en-GB" dirty="0" smtClean="0"/>
              <a:t>Seasonal variation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4114800"/>
            <a:ext cx="426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Movements show strong seasonal variation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4800601"/>
            <a:ext cx="113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around the </a:t>
            </a:r>
            <a:r>
              <a:rPr lang="en-US" dirty="0" err="1" smtClean="0"/>
              <a:t>Kurban</a:t>
            </a:r>
            <a:r>
              <a:rPr lang="en-US" dirty="0" smtClean="0"/>
              <a:t> festival (Nov in 2009 and 2010), when large batches move to urban areas in preparation for slaughter.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550400" y="1066800"/>
            <a:ext cx="711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45600" y="2362200"/>
            <a:ext cx="711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9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0"/>
          <a:stretch/>
        </p:blipFill>
        <p:spPr>
          <a:xfrm>
            <a:off x="-304799" y="990600"/>
            <a:ext cx="12695068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81"/>
            <a:ext cx="10972800" cy="1143000"/>
          </a:xfrm>
        </p:spPr>
        <p:txBody>
          <a:bodyPr/>
          <a:lstStyle/>
          <a:p>
            <a:r>
              <a:rPr lang="en-GB" dirty="0" smtClean="0"/>
              <a:t>Seasonal variation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4" t="83266" r="46513" b="7639"/>
          <a:stretch/>
        </p:blipFill>
        <p:spPr>
          <a:xfrm>
            <a:off x="914401" y="4419600"/>
            <a:ext cx="3572935" cy="19053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3352800"/>
            <a:ext cx="28448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384800" y="2362200"/>
            <a:ext cx="1016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3200" y="464820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clearly see weekly variation (very few movements on weekends).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1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pattern of movements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6400" y="914402"/>
            <a:ext cx="7112000" cy="2819399"/>
            <a:chOff x="257176" y="942754"/>
            <a:chExt cx="7981949" cy="3886199"/>
          </a:xfrm>
        </p:grpSpPr>
        <p:pic>
          <p:nvPicPr>
            <p:cNvPr id="4" name="Picture 3" descr="Turkey_movementsfrom_plot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6" y="1018953"/>
              <a:ext cx="7962898" cy="381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58125" y="942754"/>
              <a:ext cx="381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29601" y="9144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r>
              <a:rPr lang="en-US" dirty="0" smtClean="0"/>
              <a:t> shows movements originating in each district.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1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pattern of movements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6400" y="914402"/>
            <a:ext cx="7112000" cy="2819399"/>
            <a:chOff x="257176" y="942754"/>
            <a:chExt cx="7981949" cy="3886199"/>
          </a:xfrm>
        </p:grpSpPr>
        <p:pic>
          <p:nvPicPr>
            <p:cNvPr id="4" name="Picture 3" descr="Turkey_movementsfrom_plot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6" y="1018953"/>
              <a:ext cx="7962898" cy="381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58125" y="942754"/>
              <a:ext cx="381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29601" y="9144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r>
              <a:rPr lang="en-US" dirty="0" smtClean="0"/>
              <a:t> shows movements originating in each district.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1" y="15240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number of out movements in </a:t>
            </a:r>
            <a:r>
              <a:rPr lang="en-US" dirty="0" smtClean="0">
                <a:solidFill>
                  <a:srgbClr val="FF0000"/>
                </a:solidFill>
              </a:rPr>
              <a:t>Eastern Anatolia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Aegean </a:t>
            </a:r>
            <a:r>
              <a:rPr lang="en-US" dirty="0" smtClean="0"/>
              <a:t>Regions.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17600" y="2057400"/>
            <a:ext cx="1016000" cy="6096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4400" y="1371600"/>
            <a:ext cx="1016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pattern of movements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6400" y="914402"/>
            <a:ext cx="7112000" cy="2819399"/>
            <a:chOff x="257176" y="942754"/>
            <a:chExt cx="7981949" cy="3886199"/>
          </a:xfrm>
        </p:grpSpPr>
        <p:pic>
          <p:nvPicPr>
            <p:cNvPr id="4" name="Picture 3" descr="Turkey_movementsfrom_plot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6" y="1018953"/>
              <a:ext cx="7962898" cy="381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58125" y="942754"/>
              <a:ext cx="381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29601" y="9144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r>
              <a:rPr lang="en-US" dirty="0" smtClean="0"/>
              <a:t> shows movements originating in each district.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1" y="15240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number of out movements in </a:t>
            </a:r>
            <a:r>
              <a:rPr lang="en-US" dirty="0" smtClean="0">
                <a:solidFill>
                  <a:srgbClr val="FF0000"/>
                </a:solidFill>
              </a:rPr>
              <a:t>Eastern Anatolia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Aegean </a:t>
            </a:r>
            <a:r>
              <a:rPr lang="en-US" dirty="0" smtClean="0"/>
              <a:t>Regions.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17600" y="2057400"/>
            <a:ext cx="1016000" cy="6096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4400" y="1371600"/>
            <a:ext cx="1016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29601" y="27432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few movements from South-Eastern Anatolia.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96000" y="2514600"/>
            <a:ext cx="2133600" cy="55176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3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pattern of movements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6400" y="914402"/>
            <a:ext cx="7112000" cy="2819399"/>
            <a:chOff x="257176" y="942754"/>
            <a:chExt cx="7981949" cy="3886199"/>
          </a:xfrm>
        </p:grpSpPr>
        <p:pic>
          <p:nvPicPr>
            <p:cNvPr id="4" name="Picture 3" descr="Turkey_movementsfrom_plot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6" y="1018953"/>
              <a:ext cx="7962898" cy="381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58125" y="942754"/>
              <a:ext cx="381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29601" y="9144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r>
              <a:rPr lang="en-US" dirty="0" smtClean="0"/>
              <a:t> shows movements originating in each district.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1" y="15240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number of out movements in </a:t>
            </a:r>
            <a:r>
              <a:rPr lang="en-US" dirty="0" smtClean="0">
                <a:solidFill>
                  <a:srgbClr val="FF0000"/>
                </a:solidFill>
              </a:rPr>
              <a:t>Eastern Anatolia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Aegean </a:t>
            </a:r>
            <a:r>
              <a:rPr lang="en-US" dirty="0" smtClean="0"/>
              <a:t>Regions.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17600" y="2057400"/>
            <a:ext cx="1016000" cy="6096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4400" y="1371600"/>
            <a:ext cx="1016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1" y="274320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few movements from South-Eastern Anatolia.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96000" y="2514600"/>
            <a:ext cx="2133600" cy="55176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urkey_movementsto_2_plot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018204"/>
            <a:ext cx="7162800" cy="267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401" y="419100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trends are found when looking at movements into districts.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371600"/>
            <a:ext cx="10972800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So how do we establish risk of transmission of a disease such as Foot-and-Mouth Disease in a movement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7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4" y="1607457"/>
            <a:ext cx="116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find “communities” of farms that are at increased risk of being connected to one another?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409" y="653143"/>
            <a:ext cx="10972800" cy="914400"/>
          </a:xfrm>
        </p:spPr>
        <p:txBody>
          <a:bodyPr/>
          <a:lstStyle/>
          <a:p>
            <a:r>
              <a:rPr lang="en-US" dirty="0" smtClean="0"/>
              <a:t>Community structure in Turkey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8476" y="3136295"/>
            <a:ext cx="2235200" cy="2057400"/>
            <a:chOff x="381000" y="4648200"/>
            <a:chExt cx="1676400" cy="2057400"/>
          </a:xfrm>
        </p:grpSpPr>
        <p:sp>
          <p:nvSpPr>
            <p:cNvPr id="3" name="Oval 2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>
            <a:stCxn id="14" idx="1"/>
            <a:endCxn id="11" idx="4"/>
          </p:cNvCxnSpPr>
          <p:nvPr/>
        </p:nvCxnSpPr>
        <p:spPr>
          <a:xfrm flipH="1" flipV="1">
            <a:off x="2397276" y="3822095"/>
            <a:ext cx="232958" cy="78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0"/>
          </p:cNvCxnSpPr>
          <p:nvPr/>
        </p:nvCxnSpPr>
        <p:spPr>
          <a:xfrm flipH="1" flipV="1">
            <a:off x="1178076" y="3822095"/>
            <a:ext cx="1422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</p:cNvCxnSpPr>
          <p:nvPr/>
        </p:nvCxnSpPr>
        <p:spPr>
          <a:xfrm flipH="1" flipV="1">
            <a:off x="2600476" y="3441095"/>
            <a:ext cx="1016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5"/>
            <a:endCxn id="11" idx="3"/>
          </p:cNvCxnSpPr>
          <p:nvPr/>
        </p:nvCxnSpPr>
        <p:spPr>
          <a:xfrm flipV="1">
            <a:off x="1249918" y="3799777"/>
            <a:ext cx="1075516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2"/>
            <a:endCxn id="8" idx="5"/>
          </p:cNvCxnSpPr>
          <p:nvPr/>
        </p:nvCxnSpPr>
        <p:spPr>
          <a:xfrm flipH="1" flipV="1">
            <a:off x="741918" y="4028377"/>
            <a:ext cx="18585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 flipH="1" flipV="1">
            <a:off x="1919034" y="4530213"/>
            <a:ext cx="478242" cy="2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6" idx="3"/>
          </p:cNvCxnSpPr>
          <p:nvPr/>
        </p:nvCxnSpPr>
        <p:spPr>
          <a:xfrm flipH="1">
            <a:off x="2223834" y="4660295"/>
            <a:ext cx="376642" cy="206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15" idx="4"/>
          </p:cNvCxnSpPr>
          <p:nvPr/>
        </p:nvCxnSpPr>
        <p:spPr>
          <a:xfrm flipH="1">
            <a:off x="2397276" y="4714177"/>
            <a:ext cx="232958" cy="47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12" idx="4"/>
          </p:cNvCxnSpPr>
          <p:nvPr/>
        </p:nvCxnSpPr>
        <p:spPr>
          <a:xfrm>
            <a:off x="568476" y="3974495"/>
            <a:ext cx="1219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3"/>
            <a:endCxn id="12" idx="4"/>
          </p:cNvCxnSpPr>
          <p:nvPr/>
        </p:nvCxnSpPr>
        <p:spPr>
          <a:xfrm flipH="1">
            <a:off x="1787676" y="4866577"/>
            <a:ext cx="436158" cy="174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6"/>
            <a:endCxn id="9" idx="3"/>
          </p:cNvCxnSpPr>
          <p:nvPr/>
        </p:nvCxnSpPr>
        <p:spPr>
          <a:xfrm flipV="1">
            <a:off x="1279676" y="3266377"/>
            <a:ext cx="7409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9" idx="3"/>
          </p:cNvCxnSpPr>
          <p:nvPr/>
        </p:nvCxnSpPr>
        <p:spPr>
          <a:xfrm flipV="1">
            <a:off x="1076476" y="3266377"/>
            <a:ext cx="944158" cy="32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0"/>
            <a:endCxn id="9" idx="7"/>
          </p:cNvCxnSpPr>
          <p:nvPr/>
        </p:nvCxnSpPr>
        <p:spPr>
          <a:xfrm flipH="1" flipV="1">
            <a:off x="2164318" y="3158613"/>
            <a:ext cx="232958" cy="511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2"/>
            <a:endCxn id="7" idx="5"/>
          </p:cNvCxnSpPr>
          <p:nvPr/>
        </p:nvCxnSpPr>
        <p:spPr>
          <a:xfrm flipV="1">
            <a:off x="568476" y="3571177"/>
            <a:ext cx="579842" cy="403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2"/>
            <a:endCxn id="8" idx="6"/>
          </p:cNvCxnSpPr>
          <p:nvPr/>
        </p:nvCxnSpPr>
        <p:spPr>
          <a:xfrm flipH="1">
            <a:off x="771676" y="3898295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85409" y="653143"/>
            <a:ext cx="10972800" cy="914400"/>
          </a:xfrm>
        </p:spPr>
        <p:txBody>
          <a:bodyPr/>
          <a:lstStyle/>
          <a:p>
            <a:r>
              <a:rPr lang="en-US" dirty="0"/>
              <a:t>Community structure in Turkey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2534" y="1607457"/>
            <a:ext cx="116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find “communities” of farms that are at increased risk of being connected to one another?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68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8476" y="3136295"/>
            <a:ext cx="2235200" cy="2057400"/>
            <a:chOff x="381000" y="4648200"/>
            <a:chExt cx="1676400" cy="2057400"/>
          </a:xfrm>
        </p:grpSpPr>
        <p:sp>
          <p:nvSpPr>
            <p:cNvPr id="3" name="Oval 2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>
            <a:stCxn id="14" idx="1"/>
            <a:endCxn id="11" idx="4"/>
          </p:cNvCxnSpPr>
          <p:nvPr/>
        </p:nvCxnSpPr>
        <p:spPr>
          <a:xfrm flipH="1" flipV="1">
            <a:off x="2397276" y="3822095"/>
            <a:ext cx="232958" cy="78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0"/>
          </p:cNvCxnSpPr>
          <p:nvPr/>
        </p:nvCxnSpPr>
        <p:spPr>
          <a:xfrm flipH="1" flipV="1">
            <a:off x="1178076" y="3822095"/>
            <a:ext cx="1422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</p:cNvCxnSpPr>
          <p:nvPr/>
        </p:nvCxnSpPr>
        <p:spPr>
          <a:xfrm flipH="1" flipV="1">
            <a:off x="2600476" y="3441095"/>
            <a:ext cx="1016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5"/>
            <a:endCxn id="11" idx="3"/>
          </p:cNvCxnSpPr>
          <p:nvPr/>
        </p:nvCxnSpPr>
        <p:spPr>
          <a:xfrm flipV="1">
            <a:off x="1249918" y="3799777"/>
            <a:ext cx="1075516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2"/>
            <a:endCxn id="8" idx="5"/>
          </p:cNvCxnSpPr>
          <p:nvPr/>
        </p:nvCxnSpPr>
        <p:spPr>
          <a:xfrm flipH="1" flipV="1">
            <a:off x="741918" y="4028377"/>
            <a:ext cx="18585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 flipH="1" flipV="1">
            <a:off x="1919034" y="4530213"/>
            <a:ext cx="478242" cy="2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6" idx="3"/>
          </p:cNvCxnSpPr>
          <p:nvPr/>
        </p:nvCxnSpPr>
        <p:spPr>
          <a:xfrm flipH="1">
            <a:off x="2223834" y="4660295"/>
            <a:ext cx="376642" cy="206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15" idx="4"/>
          </p:cNvCxnSpPr>
          <p:nvPr/>
        </p:nvCxnSpPr>
        <p:spPr>
          <a:xfrm flipH="1">
            <a:off x="2397276" y="4714177"/>
            <a:ext cx="232958" cy="47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12" idx="4"/>
          </p:cNvCxnSpPr>
          <p:nvPr/>
        </p:nvCxnSpPr>
        <p:spPr>
          <a:xfrm>
            <a:off x="568476" y="3974495"/>
            <a:ext cx="1219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3"/>
            <a:endCxn id="12" idx="4"/>
          </p:cNvCxnSpPr>
          <p:nvPr/>
        </p:nvCxnSpPr>
        <p:spPr>
          <a:xfrm flipH="1">
            <a:off x="1787676" y="4866577"/>
            <a:ext cx="436158" cy="174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6"/>
            <a:endCxn id="9" idx="3"/>
          </p:cNvCxnSpPr>
          <p:nvPr/>
        </p:nvCxnSpPr>
        <p:spPr>
          <a:xfrm flipV="1">
            <a:off x="1279676" y="3266377"/>
            <a:ext cx="7409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9" idx="3"/>
          </p:cNvCxnSpPr>
          <p:nvPr/>
        </p:nvCxnSpPr>
        <p:spPr>
          <a:xfrm flipV="1">
            <a:off x="1076476" y="3266377"/>
            <a:ext cx="944158" cy="32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0"/>
            <a:endCxn id="9" idx="7"/>
          </p:cNvCxnSpPr>
          <p:nvPr/>
        </p:nvCxnSpPr>
        <p:spPr>
          <a:xfrm flipH="1" flipV="1">
            <a:off x="2164318" y="3158613"/>
            <a:ext cx="232958" cy="511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2"/>
            <a:endCxn id="7" idx="5"/>
          </p:cNvCxnSpPr>
          <p:nvPr/>
        </p:nvCxnSpPr>
        <p:spPr>
          <a:xfrm flipV="1">
            <a:off x="568476" y="3571177"/>
            <a:ext cx="579842" cy="403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2"/>
            <a:endCxn id="8" idx="6"/>
          </p:cNvCxnSpPr>
          <p:nvPr/>
        </p:nvCxnSpPr>
        <p:spPr>
          <a:xfrm flipH="1">
            <a:off x="771676" y="3898295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85409" y="653143"/>
            <a:ext cx="10972800" cy="914400"/>
          </a:xfrm>
        </p:spPr>
        <p:txBody>
          <a:bodyPr/>
          <a:lstStyle/>
          <a:p>
            <a:r>
              <a:rPr lang="en-US" dirty="0"/>
              <a:t>Community structure in Turkey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2534" y="1607457"/>
            <a:ext cx="116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find “communities” of farms that are at increased risk of being connected to one another?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32591" y="3132667"/>
            <a:ext cx="2235200" cy="2057400"/>
            <a:chOff x="3962400" y="4572000"/>
            <a:chExt cx="2235200" cy="2057400"/>
          </a:xfrm>
        </p:grpSpPr>
        <p:grpSp>
          <p:nvGrpSpPr>
            <p:cNvPr id="36" name="Group 35"/>
            <p:cNvGrpSpPr/>
            <p:nvPr/>
          </p:nvGrpSpPr>
          <p:grpSpPr>
            <a:xfrm>
              <a:off x="3962400" y="4572000"/>
              <a:ext cx="2235200" cy="2057400"/>
              <a:chOff x="381000" y="4648200"/>
              <a:chExt cx="1676400" cy="2057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62000" y="5334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85800" y="4953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1000" y="5410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47800" y="4648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28800" y="4876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76400" y="51816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19200" y="6400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71600" y="6019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05000" y="6096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76400" y="6553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600200" y="62484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992157" y="4648200"/>
              <a:ext cx="2032001" cy="1958882"/>
              <a:chOff x="3992157" y="4648200"/>
              <a:chExt cx="2032001" cy="195888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486400" y="4648200"/>
                <a:ext cx="304800" cy="609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791200" y="4800600"/>
                <a:ext cx="203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542243" y="5006882"/>
                <a:ext cx="297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35843" y="5029200"/>
                <a:ext cx="334557" cy="434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643843" y="5127718"/>
                <a:ext cx="1075515" cy="2601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992157" y="5410200"/>
                <a:ext cx="579843" cy="53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456643" y="5235482"/>
                <a:ext cx="262715" cy="7304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761443" y="6042118"/>
                <a:ext cx="262715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892800" y="6149882"/>
                <a:ext cx="1313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181600" y="6324600"/>
                <a:ext cx="681443" cy="2824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283200" y="6073682"/>
                <a:ext cx="29757" cy="3271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83200" y="6019800"/>
                <a:ext cx="711200" cy="76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0157" y="5387882"/>
                <a:ext cx="812800" cy="5780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863043" y="5235482"/>
                <a:ext cx="131357" cy="860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785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US" dirty="0" smtClean="0"/>
              <a:t>FMD in Turkey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1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3 million cattle holdings in Turkey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88001" y="914401"/>
            <a:ext cx="6157604" cy="2632488"/>
            <a:chOff x="4191000" y="914401"/>
            <a:chExt cx="4618203" cy="2632488"/>
          </a:xfrm>
        </p:grpSpPr>
        <p:pic>
          <p:nvPicPr>
            <p:cNvPr id="7" name="Picture 6" descr="Turkeyplot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3" t="12555" r="18029" b="12075"/>
            <a:stretch/>
          </p:blipFill>
          <p:spPr>
            <a:xfrm rot="5400000">
              <a:off x="5183858" y="-78457"/>
              <a:ext cx="2632488" cy="46182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19600" y="32004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15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8476" y="3136295"/>
            <a:ext cx="2235200" cy="2057400"/>
            <a:chOff x="381000" y="4648200"/>
            <a:chExt cx="1676400" cy="2057400"/>
          </a:xfrm>
        </p:grpSpPr>
        <p:sp>
          <p:nvSpPr>
            <p:cNvPr id="3" name="Oval 2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>
            <a:stCxn id="14" idx="1"/>
            <a:endCxn id="11" idx="4"/>
          </p:cNvCxnSpPr>
          <p:nvPr/>
        </p:nvCxnSpPr>
        <p:spPr>
          <a:xfrm flipH="1" flipV="1">
            <a:off x="2397276" y="3822095"/>
            <a:ext cx="232958" cy="78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0"/>
          </p:cNvCxnSpPr>
          <p:nvPr/>
        </p:nvCxnSpPr>
        <p:spPr>
          <a:xfrm flipH="1" flipV="1">
            <a:off x="1178076" y="3822095"/>
            <a:ext cx="1422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</p:cNvCxnSpPr>
          <p:nvPr/>
        </p:nvCxnSpPr>
        <p:spPr>
          <a:xfrm flipH="1" flipV="1">
            <a:off x="2600476" y="3441095"/>
            <a:ext cx="1016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5"/>
            <a:endCxn id="11" idx="3"/>
          </p:cNvCxnSpPr>
          <p:nvPr/>
        </p:nvCxnSpPr>
        <p:spPr>
          <a:xfrm flipV="1">
            <a:off x="1249918" y="3799777"/>
            <a:ext cx="1075516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2"/>
            <a:endCxn id="8" idx="5"/>
          </p:cNvCxnSpPr>
          <p:nvPr/>
        </p:nvCxnSpPr>
        <p:spPr>
          <a:xfrm flipH="1" flipV="1">
            <a:off x="741918" y="4028377"/>
            <a:ext cx="18585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 flipH="1" flipV="1">
            <a:off x="1919034" y="4530213"/>
            <a:ext cx="478242" cy="2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6" idx="3"/>
          </p:cNvCxnSpPr>
          <p:nvPr/>
        </p:nvCxnSpPr>
        <p:spPr>
          <a:xfrm flipH="1">
            <a:off x="2223834" y="4660295"/>
            <a:ext cx="376642" cy="206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15" idx="4"/>
          </p:cNvCxnSpPr>
          <p:nvPr/>
        </p:nvCxnSpPr>
        <p:spPr>
          <a:xfrm flipH="1">
            <a:off x="2397276" y="4714177"/>
            <a:ext cx="232958" cy="47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12" idx="4"/>
          </p:cNvCxnSpPr>
          <p:nvPr/>
        </p:nvCxnSpPr>
        <p:spPr>
          <a:xfrm>
            <a:off x="568476" y="3974495"/>
            <a:ext cx="1219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3"/>
            <a:endCxn id="12" idx="4"/>
          </p:cNvCxnSpPr>
          <p:nvPr/>
        </p:nvCxnSpPr>
        <p:spPr>
          <a:xfrm flipH="1">
            <a:off x="1787676" y="4866577"/>
            <a:ext cx="436158" cy="174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6"/>
            <a:endCxn id="9" idx="3"/>
          </p:cNvCxnSpPr>
          <p:nvPr/>
        </p:nvCxnSpPr>
        <p:spPr>
          <a:xfrm flipV="1">
            <a:off x="1279676" y="3266377"/>
            <a:ext cx="7409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9" idx="3"/>
          </p:cNvCxnSpPr>
          <p:nvPr/>
        </p:nvCxnSpPr>
        <p:spPr>
          <a:xfrm flipV="1">
            <a:off x="1076476" y="3266377"/>
            <a:ext cx="944158" cy="32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0"/>
            <a:endCxn id="9" idx="7"/>
          </p:cNvCxnSpPr>
          <p:nvPr/>
        </p:nvCxnSpPr>
        <p:spPr>
          <a:xfrm flipH="1" flipV="1">
            <a:off x="2164318" y="3158613"/>
            <a:ext cx="232958" cy="511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2"/>
            <a:endCxn id="7" idx="5"/>
          </p:cNvCxnSpPr>
          <p:nvPr/>
        </p:nvCxnSpPr>
        <p:spPr>
          <a:xfrm flipV="1">
            <a:off x="568476" y="3571177"/>
            <a:ext cx="579842" cy="403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2"/>
            <a:endCxn id="8" idx="6"/>
          </p:cNvCxnSpPr>
          <p:nvPr/>
        </p:nvCxnSpPr>
        <p:spPr>
          <a:xfrm flipH="1">
            <a:off x="771676" y="3898295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85409" y="653143"/>
            <a:ext cx="10972800" cy="914400"/>
          </a:xfrm>
        </p:spPr>
        <p:txBody>
          <a:bodyPr/>
          <a:lstStyle/>
          <a:p>
            <a:r>
              <a:rPr lang="en-US" dirty="0"/>
              <a:t>Community structure in Turkey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2534" y="1607457"/>
            <a:ext cx="116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find “communities” of farms that are at increased risk of being connected to one another?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32591" y="3132667"/>
            <a:ext cx="2235200" cy="2057400"/>
            <a:chOff x="3962400" y="4572000"/>
            <a:chExt cx="2235200" cy="2057400"/>
          </a:xfrm>
        </p:grpSpPr>
        <p:grpSp>
          <p:nvGrpSpPr>
            <p:cNvPr id="36" name="Group 35"/>
            <p:cNvGrpSpPr/>
            <p:nvPr/>
          </p:nvGrpSpPr>
          <p:grpSpPr>
            <a:xfrm>
              <a:off x="3962400" y="4572000"/>
              <a:ext cx="2235200" cy="2057400"/>
              <a:chOff x="381000" y="4648200"/>
              <a:chExt cx="1676400" cy="2057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62000" y="5334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85800" y="4953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1000" y="5410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47800" y="4648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28800" y="4876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76400" y="51816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19200" y="6400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71600" y="6019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05000" y="6096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76400" y="6553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600200" y="62484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992157" y="4648200"/>
              <a:ext cx="2032001" cy="1958882"/>
              <a:chOff x="3992157" y="4648200"/>
              <a:chExt cx="2032001" cy="195888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486400" y="4648200"/>
                <a:ext cx="304800" cy="609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791200" y="4800600"/>
                <a:ext cx="203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542243" y="5006882"/>
                <a:ext cx="297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35843" y="5029200"/>
                <a:ext cx="334557" cy="434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643843" y="5127718"/>
                <a:ext cx="1075515" cy="2601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992157" y="5410200"/>
                <a:ext cx="579843" cy="53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456643" y="5235482"/>
                <a:ext cx="262715" cy="7304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761443" y="6042118"/>
                <a:ext cx="262715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892800" y="6149882"/>
                <a:ext cx="1313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181600" y="6324600"/>
                <a:ext cx="681443" cy="2824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283200" y="6073682"/>
                <a:ext cx="29757" cy="3271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83200" y="6019800"/>
                <a:ext cx="711200" cy="76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0157" y="5387882"/>
                <a:ext cx="812800" cy="5780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863043" y="5235482"/>
                <a:ext cx="131357" cy="860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/>
          <p:cNvGrpSpPr/>
          <p:nvPr/>
        </p:nvGrpSpPr>
        <p:grpSpPr>
          <a:xfrm>
            <a:off x="6935409" y="3160486"/>
            <a:ext cx="2235200" cy="2057400"/>
            <a:chOff x="381000" y="4648200"/>
            <a:chExt cx="1676400" cy="2057400"/>
          </a:xfrm>
        </p:grpSpPr>
        <p:sp>
          <p:nvSpPr>
            <p:cNvPr id="87" name="Oval 86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037008" y="3290568"/>
            <a:ext cx="2032001" cy="1851118"/>
            <a:chOff x="6086932" y="4639850"/>
            <a:chExt cx="1524002" cy="1851118"/>
          </a:xfrm>
        </p:grpSpPr>
        <p:cxnSp>
          <p:nvCxnSpPr>
            <p:cNvPr id="99" name="Straight Connector 98"/>
            <p:cNvCxnSpPr>
              <a:stCxn id="89" idx="6"/>
              <a:endCxn id="88" idx="3"/>
            </p:cNvCxnSpPr>
            <p:nvPr/>
          </p:nvCxnSpPr>
          <p:spPr>
            <a:xfrm flipV="1">
              <a:off x="6163132" y="4944650"/>
              <a:ext cx="174719" cy="403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7" idx="4"/>
              <a:endCxn id="88" idx="5"/>
            </p:cNvCxnSpPr>
            <p:nvPr/>
          </p:nvCxnSpPr>
          <p:spPr>
            <a:xfrm flipH="1" flipV="1">
              <a:off x="6445613" y="4944650"/>
              <a:ext cx="22319" cy="403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9" idx="4"/>
              <a:endCxn id="87" idx="4"/>
            </p:cNvCxnSpPr>
            <p:nvPr/>
          </p:nvCxnSpPr>
          <p:spPr>
            <a:xfrm flipV="1">
              <a:off x="6086932" y="5347968"/>
              <a:ext cx="3810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391400" y="4778282"/>
              <a:ext cx="206282" cy="250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3"/>
              <a:endCxn id="91" idx="5"/>
            </p:cNvCxnSpPr>
            <p:nvPr/>
          </p:nvCxnSpPr>
          <p:spPr>
            <a:xfrm>
              <a:off x="7099852" y="4639850"/>
              <a:ext cx="488763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0" idx="4"/>
              <a:endCxn id="92" idx="5"/>
            </p:cNvCxnSpPr>
            <p:nvPr/>
          </p:nvCxnSpPr>
          <p:spPr>
            <a:xfrm>
              <a:off x="7153734" y="4662168"/>
              <a:ext cx="282482" cy="5110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4" idx="5"/>
              <a:endCxn id="95" idx="2"/>
            </p:cNvCxnSpPr>
            <p:nvPr/>
          </p:nvCxnSpPr>
          <p:spPr>
            <a:xfrm>
              <a:off x="7131415" y="6011450"/>
              <a:ext cx="403319" cy="22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6" idx="2"/>
              <a:endCxn id="95" idx="4"/>
            </p:cNvCxnSpPr>
            <p:nvPr/>
          </p:nvCxnSpPr>
          <p:spPr>
            <a:xfrm flipV="1">
              <a:off x="7306134" y="6109968"/>
              <a:ext cx="3048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3"/>
              <a:endCxn id="97" idx="3"/>
            </p:cNvCxnSpPr>
            <p:nvPr/>
          </p:nvCxnSpPr>
          <p:spPr>
            <a:xfrm flipV="1">
              <a:off x="6871252" y="624005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6" idx="0"/>
            </p:cNvCxnSpPr>
            <p:nvPr/>
          </p:nvCxnSpPr>
          <p:spPr>
            <a:xfrm>
              <a:off x="6979015" y="6392450"/>
              <a:ext cx="403319" cy="22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3" idx="0"/>
              <a:endCxn id="94" idx="0"/>
            </p:cNvCxnSpPr>
            <p:nvPr/>
          </p:nvCxnSpPr>
          <p:spPr>
            <a:xfrm flipV="1">
              <a:off x="6925133" y="5881368"/>
              <a:ext cx="1524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7" idx="0"/>
              <a:endCxn id="94" idx="4"/>
            </p:cNvCxnSpPr>
            <p:nvPr/>
          </p:nvCxnSpPr>
          <p:spPr>
            <a:xfrm>
              <a:off x="6467933" y="5195568"/>
              <a:ext cx="60960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2" idx="3"/>
              <a:endCxn id="94" idx="5"/>
            </p:cNvCxnSpPr>
            <p:nvPr/>
          </p:nvCxnSpPr>
          <p:spPr>
            <a:xfrm flipH="1">
              <a:off x="7131415" y="5173250"/>
              <a:ext cx="197037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22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8476" y="3136295"/>
            <a:ext cx="2235200" cy="2057400"/>
            <a:chOff x="381000" y="4648200"/>
            <a:chExt cx="1676400" cy="2057400"/>
          </a:xfrm>
        </p:grpSpPr>
        <p:sp>
          <p:nvSpPr>
            <p:cNvPr id="3" name="Oval 2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>
            <a:stCxn id="14" idx="1"/>
            <a:endCxn id="11" idx="4"/>
          </p:cNvCxnSpPr>
          <p:nvPr/>
        </p:nvCxnSpPr>
        <p:spPr>
          <a:xfrm flipH="1" flipV="1">
            <a:off x="2397276" y="3822095"/>
            <a:ext cx="232958" cy="78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0"/>
          </p:cNvCxnSpPr>
          <p:nvPr/>
        </p:nvCxnSpPr>
        <p:spPr>
          <a:xfrm flipH="1" flipV="1">
            <a:off x="1178076" y="3822095"/>
            <a:ext cx="1422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</p:cNvCxnSpPr>
          <p:nvPr/>
        </p:nvCxnSpPr>
        <p:spPr>
          <a:xfrm flipH="1" flipV="1">
            <a:off x="2600476" y="3441095"/>
            <a:ext cx="1016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5"/>
            <a:endCxn id="11" idx="3"/>
          </p:cNvCxnSpPr>
          <p:nvPr/>
        </p:nvCxnSpPr>
        <p:spPr>
          <a:xfrm flipV="1">
            <a:off x="1249918" y="3799777"/>
            <a:ext cx="1075516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2"/>
            <a:endCxn id="8" idx="5"/>
          </p:cNvCxnSpPr>
          <p:nvPr/>
        </p:nvCxnSpPr>
        <p:spPr>
          <a:xfrm flipH="1" flipV="1">
            <a:off x="741918" y="4028377"/>
            <a:ext cx="18585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 flipH="1" flipV="1">
            <a:off x="1919034" y="4530213"/>
            <a:ext cx="478242" cy="2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6" idx="3"/>
          </p:cNvCxnSpPr>
          <p:nvPr/>
        </p:nvCxnSpPr>
        <p:spPr>
          <a:xfrm flipH="1">
            <a:off x="2223834" y="4660295"/>
            <a:ext cx="376642" cy="206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15" idx="4"/>
          </p:cNvCxnSpPr>
          <p:nvPr/>
        </p:nvCxnSpPr>
        <p:spPr>
          <a:xfrm flipH="1">
            <a:off x="2397276" y="4714177"/>
            <a:ext cx="232958" cy="47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12" idx="4"/>
          </p:cNvCxnSpPr>
          <p:nvPr/>
        </p:nvCxnSpPr>
        <p:spPr>
          <a:xfrm>
            <a:off x="568476" y="3974495"/>
            <a:ext cx="1219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3"/>
            <a:endCxn id="12" idx="4"/>
          </p:cNvCxnSpPr>
          <p:nvPr/>
        </p:nvCxnSpPr>
        <p:spPr>
          <a:xfrm flipH="1">
            <a:off x="1787676" y="4866577"/>
            <a:ext cx="436158" cy="174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6"/>
            <a:endCxn id="9" idx="3"/>
          </p:cNvCxnSpPr>
          <p:nvPr/>
        </p:nvCxnSpPr>
        <p:spPr>
          <a:xfrm flipV="1">
            <a:off x="1279676" y="3266377"/>
            <a:ext cx="7409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9" idx="3"/>
          </p:cNvCxnSpPr>
          <p:nvPr/>
        </p:nvCxnSpPr>
        <p:spPr>
          <a:xfrm flipV="1">
            <a:off x="1076476" y="3266377"/>
            <a:ext cx="944158" cy="32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0"/>
            <a:endCxn id="9" idx="7"/>
          </p:cNvCxnSpPr>
          <p:nvPr/>
        </p:nvCxnSpPr>
        <p:spPr>
          <a:xfrm flipH="1" flipV="1">
            <a:off x="2164318" y="3158613"/>
            <a:ext cx="232958" cy="511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2"/>
            <a:endCxn id="7" idx="5"/>
          </p:cNvCxnSpPr>
          <p:nvPr/>
        </p:nvCxnSpPr>
        <p:spPr>
          <a:xfrm flipV="1">
            <a:off x="568476" y="3571177"/>
            <a:ext cx="579842" cy="403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2"/>
            <a:endCxn id="8" idx="6"/>
          </p:cNvCxnSpPr>
          <p:nvPr/>
        </p:nvCxnSpPr>
        <p:spPr>
          <a:xfrm flipH="1">
            <a:off x="771676" y="3898295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85409" y="653143"/>
            <a:ext cx="10972800" cy="914400"/>
          </a:xfrm>
        </p:spPr>
        <p:txBody>
          <a:bodyPr/>
          <a:lstStyle/>
          <a:p>
            <a:r>
              <a:rPr lang="en-US" dirty="0"/>
              <a:t>Community structure in Turkey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2534" y="1607457"/>
            <a:ext cx="116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find “communities” of farms that are at increased risk of being connected to one another?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32591" y="3132667"/>
            <a:ext cx="2235200" cy="2057400"/>
            <a:chOff x="3962400" y="4572000"/>
            <a:chExt cx="2235200" cy="2057400"/>
          </a:xfrm>
        </p:grpSpPr>
        <p:grpSp>
          <p:nvGrpSpPr>
            <p:cNvPr id="36" name="Group 35"/>
            <p:cNvGrpSpPr/>
            <p:nvPr/>
          </p:nvGrpSpPr>
          <p:grpSpPr>
            <a:xfrm>
              <a:off x="3962400" y="4572000"/>
              <a:ext cx="2235200" cy="2057400"/>
              <a:chOff x="381000" y="4648200"/>
              <a:chExt cx="1676400" cy="2057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62000" y="5334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85800" y="4953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1000" y="5410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47800" y="4648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28800" y="4876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76400" y="51816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19200" y="6400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71600" y="6019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05000" y="6096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76400" y="6553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600200" y="62484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992157" y="4648200"/>
              <a:ext cx="2032001" cy="1958882"/>
              <a:chOff x="3992157" y="4648200"/>
              <a:chExt cx="2032001" cy="195888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486400" y="4648200"/>
                <a:ext cx="304800" cy="609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791200" y="4800600"/>
                <a:ext cx="203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542243" y="5006882"/>
                <a:ext cx="297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35843" y="5029200"/>
                <a:ext cx="334557" cy="434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643843" y="5127718"/>
                <a:ext cx="1075515" cy="2601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992157" y="5410200"/>
                <a:ext cx="579843" cy="53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456643" y="5235482"/>
                <a:ext cx="262715" cy="7304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761443" y="6042118"/>
                <a:ext cx="262715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892800" y="6149882"/>
                <a:ext cx="1313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181600" y="6324600"/>
                <a:ext cx="681443" cy="2824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283200" y="6073682"/>
                <a:ext cx="29757" cy="3271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83200" y="6019800"/>
                <a:ext cx="711200" cy="76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0157" y="5387882"/>
                <a:ext cx="812800" cy="5780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863043" y="5235482"/>
                <a:ext cx="131357" cy="860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/>
          <p:cNvGrpSpPr/>
          <p:nvPr/>
        </p:nvGrpSpPr>
        <p:grpSpPr>
          <a:xfrm>
            <a:off x="6935409" y="3160486"/>
            <a:ext cx="2235200" cy="2057400"/>
            <a:chOff x="381000" y="4648200"/>
            <a:chExt cx="1676400" cy="2057400"/>
          </a:xfrm>
        </p:grpSpPr>
        <p:sp>
          <p:nvSpPr>
            <p:cNvPr id="87" name="Oval 86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037008" y="3290568"/>
            <a:ext cx="2032001" cy="1851118"/>
            <a:chOff x="6086932" y="4639850"/>
            <a:chExt cx="1524002" cy="1851118"/>
          </a:xfrm>
        </p:grpSpPr>
        <p:cxnSp>
          <p:nvCxnSpPr>
            <p:cNvPr id="99" name="Straight Connector 98"/>
            <p:cNvCxnSpPr>
              <a:stCxn id="89" idx="6"/>
              <a:endCxn id="88" idx="3"/>
            </p:cNvCxnSpPr>
            <p:nvPr/>
          </p:nvCxnSpPr>
          <p:spPr>
            <a:xfrm flipV="1">
              <a:off x="6163132" y="4944650"/>
              <a:ext cx="174719" cy="403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7" idx="4"/>
              <a:endCxn id="88" idx="5"/>
            </p:cNvCxnSpPr>
            <p:nvPr/>
          </p:nvCxnSpPr>
          <p:spPr>
            <a:xfrm flipH="1" flipV="1">
              <a:off x="6445613" y="4944650"/>
              <a:ext cx="22319" cy="403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9" idx="4"/>
              <a:endCxn id="87" idx="4"/>
            </p:cNvCxnSpPr>
            <p:nvPr/>
          </p:nvCxnSpPr>
          <p:spPr>
            <a:xfrm flipV="1">
              <a:off x="6086932" y="5347968"/>
              <a:ext cx="3810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391400" y="4778282"/>
              <a:ext cx="206282" cy="250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3"/>
              <a:endCxn id="91" idx="5"/>
            </p:cNvCxnSpPr>
            <p:nvPr/>
          </p:nvCxnSpPr>
          <p:spPr>
            <a:xfrm>
              <a:off x="7099852" y="4639850"/>
              <a:ext cx="488763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0" idx="4"/>
              <a:endCxn id="92" idx="5"/>
            </p:cNvCxnSpPr>
            <p:nvPr/>
          </p:nvCxnSpPr>
          <p:spPr>
            <a:xfrm>
              <a:off x="7153734" y="4662168"/>
              <a:ext cx="282482" cy="5110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4" idx="5"/>
              <a:endCxn id="95" idx="2"/>
            </p:cNvCxnSpPr>
            <p:nvPr/>
          </p:nvCxnSpPr>
          <p:spPr>
            <a:xfrm>
              <a:off x="7131415" y="6011450"/>
              <a:ext cx="403319" cy="22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6" idx="2"/>
              <a:endCxn id="95" idx="4"/>
            </p:cNvCxnSpPr>
            <p:nvPr/>
          </p:nvCxnSpPr>
          <p:spPr>
            <a:xfrm flipV="1">
              <a:off x="7306134" y="6109968"/>
              <a:ext cx="3048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3"/>
              <a:endCxn id="97" idx="3"/>
            </p:cNvCxnSpPr>
            <p:nvPr/>
          </p:nvCxnSpPr>
          <p:spPr>
            <a:xfrm flipV="1">
              <a:off x="6871252" y="624005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6" idx="0"/>
            </p:cNvCxnSpPr>
            <p:nvPr/>
          </p:nvCxnSpPr>
          <p:spPr>
            <a:xfrm>
              <a:off x="6979015" y="6392450"/>
              <a:ext cx="403319" cy="22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3" idx="0"/>
              <a:endCxn id="94" idx="0"/>
            </p:cNvCxnSpPr>
            <p:nvPr/>
          </p:nvCxnSpPr>
          <p:spPr>
            <a:xfrm flipV="1">
              <a:off x="6925133" y="5881368"/>
              <a:ext cx="1524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7" idx="0"/>
              <a:endCxn id="94" idx="4"/>
            </p:cNvCxnSpPr>
            <p:nvPr/>
          </p:nvCxnSpPr>
          <p:spPr>
            <a:xfrm>
              <a:off x="6467933" y="5195568"/>
              <a:ext cx="60960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2" idx="3"/>
              <a:endCxn id="94" idx="5"/>
            </p:cNvCxnSpPr>
            <p:nvPr/>
          </p:nvCxnSpPr>
          <p:spPr>
            <a:xfrm flipH="1">
              <a:off x="7131415" y="5173250"/>
              <a:ext cx="197037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 flipV="1">
            <a:off x="841829" y="2820610"/>
            <a:ext cx="8026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984171" y="2354943"/>
            <a:ext cx="22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Stronger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6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114"/>
          <p:cNvSpPr/>
          <p:nvPr/>
        </p:nvSpPr>
        <p:spPr>
          <a:xfrm>
            <a:off x="7871581" y="4308323"/>
            <a:ext cx="1524000" cy="10668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094134" y="2928257"/>
            <a:ext cx="1219200" cy="990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749143" y="3317724"/>
            <a:ext cx="1219200" cy="990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8476" y="3136295"/>
            <a:ext cx="2235200" cy="2057400"/>
            <a:chOff x="381000" y="4648200"/>
            <a:chExt cx="1676400" cy="2057400"/>
          </a:xfrm>
        </p:grpSpPr>
        <p:sp>
          <p:nvSpPr>
            <p:cNvPr id="3" name="Oval 2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>
            <a:stCxn id="14" idx="1"/>
            <a:endCxn id="11" idx="4"/>
          </p:cNvCxnSpPr>
          <p:nvPr/>
        </p:nvCxnSpPr>
        <p:spPr>
          <a:xfrm flipH="1" flipV="1">
            <a:off x="2397276" y="3822095"/>
            <a:ext cx="232958" cy="78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0"/>
          </p:cNvCxnSpPr>
          <p:nvPr/>
        </p:nvCxnSpPr>
        <p:spPr>
          <a:xfrm flipH="1" flipV="1">
            <a:off x="1178076" y="3822095"/>
            <a:ext cx="1422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</p:cNvCxnSpPr>
          <p:nvPr/>
        </p:nvCxnSpPr>
        <p:spPr>
          <a:xfrm flipH="1" flipV="1">
            <a:off x="2600476" y="3441095"/>
            <a:ext cx="1016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5"/>
            <a:endCxn id="11" idx="3"/>
          </p:cNvCxnSpPr>
          <p:nvPr/>
        </p:nvCxnSpPr>
        <p:spPr>
          <a:xfrm flipV="1">
            <a:off x="1249918" y="3799777"/>
            <a:ext cx="1075516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2"/>
            <a:endCxn id="8" idx="5"/>
          </p:cNvCxnSpPr>
          <p:nvPr/>
        </p:nvCxnSpPr>
        <p:spPr>
          <a:xfrm flipH="1" flipV="1">
            <a:off x="741918" y="4028377"/>
            <a:ext cx="18585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 flipH="1" flipV="1">
            <a:off x="1919034" y="4530213"/>
            <a:ext cx="478242" cy="2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6" idx="3"/>
          </p:cNvCxnSpPr>
          <p:nvPr/>
        </p:nvCxnSpPr>
        <p:spPr>
          <a:xfrm flipH="1">
            <a:off x="2223834" y="4660295"/>
            <a:ext cx="376642" cy="206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15" idx="4"/>
          </p:cNvCxnSpPr>
          <p:nvPr/>
        </p:nvCxnSpPr>
        <p:spPr>
          <a:xfrm flipH="1">
            <a:off x="2397276" y="4714177"/>
            <a:ext cx="232958" cy="47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12" idx="4"/>
          </p:cNvCxnSpPr>
          <p:nvPr/>
        </p:nvCxnSpPr>
        <p:spPr>
          <a:xfrm>
            <a:off x="568476" y="3974495"/>
            <a:ext cx="1219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3"/>
            <a:endCxn id="12" idx="4"/>
          </p:cNvCxnSpPr>
          <p:nvPr/>
        </p:nvCxnSpPr>
        <p:spPr>
          <a:xfrm flipH="1">
            <a:off x="1787676" y="4866577"/>
            <a:ext cx="436158" cy="174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6"/>
            <a:endCxn id="9" idx="3"/>
          </p:cNvCxnSpPr>
          <p:nvPr/>
        </p:nvCxnSpPr>
        <p:spPr>
          <a:xfrm flipV="1">
            <a:off x="1279676" y="3266377"/>
            <a:ext cx="740958" cy="631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9" idx="3"/>
          </p:cNvCxnSpPr>
          <p:nvPr/>
        </p:nvCxnSpPr>
        <p:spPr>
          <a:xfrm flipV="1">
            <a:off x="1076476" y="3266377"/>
            <a:ext cx="944158" cy="32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0"/>
            <a:endCxn id="9" idx="7"/>
          </p:cNvCxnSpPr>
          <p:nvPr/>
        </p:nvCxnSpPr>
        <p:spPr>
          <a:xfrm flipH="1" flipV="1">
            <a:off x="2164318" y="3158613"/>
            <a:ext cx="232958" cy="511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2"/>
            <a:endCxn id="7" idx="5"/>
          </p:cNvCxnSpPr>
          <p:nvPr/>
        </p:nvCxnSpPr>
        <p:spPr>
          <a:xfrm flipV="1">
            <a:off x="568476" y="3571177"/>
            <a:ext cx="579842" cy="403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2"/>
            <a:endCxn id="8" idx="6"/>
          </p:cNvCxnSpPr>
          <p:nvPr/>
        </p:nvCxnSpPr>
        <p:spPr>
          <a:xfrm flipH="1">
            <a:off x="771676" y="3898295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85409" y="653143"/>
            <a:ext cx="10972800" cy="914400"/>
          </a:xfrm>
        </p:spPr>
        <p:txBody>
          <a:bodyPr/>
          <a:lstStyle/>
          <a:p>
            <a:r>
              <a:rPr lang="en-US" dirty="0"/>
              <a:t>Community structure in Turkey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2534" y="1607457"/>
            <a:ext cx="116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find “communities” of farms that are at increased risk of being connected to one another?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32591" y="3132667"/>
            <a:ext cx="2235200" cy="2057400"/>
            <a:chOff x="3962400" y="4572000"/>
            <a:chExt cx="2235200" cy="2057400"/>
          </a:xfrm>
        </p:grpSpPr>
        <p:grpSp>
          <p:nvGrpSpPr>
            <p:cNvPr id="36" name="Group 35"/>
            <p:cNvGrpSpPr/>
            <p:nvPr/>
          </p:nvGrpSpPr>
          <p:grpSpPr>
            <a:xfrm>
              <a:off x="3962400" y="4572000"/>
              <a:ext cx="2235200" cy="2057400"/>
              <a:chOff x="381000" y="4648200"/>
              <a:chExt cx="1676400" cy="2057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62000" y="5334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85800" y="4953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1000" y="5410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47800" y="4648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28800" y="4876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76400" y="51816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19200" y="6400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71600" y="6019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05000" y="6096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76400" y="6553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600200" y="62484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992157" y="4648200"/>
              <a:ext cx="2032001" cy="1958882"/>
              <a:chOff x="3992157" y="4648200"/>
              <a:chExt cx="2032001" cy="195888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486400" y="4648200"/>
                <a:ext cx="304800" cy="609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791200" y="4800600"/>
                <a:ext cx="203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542243" y="5006882"/>
                <a:ext cx="297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35843" y="5029200"/>
                <a:ext cx="334557" cy="434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643843" y="5127718"/>
                <a:ext cx="1075515" cy="2601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992157" y="5410200"/>
                <a:ext cx="579843" cy="538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456643" y="5235482"/>
                <a:ext cx="262715" cy="7304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761443" y="6042118"/>
                <a:ext cx="262715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892800" y="6149882"/>
                <a:ext cx="131357" cy="4033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181600" y="6324600"/>
                <a:ext cx="681443" cy="2824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283200" y="6073682"/>
                <a:ext cx="29757" cy="3271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83200" y="6019800"/>
                <a:ext cx="711200" cy="76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0157" y="5387882"/>
                <a:ext cx="812800" cy="5780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863043" y="5235482"/>
                <a:ext cx="131357" cy="860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/>
          <p:cNvGrpSpPr/>
          <p:nvPr/>
        </p:nvGrpSpPr>
        <p:grpSpPr>
          <a:xfrm>
            <a:off x="6935409" y="3160486"/>
            <a:ext cx="2235200" cy="2057400"/>
            <a:chOff x="381000" y="4648200"/>
            <a:chExt cx="1676400" cy="2057400"/>
          </a:xfrm>
        </p:grpSpPr>
        <p:sp>
          <p:nvSpPr>
            <p:cNvPr id="87" name="Oval 86"/>
            <p:cNvSpPr/>
            <p:nvPr/>
          </p:nvSpPr>
          <p:spPr>
            <a:xfrm>
              <a:off x="762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381000" y="5410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447800" y="4648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828800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1219200" y="6400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371600" y="6019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905000" y="6096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676400" y="6553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6002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037008" y="3290568"/>
            <a:ext cx="2032001" cy="1851118"/>
            <a:chOff x="6086932" y="4639850"/>
            <a:chExt cx="1524002" cy="1851118"/>
          </a:xfrm>
        </p:grpSpPr>
        <p:cxnSp>
          <p:nvCxnSpPr>
            <p:cNvPr id="99" name="Straight Connector 98"/>
            <p:cNvCxnSpPr>
              <a:stCxn id="89" idx="6"/>
              <a:endCxn id="88" idx="3"/>
            </p:cNvCxnSpPr>
            <p:nvPr/>
          </p:nvCxnSpPr>
          <p:spPr>
            <a:xfrm flipV="1">
              <a:off x="6163132" y="4944650"/>
              <a:ext cx="174719" cy="403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7" idx="4"/>
              <a:endCxn id="88" idx="5"/>
            </p:cNvCxnSpPr>
            <p:nvPr/>
          </p:nvCxnSpPr>
          <p:spPr>
            <a:xfrm flipH="1" flipV="1">
              <a:off x="6445613" y="4944650"/>
              <a:ext cx="22319" cy="403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9" idx="4"/>
              <a:endCxn id="87" idx="4"/>
            </p:cNvCxnSpPr>
            <p:nvPr/>
          </p:nvCxnSpPr>
          <p:spPr>
            <a:xfrm flipV="1">
              <a:off x="6086932" y="5347968"/>
              <a:ext cx="3810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391400" y="4778282"/>
              <a:ext cx="206282" cy="2509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3"/>
              <a:endCxn id="91" idx="5"/>
            </p:cNvCxnSpPr>
            <p:nvPr/>
          </p:nvCxnSpPr>
          <p:spPr>
            <a:xfrm>
              <a:off x="7099852" y="4639850"/>
              <a:ext cx="488763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0" idx="4"/>
              <a:endCxn id="92" idx="5"/>
            </p:cNvCxnSpPr>
            <p:nvPr/>
          </p:nvCxnSpPr>
          <p:spPr>
            <a:xfrm>
              <a:off x="7153734" y="4662168"/>
              <a:ext cx="282482" cy="5110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4" idx="5"/>
              <a:endCxn id="95" idx="2"/>
            </p:cNvCxnSpPr>
            <p:nvPr/>
          </p:nvCxnSpPr>
          <p:spPr>
            <a:xfrm>
              <a:off x="7131415" y="6011450"/>
              <a:ext cx="403319" cy="22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6" idx="2"/>
              <a:endCxn id="95" idx="4"/>
            </p:cNvCxnSpPr>
            <p:nvPr/>
          </p:nvCxnSpPr>
          <p:spPr>
            <a:xfrm flipV="1">
              <a:off x="7306134" y="6109968"/>
              <a:ext cx="3048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3"/>
              <a:endCxn id="97" idx="3"/>
            </p:cNvCxnSpPr>
            <p:nvPr/>
          </p:nvCxnSpPr>
          <p:spPr>
            <a:xfrm flipV="1">
              <a:off x="6871252" y="624005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6" idx="0"/>
            </p:cNvCxnSpPr>
            <p:nvPr/>
          </p:nvCxnSpPr>
          <p:spPr>
            <a:xfrm>
              <a:off x="6979015" y="6392450"/>
              <a:ext cx="403319" cy="22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3" idx="0"/>
              <a:endCxn id="94" idx="0"/>
            </p:cNvCxnSpPr>
            <p:nvPr/>
          </p:nvCxnSpPr>
          <p:spPr>
            <a:xfrm flipV="1">
              <a:off x="6925133" y="5881368"/>
              <a:ext cx="1524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7" idx="0"/>
              <a:endCxn id="94" idx="4"/>
            </p:cNvCxnSpPr>
            <p:nvPr/>
          </p:nvCxnSpPr>
          <p:spPr>
            <a:xfrm>
              <a:off x="6467933" y="5195568"/>
              <a:ext cx="60960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2" idx="3"/>
              <a:endCxn id="94" idx="5"/>
            </p:cNvCxnSpPr>
            <p:nvPr/>
          </p:nvCxnSpPr>
          <p:spPr>
            <a:xfrm flipH="1">
              <a:off x="7131415" y="5173250"/>
              <a:ext cx="197037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 flipV="1">
            <a:off x="841829" y="2820610"/>
            <a:ext cx="8026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984171" y="2354943"/>
            <a:ext cx="22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Stronger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8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22" y="428493"/>
            <a:ext cx="10972800" cy="1143000"/>
          </a:xfrm>
        </p:spPr>
        <p:txBody>
          <a:bodyPr/>
          <a:lstStyle/>
          <a:p>
            <a:r>
              <a:rPr lang="en-US" dirty="0" smtClean="0"/>
              <a:t>Community Structure in Turkey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8643" r="17980" b="14703"/>
          <a:stretch/>
        </p:blipFill>
        <p:spPr>
          <a:xfrm rot="5400000">
            <a:off x="4480683" y="-2076147"/>
            <a:ext cx="2819399" cy="10464800"/>
          </a:xfrm>
        </p:spPr>
      </p:pic>
      <p:sp>
        <p:nvSpPr>
          <p:cNvPr id="5" name="TextBox 4"/>
          <p:cNvSpPr txBox="1"/>
          <p:nvPr/>
        </p:nvSpPr>
        <p:spPr>
          <a:xfrm>
            <a:off x="696686" y="1344990"/>
            <a:ext cx="6308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Examining </a:t>
            </a:r>
            <a:r>
              <a:rPr lang="en-US" sz="2000" dirty="0" smtClean="0"/>
              <a:t>the </a:t>
            </a:r>
            <a:r>
              <a:rPr lang="en-US" sz="2000" dirty="0" smtClean="0"/>
              <a:t>Turkish</a:t>
            </a:r>
            <a:r>
              <a:rPr lang="en-US" sz="2000" dirty="0" smtClean="0"/>
              <a:t> </a:t>
            </a:r>
            <a:r>
              <a:rPr lang="en-US" sz="2000" dirty="0" smtClean="0"/>
              <a:t>cattle network we get the following: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1175" y="5128388"/>
            <a:ext cx="989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Strong spatial dependence, implying communities are most likely to form with nearby farms.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4396" y="4540553"/>
            <a:ext cx="6617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Each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corresponds to a different “community” of farms.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25714" y="5875646"/>
            <a:ext cx="1084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mbria"/>
                <a:cs typeface="Cambria"/>
              </a:rPr>
              <a:t>W</a:t>
            </a:r>
            <a:r>
              <a:rPr lang="en-GB" sz="2000" dirty="0" smtClean="0">
                <a:latin typeface="Cambria"/>
                <a:cs typeface="Cambria"/>
              </a:rPr>
              <a:t>e </a:t>
            </a:r>
            <a:r>
              <a:rPr lang="en-GB" sz="2000" dirty="0">
                <a:latin typeface="Cambria"/>
                <a:cs typeface="Cambria"/>
              </a:rPr>
              <a:t>can draw polygons around groups of same coloured </a:t>
            </a:r>
            <a:r>
              <a:rPr lang="en-GB" sz="2000" dirty="0" err="1">
                <a:latin typeface="Cambria"/>
                <a:cs typeface="Cambria"/>
              </a:rPr>
              <a:t>epi</a:t>
            </a:r>
            <a:r>
              <a:rPr lang="en-GB" sz="2000" dirty="0">
                <a:latin typeface="Cambria"/>
                <a:cs typeface="Cambria"/>
              </a:rPr>
              <a:t>-units to form community regions.</a:t>
            </a:r>
          </a:p>
        </p:txBody>
      </p:sp>
    </p:spTree>
    <p:extLst>
      <p:ext uri="{BB962C8B-B14F-4D97-AF65-F5344CB8AC3E}">
        <p14:creationId xmlns:p14="http://schemas.microsoft.com/office/powerpoint/2010/main" val="278047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9600" r="16959" b="14877"/>
          <a:stretch/>
        </p:blipFill>
        <p:spPr>
          <a:xfrm rot="5400000">
            <a:off x="4661010" y="-2704985"/>
            <a:ext cx="3029634" cy="10609941"/>
          </a:xfrm>
        </p:spPr>
      </p:pic>
      <p:cxnSp>
        <p:nvCxnSpPr>
          <p:cNvPr id="11" name="Straight Arrow Connector 10"/>
          <p:cNvCxnSpPr/>
          <p:nvPr/>
        </p:nvCxnSpPr>
        <p:spPr>
          <a:xfrm flipH="1">
            <a:off x="4978400" y="1371600"/>
            <a:ext cx="2438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31200" y="1371600"/>
            <a:ext cx="1727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7200" y="762001"/>
            <a:ext cx="5181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provinces of Ankara and Erzurum are placed in the same community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432800" y="3048000"/>
            <a:ext cx="711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37600" y="3886201"/>
            <a:ext cx="2946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Communities 1 and 3 overlap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19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9600" r="16959" b="14877"/>
          <a:stretch/>
        </p:blipFill>
        <p:spPr>
          <a:xfrm rot="5400000">
            <a:off x="4661010" y="-2704985"/>
            <a:ext cx="3029634" cy="10609941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8432800" y="3048000"/>
            <a:ext cx="711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37600" y="3886201"/>
            <a:ext cx="2946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Communities 1 and 3 overlap here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78400" y="1371600"/>
            <a:ext cx="2438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31200" y="1371600"/>
            <a:ext cx="1727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7200" y="762001"/>
            <a:ext cx="5181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provinces of Ankara and </a:t>
            </a:r>
            <a:r>
              <a:rPr lang="en-GB" dirty="0" smtClean="0"/>
              <a:t>Erzurum </a:t>
            </a:r>
            <a:r>
              <a:rPr lang="en-GB" dirty="0" smtClean="0"/>
              <a:t>are placed in the same community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3829" y="4709887"/>
            <a:ext cx="109873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mbria"/>
                <a:cs typeface="Cambria"/>
              </a:rPr>
              <a:t>C</a:t>
            </a:r>
            <a:r>
              <a:rPr lang="en-GB" sz="2400" dirty="0" smtClean="0">
                <a:latin typeface="Cambria"/>
                <a:cs typeface="Cambria"/>
              </a:rPr>
              <a:t>ommunity detection could help target FMD surveillance and provide a basis for movement control</a:t>
            </a:r>
          </a:p>
          <a:p>
            <a:r>
              <a:rPr lang="en-GB" sz="2400" dirty="0" smtClean="0">
                <a:latin typeface="Cambria"/>
                <a:cs typeface="Cambria"/>
              </a:rPr>
              <a:t>Active surveillance could be targeted at high risk regions to reduce the future impact of the disease.</a:t>
            </a:r>
          </a:p>
          <a:p>
            <a:endParaRPr lang="en-GB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860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6152454"/>
              </p:ext>
            </p:extLst>
          </p:nvPr>
        </p:nvGraphicFramePr>
        <p:xfrm>
          <a:off x="406401" y="152400"/>
          <a:ext cx="11379199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05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7866485"/>
              </p:ext>
            </p:extLst>
          </p:nvPr>
        </p:nvGraphicFramePr>
        <p:xfrm>
          <a:off x="631372" y="1596571"/>
          <a:ext cx="1087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70933" y="3242734"/>
            <a:ext cx="802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Every animal is given a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Susceptible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Exposed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Infectious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Recovered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95086"/>
            <a:ext cx="10972800" cy="1143000"/>
          </a:xfrm>
        </p:spPr>
        <p:txBody>
          <a:bodyPr/>
          <a:lstStyle/>
          <a:p>
            <a:r>
              <a:rPr lang="en-GB" dirty="0" smtClean="0"/>
              <a:t>Transmission within </a:t>
            </a:r>
            <a:r>
              <a:rPr lang="en-GB" dirty="0" err="1" smtClean="0"/>
              <a:t>epi</a:t>
            </a:r>
            <a:r>
              <a:rPr lang="en-GB" dirty="0" smtClean="0"/>
              <a:t>-units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84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89" y="609923"/>
            <a:ext cx="10972800" cy="1143000"/>
          </a:xfrm>
        </p:spPr>
        <p:txBody>
          <a:bodyPr/>
          <a:lstStyle/>
          <a:p>
            <a:r>
              <a:rPr lang="en-US" dirty="0" smtClean="0"/>
              <a:t>Model Fitting within </a:t>
            </a:r>
            <a:r>
              <a:rPr lang="en-US" dirty="0" err="1" smtClean="0"/>
              <a:t>epi</a:t>
            </a:r>
            <a:r>
              <a:rPr lang="en-US" dirty="0" smtClean="0"/>
              <a:t>-units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90" y="1753630"/>
            <a:ext cx="7396739" cy="47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89" y="609923"/>
            <a:ext cx="10972800" cy="1143000"/>
          </a:xfrm>
        </p:spPr>
        <p:txBody>
          <a:bodyPr/>
          <a:lstStyle/>
          <a:p>
            <a:r>
              <a:rPr lang="en-US" dirty="0" smtClean="0"/>
              <a:t>Model Fitting within </a:t>
            </a:r>
            <a:r>
              <a:rPr lang="en-US" dirty="0" err="1" smtClean="0"/>
              <a:t>epi</a:t>
            </a:r>
            <a:r>
              <a:rPr lang="en-US" dirty="0" smtClean="0"/>
              <a:t>-units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90" y="1753630"/>
            <a:ext cx="7396739" cy="47136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81049" y="2697238"/>
            <a:ext cx="24189" cy="240695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50307" y="2733524"/>
            <a:ext cx="4836" cy="128935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35905" y="223761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Outbreaks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76095" y="2576286"/>
            <a:ext cx="1536095" cy="919238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8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US" dirty="0" smtClean="0"/>
              <a:t>FMD in Turkey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1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3 million cattle holdings in Turkey </a:t>
            </a:r>
            <a:endParaRPr lang="en-US" dirty="0"/>
          </a:p>
        </p:txBody>
      </p:sp>
      <p:pic>
        <p:nvPicPr>
          <p:cNvPr id="8" name="Picture 7" descr="Turkeyoutbreaks_pl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29001"/>
            <a:ext cx="6502400" cy="24299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88001" y="914401"/>
            <a:ext cx="6157604" cy="2632488"/>
            <a:chOff x="4191000" y="914401"/>
            <a:chExt cx="4618203" cy="2632488"/>
          </a:xfrm>
        </p:grpSpPr>
        <p:pic>
          <p:nvPicPr>
            <p:cNvPr id="7" name="Picture 6" descr="Turkeyplot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3" t="12555" r="18029" b="12075"/>
            <a:stretch/>
          </p:blipFill>
          <p:spPr>
            <a:xfrm rot="5400000">
              <a:off x="5183858" y="-78457"/>
              <a:ext cx="2632488" cy="46182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19600" y="32004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18400" y="350520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9282 outbreaks on holdings from 2001 to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89" y="609923"/>
            <a:ext cx="10972800" cy="1143000"/>
          </a:xfrm>
        </p:spPr>
        <p:txBody>
          <a:bodyPr/>
          <a:lstStyle/>
          <a:p>
            <a:r>
              <a:rPr lang="en-US" dirty="0" smtClean="0"/>
              <a:t>Model Fitting within </a:t>
            </a:r>
            <a:r>
              <a:rPr lang="en-US" dirty="0" err="1" smtClean="0"/>
              <a:t>epi</a:t>
            </a:r>
            <a:r>
              <a:rPr lang="en-US" dirty="0" smtClean="0"/>
              <a:t>-units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90" y="1753630"/>
            <a:ext cx="7396739" cy="47136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81049" y="2697238"/>
            <a:ext cx="24189" cy="240695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50307" y="2733524"/>
            <a:ext cx="4836" cy="128935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35905" y="223761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Outbreaks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76095" y="2576286"/>
            <a:ext cx="1536095" cy="919238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999238" y="2951238"/>
            <a:ext cx="2370667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4305" y="3950304"/>
            <a:ext cx="379791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27753" y="3945466"/>
            <a:ext cx="379791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33181" y="3957561"/>
            <a:ext cx="379791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89" y="609923"/>
            <a:ext cx="10972800" cy="1143000"/>
          </a:xfrm>
        </p:spPr>
        <p:txBody>
          <a:bodyPr/>
          <a:lstStyle/>
          <a:p>
            <a:r>
              <a:rPr lang="en-US" dirty="0" smtClean="0"/>
              <a:t>Model Fitting within </a:t>
            </a:r>
            <a:r>
              <a:rPr lang="en-US" dirty="0" err="1" smtClean="0"/>
              <a:t>epi</a:t>
            </a:r>
            <a:r>
              <a:rPr lang="en-US" dirty="0" smtClean="0"/>
              <a:t>-units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90" y="1753630"/>
            <a:ext cx="7396739" cy="47136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81049" y="2697238"/>
            <a:ext cx="24189" cy="240695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50307" y="2733524"/>
            <a:ext cx="4836" cy="128935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35905" y="223761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Outbreaks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76095" y="2576286"/>
            <a:ext cx="1536095" cy="919238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999238" y="2951238"/>
            <a:ext cx="2370667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4305" y="3950304"/>
            <a:ext cx="379791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27753" y="3945466"/>
            <a:ext cx="379791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33181" y="3957561"/>
            <a:ext cx="379791" cy="35076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02476" y="4886476"/>
            <a:ext cx="1439334" cy="45961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09542" y="4676019"/>
            <a:ext cx="35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Prediction of within </a:t>
            </a:r>
            <a:r>
              <a:rPr lang="en-US" dirty="0" err="1" smtClean="0"/>
              <a:t>epi</a:t>
            </a:r>
            <a:r>
              <a:rPr lang="en-US" dirty="0" smtClean="0"/>
              <a:t>-unit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2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585739"/>
            <a:ext cx="10972800" cy="1143000"/>
          </a:xfrm>
        </p:spPr>
        <p:txBody>
          <a:bodyPr/>
          <a:lstStyle/>
          <a:p>
            <a:r>
              <a:rPr lang="en-GB" dirty="0" smtClean="0"/>
              <a:t>Transmission between farms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0" y="29734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218140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0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0" y="29734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243840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5051" y="5857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82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0" y="29734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40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5051" y="5857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13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0" y="29734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40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6622810">
            <a:off x="5645512" y="4151093"/>
            <a:ext cx="807635" cy="1041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 rot="1727983">
            <a:off x="3208676" y="2582967"/>
            <a:ext cx="2478585" cy="78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5051" y="60992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35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0" y="29734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6622810">
            <a:off x="5645512" y="4151093"/>
            <a:ext cx="807635" cy="1041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 rot="1727983">
            <a:off x="3208676" y="2582967"/>
            <a:ext cx="2478585" cy="78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00" y="2209584"/>
            <a:ext cx="991000" cy="53361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605051" y="5857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61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0" y="29734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6622810">
            <a:off x="5645512" y="4151093"/>
            <a:ext cx="807635" cy="1041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 rot="1727983">
            <a:off x="3208676" y="2582967"/>
            <a:ext cx="2478585" cy="78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505200"/>
            <a:ext cx="991000" cy="53361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605051" y="5857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25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6622810">
            <a:off x="5645512" y="4151093"/>
            <a:ext cx="807635" cy="1041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 rot="1727983">
            <a:off x="3208676" y="2582967"/>
            <a:ext cx="2478585" cy="78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505200"/>
            <a:ext cx="991000" cy="533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971800"/>
            <a:ext cx="991000" cy="533616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605051" y="5857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8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600200"/>
            <a:ext cx="233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1200" y="2895600"/>
            <a:ext cx="2438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20800" y="41148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50400" y="1600200"/>
            <a:ext cx="18288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70400" y="51435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144000" y="4838701"/>
            <a:ext cx="2641600" cy="1643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63659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5" y="19419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7" y="20943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07" y="3388017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20320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846469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58" y="1712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21" y="2140385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8" y="437914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4" y="53328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22" y="5718941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4913724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1" y="5373276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7" y="50990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77" y="5554560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veganrapnerd.com/wp-content/uploads/2013/10/c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3" y="5832828"/>
            <a:ext cx="912884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9194042">
            <a:off x="8185227" y="2873491"/>
            <a:ext cx="1473957" cy="7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6622810">
            <a:off x="5645512" y="4151093"/>
            <a:ext cx="807635" cy="1041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 rot="1727983">
            <a:off x="3208676" y="2582967"/>
            <a:ext cx="2478585" cy="78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505200"/>
            <a:ext cx="991000" cy="533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971800"/>
            <a:ext cx="991000" cy="5336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991000" cy="533616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605051" y="5857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Transmission between farms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6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US" dirty="0" smtClean="0"/>
              <a:t>FMD in Turkey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1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3 million cattle holdings in Turkey </a:t>
            </a:r>
            <a:endParaRPr lang="en-US" dirty="0"/>
          </a:p>
        </p:txBody>
      </p:sp>
      <p:pic>
        <p:nvPicPr>
          <p:cNvPr id="8" name="Picture 7" descr="Turkeyoutbreaks_pl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29001"/>
            <a:ext cx="6502400" cy="24299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88001" y="914401"/>
            <a:ext cx="6157604" cy="2632488"/>
            <a:chOff x="4191000" y="914401"/>
            <a:chExt cx="4618203" cy="2632488"/>
          </a:xfrm>
        </p:grpSpPr>
        <p:pic>
          <p:nvPicPr>
            <p:cNvPr id="7" name="Picture 6" descr="Turkeyplot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3" t="12555" r="18029" b="12075"/>
            <a:stretch/>
          </p:blipFill>
          <p:spPr>
            <a:xfrm rot="5400000">
              <a:off x="5183858" y="-78457"/>
              <a:ext cx="2632488" cy="46182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19600" y="32004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18400" y="350520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9282 outbreaks on holdings from 2001 to 2012.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18400" y="4191001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Ongoing outbreaks of type O and type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5183444"/>
              </p:ext>
            </p:extLst>
          </p:nvPr>
        </p:nvGraphicFramePr>
        <p:xfrm>
          <a:off x="406401" y="152400"/>
          <a:ext cx="11379199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447523" y="2346477"/>
            <a:ext cx="2419048" cy="2346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Movement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is now used to simulate the impact of movement restrictions upon disease spread.</a:t>
            </a:r>
          </a:p>
          <a:p>
            <a:r>
              <a:rPr lang="en-US" dirty="0" smtClean="0"/>
              <a:t>We investigate four scenarios:</a:t>
            </a:r>
          </a:p>
          <a:p>
            <a:pPr marL="514350" indent="-514350">
              <a:buAutoNum type="arabicParenR"/>
            </a:pPr>
            <a:r>
              <a:rPr lang="en-US" dirty="0" smtClean="0"/>
              <a:t>No movement control</a:t>
            </a:r>
          </a:p>
          <a:p>
            <a:pPr marL="514350" indent="-514350">
              <a:buAutoNum type="arabicParenR"/>
            </a:pPr>
            <a:r>
              <a:rPr lang="en-US" dirty="0" smtClean="0"/>
              <a:t>Local movement ban (within 20km)</a:t>
            </a:r>
          </a:p>
          <a:p>
            <a:pPr marL="514350" indent="-514350">
              <a:buAutoNum type="arabicParenR"/>
            </a:pPr>
            <a:r>
              <a:rPr lang="en-US" dirty="0" smtClean="0"/>
              <a:t>District level movement ban</a:t>
            </a:r>
          </a:p>
          <a:p>
            <a:pPr marL="514350" indent="-514350">
              <a:buAutoNum type="arabicParenR"/>
            </a:pPr>
            <a:r>
              <a:rPr lang="en-US" dirty="0" smtClean="0"/>
              <a:t>Nationwide movement ban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8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9840" y="0"/>
            <a:ext cx="12151680" cy="6787080"/>
          </a:xfrm>
          <a:prstGeom prst="rect">
            <a:avLst/>
          </a:prstGeom>
        </p:spPr>
      </p:pic>
      <p:sp>
        <p:nvSpPr>
          <p:cNvPr id="107" name="CustomShape 1"/>
          <p:cNvSpPr/>
          <p:nvPr/>
        </p:nvSpPr>
        <p:spPr>
          <a:xfrm>
            <a:off x="609600" y="274680"/>
            <a:ext cx="1097184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dirty="0"/>
              <a:t>No movement control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5486400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Colour scale shows number of farms infected in each district.</a:t>
            </a:r>
          </a:p>
        </p:txBody>
      </p:sp>
    </p:spTree>
    <p:extLst>
      <p:ext uri="{BB962C8B-B14F-4D97-AF65-F5344CB8AC3E}">
        <p14:creationId xmlns:p14="http://schemas.microsoft.com/office/powerpoint/2010/main" val="133742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520" cy="6857640"/>
          </a:xfrm>
          <a:prstGeom prst="rect">
            <a:avLst/>
          </a:prstGeom>
        </p:spPr>
      </p:pic>
      <p:sp>
        <p:nvSpPr>
          <p:cNvPr id="110" name="CustomShape 1"/>
          <p:cNvSpPr/>
          <p:nvPr/>
        </p:nvSpPr>
        <p:spPr>
          <a:xfrm>
            <a:off x="609600" y="274680"/>
            <a:ext cx="1097184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dirty="0"/>
              <a:t>Local movement ban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12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520" cy="6859080"/>
          </a:xfrm>
          <a:prstGeom prst="rect">
            <a:avLst/>
          </a:prstGeom>
        </p:spPr>
      </p:pic>
      <p:sp>
        <p:nvSpPr>
          <p:cNvPr id="113" name="CustomShape 1"/>
          <p:cNvSpPr/>
          <p:nvPr/>
        </p:nvSpPr>
        <p:spPr>
          <a:xfrm>
            <a:off x="609600" y="274680"/>
            <a:ext cx="1097184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dirty="0"/>
              <a:t>District level movement </a:t>
            </a:r>
            <a:r>
              <a:rPr lang="en-GB" sz="4400" b="1" dirty="0" smtClean="0"/>
              <a:t>ban</a:t>
            </a:r>
            <a:endParaRPr dirty="0"/>
          </a:p>
        </p:txBody>
      </p:sp>
      <p:sp>
        <p:nvSpPr>
          <p:cNvPr id="114" name="CustomShape 2"/>
          <p:cNvSpPr/>
          <p:nvPr/>
        </p:nvSpPr>
        <p:spPr>
          <a:xfrm>
            <a:off x="1320960" y="5562720"/>
            <a:ext cx="7619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District level movement ban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571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520" cy="6857640"/>
          </a:xfrm>
          <a:prstGeom prst="rect">
            <a:avLst/>
          </a:prstGeom>
        </p:spPr>
      </p:pic>
      <p:sp>
        <p:nvSpPr>
          <p:cNvPr id="116" name="CustomShape 1"/>
          <p:cNvSpPr/>
          <p:nvPr/>
        </p:nvSpPr>
        <p:spPr>
          <a:xfrm>
            <a:off x="609600" y="274680"/>
            <a:ext cx="1097184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dirty="0"/>
              <a:t>Nationwide movement ban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5181601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The model predicts that districts coloured grey will have no reported outbreaks during 2010.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" y="5791201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District level and nationwide movement bans prove very effective at controlling the spread of disease.</a:t>
            </a:r>
          </a:p>
        </p:txBody>
      </p:sp>
    </p:spTree>
    <p:extLst>
      <p:ext uri="{BB962C8B-B14F-4D97-AF65-F5344CB8AC3E}">
        <p14:creationId xmlns:p14="http://schemas.microsoft.com/office/powerpoint/2010/main" val="262669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90" y="473529"/>
            <a:ext cx="10972800" cy="1143000"/>
          </a:xfrm>
        </p:spPr>
        <p:txBody>
          <a:bodyPr/>
          <a:lstStyle/>
          <a:p>
            <a:r>
              <a:rPr lang="en-US" dirty="0" smtClean="0"/>
              <a:t>Conclusions and Further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4191" y="1354667"/>
            <a:ext cx="10060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Strong community structure in the farm network – may guide future FMD-surveillance to improve reporting.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044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191" y="1354667"/>
            <a:ext cx="10060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Strong community structure in the farm network – may guide future FMD-surveillance to improve reporting.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325638" y="2583543"/>
            <a:ext cx="100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predicts that movement control can have a significant impact upon FMD spread at the national scale.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3790" y="473529"/>
            <a:ext cx="10972800" cy="1143000"/>
          </a:xfrm>
        </p:spPr>
        <p:txBody>
          <a:bodyPr/>
          <a:lstStyle/>
          <a:p>
            <a:r>
              <a:rPr lang="en-US" dirty="0" smtClean="0"/>
              <a:t>Conclusions and Further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191" y="1354667"/>
            <a:ext cx="10060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Strong community structure in the farm network – may guide future FMD-surveillance to improve reporting.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325638" y="2583543"/>
            <a:ext cx="100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predicts that movement control can have a significant impact upon FMD spread at the national scale.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895" y="3981753"/>
            <a:ext cx="100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currently being adapted to investigate the role of interventions (e.g. vaccination, culling).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790" y="473529"/>
            <a:ext cx="10972800" cy="1143000"/>
          </a:xfrm>
        </p:spPr>
        <p:txBody>
          <a:bodyPr/>
          <a:lstStyle/>
          <a:p>
            <a:r>
              <a:rPr lang="en-US" dirty="0" smtClean="0"/>
              <a:t>Conclusions and Further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4720" y="97932"/>
            <a:ext cx="10394880" cy="11333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Acknowledgements</a:t>
            </a:r>
          </a:p>
        </p:txBody>
      </p:sp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203200" y="1905001"/>
            <a:ext cx="8725574" cy="21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200" dirty="0" smtClean="0">
                <a:latin typeface="Times New Roman" charset="0"/>
              </a:rPr>
              <a:t>Peter Dawson (Warwick)</a:t>
            </a:r>
          </a:p>
          <a:p>
            <a:r>
              <a:rPr lang="en-GB" sz="2200" dirty="0" smtClean="0">
                <a:latin typeface="Times New Roman" charset="0"/>
              </a:rPr>
              <a:t>Matt Keeling (Warwick)</a:t>
            </a:r>
          </a:p>
          <a:p>
            <a:r>
              <a:rPr lang="en-GB" sz="2200" dirty="0" smtClean="0">
                <a:latin typeface="Times New Roman" charset="0"/>
              </a:rPr>
              <a:t>Keith </a:t>
            </a:r>
            <a:r>
              <a:rPr lang="en-GB" sz="2200" dirty="0" err="1" smtClean="0">
                <a:latin typeface="Times New Roman" charset="0"/>
              </a:rPr>
              <a:t>Sumption</a:t>
            </a:r>
            <a:r>
              <a:rPr lang="en-GB" sz="2200" dirty="0" smtClean="0">
                <a:latin typeface="Times New Roman" charset="0"/>
              </a:rPr>
              <a:t>, Melissa </a:t>
            </a:r>
            <a:r>
              <a:rPr lang="en-GB" sz="2200" dirty="0" err="1" smtClean="0">
                <a:latin typeface="Times New Roman" charset="0"/>
              </a:rPr>
              <a:t>McLaws</a:t>
            </a:r>
            <a:r>
              <a:rPr lang="en-GB" sz="2200" dirty="0" smtClean="0">
                <a:latin typeface="Times New Roman" charset="0"/>
              </a:rPr>
              <a:t> and </a:t>
            </a:r>
            <a:r>
              <a:rPr lang="en-GB" sz="2200" dirty="0" err="1" smtClean="0">
                <a:latin typeface="Times New Roman" charset="0"/>
              </a:rPr>
              <a:t>EuFMD</a:t>
            </a:r>
            <a:endParaRPr lang="en-GB" sz="2200" dirty="0">
              <a:latin typeface="Times New Roman" charset="0"/>
            </a:endParaRPr>
          </a:p>
          <a:p>
            <a:r>
              <a:rPr lang="en-GB" sz="2200" dirty="0" err="1" smtClean="0">
                <a:latin typeface="Times New Roman"/>
                <a:cs typeface="Times New Roman"/>
              </a:rPr>
              <a:t>Naci</a:t>
            </a:r>
            <a:r>
              <a:rPr lang="en-GB" sz="2200" dirty="0" smtClean="0">
                <a:latin typeface="Times New Roman"/>
                <a:cs typeface="Times New Roman"/>
              </a:rPr>
              <a:t> </a:t>
            </a:r>
            <a:r>
              <a:rPr lang="en-GB" sz="2200" dirty="0" err="1" smtClean="0">
                <a:latin typeface="Times New Roman"/>
                <a:cs typeface="Times New Roman"/>
              </a:rPr>
              <a:t>Bulut</a:t>
            </a:r>
            <a:r>
              <a:rPr lang="en-GB" sz="2200" dirty="0" smtClean="0">
                <a:latin typeface="Times New Roman"/>
                <a:cs typeface="Times New Roman"/>
              </a:rPr>
              <a:t> (SAP Institute, Turkey)</a:t>
            </a:r>
          </a:p>
          <a:p>
            <a:r>
              <a:rPr lang="en-US" sz="2200" dirty="0" err="1">
                <a:latin typeface="Times New Roman"/>
                <a:cs typeface="Times New Roman"/>
              </a:rPr>
              <a:t>Nahit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Yazicioglu</a:t>
            </a:r>
            <a:r>
              <a:rPr lang="en-US" sz="2200" dirty="0" smtClean="0">
                <a:latin typeface="Times New Roman"/>
                <a:cs typeface="Times New Roman"/>
              </a:rPr>
              <a:t> (Ministry of Food, Agriculture and Livestock, Turkey)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Theo Knight Jones (</a:t>
            </a:r>
            <a:r>
              <a:rPr lang="en-US" sz="2200" dirty="0" err="1" smtClean="0">
                <a:latin typeface="Times New Roman"/>
                <a:cs typeface="Times New Roman"/>
              </a:rPr>
              <a:t>Pirbright</a:t>
            </a:r>
            <a:r>
              <a:rPr lang="en-US" sz="2200" dirty="0" smtClean="0">
                <a:latin typeface="Times New Roman"/>
                <a:cs typeface="Times New Roman"/>
              </a:rPr>
              <a:t>)</a:t>
            </a:r>
            <a:endParaRPr lang="en-GB" sz="2200" dirty="0" smtClean="0">
              <a:latin typeface="Times New Roman"/>
              <a:cs typeface="Times New Roman"/>
            </a:endParaRPr>
          </a:p>
        </p:txBody>
      </p:sp>
      <p:pic>
        <p:nvPicPr>
          <p:cNvPr id="93190" name="Picture 3" descr="new-bbsrc-colour.gi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1"/>
            <a:ext cx="3467520" cy="9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4" descr="fao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562601"/>
            <a:ext cx="1516800" cy="11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5" descr="sponsor-hi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791200"/>
            <a:ext cx="2482560" cy="74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 U - F M 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7201" y="5410201"/>
            <a:ext cx="2628900" cy="847725"/>
          </a:xfrm>
          <a:prstGeom prst="rect">
            <a:avLst/>
          </a:prstGeom>
          <a:noFill/>
        </p:spPr>
      </p:pic>
      <p:pic>
        <p:nvPicPr>
          <p:cNvPr id="9" name="Picture 10" descr="http://www.biodiversa.org/files/2/9/2/2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1600" y="5635256"/>
            <a:ext cx="1422400" cy="1070344"/>
          </a:xfrm>
          <a:prstGeom prst="rect">
            <a:avLst/>
          </a:prstGeom>
          <a:noFill/>
        </p:spPr>
      </p:pic>
      <p:pic>
        <p:nvPicPr>
          <p:cNvPr id="10" name="Picture 9" descr="University_of_Warwick_logo_2015_with_descript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91" y="990600"/>
            <a:ext cx="2859144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9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US" dirty="0" smtClean="0"/>
              <a:t>FMD in Turkey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1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3 million cattle holdings in Turkey </a:t>
            </a:r>
            <a:endParaRPr lang="en-US" dirty="0"/>
          </a:p>
        </p:txBody>
      </p:sp>
      <p:pic>
        <p:nvPicPr>
          <p:cNvPr id="8" name="Picture 7" descr="Turkeyoutbreaks_pl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29001"/>
            <a:ext cx="6502400" cy="24299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88001" y="914401"/>
            <a:ext cx="6157604" cy="2632488"/>
            <a:chOff x="4191000" y="914401"/>
            <a:chExt cx="4618203" cy="2632488"/>
          </a:xfrm>
        </p:grpSpPr>
        <p:pic>
          <p:nvPicPr>
            <p:cNvPr id="7" name="Picture 6" descr="Turkeyplot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3" t="12555" r="18029" b="12075"/>
            <a:stretch/>
          </p:blipFill>
          <p:spPr>
            <a:xfrm rot="5400000">
              <a:off x="5183858" y="-78457"/>
              <a:ext cx="2632488" cy="46182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19600" y="32004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18400" y="350520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9282 outbreaks on holdings from 2001 to 2012.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18400" y="4191001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Ongoing outbreaks of type O and type A.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8400" y="484007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Asia 1 had “died out” by 2002 but re-emerged in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GB" dirty="0" smtClean="0"/>
              <a:t>Livestock Movements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5791200" cy="25145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All cattle in Turkey are tagged.</a:t>
            </a:r>
          </a:p>
          <a:p>
            <a:r>
              <a:rPr lang="en-GB" sz="2400" dirty="0" smtClean="0"/>
              <a:t>Data available</a:t>
            </a:r>
          </a:p>
          <a:p>
            <a:pPr lvl="1"/>
            <a:r>
              <a:rPr lang="en-GB" sz="2400" dirty="0" smtClean="0"/>
              <a:t>Movements</a:t>
            </a:r>
          </a:p>
          <a:p>
            <a:pPr lvl="1"/>
            <a:r>
              <a:rPr lang="en-GB" sz="2400" dirty="0" smtClean="0"/>
              <a:t>Births</a:t>
            </a:r>
            <a:endParaRPr lang="en-GB" sz="2400" dirty="0"/>
          </a:p>
          <a:p>
            <a:pPr lvl="1"/>
            <a:r>
              <a:rPr lang="en-GB" sz="2400" dirty="0" smtClean="0"/>
              <a:t>Deaths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1143001"/>
            <a:ext cx="4417961" cy="44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5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GB" dirty="0" smtClean="0"/>
              <a:t>Livestock Movements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5791200" cy="25145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All cattle in Turkey are tagged.</a:t>
            </a:r>
          </a:p>
          <a:p>
            <a:r>
              <a:rPr lang="en-GB" sz="2400" dirty="0" smtClean="0"/>
              <a:t>Data available</a:t>
            </a:r>
          </a:p>
          <a:p>
            <a:pPr lvl="1"/>
            <a:r>
              <a:rPr lang="en-GB" sz="2400" dirty="0" smtClean="0"/>
              <a:t>Movements</a:t>
            </a:r>
          </a:p>
          <a:p>
            <a:pPr lvl="1"/>
            <a:r>
              <a:rPr lang="en-GB" sz="2400" dirty="0" smtClean="0"/>
              <a:t>Births</a:t>
            </a:r>
            <a:endParaRPr lang="en-GB" sz="2400" dirty="0"/>
          </a:p>
          <a:p>
            <a:pPr lvl="1"/>
            <a:r>
              <a:rPr lang="en-GB" sz="2400" dirty="0" smtClean="0"/>
              <a:t>Deaths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1143001"/>
            <a:ext cx="4417961" cy="441796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375019"/>
              </p:ext>
            </p:extLst>
          </p:nvPr>
        </p:nvGraphicFramePr>
        <p:xfrm>
          <a:off x="1560285" y="3181047"/>
          <a:ext cx="4305905" cy="296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03"/>
                <a:gridCol w="1067329"/>
                <a:gridCol w="1077304"/>
                <a:gridCol w="1562769"/>
              </a:tblGrid>
              <a:tr h="739743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1842444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14/5/2007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1842444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1813237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27/9/2007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1813237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1842444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27/9/2007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1842444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1813237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14/5/2008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1813237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1829052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31/5/2008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1829052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31/5/2008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9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0"/>
          <a:stretch/>
        </p:blipFill>
        <p:spPr>
          <a:xfrm>
            <a:off x="-304799" y="990600"/>
            <a:ext cx="12695068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81"/>
            <a:ext cx="10972800" cy="1143000"/>
          </a:xfrm>
        </p:spPr>
        <p:txBody>
          <a:bodyPr/>
          <a:lstStyle/>
          <a:p>
            <a:r>
              <a:rPr lang="en-GB" dirty="0" smtClean="0"/>
              <a:t>Seasonal variation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4114800"/>
            <a:ext cx="426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Movements show strong seasonal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8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0"/>
          <a:stretch/>
        </p:blipFill>
        <p:spPr>
          <a:xfrm>
            <a:off x="-304799" y="990600"/>
            <a:ext cx="12695068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81"/>
            <a:ext cx="10972800" cy="1143000"/>
          </a:xfrm>
        </p:spPr>
        <p:txBody>
          <a:bodyPr/>
          <a:lstStyle/>
          <a:p>
            <a:r>
              <a:rPr lang="en-GB" dirty="0" smtClean="0"/>
              <a:t>Seasonal variation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4114800"/>
            <a:ext cx="426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Movements show strong seasonal variation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4800601"/>
            <a:ext cx="113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around the </a:t>
            </a:r>
            <a:r>
              <a:rPr lang="en-US" dirty="0" err="1" smtClean="0"/>
              <a:t>Kurban</a:t>
            </a:r>
            <a:r>
              <a:rPr lang="en-US" dirty="0" smtClean="0"/>
              <a:t> festival (Nov in 2009 and 2010), when large batches move to urban areas in preparation for slaughter.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0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1067</Words>
  <Application>Microsoft Macintosh PowerPoint</Application>
  <PresentationFormat>Custom</PresentationFormat>
  <Paragraphs>175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1_Office Theme</vt:lpstr>
      <vt:lpstr>Custom Design</vt:lpstr>
      <vt:lpstr>Foot-and-Mouth Disease in Turkey: Livestock Movements and Mathematical Modelling</vt:lpstr>
      <vt:lpstr>FMD in Turkey</vt:lpstr>
      <vt:lpstr>FMD in Turkey</vt:lpstr>
      <vt:lpstr>FMD in Turkey</vt:lpstr>
      <vt:lpstr>FMD in Turkey</vt:lpstr>
      <vt:lpstr>Livestock Movements</vt:lpstr>
      <vt:lpstr>Livestock Movements</vt:lpstr>
      <vt:lpstr>Seasonal variation</vt:lpstr>
      <vt:lpstr>Seasonal variation</vt:lpstr>
      <vt:lpstr>Seasonal variation</vt:lpstr>
      <vt:lpstr>Seasonal variation</vt:lpstr>
      <vt:lpstr>Spatial pattern of movements</vt:lpstr>
      <vt:lpstr>Spatial pattern of movements</vt:lpstr>
      <vt:lpstr>Spatial pattern of movements</vt:lpstr>
      <vt:lpstr>Spatial pattern of movements</vt:lpstr>
      <vt:lpstr>So how do we establish risk of transmission of a disease such as Foot-and-Mouth Disease in a movement network?</vt:lpstr>
      <vt:lpstr>Community structure in Turkey</vt:lpstr>
      <vt:lpstr>Community structure in Turkey</vt:lpstr>
      <vt:lpstr>Community structure in Turkey</vt:lpstr>
      <vt:lpstr>Community structure in Turkey</vt:lpstr>
      <vt:lpstr>Community structure in Turkey</vt:lpstr>
      <vt:lpstr>Community structure in Turkey</vt:lpstr>
      <vt:lpstr>Community Structure in Turkey</vt:lpstr>
      <vt:lpstr>PowerPoint Presentation</vt:lpstr>
      <vt:lpstr>PowerPoint Presentation</vt:lpstr>
      <vt:lpstr>PowerPoint Presentation</vt:lpstr>
      <vt:lpstr>Transmission within epi-units</vt:lpstr>
      <vt:lpstr>Model Fitting within epi-units</vt:lpstr>
      <vt:lpstr>Model Fitting within epi-units</vt:lpstr>
      <vt:lpstr>Model Fitting within epi-units</vt:lpstr>
      <vt:lpstr>Model Fitting within epi-units</vt:lpstr>
      <vt:lpstr>Transmission between farms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Movement Restrictions</vt:lpstr>
      <vt:lpstr>PowerPoint Presentation</vt:lpstr>
      <vt:lpstr>PowerPoint Presentation</vt:lpstr>
      <vt:lpstr>PowerPoint Presentation</vt:lpstr>
      <vt:lpstr>PowerPoint Presentation</vt:lpstr>
      <vt:lpstr>Conclusions and Further Work</vt:lpstr>
      <vt:lpstr>Conclusions and Further Work</vt:lpstr>
      <vt:lpstr>Conclusions and Further Work</vt:lpstr>
      <vt:lpstr>Acknowledgements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Mike Tildesley</cp:lastModifiedBy>
  <cp:revision>35</cp:revision>
  <dcterms:created xsi:type="dcterms:W3CDTF">2016-10-06T12:20:10Z</dcterms:created>
  <dcterms:modified xsi:type="dcterms:W3CDTF">2016-10-26T11:14:20Z</dcterms:modified>
</cp:coreProperties>
</file>